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70" r:id="rId4"/>
  </p:sldMasterIdLst>
  <p:sldIdLst>
    <p:sldId id="297" r:id="rId5"/>
    <p:sldId id="285" r:id="rId6"/>
    <p:sldId id="273" r:id="rId7"/>
    <p:sldId id="274" r:id="rId8"/>
    <p:sldId id="286" r:id="rId9"/>
    <p:sldId id="287" r:id="rId10"/>
    <p:sldId id="288" r:id="rId11"/>
    <p:sldId id="289" r:id="rId12"/>
    <p:sldId id="290" r:id="rId13"/>
    <p:sldId id="291" r:id="rId14"/>
    <p:sldId id="292" r:id="rId15"/>
  </p:sldIdLst>
  <p:sldSz cx="18288000" cy="10287000"/>
  <p:notesSz cx="6858000" cy="9144000"/>
  <p:embeddedFontLst>
    <p:embeddedFont>
      <p:font typeface="Meiryo" panose="020B0604030504040204" pitchFamily="34" charset="-128"/>
      <p:regular r:id="rId16"/>
      <p:bold r:id="rId17"/>
      <p:italic r:id="rId18"/>
      <p:boldItalic r:id="rId19"/>
    </p:embeddedFont>
    <p:embeddedFont>
      <p:font typeface="맑은 고딕" panose="020B0503020000020004" pitchFamily="50" charset="-127"/>
      <p:regular r:id="rId20"/>
      <p:bold r:id="rId21"/>
    </p:embeddedFont>
    <p:embeddedFont>
      <p:font typeface="에스코어 드림 6 Bold" panose="020B0703030302020204" pitchFamily="34" charset="-127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7" autoAdjust="0"/>
  </p:normalViewPr>
  <p:slideViewPr>
    <p:cSldViewPr>
      <p:cViewPr varScale="1">
        <p:scale>
          <a:sx n="74" d="100"/>
          <a:sy n="74" d="100"/>
        </p:scale>
        <p:origin x="5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4DB439-8CA5-D05D-5BC2-5E5F0A50D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D6CD4E6-B427-4517-1127-A4051233A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63995F-B78F-A628-94C8-8A2C719B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682DD4-8AE8-4E43-7B03-48FF169C3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0B1748-04FE-92D2-2235-DC50F294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2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57B6DD-FCBC-2A97-0470-E529DA7D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B2E8765-D50B-6D44-CEE5-0B204158A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13FAB6-80F1-4147-401E-49A4E8E8C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982A75-9D15-71FB-9719-CE5C64B90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04358E-0C19-B814-E8AC-B95A5FB15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1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9BF28D3-FE1D-E127-0A98-88613A592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7B8484C-46B7-49EF-1042-490912779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6BAFD9-A9B0-7370-0EA8-55B1F9A8B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73E6DA-9535-029C-90EB-DD90F787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4133DD7-632E-48C5-57F2-1856649B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BCD908-4599-9B44-AFF7-CFC0C890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5B4820-F747-F48D-237F-8E9A8CC09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2632B3-D6BB-1CF7-0633-E78739949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AFBCE8-73DE-870C-43E3-90BF8A06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C20CAB-E9B4-7C47-568E-C8311D1A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8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735070-3005-99F7-B081-6A4AAD99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20E58C7-6E65-1FB4-184A-4693E9E34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8DCDC8-C3FC-CA29-8EBB-EBE6C5A29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E47113-2B85-CE64-9657-DC42488E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E95BD4-AD20-9D8A-6289-DBF3859F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7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6B0D51-DCDA-4E27-D06A-3B32D5118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A015D3-7E64-36D4-81C9-66DC3B5EA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30DDFF6-D1C1-322E-66AC-B569DA0B5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06A899-BB3F-7C9C-A7D2-B32F5BA3C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F27832C-17C6-0EA9-744C-10AB337DE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D322BC-A894-7CA4-FB8B-6706D984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5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D5404C-EA22-655B-F68B-D3C671A04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B4DE237-F015-A3A0-7F73-661C4E5EE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2114B70-EF30-0B6C-2FD3-2C264BE5F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88FEED5-F26E-3F19-0920-57D4D2AA1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30D55E7-334C-0AC1-F005-614AA3AD9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F9D8618-F757-3DDA-06CF-02D9BA387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699F024-CC56-E899-6547-47F6F10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1BFFB7F-8A62-75EA-DA1B-7F673736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3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B795BE-0621-585E-7697-201CAAEA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D390D73-EF1A-30E6-2104-027D4F0F0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F0C6E35-784B-5470-59C2-C928E304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C44584B-1045-5E13-C362-03240F74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5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CEE146F-CB14-A789-E96A-1FFF5157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8D25249-6A7D-3F01-DACC-0B2B82EF1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D1815AF-E54E-1D70-1592-E0BBE217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7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22E22C-ECB0-A754-9AE5-B56FFAC7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9793C0-5CD5-5EA2-3199-42A58B18A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87D104C-4200-3577-DC81-ACCED4B42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8334DB4-CA66-B5FE-0160-86E40E35D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08F5478-CE2F-9A73-770B-F88E3E85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DDEDB5E-C0D2-E385-2A3E-2B3EE531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EF41C-816E-93F5-FC04-5565E507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6A9D219-716D-FC0A-3E41-C76923F91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5D23D51-9261-C010-B9C3-2FCF1F5EB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E85B3B1-F02C-D3AE-A567-75B5BAFE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B699F0F-21DB-6502-796A-A9070C2F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4E2788-91EE-1514-66DE-DF685ABA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6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550395A-B8C4-E46C-5234-A8F7E1A8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9E8AFA8-D08F-625F-FA20-B5C441E58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61C038-0DC0-87C7-8185-83F40DBA6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38224A-5B94-BCD6-9A0C-A12909696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5C48E7-DF1A-96BE-ABFB-C0231FD26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6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1371600" rtl="0" eaLnBrk="1" latinLnBrk="1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1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9" name="Rectangle 13328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" y="0"/>
            <a:ext cx="18287543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3314" name="Picture 2" descr="일본의 설날 오쇼가츠 - 새해 인사와 연말 인사 🎍">
            <a:extLst>
              <a:ext uri="{FF2B5EF4-FFF2-40B4-BE49-F238E27FC236}">
                <a16:creationId xmlns:a16="http://schemas.microsoft.com/office/drawing/2014/main" id="{452489C2-BB97-0F2F-8C7C-DABA66439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2286" y="10"/>
            <a:ext cx="18283428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1" name="Freeform: Shape 13330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5505" y="1313637"/>
            <a:ext cx="7829828" cy="766430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33" name="Freeform: Shape 13332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2979" y="1010386"/>
            <a:ext cx="8348869" cy="812310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35" name="Freeform: Shape 13334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6601" y="1562431"/>
            <a:ext cx="7430047" cy="720228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5AE76E1D-C127-6A3B-6F34-CF126A76A31C}"/>
              </a:ext>
            </a:extLst>
          </p:cNvPr>
          <p:cNvSpPr txBox="1"/>
          <p:nvPr/>
        </p:nvSpPr>
        <p:spPr>
          <a:xfrm>
            <a:off x="2125306" y="2528515"/>
            <a:ext cx="6272166" cy="35440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81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2. </a:t>
            </a:r>
            <a:r>
              <a:rPr lang="ko-KR" altLang="en-US" sz="81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일본의 설날</a:t>
            </a:r>
            <a:r>
              <a:rPr lang="en-US" altLang="ko-KR" sz="81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-</a:t>
            </a:r>
            <a:r>
              <a:rPr lang="ko-KR" altLang="en-US" sz="81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새해 문화</a:t>
            </a:r>
            <a:endParaRPr lang="en-US" sz="8100" dirty="0">
              <a:solidFill>
                <a:schemeClr val="tx1">
                  <a:lumMod val="75000"/>
                  <a:lumOff val="25000"/>
                </a:schemeClr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43000" y="3826764"/>
            <a:ext cx="6128497" cy="5386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4455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914400" y="146507"/>
            <a:ext cx="6970356" cy="2436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8. </a:t>
            </a:r>
            <a:r>
              <a:rPr lang="ko-KR" altLang="en-US" sz="6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오조니</a:t>
            </a:r>
            <a:endParaRPr lang="en-US" sz="60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2400" y="1866900"/>
            <a:ext cx="8361978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2286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정월에 먹는 일본의 전통 음식으로 떡국의 일종이다</a:t>
            </a:r>
            <a:r>
              <a:rPr lang="en-US" altLang="ko-KR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  <a:p>
            <a:pPr marL="3429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2600" b="1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40A2871-17B4-794A-A4BC-894CA606C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7" r="17247"/>
          <a:stretch/>
        </p:blipFill>
        <p:spPr bwMode="auto">
          <a:xfrm>
            <a:off x="9144000" y="1"/>
            <a:ext cx="9154237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66AF0B-59E6-36B3-CD4A-711EE3104B48}"/>
              </a:ext>
            </a:extLst>
          </p:cNvPr>
          <p:cNvSpPr txBox="1"/>
          <p:nvPr/>
        </p:nvSpPr>
        <p:spPr>
          <a:xfrm>
            <a:off x="152400" y="3467100"/>
            <a:ext cx="8610600" cy="5877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3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일본인들은 떡을 길조의 상징으로 생각하여 축하를 위해서 등</a:t>
            </a:r>
            <a:r>
              <a:rPr lang="en-US" altLang="ko-KR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특별한 날에 먹고는 했는데</a:t>
            </a:r>
            <a:r>
              <a:rPr lang="en-US" altLang="ko-KR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지금까지도 일본에는 그 풍습이 남아있어서</a:t>
            </a:r>
            <a:r>
              <a:rPr lang="en-US" altLang="ko-KR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새해가 되면 신년 </a:t>
            </a:r>
            <a:r>
              <a:rPr lang="ko-KR" altLang="en-US" sz="26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무사안녕을</a:t>
            </a:r>
            <a:r>
              <a:rPr lang="ko-KR" altLang="en-US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기원하기 위해 각 지역에서는 </a:t>
            </a:r>
            <a:r>
              <a:rPr lang="ko-KR" altLang="en-US" sz="26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오조니를</a:t>
            </a:r>
            <a:r>
              <a:rPr lang="ko-KR" altLang="en-US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먹는다</a:t>
            </a:r>
            <a:r>
              <a:rPr lang="en-US" altLang="ko-KR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987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685800" y="-17318"/>
            <a:ext cx="6970356" cy="2436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54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9. </a:t>
            </a:r>
            <a:r>
              <a:rPr lang="ko-KR" altLang="en-US" sz="54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오세치요리</a:t>
            </a:r>
            <a:endParaRPr lang="en-US" sz="54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0" y="1341429"/>
            <a:ext cx="89916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00100" indent="-4572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2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가지각색의 일본 요리를 찬합에 예쁘게 담아</a:t>
            </a:r>
            <a:r>
              <a:rPr lang="en-US" altLang="ko-KR" sz="32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2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새해를 축하하며 먹는 일본의 전통 문화이다</a:t>
            </a:r>
            <a:r>
              <a:rPr lang="en-US" altLang="ko-KR" sz="32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40A2871-17B4-794A-A4BC-894CA606C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1" r="18201"/>
          <a:stretch/>
        </p:blipFill>
        <p:spPr bwMode="auto">
          <a:xfrm>
            <a:off x="9144000" y="1"/>
            <a:ext cx="9154237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578C14-FE10-EE78-B8A2-38BCF7F5DB9D}"/>
              </a:ext>
            </a:extLst>
          </p:cNvPr>
          <p:cNvSpPr txBox="1"/>
          <p:nvPr/>
        </p:nvSpPr>
        <p:spPr>
          <a:xfrm>
            <a:off x="342900" y="4465629"/>
            <a:ext cx="8305800" cy="48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32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한국의 설날 요리와는 달리</a:t>
            </a:r>
            <a:r>
              <a:rPr lang="en-US" altLang="ko-KR" sz="32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2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섣달 그믐 때 미리 다 만들어서 차갑게 먹는다는 것이다</a:t>
            </a:r>
            <a:r>
              <a:rPr lang="en-US" altLang="ko-KR" sz="32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  <a:r>
              <a:rPr lang="ko-KR" altLang="en-US" sz="32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일본의 </a:t>
            </a:r>
            <a:r>
              <a:rPr lang="ko-KR" altLang="en-US" sz="32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오쇼가츠는</a:t>
            </a:r>
            <a:r>
              <a:rPr lang="ko-KR" altLang="en-US" sz="32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한국</a:t>
            </a:r>
            <a:r>
              <a:rPr lang="en-US" altLang="ko-KR" sz="32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2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중국으로 치면 </a:t>
            </a:r>
            <a:r>
              <a:rPr lang="ko-KR" altLang="en-US" sz="32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한식같은</a:t>
            </a:r>
            <a:r>
              <a:rPr lang="ko-KR" altLang="en-US" sz="32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의미가 강하여 불을 쓰는 것을 금했기 때문이다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2304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7231730" y="0"/>
            <a:ext cx="0" cy="10287000"/>
          </a:xfrm>
          <a:prstGeom prst="line">
            <a:avLst/>
          </a:prstGeom>
          <a:ln w="19050" cap="flat">
            <a:solidFill>
              <a:srgbClr val="3938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1856C966-4E19-BA0F-3F7D-752988647DFD}"/>
              </a:ext>
            </a:extLst>
          </p:cNvPr>
          <p:cNvSpPr txBox="1"/>
          <p:nvPr/>
        </p:nvSpPr>
        <p:spPr>
          <a:xfrm>
            <a:off x="1056268" y="1257300"/>
            <a:ext cx="7782932" cy="4421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altLang="ko-KR" sz="5400" dirty="0">
                <a:solidFill>
                  <a:srgbClr val="39383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2. </a:t>
            </a:r>
            <a:r>
              <a:rPr lang="ko-KR" altLang="en-US" sz="5400" dirty="0">
                <a:solidFill>
                  <a:srgbClr val="39383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일본의 설날</a:t>
            </a:r>
            <a:r>
              <a:rPr lang="en-US" altLang="ko-KR" sz="5400" dirty="0">
                <a:solidFill>
                  <a:srgbClr val="39383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-</a:t>
            </a:r>
            <a:r>
              <a:rPr lang="ko-KR" altLang="en-US" sz="5400" dirty="0">
                <a:solidFill>
                  <a:srgbClr val="39383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새해 문화</a:t>
            </a:r>
            <a:endParaRPr lang="en-US" sz="5400" dirty="0">
              <a:solidFill>
                <a:srgbClr val="39383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F470E-8327-D126-4368-7256DB24C669}"/>
              </a:ext>
            </a:extLst>
          </p:cNvPr>
          <p:cNvSpPr txBox="1"/>
          <p:nvPr/>
        </p:nvSpPr>
        <p:spPr>
          <a:xfrm>
            <a:off x="1752599" y="2324100"/>
            <a:ext cx="342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연말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미소카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F6F3F5FD-BEE0-9D15-B500-A28D7FD24145}"/>
              </a:ext>
            </a:extLst>
          </p:cNvPr>
          <p:cNvGrpSpPr/>
          <p:nvPr/>
        </p:nvGrpSpPr>
        <p:grpSpPr>
          <a:xfrm>
            <a:off x="1574855" y="2575710"/>
            <a:ext cx="143109" cy="143109"/>
            <a:chOff x="0" y="0"/>
            <a:chExt cx="812800" cy="812800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19F8496-B141-BE93-3BC8-2177796DAC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889B18E3-4BC6-97AC-0357-27066CE82AA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55E3DF6-357D-68CE-A7E9-1253944B7E59}"/>
              </a:ext>
            </a:extLst>
          </p:cNvPr>
          <p:cNvSpPr txBox="1"/>
          <p:nvPr/>
        </p:nvSpPr>
        <p:spPr>
          <a:xfrm>
            <a:off x="1752600" y="3692406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오미소카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22" name="Group 8">
            <a:extLst>
              <a:ext uri="{FF2B5EF4-FFF2-40B4-BE49-F238E27FC236}">
                <a16:creationId xmlns:a16="http://schemas.microsoft.com/office/drawing/2014/main" id="{C2B9E14F-C285-036C-5A2C-20A27267E3E5}"/>
              </a:ext>
            </a:extLst>
          </p:cNvPr>
          <p:cNvGrpSpPr/>
          <p:nvPr/>
        </p:nvGrpSpPr>
        <p:grpSpPr>
          <a:xfrm>
            <a:off x="1576200" y="3944016"/>
            <a:ext cx="143109" cy="143109"/>
            <a:chOff x="0" y="0"/>
            <a:chExt cx="812800" cy="812800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9F2228A-7148-DAF1-781B-902470266BD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EB160BC6-2C34-542E-1CB4-DC7E252C0AD6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FCAB54E-C883-73BD-13D1-478D6EE28FF2}"/>
              </a:ext>
            </a:extLst>
          </p:cNvPr>
          <p:cNvSpPr txBox="1"/>
          <p:nvPr/>
        </p:nvSpPr>
        <p:spPr>
          <a:xfrm>
            <a:off x="1752600" y="5055226"/>
            <a:ext cx="5092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오쇼가쓰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FA1917D0-F628-8C5A-693A-BEB75A3E91C7}"/>
              </a:ext>
            </a:extLst>
          </p:cNvPr>
          <p:cNvGrpSpPr/>
          <p:nvPr/>
        </p:nvGrpSpPr>
        <p:grpSpPr>
          <a:xfrm>
            <a:off x="1576200" y="5306836"/>
            <a:ext cx="143109" cy="143109"/>
            <a:chOff x="0" y="0"/>
            <a:chExt cx="812800" cy="812800"/>
          </a:xfrm>
        </p:grpSpPr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2E98E9DD-6C17-338C-58E1-1F94439DDEF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44" name="TextBox 10">
              <a:extLst>
                <a:ext uri="{FF2B5EF4-FFF2-40B4-BE49-F238E27FC236}">
                  <a16:creationId xmlns:a16="http://schemas.microsoft.com/office/drawing/2014/main" id="{A9AE6DF4-76FC-D9E2-5B39-E895740F6984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B462A22-FE48-955C-23D6-05579FAFE2F6}"/>
              </a:ext>
            </a:extLst>
          </p:cNvPr>
          <p:cNvSpPr txBox="1"/>
          <p:nvPr/>
        </p:nvSpPr>
        <p:spPr>
          <a:xfrm>
            <a:off x="1764671" y="64190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토시아케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46" name="Group 8">
            <a:extLst>
              <a:ext uri="{FF2B5EF4-FFF2-40B4-BE49-F238E27FC236}">
                <a16:creationId xmlns:a16="http://schemas.microsoft.com/office/drawing/2014/main" id="{FEA48F86-FC08-CF7E-B157-8BEA063C7C72}"/>
              </a:ext>
            </a:extLst>
          </p:cNvPr>
          <p:cNvGrpSpPr/>
          <p:nvPr/>
        </p:nvGrpSpPr>
        <p:grpSpPr>
          <a:xfrm>
            <a:off x="1588271" y="6670624"/>
            <a:ext cx="143109" cy="143109"/>
            <a:chOff x="0" y="0"/>
            <a:chExt cx="812800" cy="812800"/>
          </a:xfrm>
        </p:grpSpPr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6F9A6C19-C305-DA89-2860-91ABFCF70E8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48" name="TextBox 10">
              <a:extLst>
                <a:ext uri="{FF2B5EF4-FFF2-40B4-BE49-F238E27FC236}">
                  <a16:creationId xmlns:a16="http://schemas.microsoft.com/office/drawing/2014/main" id="{E43D6F57-19BB-3965-D569-7D8565E27E2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DB9AB26-9F52-6B90-6972-4E1551BA9C4E}"/>
              </a:ext>
            </a:extLst>
          </p:cNvPr>
          <p:cNvSpPr txBox="1"/>
          <p:nvPr/>
        </p:nvSpPr>
        <p:spPr>
          <a:xfrm>
            <a:off x="1764670" y="7793085"/>
            <a:ext cx="4864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오토시다마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50" name="Group 8">
            <a:extLst>
              <a:ext uri="{FF2B5EF4-FFF2-40B4-BE49-F238E27FC236}">
                <a16:creationId xmlns:a16="http://schemas.microsoft.com/office/drawing/2014/main" id="{07BFD382-09B8-0581-72D8-D95B041602A3}"/>
              </a:ext>
            </a:extLst>
          </p:cNvPr>
          <p:cNvGrpSpPr/>
          <p:nvPr/>
        </p:nvGrpSpPr>
        <p:grpSpPr>
          <a:xfrm>
            <a:off x="1588271" y="8044695"/>
            <a:ext cx="143109" cy="143109"/>
            <a:chOff x="0" y="0"/>
            <a:chExt cx="812800" cy="812800"/>
          </a:xfrm>
        </p:grpSpPr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06A8BBBC-6F3F-EC83-1C31-920E0F837D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52" name="TextBox 10">
              <a:extLst>
                <a:ext uri="{FF2B5EF4-FFF2-40B4-BE49-F238E27FC236}">
                  <a16:creationId xmlns:a16="http://schemas.microsoft.com/office/drawing/2014/main" id="{B16C57BE-1F41-19FF-6479-C8E15E8C28CE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0521BDF-DADC-57E7-9D01-8C61B770402E}"/>
              </a:ext>
            </a:extLst>
          </p:cNvPr>
          <p:cNvSpPr txBox="1"/>
          <p:nvPr/>
        </p:nvSpPr>
        <p:spPr>
          <a:xfrm>
            <a:off x="7187700" y="2325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하츠모데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54" name="Group 8">
            <a:extLst>
              <a:ext uri="{FF2B5EF4-FFF2-40B4-BE49-F238E27FC236}">
                <a16:creationId xmlns:a16="http://schemas.microsoft.com/office/drawing/2014/main" id="{BE43A289-2F52-91D8-F216-B3AC1FB54AC1}"/>
              </a:ext>
            </a:extLst>
          </p:cNvPr>
          <p:cNvGrpSpPr/>
          <p:nvPr/>
        </p:nvGrpSpPr>
        <p:grpSpPr>
          <a:xfrm>
            <a:off x="7011300" y="2577600"/>
            <a:ext cx="143109" cy="143109"/>
            <a:chOff x="0" y="0"/>
            <a:chExt cx="812800" cy="812800"/>
          </a:xfrm>
        </p:grpSpPr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8353ECAF-88B4-70CC-D607-8C19C4F29A0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56" name="TextBox 10">
              <a:extLst>
                <a:ext uri="{FF2B5EF4-FFF2-40B4-BE49-F238E27FC236}">
                  <a16:creationId xmlns:a16="http://schemas.microsoft.com/office/drawing/2014/main" id="{D94AE9FB-792B-E12A-A1A4-6FE2241401DF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AA0CCAB-5739-5AA7-3A73-252A42BCBD0D}"/>
              </a:ext>
            </a:extLst>
          </p:cNvPr>
          <p:cNvSpPr txBox="1"/>
          <p:nvPr/>
        </p:nvSpPr>
        <p:spPr>
          <a:xfrm>
            <a:off x="7186800" y="3693600"/>
            <a:ext cx="62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토시코시소바</a:t>
            </a:r>
            <a:r>
              <a:rPr lang="en-US" altLang="ko-KR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年越</a:t>
            </a:r>
            <a:r>
              <a:rPr lang="ja-JP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しそば</a:t>
            </a:r>
            <a:r>
              <a:rPr lang="en-US" altLang="ja-JP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60" name="Group 8">
            <a:extLst>
              <a:ext uri="{FF2B5EF4-FFF2-40B4-BE49-F238E27FC236}">
                <a16:creationId xmlns:a16="http://schemas.microsoft.com/office/drawing/2014/main" id="{099F83C2-51C9-9DF0-F53D-3EBFBB41CD1D}"/>
              </a:ext>
            </a:extLst>
          </p:cNvPr>
          <p:cNvGrpSpPr/>
          <p:nvPr/>
        </p:nvGrpSpPr>
        <p:grpSpPr>
          <a:xfrm>
            <a:off x="7010400" y="3945600"/>
            <a:ext cx="143109" cy="143109"/>
            <a:chOff x="0" y="0"/>
            <a:chExt cx="812800" cy="812800"/>
          </a:xfrm>
        </p:grpSpPr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332E9C17-E164-332B-5C7D-E318C1480CE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62" name="TextBox 10">
              <a:extLst>
                <a:ext uri="{FF2B5EF4-FFF2-40B4-BE49-F238E27FC236}">
                  <a16:creationId xmlns:a16="http://schemas.microsoft.com/office/drawing/2014/main" id="{4C58D59B-D7D5-8D7F-CA91-7B911E2D8CE7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4B414D3-E391-43D1-F339-2BD8B63575F7}"/>
              </a:ext>
            </a:extLst>
          </p:cNvPr>
          <p:cNvSpPr txBox="1"/>
          <p:nvPr/>
        </p:nvSpPr>
        <p:spPr>
          <a:xfrm>
            <a:off x="7186799" y="5054400"/>
            <a:ext cx="378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오조니</a:t>
            </a:r>
            <a:r>
              <a:rPr lang="en-US" altLang="ko-KR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ja-JP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お</a:t>
            </a:r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雑煮</a:t>
            </a:r>
            <a:r>
              <a:rPr lang="en-US" altLang="ko-KR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64" name="Group 8">
            <a:extLst>
              <a:ext uri="{FF2B5EF4-FFF2-40B4-BE49-F238E27FC236}">
                <a16:creationId xmlns:a16="http://schemas.microsoft.com/office/drawing/2014/main" id="{5E62EFB3-E520-D9A2-3424-55AF5F277B79}"/>
              </a:ext>
            </a:extLst>
          </p:cNvPr>
          <p:cNvGrpSpPr/>
          <p:nvPr/>
        </p:nvGrpSpPr>
        <p:grpSpPr>
          <a:xfrm>
            <a:off x="7010400" y="5306400"/>
            <a:ext cx="143109" cy="143109"/>
            <a:chOff x="0" y="0"/>
            <a:chExt cx="812800" cy="812800"/>
          </a:xfrm>
        </p:grpSpPr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E047E8B4-0578-44A7-5687-4974EE4BF12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66" name="TextBox 10">
              <a:extLst>
                <a:ext uri="{FF2B5EF4-FFF2-40B4-BE49-F238E27FC236}">
                  <a16:creationId xmlns:a16="http://schemas.microsoft.com/office/drawing/2014/main" id="{CFD3D564-6CF5-C98E-0A81-2EB34381271B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E8AAEB8-301A-6F7B-2591-2729DB8BEDCE}"/>
              </a:ext>
            </a:extLst>
          </p:cNvPr>
          <p:cNvSpPr txBox="1"/>
          <p:nvPr/>
        </p:nvSpPr>
        <p:spPr>
          <a:xfrm>
            <a:off x="7187699" y="6419014"/>
            <a:ext cx="5990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오세치요리</a:t>
            </a:r>
            <a:r>
              <a:rPr lang="en-US" altLang="ko-KR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御節料理</a:t>
            </a:r>
            <a:r>
              <a:rPr lang="en-US" altLang="ko-KR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2110F73D-FAE1-E906-5BDC-675BF81DBC6B}"/>
              </a:ext>
            </a:extLst>
          </p:cNvPr>
          <p:cNvGrpSpPr/>
          <p:nvPr/>
        </p:nvGrpSpPr>
        <p:grpSpPr>
          <a:xfrm>
            <a:off x="7011300" y="6670624"/>
            <a:ext cx="143109" cy="143109"/>
            <a:chOff x="0" y="0"/>
            <a:chExt cx="812800" cy="81280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FB0C1FC3-E989-1F80-4275-2985E78DC18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C581D6FC-B706-1438-B9B0-D612F1337C1E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</p:spTree>
    <p:extLst>
      <p:ext uri="{BB962C8B-B14F-4D97-AF65-F5344CB8AC3E}">
        <p14:creationId xmlns:p14="http://schemas.microsoft.com/office/powerpoint/2010/main" val="224307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41" grpId="0"/>
      <p:bldP spid="45" grpId="0"/>
      <p:bldP spid="49" grpId="0"/>
      <p:bldP spid="53" grpId="0"/>
      <p:bldP spid="59" grpId="0"/>
      <p:bldP spid="6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457200" y="42863"/>
            <a:ext cx="9003165" cy="224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1. </a:t>
            </a:r>
            <a:r>
              <a:rPr lang="ko-KR" altLang="en-US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연말 </a:t>
            </a:r>
            <a:r>
              <a:rPr lang="ko-KR" altLang="en-US" sz="6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미소카</a:t>
            </a:r>
            <a:endParaRPr lang="en-US" sz="60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0963" y="2019300"/>
            <a:ext cx="94488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미소카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는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매달 말일을 의미하나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12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30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일은  유명 신사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스스하라이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대청소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장면을 보도하고 각 가정도 새해맞이 준비로 분주한다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</a:p>
          <a:p>
            <a:pPr marL="571500" indent="-228600" latinLnBrk="0"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3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pic>
        <p:nvPicPr>
          <p:cNvPr id="3074" name="Picture 2" descr="연말에 묵은 먼지를 털어내는 '스스하라이' 의식">
            <a:extLst>
              <a:ext uri="{FF2B5EF4-FFF2-40B4-BE49-F238E27FC236}">
                <a16:creationId xmlns:a16="http://schemas.microsoft.com/office/drawing/2014/main" id="{76A211D6-45D8-078F-E6AA-3178D1AB2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3" r="-1" b="-1"/>
          <a:stretch/>
        </p:blipFill>
        <p:spPr bwMode="auto">
          <a:xfrm>
            <a:off x="10799160" y="10"/>
            <a:ext cx="7488840" cy="10286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CF83DE-6185-109E-0BF8-703EFA13E07D}"/>
              </a:ext>
            </a:extLst>
          </p:cNvPr>
          <p:cNvSpPr txBox="1"/>
          <p:nvPr/>
        </p:nvSpPr>
        <p:spPr>
          <a:xfrm>
            <a:off x="833363" y="5905500"/>
            <a:ext cx="9144000" cy="2727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스스하라이는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새해를 맞이하여 집안을 깨끗이 한다는 의미와 동시에 한 해의 액운을 털어버린다는 신앙적인 의미도 있다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872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>
            <a:extLst>
              <a:ext uri="{FF2B5EF4-FFF2-40B4-BE49-F238E27FC236}">
                <a16:creationId xmlns:a16="http://schemas.microsoft.com/office/drawing/2014/main" id="{E11F764A-7B38-CA56-CD85-4B511F08B93C}"/>
              </a:ext>
            </a:extLst>
          </p:cNvPr>
          <p:cNvSpPr txBox="1"/>
          <p:nvPr/>
        </p:nvSpPr>
        <p:spPr>
          <a:xfrm>
            <a:off x="457200" y="800100"/>
            <a:ext cx="6128497" cy="2103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2. </a:t>
            </a:r>
            <a:r>
              <a:rPr lang="ko-KR" altLang="en-US" sz="6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오미소카</a:t>
            </a:r>
            <a:endParaRPr lang="en-US" sz="60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8600" y="2171700"/>
            <a:ext cx="9525000" cy="876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 latinLnBrk="0"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12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31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 각지 흩어졌던 가족들이 이날 모두 모인다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자정 무렵 제야의 종소리를 들으며 </a:t>
            </a:r>
            <a:r>
              <a:rPr lang="ko-KR" altLang="en-US" sz="32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토시코시소바를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먹고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한 해의 무사를 기원하며 새해를 맞이하는 모습이 일본인들이 생각하는 </a:t>
            </a:r>
            <a:r>
              <a:rPr lang="ko-KR" altLang="en-US" sz="32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오미소카의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풍경이다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  <a:p>
            <a:pPr marL="1143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32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pic>
        <p:nvPicPr>
          <p:cNvPr id="2050" name="Picture 2" descr="일본어 공부] 일본 문화 : 일본에서 12월 31일을 '大晦日:오오미소카'라고 말한다. : 네이버 블로그">
            <a:extLst>
              <a:ext uri="{FF2B5EF4-FFF2-40B4-BE49-F238E27FC236}">
                <a16:creationId xmlns:a16="http://schemas.microsoft.com/office/drawing/2014/main" id="{03420DD3-D420-7B80-C9B3-D7DC29B97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5"/>
          <a:stretch/>
        </p:blipFill>
        <p:spPr bwMode="auto">
          <a:xfrm>
            <a:off x="9525000" y="10"/>
            <a:ext cx="8763000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4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521835" y="17041"/>
            <a:ext cx="9003165" cy="224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66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3. </a:t>
            </a:r>
            <a:r>
              <a:rPr lang="ko-KR" altLang="en-US" sz="66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오쇼가쓰</a:t>
            </a:r>
            <a:endParaRPr lang="en-US" sz="66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60218" y="1943100"/>
            <a:ext cx="9926782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indent="-2286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8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양력 정월 초하루인 </a:t>
            </a:r>
            <a:r>
              <a:rPr lang="en-US" altLang="ko-KR" sz="28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</a:t>
            </a:r>
            <a:r>
              <a:rPr lang="ko-KR" altLang="en-US" sz="28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28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</a:t>
            </a:r>
            <a:r>
              <a:rPr lang="ko-KR" altLang="en-US" sz="28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 새해 첫날에 기념하는 일본의 설날이다</a:t>
            </a:r>
            <a:r>
              <a:rPr lang="en-US" altLang="ko-KR" sz="28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en-US" altLang="ko-KR" sz="28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  <a:p>
            <a:pPr marL="571500" indent="-2286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3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pic>
        <p:nvPicPr>
          <p:cNvPr id="3074" name="Picture 2" descr="연말에 묵은 먼지를 털어내는 '스스하라이' 의식">
            <a:extLst>
              <a:ext uri="{FF2B5EF4-FFF2-40B4-BE49-F238E27FC236}">
                <a16:creationId xmlns:a16="http://schemas.microsoft.com/office/drawing/2014/main" id="{76A211D6-45D8-078F-E6AA-3178D1AB2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3" r="-1" b="-1"/>
          <a:stretch/>
        </p:blipFill>
        <p:spPr bwMode="auto">
          <a:xfrm>
            <a:off x="10799160" y="10"/>
            <a:ext cx="7488840" cy="10286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CE6A4E-48BE-6C9B-D93C-F1580090DC3D}"/>
              </a:ext>
            </a:extLst>
          </p:cNvPr>
          <p:cNvSpPr txBox="1"/>
          <p:nvPr/>
        </p:nvSpPr>
        <p:spPr>
          <a:xfrm>
            <a:off x="360218" y="3886200"/>
            <a:ext cx="9926782" cy="3252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이 날은 일본의 연중 가장 중요한 최대의 명절이자 대표적인 겨울 명절로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대부분의 일본인들은 연말연시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年末年始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 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연휴라 하여 대부분 연말인 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12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29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일부터 정초인 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3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일까지 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6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일간의 연휴를 보내며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12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28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일부터 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5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일까지 최대 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9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 간의 설 연휴를 가진다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470CE-0B3E-E243-5ECB-185896F3E1EA}"/>
              </a:ext>
            </a:extLst>
          </p:cNvPr>
          <p:cNvSpPr txBox="1"/>
          <p:nvPr/>
        </p:nvSpPr>
        <p:spPr>
          <a:xfrm>
            <a:off x="360218" y="7138244"/>
            <a:ext cx="9144000" cy="2036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8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  <a:p>
            <a:pPr marL="571500" indent="-2286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특히 섣달 그믐인 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12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31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일에는 묵은 한 해를 보내기 위한 다채로운 행사가 일본 전역에서 열린다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59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475445" y="876300"/>
            <a:ext cx="6128497" cy="2103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4.</a:t>
            </a:r>
            <a:r>
              <a:rPr lang="ko-KR" altLang="en-US" sz="6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토시아케</a:t>
            </a:r>
            <a:endParaRPr lang="en-US" sz="60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5445" y="2441269"/>
            <a:ext cx="7894749" cy="884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‘</a:t>
            </a:r>
            <a:r>
              <a:rPr lang="ko-KR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새해가 됨</a:t>
            </a:r>
            <a:r>
              <a:rPr lang="en-US" altLang="ko-KR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’</a:t>
            </a:r>
            <a:r>
              <a:rPr lang="ko-KR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을 뜻하는 표현이다</a:t>
            </a:r>
            <a:r>
              <a:rPr lang="en-US" altLang="ko-KR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  <a:p>
            <a:pPr marL="342900" indent="-2286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3000" b="1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pic>
        <p:nvPicPr>
          <p:cNvPr id="5122" name="Picture 2" descr="日 시부야, 4년째 새해 카운트다운 행사 중지하기로 한 이유 - 여행플러스">
            <a:extLst>
              <a:ext uri="{FF2B5EF4-FFF2-40B4-BE49-F238E27FC236}">
                <a16:creationId xmlns:a16="http://schemas.microsoft.com/office/drawing/2014/main" id="{C574CE37-725B-E3AA-06AB-A248A40C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8" r="18168"/>
          <a:stretch/>
        </p:blipFill>
        <p:spPr bwMode="auto">
          <a:xfrm>
            <a:off x="8686800" y="10"/>
            <a:ext cx="9601200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334A9A-7FEE-D2D8-255A-4E3189299954}"/>
              </a:ext>
            </a:extLst>
          </p:cNvPr>
          <p:cNvSpPr txBox="1"/>
          <p:nvPr/>
        </p:nvSpPr>
        <p:spPr>
          <a:xfrm>
            <a:off x="475445" y="3671543"/>
            <a:ext cx="7373155" cy="5670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토시아케는</a:t>
            </a:r>
            <a:r>
              <a:rPr lang="en-US" altLang="ko-KR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ja-JP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年</a:t>
            </a:r>
            <a:r>
              <a:rPr lang="en-US" altLang="ja-JP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ja-JP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とし</a:t>
            </a:r>
            <a:r>
              <a:rPr lang="en-US" altLang="ja-JP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 = </a:t>
            </a:r>
            <a:r>
              <a:rPr lang="ko-KR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연</a:t>
            </a:r>
            <a:r>
              <a:rPr lang="en-US" altLang="ko-KR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ko-KR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년</a:t>
            </a:r>
            <a:r>
              <a:rPr lang="en-US" altLang="ko-KR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</a:t>
            </a:r>
            <a:r>
              <a:rPr lang="ko-KR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이라는 명사와 </a:t>
            </a:r>
            <a:r>
              <a:rPr lang="ja-JP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明</a:t>
            </a:r>
            <a:r>
              <a:rPr lang="en-US" altLang="ja-JP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ja-JP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あ</a:t>
            </a:r>
            <a:r>
              <a:rPr lang="en-US" altLang="ja-JP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</a:t>
            </a:r>
            <a:r>
              <a:rPr lang="ja-JP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け</a:t>
            </a:r>
            <a:r>
              <a:rPr lang="en-US" altLang="ja-JP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= </a:t>
            </a:r>
            <a:r>
              <a:rPr lang="en-US" altLang="ko-KR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‘</a:t>
            </a:r>
            <a:r>
              <a:rPr lang="ko-KR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밝음</a:t>
            </a:r>
            <a:r>
              <a:rPr lang="en-US" altLang="ko-KR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’</a:t>
            </a:r>
            <a:r>
              <a:rPr lang="ko-KR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이라는 동사의 명사형이 결합되어 새롭게 만들어진 단어로</a:t>
            </a:r>
            <a:r>
              <a:rPr lang="en-US" altLang="ko-KR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‘</a:t>
            </a:r>
            <a:r>
              <a:rPr lang="ko-KR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새로운 해가 밝다</a:t>
            </a:r>
            <a:r>
              <a:rPr lang="en-US" altLang="ko-KR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’</a:t>
            </a:r>
            <a:r>
              <a:rPr lang="ko-KR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라는 의미로 해석이 가능하다</a:t>
            </a:r>
            <a:r>
              <a:rPr lang="en-US" altLang="ko-KR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en-US" altLang="ko-KR" sz="3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055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762000" y="738847"/>
            <a:ext cx="6128497" cy="2103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54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5. </a:t>
            </a:r>
            <a:r>
              <a:rPr lang="ko-KR" altLang="en-US" sz="54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오토시다마</a:t>
            </a:r>
            <a:endParaRPr lang="en-US" sz="54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1673" y="2344881"/>
            <a:ext cx="8458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신년에 윗사람이 아랫사람</a:t>
            </a:r>
            <a:r>
              <a:rPr lang="en-US" altLang="ko-KR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특히 어린이들에게 주는 용돈으로</a:t>
            </a:r>
            <a:r>
              <a:rPr lang="en-US" altLang="ko-KR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한국의 </a:t>
            </a:r>
            <a:r>
              <a:rPr lang="en-US" altLang="ko-KR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'</a:t>
            </a:r>
            <a:r>
              <a:rPr lang="ko-KR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세뱃돈</a:t>
            </a:r>
            <a:r>
              <a:rPr lang="en-US" altLang="ko-KR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'</a:t>
            </a:r>
            <a:r>
              <a:rPr lang="ko-KR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에 가까운 표현이다</a:t>
            </a:r>
            <a:r>
              <a:rPr lang="en-US" altLang="ko-KR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  <a:p>
            <a:pPr marL="342900" indent="-2286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3000" b="1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pic>
        <p:nvPicPr>
          <p:cNvPr id="4098" name="Picture 2" descr="일본 설날 세뱃돈(오토시다마)의 금액은? - LIVE JAPAN ( 일본여행·추천명소·지역정보 )">
            <a:extLst>
              <a:ext uri="{FF2B5EF4-FFF2-40B4-BE49-F238E27FC236}">
                <a16:creationId xmlns:a16="http://schemas.microsoft.com/office/drawing/2014/main" id="{306B0B36-654B-3616-9A9B-7DF8983D7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r="27817" b="-1"/>
          <a:stretch/>
        </p:blipFill>
        <p:spPr bwMode="auto">
          <a:xfrm>
            <a:off x="9448800" y="10"/>
            <a:ext cx="8839200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8E7999-EB3C-10A2-3745-7ACCB75BE5A4}"/>
              </a:ext>
            </a:extLst>
          </p:cNvPr>
          <p:cNvSpPr txBox="1"/>
          <p:nvPr/>
        </p:nvSpPr>
        <p:spPr>
          <a:xfrm>
            <a:off x="221673" y="5448300"/>
            <a:ext cx="9144000" cy="3631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아랫사람이 윗사람에게 새해 용돈</a:t>
            </a:r>
            <a:r>
              <a:rPr lang="en-US" altLang="ko-KR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선물을 드릴 때는 </a:t>
            </a:r>
            <a:r>
              <a:rPr lang="en-US" altLang="ko-KR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＇</a:t>
            </a:r>
            <a:r>
              <a:rPr lang="ko-KR" altLang="en-US" sz="30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오넨가</a:t>
            </a:r>
            <a:r>
              <a:rPr lang="en-US" altLang="ko-KR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ko-KR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お年賀</a:t>
            </a:r>
            <a:r>
              <a:rPr lang="en-US" altLang="ko-KR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)＇</a:t>
            </a:r>
            <a:r>
              <a:rPr lang="ko-KR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라는 별도의 표현과 봉투를 사용한다</a:t>
            </a:r>
            <a:r>
              <a:rPr lang="en-US" altLang="ko-KR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  <a:p>
            <a:pPr marL="571500" indent="-2286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3000" b="1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  <a:p>
            <a:pPr marL="571500" indent="-2286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3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97259-DA58-2509-4734-3C4DB0BAC3C2}"/>
              </a:ext>
            </a:extLst>
          </p:cNvPr>
          <p:cNvSpPr txBox="1"/>
          <p:nvPr/>
        </p:nvSpPr>
        <p:spPr>
          <a:xfrm>
            <a:off x="583622" y="8348291"/>
            <a:ext cx="8420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오토시다마는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＇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御歳魂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おとしだま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 (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토시카미의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혼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)＇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라는 말에서 유래한다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35601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21 도쿄 하츠모데 추천 명소 5곳 - LIVE JAPAN ( 일본여행·추천명소·지역정보 )">
            <a:extLst>
              <a:ext uri="{FF2B5EF4-FFF2-40B4-BE49-F238E27FC236}">
                <a16:creationId xmlns:a16="http://schemas.microsoft.com/office/drawing/2014/main" id="{C8237D42-2E6C-21F4-CCEA-11D1A8F1A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r="26603" b="-1"/>
          <a:stretch/>
        </p:blipFill>
        <p:spPr bwMode="auto">
          <a:xfrm>
            <a:off x="9753600" y="10"/>
            <a:ext cx="8534397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914400" y="0"/>
            <a:ext cx="7167581" cy="2443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54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6. </a:t>
            </a:r>
            <a:r>
              <a:rPr lang="ko-KR" altLang="en-US" sz="54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하츠모데</a:t>
            </a:r>
            <a:endParaRPr lang="en-US" sz="54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4800" y="1964678"/>
            <a:ext cx="9023279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8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새해에 처음으로 신사를 참배하는 행사이다</a:t>
            </a:r>
            <a:r>
              <a:rPr lang="en-US" altLang="ko-KR" sz="28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  <a:p>
            <a:pPr marL="3429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800" b="1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E75D68-0E23-62CC-9807-7FA216F6964D}"/>
              </a:ext>
            </a:extLst>
          </p:cNvPr>
          <p:cNvSpPr txBox="1"/>
          <p:nvPr/>
        </p:nvSpPr>
        <p:spPr>
          <a:xfrm>
            <a:off x="304800" y="3398214"/>
            <a:ext cx="9144000" cy="3490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8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새해에 참배하는 게 일반적인데 지역이나 집안 전통 등에 따라서 ＇새해</a:t>
            </a:r>
            <a:r>
              <a:rPr lang="en-US" altLang="ko-KR" sz="28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'</a:t>
            </a:r>
            <a:r>
              <a:rPr lang="ko-KR" altLang="en-US" sz="28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에 대한 개념에 조금씩 차이가 있어서 참배기간도 약간씩 차이가 있다</a:t>
            </a:r>
            <a:r>
              <a:rPr lang="en-US" altLang="ko-KR" sz="28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800" b="1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CEDD3-B3A9-472D-8FD8-F2068467401E}"/>
              </a:ext>
            </a:extLst>
          </p:cNvPr>
          <p:cNvSpPr txBox="1"/>
          <p:nvPr/>
        </p:nvSpPr>
        <p:spPr>
          <a:xfrm>
            <a:off x="304800" y="6286500"/>
            <a:ext cx="8534397" cy="341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일반적으로 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1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1~3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1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1~7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일의 세 가지 패턴이 있다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가끔 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12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31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ko-KR" altLang="en-US" sz="28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오미소카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에 가는 사람도 있기는 하나 정식 </a:t>
            </a:r>
            <a:r>
              <a:rPr lang="ko-KR" altLang="en-US" sz="28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하츠모데는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1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</a:t>
            </a:r>
            <a:r>
              <a:rPr lang="ko-KR" altLang="en-US" sz="28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일부터이다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54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1066800" y="-199271"/>
            <a:ext cx="6970356" cy="2436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7. </a:t>
            </a:r>
            <a:r>
              <a:rPr lang="ko-KR" altLang="en-US" sz="6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토시코시소바</a:t>
            </a:r>
            <a:endParaRPr lang="en-US" sz="60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2400" y="1050292"/>
            <a:ext cx="9448800" cy="2797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228600" latinLnBrk="0"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12</a:t>
            </a:r>
            <a:r>
              <a:rPr lang="ko-KR" altLang="en-US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31</a:t>
            </a:r>
            <a:r>
              <a:rPr lang="ko-KR" altLang="en-US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</a:t>
            </a:r>
            <a:r>
              <a:rPr lang="en-US" altLang="ko-KR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ko-KR" altLang="en-US" sz="26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오미소카</a:t>
            </a:r>
            <a:r>
              <a:rPr lang="en-US" altLang="ko-KR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</a:t>
            </a:r>
            <a:r>
              <a:rPr lang="ko-KR" altLang="en-US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의 밤에 </a:t>
            </a:r>
            <a:r>
              <a:rPr lang="ko-KR" altLang="en-US" sz="26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소바</a:t>
            </a:r>
            <a:r>
              <a:rPr lang="en-US" altLang="ko-KR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ko-KR" altLang="en-US" sz="26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そば</a:t>
            </a:r>
            <a:r>
              <a:rPr lang="en-US" altLang="ko-KR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</a:t>
            </a:r>
            <a:r>
              <a:rPr lang="ko-KR" altLang="en-US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를 먹는 일본 전통 풍습이다</a:t>
            </a:r>
            <a:r>
              <a:rPr lang="en-US" altLang="ko-KR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  <p:pic>
        <p:nvPicPr>
          <p:cNvPr id="8194" name="Picture 2" descr="일본의 토시코시 소바 간편 레시피! 일본의 12월31일 대표음식. 그 포인트는 - LIVE JAPAN ( 일본여행·추천명소·지역정보 )">
            <a:extLst>
              <a:ext uri="{FF2B5EF4-FFF2-40B4-BE49-F238E27FC236}">
                <a16:creationId xmlns:a16="http://schemas.microsoft.com/office/drawing/2014/main" id="{740A2871-17B4-794A-A4BC-894CA606C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r="15511" b="1"/>
          <a:stretch/>
        </p:blipFill>
        <p:spPr bwMode="auto">
          <a:xfrm>
            <a:off x="9601200" y="1"/>
            <a:ext cx="8697037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0C1DC9-B96B-A974-4025-B4901B170AB6}"/>
              </a:ext>
            </a:extLst>
          </p:cNvPr>
          <p:cNvSpPr txBox="1"/>
          <p:nvPr/>
        </p:nvSpPr>
        <p:spPr>
          <a:xfrm>
            <a:off x="152400" y="3837709"/>
            <a:ext cx="9150926" cy="1923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6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소바가</a:t>
            </a:r>
            <a:r>
              <a:rPr lang="en-US" altLang="ko-KR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다른 면류 요리에 비해 자르기 쉽기 때문에 </a:t>
            </a:r>
            <a:r>
              <a:rPr lang="en-US" altLang="ko-KR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</a:t>
            </a:r>
            <a:r>
              <a:rPr lang="ko-KR" altLang="en-US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년간의 액</a:t>
            </a:r>
            <a:r>
              <a:rPr lang="en-US" altLang="ko-KR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ko-KR" altLang="en-US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厄</a:t>
            </a:r>
            <a:r>
              <a:rPr lang="en-US" altLang="ko-KR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</a:t>
            </a:r>
            <a:r>
              <a:rPr lang="ko-KR" altLang="en-US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을 잘라내고자 하는 의미가 있다</a:t>
            </a:r>
            <a:r>
              <a:rPr lang="en-US" altLang="ko-KR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FE4CD5-36C9-EF89-31B7-B75D0A45922B}"/>
              </a:ext>
            </a:extLst>
          </p:cNvPr>
          <p:cNvSpPr txBox="1"/>
          <p:nvPr/>
        </p:nvSpPr>
        <p:spPr>
          <a:xfrm>
            <a:off x="152400" y="6438091"/>
            <a:ext cx="9150926" cy="2926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흩어진 금</a:t>
            </a:r>
            <a:r>
              <a:rPr lang="en-US" altLang="ko-KR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ko-KR" altLang="en-US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金</a:t>
            </a:r>
            <a:r>
              <a:rPr lang="en-US" altLang="ko-KR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</a:t>
            </a:r>
            <a:r>
              <a:rPr lang="ko-KR" altLang="en-US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가루를 모아 둥글게 만든 </a:t>
            </a:r>
            <a:r>
              <a:rPr lang="ko-KR" altLang="en-US" sz="26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소바</a:t>
            </a:r>
            <a:r>
              <a:rPr lang="en-US" altLang="ko-KR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가루를 사용했던 것으로 부터「돈</a:t>
            </a:r>
            <a:r>
              <a:rPr lang="en-US" altLang="ko-KR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ko-KR" altLang="en-US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金</a:t>
            </a:r>
            <a:r>
              <a:rPr lang="en-US" altLang="ko-KR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</a:t>
            </a:r>
            <a:r>
              <a:rPr lang="ko-KR" altLang="en-US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이 </a:t>
            </a:r>
            <a:r>
              <a:rPr lang="ko-KR" altLang="en-US" sz="26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모인다」고</a:t>
            </a:r>
            <a:r>
              <a:rPr lang="en-US" altLang="ko-KR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하여 금전운이 좋아지는 것을 바라는 의미도 있다</a:t>
            </a:r>
            <a:r>
              <a:rPr lang="en-US" altLang="ko-KR" sz="26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259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47C64BA3F41BAD4DB6B774ECD226CD6B" ma:contentTypeVersion="0" ma:contentTypeDescription="새 문서를 만듭니다." ma:contentTypeScope="" ma:versionID="5f74e1f74ff51738fe1c3491aee5e2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2bcbe8f1bf48eb7a752cd4db7ad378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10F8BD-09FC-460A-9495-6430DED7F6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272954A-AE0D-4819-B7C3-322DD30D57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93EDBA-C82A-4286-BFE7-111E7E4805C3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546</Words>
  <Application>Microsoft Office PowerPoint</Application>
  <PresentationFormat>사용자 지정</PresentationFormat>
  <Paragraphs>42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에스코어 드림 6 Bold</vt:lpstr>
      <vt:lpstr>Arial</vt:lpstr>
      <vt:lpstr>Meiryo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페일 블루 매거진 스타일의 인테리어 디자이너 포트폴리오 프레젠테이션</dc:title>
  <dc:creator>yeonwook Chu</dc:creator>
  <cp:lastModifiedBy>추연욱</cp:lastModifiedBy>
  <cp:revision>133</cp:revision>
  <dcterms:created xsi:type="dcterms:W3CDTF">2006-08-16T00:00:00Z</dcterms:created>
  <dcterms:modified xsi:type="dcterms:W3CDTF">2024-05-31T12:38:24Z</dcterms:modified>
  <dc:identifier>DAGGoGb9epg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0x01010047C64BA3F41BAD4DB6B774ECD226CD6B</vt:lpwstr>
  </property>
</Properties>
</file>