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6" r:id="rId19"/>
    <p:sldId id="267" r:id="rId20"/>
    <p:sldId id="268" r:id="rId21"/>
    <p:sldId id="29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9" r:id="rId36"/>
    <p:sldId id="300" r:id="rId37"/>
    <p:sldId id="301" r:id="rId38"/>
    <p:sldId id="302" r:id="rId39"/>
    <p:sldId id="303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30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3902" y="2514598"/>
            <a:ext cx="8915399" cy="2262781"/>
          </a:xfrm>
        </p:spPr>
        <p:txBody>
          <a:bodyPr>
            <a:normAutofit/>
          </a:bodyPr>
          <a:lstStyle/>
          <a:p>
            <a:r>
              <a:rPr lang="ko-KR" altLang="en-US" sz="8800" dirty="0" smtClean="0"/>
              <a:t>일본의 스포츠</a:t>
            </a:r>
            <a:endParaRPr lang="ko-KR" altLang="en-US" sz="8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26151" y="4777379"/>
            <a:ext cx="8915399" cy="112628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8000" dirty="0" smtClean="0"/>
              <a:t>스모   </a:t>
            </a:r>
            <a:r>
              <a:rPr lang="en-US" altLang="ko-KR" sz="4000" dirty="0" smtClean="0"/>
              <a:t>22326127 </a:t>
            </a:r>
            <a:r>
              <a:rPr lang="ko-KR" altLang="en-US" sz="4000" dirty="0" err="1" smtClean="0"/>
              <a:t>강승아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654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3325" y="1570041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선수들의 머리 모양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9916" y="2532993"/>
            <a:ext cx="8915400" cy="2890345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1871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년에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단발령이 발표되어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리키시들도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일반인들처럼 머리를 짧게 자르라는 명령이 있었다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리키시들의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독특한 모양의 상투머리를 금지한다는 일은 리키시들로서는 매우 치욕적인 일이자 스모를 모독하는 일이라고 여겼다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09146" y="1328303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선수들의 머리 모양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21654" y="2314904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그러나 </a:t>
            </a:r>
            <a:r>
              <a:rPr lang="ko-KR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몇몇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고관들 가운데는 스모 애호가가 </a:t>
            </a:r>
            <a:r>
              <a:rPr lang="ko-KR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있는데</a:t>
            </a:r>
            <a:r>
              <a:rPr lang="en-US" altLang="ko-KR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이들의 힘으로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리키시들에게는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단발령을 적용하지 않는다는 예외 조항을 두어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리키시들은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전통적인 머리 모양을 유지할 수 있게 되었다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오늘날에도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리키시들은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전통적인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상투를 틀고 스모에 임하고 있다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7104" y="1296772"/>
            <a:ext cx="8911687" cy="1280890"/>
          </a:xfrm>
        </p:spPr>
        <p:txBody>
          <a:bodyPr/>
          <a:lstStyle/>
          <a:p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스모는 농촌에도 뿌리를 </a:t>
            </a:r>
            <a:r>
              <a:rPr lang="ko-KR" altLang="en-US" dirty="0" smtClean="0">
                <a:solidFill>
                  <a:srgbClr val="404040"/>
                </a:solidFill>
                <a:latin typeface="Arial" panose="020B0604020202020204" pitchFamily="34" charset="0"/>
              </a:rPr>
              <a:t>내리다</a:t>
            </a:r>
            <a:r>
              <a:rPr lang="en-US" altLang="ko-KR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69101" y="2375338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스모가 이러한 폭넓은 지지를 얻는 </a:t>
            </a:r>
            <a:r>
              <a:rPr lang="ko-KR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까닭은 귀족들의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큰 후원이 있었음은 물론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민간의 풍속 가운데도 스모가 널리 뿌리를 내리고 있었기 때문이다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ko-KR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ko-K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농촌에서는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자신들의 마을에 와서 순회 흥행을 하는 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리키시들을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통해서 스모를 알고 </a:t>
            </a:r>
            <a:r>
              <a:rPr lang="ko-KR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있었을뿐만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아니라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농민들 스스로가 스모를 하기도 했다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힘겨루기 놀이로서 마을 사람들끼리 부담없이 즐기던 스모는 </a:t>
            </a:r>
            <a:r>
              <a:rPr lang="ko-KR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구사스모라</a:t>
            </a:r>
            <a:r>
              <a:rPr lang="ko-KR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했다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0980" y="1391366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스모는 농촌에도 뿌리를 내리다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37571" y="2406869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농촌에서는 일정한 절기마다 </a:t>
            </a:r>
            <a:r>
              <a:rPr lang="ko-KR" altLang="en-US" sz="2800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호노스모라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해서 마을의 수호신을 즐겁게 해드리기 위해서 신에게 바치는 스모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즉 제사 의식의 하나로 스모를 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열었다</a:t>
            </a:r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ko-KR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농촌의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호노스모는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단순히 승부를 겨루기 위한 경기성만 강조되었던 것이 아니라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오곡 풍년의 기원이나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자손 번영을 기원하는 의미가 강조되었다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24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84714" y="1107586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스모는 농촌에도 뿌리를 내리다</a:t>
            </a:r>
            <a:r>
              <a:rPr lang="en-US" altLang="ko-KR" sz="4400" dirty="0" smtClean="0"/>
              <a:t>.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6550" y="2743200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농촌에서는 스모는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승패 결과로 승자에게는 풍요한 번영을 </a:t>
            </a:r>
            <a:r>
              <a:rPr lang="ko-KR" alt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가져다주지만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패자에게는 불운이 따르게 되어 있었다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따라서 승패에 대하여 상당히 신경질적인 반응을 나타낼 수 밖에 없었다</a:t>
            </a:r>
            <a:r>
              <a:rPr lang="en-US" altLang="ko-KR" sz="32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ko-KR" altLang="en-US" sz="3200" dirty="0">
                <a:solidFill>
                  <a:schemeClr val="tx1"/>
                </a:solidFill>
              </a:rPr>
              <a:t/>
            </a:r>
            <a:br>
              <a:rPr lang="ko-KR" altLang="en-US" sz="3200" dirty="0">
                <a:solidFill>
                  <a:schemeClr val="tx1"/>
                </a:solidFill>
              </a:rPr>
            </a:b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03739" y="1170648"/>
            <a:ext cx="8911687" cy="1280890"/>
          </a:xfrm>
        </p:spPr>
        <p:txBody>
          <a:bodyPr/>
          <a:lstStyle/>
          <a:p>
            <a:r>
              <a:rPr lang="ko-KR" altLang="en-US" dirty="0" err="1" smtClean="0"/>
              <a:t>히토리</a:t>
            </a:r>
            <a:r>
              <a:rPr lang="ko-KR" altLang="en-US" dirty="0" smtClean="0"/>
              <a:t> 스모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58591" y="2312275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404040"/>
                </a:solidFill>
                <a:latin typeface="Arial" panose="020B0604020202020204" pitchFamily="34" charset="0"/>
              </a:rPr>
              <a:t>스모를 하다가 때로는 </a:t>
            </a:r>
            <a:r>
              <a:rPr lang="ko-KR" altLang="en-US" sz="3200" dirty="0">
                <a:solidFill>
                  <a:srgbClr val="404040"/>
                </a:solidFill>
                <a:latin typeface="Arial" panose="020B0604020202020204" pitchFamily="34" charset="0"/>
              </a:rPr>
              <a:t>사람이 다치거나 죽어서 크게 다투는 일도 </a:t>
            </a:r>
            <a:r>
              <a:rPr lang="ko-KR" altLang="en-US" sz="3200" dirty="0" smtClean="0">
                <a:solidFill>
                  <a:srgbClr val="404040"/>
                </a:solidFill>
                <a:latin typeface="Arial" panose="020B0604020202020204" pitchFamily="34" charset="0"/>
              </a:rPr>
              <a:t>벌어졌는데</a:t>
            </a:r>
            <a:r>
              <a:rPr lang="en-US" altLang="ko-KR" sz="32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3200" dirty="0">
                <a:solidFill>
                  <a:srgbClr val="404040"/>
                </a:solidFill>
                <a:latin typeface="Arial" panose="020B0604020202020204" pitchFamily="34" charset="0"/>
              </a:rPr>
              <a:t>이런 불상사를 막기 위하여 서로 비기게 하거나</a:t>
            </a:r>
            <a:r>
              <a:rPr lang="en-US" altLang="ko-KR" sz="32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rgbClr val="404040"/>
                </a:solidFill>
                <a:latin typeface="Arial" panose="020B0604020202020204" pitchFamily="34" charset="0"/>
              </a:rPr>
              <a:t>승자와 패자를 미리 정해 두고</a:t>
            </a:r>
            <a:r>
              <a:rPr lang="en-US" altLang="ko-KR" sz="32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3200" dirty="0">
                <a:solidFill>
                  <a:srgbClr val="404040"/>
                </a:solidFill>
                <a:latin typeface="Arial" panose="020B0604020202020204" pitchFamily="34" charset="0"/>
              </a:rPr>
              <a:t>우연에 승패를 맡기는 일이 없도록 의식화된 스모 진행법을 고안해 내기도 하였다</a:t>
            </a:r>
            <a:r>
              <a:rPr lang="en-US" altLang="ko-KR" sz="32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691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8895" y="1097075"/>
            <a:ext cx="8911687" cy="1280890"/>
          </a:xfrm>
        </p:spPr>
        <p:txBody>
          <a:bodyPr/>
          <a:lstStyle/>
          <a:p>
            <a:r>
              <a:rPr lang="ko-KR" altLang="en-US" dirty="0" err="1" smtClean="0"/>
              <a:t>히토리</a:t>
            </a:r>
            <a:r>
              <a:rPr lang="ko-KR" altLang="en-US" dirty="0" smtClean="0"/>
              <a:t> 스모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1497" y="2157248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보이지 않는 신과 인간이 스모를 하는 의식화된 스모가 오늘날에도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전승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endParaRPr lang="en-US" altLang="ko-KR" sz="2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sz="24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신전에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하는 이 스모는 한사람이 나아가 신과 인사를 나눈 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신과 맞붙어 실감나게 싸우는 흉내를 내는 식으로 진행된다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endParaRPr lang="en-US" altLang="ko-KR" sz="24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sz="2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스모의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결과는 결국 신의 승리로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끝나는데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인간이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신에게 짐으로써 스모를 좋아하는 신에게 즐거움을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선사하고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신의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위력을 연극적으로 확인하며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그 대가로 풍년을 얻을 수 있다는 신앙이 바탕에 깔려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있다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0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4205" y="1317793"/>
            <a:ext cx="8911687" cy="1280890"/>
          </a:xfrm>
        </p:spPr>
        <p:txBody>
          <a:bodyPr/>
          <a:lstStyle/>
          <a:p>
            <a:r>
              <a:rPr lang="ko-KR" altLang="en-US" dirty="0" err="1" smtClean="0"/>
              <a:t>히토리</a:t>
            </a:r>
            <a:r>
              <a:rPr lang="ko-KR" altLang="en-US" dirty="0" smtClean="0"/>
              <a:t> 스모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71752" y="2469931"/>
            <a:ext cx="5116317" cy="377762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스모의 승패를 미리 정해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둔다든지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보이지 않는 신과 싸우는 흉내를 낸다든지 하는 일은 스모에 내재되어 있는 종교적인 성격이라 할 수 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01767"/>
            <a:ext cx="4313238" cy="27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1187" y="1496468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시합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5226" y="2346434"/>
            <a:ext cx="8915400" cy="3777622"/>
          </a:xfrm>
        </p:spPr>
        <p:txBody>
          <a:bodyPr/>
          <a:lstStyle/>
          <a:p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 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도효에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오르면 한쪽 발을 들어올렸다가 힘껏 내리는 동작을 한다</a:t>
            </a:r>
            <a:r>
              <a:rPr lang="en-US" altLang="ko-KR" sz="22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몸의 긴장을 풀며 정신을 집중시키기 위한 동작이다</a:t>
            </a:r>
            <a:r>
              <a:rPr lang="en-US" altLang="ko-KR" sz="22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동군과 서군의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리키시는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도효의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코너에 놓인 물통의 물을 국자로 퍼서 몸을 깨끗하게 한다는 뜻으로 입을 헹구고 종이로 입가의 물기를 가볍게 닦아낸다</a:t>
            </a:r>
            <a:r>
              <a:rPr lang="en-US" altLang="ko-KR" sz="22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ko-KR" sz="22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200" dirty="0" smtClean="0">
                <a:solidFill>
                  <a:srgbClr val="404040"/>
                </a:solidFill>
                <a:latin typeface="Arial" panose="020B0604020202020204" pitchFamily="34" charset="0"/>
              </a:rPr>
              <a:t>바로 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앞에 싸웠던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가운데서 이긴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리키시가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자기 편의 다음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리키시에게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종이와 </a:t>
            </a:r>
            <a:r>
              <a:rPr lang="ko-KR" altLang="en-US" sz="2200" dirty="0" smtClean="0">
                <a:solidFill>
                  <a:srgbClr val="404040"/>
                </a:solidFill>
                <a:latin typeface="Arial" panose="020B0604020202020204" pitchFamily="34" charset="0"/>
              </a:rPr>
              <a:t>  물을 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떠주며 승리의 운이 이어지기를 기원한다</a:t>
            </a:r>
            <a:r>
              <a:rPr lang="en-US" altLang="ko-KR" sz="22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진 편의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리키시는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물을 떠주지 않고 그대로 물러가기 때문에 </a:t>
            </a:r>
            <a:r>
              <a:rPr lang="ko-KR" altLang="en-US" sz="2200" dirty="0" err="1">
                <a:solidFill>
                  <a:srgbClr val="404040"/>
                </a:solidFill>
                <a:latin typeface="Arial" panose="020B0604020202020204" pitchFamily="34" charset="0"/>
              </a:rPr>
              <a:t>진행위원이</a:t>
            </a:r>
            <a:r>
              <a:rPr lang="ko-KR" altLang="en-US" sz="2200" dirty="0">
                <a:solidFill>
                  <a:srgbClr val="404040"/>
                </a:solidFill>
                <a:latin typeface="Arial" panose="020B0604020202020204" pitchFamily="34" charset="0"/>
              </a:rPr>
              <a:t> 떠주는 물과 종이를 받아 입을 헹구고 물기를 닦아낸다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33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7408" y="1023504"/>
            <a:ext cx="8911687" cy="1280890"/>
          </a:xfrm>
        </p:spPr>
        <p:txBody>
          <a:bodyPr/>
          <a:lstStyle/>
          <a:p>
            <a:r>
              <a:rPr lang="ko-KR" altLang="en-US" dirty="0" err="1" smtClean="0">
                <a:solidFill>
                  <a:srgbClr val="333333"/>
                </a:solidFill>
                <a:latin typeface="-apple-system"/>
              </a:rPr>
              <a:t>키요메노시오</a:t>
            </a:r>
            <a:r>
              <a:rPr lang="en-US" altLang="ko-KR" dirty="0" smtClean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清</a:t>
            </a:r>
            <a:r>
              <a:rPr lang="ja-JP" altLang="en-US" dirty="0">
                <a:solidFill>
                  <a:srgbClr val="333333"/>
                </a:solidFill>
                <a:latin typeface="-apple-system"/>
              </a:rPr>
              <a:t>めの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塩）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32468" y="2102069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32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力士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가 씨름판에 등장해서 뿌리는 소금으로 일본에서는 예로부터 소금이 부정을 막아준다고 하여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씨름판에 </a:t>
            </a:r>
            <a:r>
              <a:rPr lang="ko-KR" altLang="en-US" sz="32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力士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가 등장하자마자 소금을 허공에 뿌리는 것은 부정을 막고 씨름판을 맑은 기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氣</a:t>
            </a:r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로 채운다는 </a:t>
            </a:r>
            <a:r>
              <a:rPr lang="ko-KR" altLang="en-US" sz="3200" dirty="0" smtClean="0">
                <a:solidFill>
                  <a:srgbClr val="333333"/>
                </a:solidFill>
                <a:latin typeface="-apple-system"/>
              </a:rPr>
              <a:t>의미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717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목차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26676"/>
          </a:xfrm>
        </p:spPr>
        <p:txBody>
          <a:bodyPr>
            <a:normAutofit fontScale="32500" lnSpcReduction="20000"/>
          </a:bodyPr>
          <a:lstStyle/>
          <a:p>
            <a:r>
              <a:rPr lang="ko-KR" altLang="en-US" sz="7300" dirty="0" err="1" smtClean="0"/>
              <a:t>스모란</a:t>
            </a:r>
            <a:r>
              <a:rPr lang="en-US" altLang="ko-KR" sz="7300" dirty="0" smtClean="0"/>
              <a:t>?</a:t>
            </a:r>
          </a:p>
          <a:p>
            <a:endParaRPr lang="en-US" altLang="ko-KR" sz="7300" dirty="0"/>
          </a:p>
          <a:p>
            <a:r>
              <a:rPr lang="ko-KR" altLang="en-US" sz="7300" dirty="0" smtClean="0"/>
              <a:t>스모의 역사</a:t>
            </a:r>
            <a:endParaRPr lang="en-US" altLang="ko-KR" sz="7300" dirty="0" smtClean="0"/>
          </a:p>
          <a:p>
            <a:endParaRPr lang="en-US" altLang="ko-KR" sz="7300" dirty="0"/>
          </a:p>
          <a:p>
            <a:r>
              <a:rPr lang="ko-KR" altLang="en-US" sz="7300" dirty="0" smtClean="0"/>
              <a:t>스모의 규칙과 주요 용어</a:t>
            </a:r>
            <a:endParaRPr lang="en-US" altLang="ko-KR" sz="7300" dirty="0" smtClean="0"/>
          </a:p>
          <a:p>
            <a:endParaRPr lang="en-US" altLang="ko-KR" sz="7300" dirty="0"/>
          </a:p>
          <a:p>
            <a:r>
              <a:rPr lang="ko-KR" altLang="en-US" sz="7300" dirty="0" smtClean="0"/>
              <a:t>스모의 계급</a:t>
            </a:r>
            <a:endParaRPr lang="en-US" altLang="ko-KR" sz="7300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97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45780" y="1170648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333333"/>
                </a:solidFill>
                <a:latin typeface="-apple-system"/>
              </a:rPr>
              <a:t>도효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土俵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45628" y="2126222"/>
            <a:ext cx="5242442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스모 경기를 하는 장소로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도효바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土俵場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의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줄임말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이것은 흙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土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을 담은 가마니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俵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를 바닥에 둥그렇게 둘러 놓은 공간을 가리키는 말로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한면이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6.7m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정사각형 흙을 쌓아 올려 단을 만들어 굳히고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그 위에 지름이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4.5m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가 되도록 장내 경계선을 만든 것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4229" y="2126222"/>
            <a:ext cx="4313238" cy="28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4138" y="1254731"/>
            <a:ext cx="8911687" cy="1280890"/>
          </a:xfrm>
        </p:spPr>
        <p:txBody>
          <a:bodyPr/>
          <a:lstStyle/>
          <a:p>
            <a:r>
              <a:rPr lang="ko-KR" altLang="en-US" dirty="0" err="1" smtClean="0"/>
              <a:t>도효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96137" y="2385849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도효는</a:t>
            </a:r>
            <a:r>
              <a:rPr lang="ko-KR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신성한 구역이어서 속세와 구별된 공간으로 인식된다</a:t>
            </a:r>
            <a:r>
              <a:rPr lang="en-US" altLang="ko-KR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ko-KR" altLang="en-US" sz="2800" dirty="0">
                <a:solidFill>
                  <a:schemeClr val="tx1"/>
                </a:solidFill>
              </a:rPr>
              <a:t/>
            </a:r>
            <a:br>
              <a:rPr lang="ko-KR" altLang="en-US" sz="2800" dirty="0">
                <a:solidFill>
                  <a:schemeClr val="tx1"/>
                </a:solidFill>
              </a:rPr>
            </a:br>
            <a:r>
              <a:rPr lang="ko-KR" altLang="en-US" sz="2800" dirty="0">
                <a:solidFill>
                  <a:schemeClr val="tx1"/>
                </a:solidFill>
              </a:rPr>
              <a:t/>
            </a:r>
            <a:br>
              <a:rPr lang="ko-KR" altLang="en-US" sz="2800" dirty="0">
                <a:solidFill>
                  <a:schemeClr val="tx1"/>
                </a:solidFill>
              </a:rPr>
            </a:b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지붕에 드리운 기둥과 기둥 사이에는 막을 드리우는데</a:t>
            </a:r>
            <a:r>
              <a:rPr lang="en-US" altLang="ko-KR" sz="2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이 막은 </a:t>
            </a:r>
            <a:r>
              <a:rPr lang="ko-KR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미즈비키마쿠</a:t>
            </a:r>
            <a:r>
              <a:rPr lang="en-US" altLang="ko-K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즉 물을 드리운 막이라 </a:t>
            </a:r>
            <a:r>
              <a:rPr lang="ko-KR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하는데</a:t>
            </a:r>
            <a:r>
              <a:rPr lang="en-US" altLang="ko-K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이는 </a:t>
            </a:r>
            <a:r>
              <a:rPr lang="ko-KR" alt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리키시들이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싸울 때 생기는 열기</a:t>
            </a:r>
            <a:r>
              <a:rPr lang="en-US" altLang="ko-KR" sz="2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즉 불을 잠재우기 위한 </a:t>
            </a:r>
            <a:r>
              <a:rPr lang="ko-KR" alt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상쇄력을</a:t>
            </a:r>
            <a:r>
              <a:rPr lang="ko-KR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지닌다고 한다</a:t>
            </a:r>
            <a:r>
              <a:rPr lang="en-US" altLang="ko-KR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1118097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333333"/>
                </a:solidFill>
                <a:latin typeface="-apple-system"/>
              </a:rPr>
              <a:t>마와시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廻</a:t>
            </a:r>
            <a:r>
              <a:rPr lang="ja-JP" altLang="en-US" dirty="0">
                <a:solidFill>
                  <a:srgbClr val="333333"/>
                </a:solidFill>
                <a:latin typeface="-apple-system"/>
              </a:rPr>
              <a:t>し</a:t>
            </a:r>
            <a:r>
              <a:rPr lang="en-US" altLang="ja-JP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19503" y="2217682"/>
            <a:ext cx="5473670" cy="3686161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씨름의 샅바와 같은 것으로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力士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의 계급에 따라 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'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토리마와시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'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와 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'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케이코마와시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'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의 두 종류가 있습니다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30" t="46170" r="35966" b="-1"/>
          <a:stretch/>
        </p:blipFill>
        <p:spPr>
          <a:xfrm>
            <a:off x="6493173" y="1758542"/>
            <a:ext cx="3741682" cy="30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8221" y="1265241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333333"/>
                </a:solidFill>
                <a:latin typeface="-apple-system"/>
              </a:rPr>
              <a:t>치카라미즈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力水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81959" y="2522141"/>
            <a:ext cx="8397766" cy="3777622"/>
          </a:xfrm>
        </p:spPr>
        <p:txBody>
          <a:bodyPr>
            <a:normAutofit/>
          </a:bodyPr>
          <a:lstStyle/>
          <a:p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도효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모서리에 놓여진 물통의 물을 국자로 퍼서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力士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가 씨름판에 나오기 전에 입을 헹구고 기력을 왕성하게 한다는 의미를 가지고 있습니다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치카라가미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力紙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일본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전통종이를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반으로 접은 것으로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力士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가 시합에 들어가기 전 이것으로 몸을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닦늗데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이것은 몸과 마음을 깨끗이 한다는 의미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5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3834" y="1275751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333333"/>
                </a:solidFill>
                <a:latin typeface="-apple-system"/>
              </a:rPr>
              <a:t>시코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四股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5379076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한자로 네 개의 넓적다리라는 뜻으로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씨름판에 나온 선수들이 시합을 하기 전에 각자 자우 양다리를 서로 번갈아 들어 올렸다가 힘껏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내디디는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등의 독특한 동작을 취하는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행동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.</a:t>
            </a:r>
          </a:p>
          <a:p>
            <a:endParaRPr lang="en-US" altLang="ko-KR" sz="2400" dirty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 '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시코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'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는 선수들의 준비운동이자 상대에게 힘을 과시하는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의미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.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84716" y="2421883"/>
            <a:ext cx="8911687" cy="1280890"/>
          </a:xfrm>
        </p:spPr>
        <p:txBody>
          <a:bodyPr/>
          <a:lstStyle/>
          <a:p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교우지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行司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084716" y="3702773"/>
            <a:ext cx="4313864" cy="3777622"/>
          </a:xfrm>
        </p:spPr>
        <p:txBody>
          <a:bodyPr>
            <a:normAutofit/>
          </a:bodyPr>
          <a:lstStyle/>
          <a:p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스모경기의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심판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2504" y="1813648"/>
            <a:ext cx="311627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62303" y="1118096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333333"/>
                </a:solidFill>
                <a:latin typeface="-apple-system"/>
              </a:rPr>
              <a:t>스모마게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相撲まげ</a:t>
            </a:r>
            <a:r>
              <a:rPr lang="en-US" altLang="ko-KR" dirty="0">
                <a:solidFill>
                  <a:srgbClr val="333333"/>
                </a:solidFill>
                <a:latin typeface="-apple-system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08083" y="2133600"/>
            <a:ext cx="5294993" cy="3777622"/>
          </a:xfrm>
        </p:spPr>
        <p:txBody>
          <a:bodyPr>
            <a:normAutofit/>
          </a:bodyPr>
          <a:lstStyle/>
          <a:p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리키시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力士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의 특이한 머리모양을 가리키는 말로 시대에 따라 그 명칭과 모양이 조금씩 바뀌었습니다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스모마게는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리키시의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품격을 높이고 스모의 독특한 전통을 전하는 상징처럼 여겨지고 있습니다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8313"/>
          <a:stretch/>
        </p:blipFill>
        <p:spPr>
          <a:xfrm>
            <a:off x="7571581" y="1750042"/>
            <a:ext cx="3884695" cy="3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1191668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경기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0426" y="2186152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ko-KR" altLang="en-US" sz="2400" dirty="0" err="1" smtClean="0">
                <a:solidFill>
                  <a:srgbClr val="333333"/>
                </a:solidFill>
                <a:latin typeface="-apple-system"/>
              </a:rPr>
              <a:t>도효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 err="1" smtClean="0">
                <a:solidFill>
                  <a:srgbClr val="333333"/>
                </a:solidFill>
                <a:latin typeface="-apple-system"/>
              </a:rPr>
              <a:t>どひょう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)'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라 불리는 직영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4.55M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의 둥근 씨름판에서 행해진다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발바닥이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아닌 신체의 일부분이 바닥에 닿거나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土俵 바깥으로 밀려나면 지게 된다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.</a:t>
            </a:r>
          </a:p>
          <a:p>
            <a:endParaRPr lang="en-US" altLang="ko-KR" sz="24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승부는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단판으로 하는데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相撲는 두 선수가 맞붙는 시간보다 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시합전의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요란한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의식이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더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시간이 길다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그러나 이러한 의식에는 종교적인 의미를 담고 있다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相撲에서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큰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대회를 本場所라고 하는데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한번 열리면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15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일동안 경기가 이루어지게 된다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9960" y="1864331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경기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32467" y="2921875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15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일동안 각각 다른 선수들과 싸우게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되고</a:t>
            </a:r>
            <a:r>
              <a:rPr lang="en-US" altLang="ko-KR" sz="2800" dirty="0" smtClean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그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들중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가장 좋은 성적을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낸사람이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마지막날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마지막 경기가 끝난 뒤 우승컵을 가지게 된다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또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相撲는 일반적인 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레스링이나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 권투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태권도와 같은 스포츠와는 체급의 제한이 없다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52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4649" y="1199551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승부의 결정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27364" y="2480441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스모는 상대를 土俵밖으로 밀어내거나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넘어뜨리면 승부가 난다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.</a:t>
            </a:r>
          </a:p>
          <a:p>
            <a:endParaRPr lang="en-US" altLang="ko-KR" sz="2400" dirty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상대방을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이기기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위해서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여러가지 기술을 발휘하는데 이기는 순간에 쓴 </a:t>
            </a:r>
            <a:r>
              <a:rPr lang="ko-KR" altLang="en-US" sz="2400" dirty="0" smtClean="0">
                <a:solidFill>
                  <a:srgbClr val="333333"/>
                </a:solidFill>
                <a:latin typeface="-apple-system"/>
              </a:rPr>
              <a:t>기술을 </a:t>
            </a:r>
            <a:r>
              <a:rPr lang="ko-KR" altLang="en-US" sz="2400" dirty="0" err="1" smtClean="0">
                <a:solidFill>
                  <a:srgbClr val="333333"/>
                </a:solidFill>
                <a:latin typeface="-apple-system"/>
              </a:rPr>
              <a:t>키마리테</a:t>
            </a:r>
            <a:r>
              <a:rPr lang="en-US" altLang="ko-KR" sz="2400" dirty="0" smtClean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きまりて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라고 하는데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모르는 사람이 보면 기술이 단순해 보이지만 일본스모협회가 이 기술을 총 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70</a:t>
            </a:r>
            <a:r>
              <a:rPr lang="ko-KR" altLang="en-US" sz="2400" dirty="0" err="1">
                <a:solidFill>
                  <a:srgbClr val="333333"/>
                </a:solidFill>
                <a:latin typeface="-apple-system"/>
              </a:rPr>
              <a:t>여가지로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 정리하였다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ko-KR" altLang="en-US" sz="2400" dirty="0">
                <a:solidFill>
                  <a:srgbClr val="333333"/>
                </a:solidFill>
                <a:latin typeface="-apple-system"/>
              </a:rPr>
              <a:t>이러한 기술로 이기는 외에 반칙을 해도 패배가 된다</a:t>
            </a:r>
            <a:r>
              <a:rPr lang="en-US" altLang="ko-KR" sz="2400" dirty="0">
                <a:solidFill>
                  <a:srgbClr val="333333"/>
                </a:solidFill>
                <a:latin typeface="-apple-system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53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09146" y="1265240"/>
            <a:ext cx="8911687" cy="1280890"/>
          </a:xfrm>
        </p:spPr>
        <p:txBody>
          <a:bodyPr/>
          <a:lstStyle/>
          <a:p>
            <a:r>
              <a:rPr lang="ko-KR" altLang="en-US" sz="4400" dirty="0" err="1" smtClean="0"/>
              <a:t>스모란</a:t>
            </a:r>
            <a:r>
              <a:rPr lang="ko-KR" altLang="en-US" dirty="0" smtClean="0"/>
              <a:t> </a:t>
            </a:r>
            <a:r>
              <a:rPr lang="ko-KR" altLang="en-US" sz="4400" dirty="0" smtClean="0"/>
              <a:t>무엇인가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90122" y="2448910"/>
            <a:ext cx="8915400" cy="3851194"/>
          </a:xfrm>
        </p:spPr>
        <p:txBody>
          <a:bodyPr/>
          <a:lstStyle/>
          <a:p>
            <a:r>
              <a:rPr lang="ko-KR" altLang="en-US" sz="3600" dirty="0" smtClean="0"/>
              <a:t>스모는 </a:t>
            </a:r>
            <a:r>
              <a:rPr lang="ko-KR" altLang="en-US" sz="3600" dirty="0"/>
              <a:t>일본 전통 </a:t>
            </a:r>
            <a:r>
              <a:rPr lang="ko-KR" altLang="en-US" sz="3600" dirty="0" err="1"/>
              <a:t>격투기이자</a:t>
            </a:r>
            <a:r>
              <a:rPr lang="ko-KR" altLang="en-US" sz="3600" dirty="0"/>
              <a:t> 무도로</a:t>
            </a:r>
            <a:r>
              <a:rPr lang="en-US" altLang="ko-KR" sz="3600" dirty="0"/>
              <a:t>, </a:t>
            </a:r>
            <a:r>
              <a:rPr lang="ko-KR" altLang="en-US" sz="3600" dirty="0"/>
              <a:t>씨름판인 </a:t>
            </a:r>
            <a:r>
              <a:rPr lang="ko-KR" altLang="en-US" sz="3600" dirty="0" err="1"/>
              <a:t>도효</a:t>
            </a:r>
            <a:r>
              <a:rPr lang="en-US" altLang="ko-KR" sz="3600" dirty="0"/>
              <a:t>(</a:t>
            </a:r>
            <a:r>
              <a:rPr lang="ko-KR" altLang="en-US" sz="3600" dirty="0" smtClean="0"/>
              <a:t>土俵</a:t>
            </a:r>
            <a:r>
              <a:rPr lang="en-US" altLang="ko-KR" sz="3600" dirty="0" smtClean="0"/>
              <a:t>) </a:t>
            </a:r>
            <a:r>
              <a:rPr lang="ko-KR" altLang="en-US" sz="3600" dirty="0"/>
              <a:t>위에서 </a:t>
            </a:r>
            <a:r>
              <a:rPr lang="ko-KR" altLang="en-US" sz="3600" dirty="0" err="1"/>
              <a:t>리키시</a:t>
            </a:r>
            <a:r>
              <a:rPr lang="en-US" altLang="ko-KR" sz="3600" dirty="0"/>
              <a:t>(</a:t>
            </a:r>
            <a:r>
              <a:rPr lang="ko-KR" altLang="en-US" sz="3600" dirty="0" smtClean="0"/>
              <a:t>力士</a:t>
            </a:r>
            <a:r>
              <a:rPr lang="en-US" altLang="ko-KR" sz="3600" dirty="0" smtClean="0"/>
              <a:t>)</a:t>
            </a:r>
            <a:r>
              <a:rPr lang="ko-KR" altLang="en-US" sz="3600" dirty="0"/>
              <a:t>라 불리는 씨름꾼 두 사람이 샅바의 일종인 </a:t>
            </a:r>
            <a:r>
              <a:rPr lang="ko-KR" altLang="en-US" sz="3600" dirty="0" err="1"/>
              <a:t>마와시</a:t>
            </a:r>
            <a:r>
              <a:rPr lang="en-US" altLang="ko-KR" sz="3600" dirty="0"/>
              <a:t>(</a:t>
            </a:r>
            <a:r>
              <a:rPr lang="ko-KR" altLang="en-US" sz="3600" dirty="0"/>
              <a:t>廻し</a:t>
            </a:r>
            <a:r>
              <a:rPr lang="en-US" altLang="ko-KR" sz="3600" dirty="0"/>
              <a:t>)</a:t>
            </a:r>
            <a:r>
              <a:rPr lang="ko-KR" altLang="en-US" sz="3600" dirty="0"/>
              <a:t>를 입고 힘을 겨루는 </a:t>
            </a:r>
            <a:r>
              <a:rPr lang="ko-KR" altLang="en-US" sz="3600" dirty="0" smtClean="0"/>
              <a:t>일본의 전통 스포츠이다</a:t>
            </a:r>
            <a:r>
              <a:rPr lang="en-US" altLang="ko-KR" sz="3600" dirty="0"/>
              <a:t>. </a:t>
            </a:r>
            <a:endParaRPr lang="en-US" altLang="ko-KR" sz="3600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78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5670" y="1307283"/>
            <a:ext cx="8911687" cy="1280890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決り手</a:t>
            </a:r>
            <a:r>
              <a:rPr lang="en-US" altLang="ja-JP" sz="5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きまりて</a:t>
            </a:r>
            <a:r>
              <a:rPr lang="en-US" altLang="ja-JP" sz="5400" dirty="0">
                <a:solidFill>
                  <a:srgbClr val="333333"/>
                </a:solidFill>
                <a:latin typeface="-apple-system"/>
              </a:rPr>
              <a:t>)-</a:t>
            </a:r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승부수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5321" y="2588173"/>
            <a:ext cx="8915400" cy="3777622"/>
          </a:xfrm>
        </p:spPr>
        <p:txBody>
          <a:bodyPr/>
          <a:lstStyle/>
          <a:p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廻し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ko-KR" altLang="en-US" sz="2800" dirty="0" err="1">
                <a:solidFill>
                  <a:srgbClr val="333333"/>
                </a:solidFill>
                <a:latin typeface="-apple-system"/>
              </a:rPr>
              <a:t>まわし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를 잡고 끌어당기거나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, 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좌우로 젖히는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기술</a:t>
            </a:r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안쪽 혹은 바깥쪽으로 다리를 걸어서 넘어뜨리는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기술</a:t>
            </a:r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허리로 젖히는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기술</a:t>
            </a:r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3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52400" y="1317794"/>
            <a:ext cx="8911687" cy="1280890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決り手</a:t>
            </a:r>
            <a:r>
              <a:rPr lang="en-US" altLang="ja-JP" sz="5400" dirty="0">
                <a:solidFill>
                  <a:srgbClr val="333333"/>
                </a:solidFill>
                <a:latin typeface="-apple-system"/>
              </a:rPr>
              <a:t>(</a:t>
            </a:r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きまりて</a:t>
            </a:r>
            <a:r>
              <a:rPr lang="en-US" altLang="ja-JP" sz="5400" dirty="0">
                <a:solidFill>
                  <a:srgbClr val="333333"/>
                </a:solidFill>
                <a:latin typeface="-apple-system"/>
              </a:rPr>
              <a:t>)-</a:t>
            </a:r>
            <a:r>
              <a:rPr lang="ja-JP" altLang="en-US" sz="5400" dirty="0">
                <a:solidFill>
                  <a:srgbClr val="333333"/>
                </a:solidFill>
                <a:latin typeface="-apple-system"/>
              </a:rPr>
              <a:t>승부수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64605" y="2732690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어깨로 떠올려서 뒤로 넘기는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기술</a:t>
            </a:r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머리로 가슴을 밀어 붙여 뒤로 자빠지게 하는 </a:t>
            </a:r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기술</a:t>
            </a:r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번쩍 들어서 바깥으로 내보내는 기술 등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045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6180" y="1443917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반칙패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3281" y="2448911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rgbClr val="333333"/>
                </a:solidFill>
                <a:latin typeface="-apple-system"/>
              </a:rPr>
              <a:t>경우</a:t>
            </a:r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주먹으로 상대방을 때리는 경우</a:t>
            </a:r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상투를 휘어잡는 경우</a:t>
            </a:r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손가락으로 급소를 찌르는 경우</a:t>
            </a:r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endParaRPr lang="en-US" altLang="ko-KR" sz="2800" dirty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28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2800" dirty="0">
                <a:solidFill>
                  <a:srgbClr val="333333"/>
                </a:solidFill>
                <a:latin typeface="-apple-system"/>
              </a:rPr>
              <a:t>양 손바닥으로 동시에 얼굴을 때리는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48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8221" y="1212690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반칙패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06344" y="2186151"/>
            <a:ext cx="8915400" cy="3777622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廻し의 앞부분에 손을 집어넣는 </a:t>
            </a:r>
            <a:r>
              <a:rPr lang="ko-KR" altLang="en-US" sz="3200" dirty="0" smtClean="0">
                <a:solidFill>
                  <a:srgbClr val="333333"/>
                </a:solidFill>
                <a:latin typeface="-apple-system"/>
              </a:rPr>
              <a:t>경우</a:t>
            </a:r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32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목을 조르는 </a:t>
            </a:r>
            <a:r>
              <a:rPr lang="ko-KR" altLang="en-US" sz="3200" dirty="0" smtClean="0">
                <a:solidFill>
                  <a:srgbClr val="333333"/>
                </a:solidFill>
                <a:latin typeface="-apple-system"/>
              </a:rPr>
              <a:t>경우</a:t>
            </a:r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32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발끝으로 배를 차는 </a:t>
            </a:r>
            <a:r>
              <a:rPr lang="ko-KR" altLang="en-US" sz="3200" dirty="0" smtClean="0">
                <a:solidFill>
                  <a:srgbClr val="333333"/>
                </a:solidFill>
                <a:latin typeface="-apple-system"/>
              </a:rPr>
              <a:t>경우</a:t>
            </a:r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r>
              <a:rPr lang="en-US" altLang="ko-KR" sz="3200" dirty="0" smtClean="0">
                <a:solidFill>
                  <a:srgbClr val="333333"/>
                </a:solidFill>
                <a:latin typeface="-apple-system"/>
              </a:rPr>
              <a:t>-</a:t>
            </a:r>
            <a:r>
              <a:rPr lang="ko-KR" altLang="en-US" sz="3200" dirty="0">
                <a:solidFill>
                  <a:srgbClr val="333333"/>
                </a:solidFill>
                <a:latin typeface="-apple-system"/>
              </a:rPr>
              <a:t>꼬집는 </a:t>
            </a:r>
            <a:r>
              <a:rPr lang="ko-KR" altLang="en-US" sz="3200" dirty="0" smtClean="0">
                <a:solidFill>
                  <a:srgbClr val="333333"/>
                </a:solidFill>
                <a:latin typeface="-apple-system"/>
              </a:rPr>
              <a:t>경우</a:t>
            </a:r>
            <a:endParaRPr lang="en-US" altLang="ko-KR" sz="3200" dirty="0" smtClean="0">
              <a:solidFill>
                <a:srgbClr val="333333"/>
              </a:solidFill>
              <a:latin typeface="-apple-system"/>
            </a:endParaRPr>
          </a:p>
          <a:p>
            <a:pPr marL="0" indent="0">
              <a:buNone/>
            </a:pP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36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03738" y="2221682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스모 경기 </a:t>
            </a:r>
            <a:r>
              <a:rPr lang="ko-KR" altLang="en-US" dirty="0" err="1" smtClean="0"/>
              <a:t>시청해보기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05433" y="3415862"/>
            <a:ext cx="8915400" cy="3777622"/>
          </a:xfrm>
        </p:spPr>
        <p:txBody>
          <a:bodyPr/>
          <a:lstStyle/>
          <a:p>
            <a:r>
              <a:rPr lang="en-US" altLang="ko-KR" dirty="0"/>
              <a:t>https://youtu.be/E0Xl1f-fXLo?si=jiyIOXXheaYG-DjH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2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0470" y="1422897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本場所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3281" y="2291256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일년에 여섯 차례씩 열리는 큰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스모대회를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가리켜 </a:t>
            </a:r>
            <a:r>
              <a:rPr lang="ko-KR" altLang="en-US" sz="2800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혼바쇼라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하는데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혼바쇼를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통해서 오늘날 일본 스모의 모습을 종합적으로 이해할 수 있다</a:t>
            </a:r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ko-KR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매번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15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일간의 일정으로 진행되는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혼바쇼는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텔레비전과 라디오를 통해서 전국에 중계 방송되며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신문과 잡지에서도 현장의 모습을 생생하게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소개함은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물론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스모 세계의 숨겨진 이야기까지 구석구석 찾아내어 상세하게 보도한다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07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7505" y="981462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本場所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33075" y="2007476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혼바쇼는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 신년을 맞이하여 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1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월에 도쿄에서 열리는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하쓰바쇼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初場所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를 </a:t>
            </a:r>
            <a:r>
              <a:rPr lang="ko-KR" altLang="en-US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필두로</a:t>
            </a:r>
            <a:endParaRPr lang="en-US" altLang="ko-KR" sz="20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sz="20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3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월에 오사카의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하루바쇼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春場所</a:t>
            </a:r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</a:p>
          <a:p>
            <a:endParaRPr lang="en-US" altLang="ko-KR" sz="20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5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월에 도쿄의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나쓰바쇼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夏場所</a:t>
            </a:r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</a:p>
          <a:p>
            <a:endParaRPr lang="en-US" altLang="ko-KR" sz="20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7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 나고야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, 9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 도쿄의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아키바쇼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秋場所</a:t>
            </a:r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</a:p>
          <a:p>
            <a:endParaRPr lang="en-US" altLang="ko-KR" sz="20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11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월 규슈의 후쿠오카에서 열리는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규슈바쇼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九州場所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) 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등의 여섯 차례의 </a:t>
            </a:r>
            <a:r>
              <a:rPr lang="ko-KR" alt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정규대회가</a:t>
            </a:r>
            <a:r>
              <a:rPr lang="ko-KR" alt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 열린다</a:t>
            </a:r>
            <a:r>
              <a:rPr lang="en-US" altLang="ko-KR" sz="2000" dirty="0">
                <a:solidFill>
                  <a:srgbClr val="404040"/>
                </a:solidFill>
                <a:latin typeface="Arial" panose="020B0604020202020204" pitchFamily="34" charset="0"/>
              </a:rPr>
              <a:t>. 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54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7918" y="1662008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本場所</a:t>
            </a:r>
            <a:r>
              <a:rPr lang="en-US" altLang="ko-KR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6550" y="2659118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스모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力士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들은 하루에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한경기씩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연간 총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일간의 대장정을 치러야 한다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endParaRPr lang="en-US" altLang="ko-KR" sz="28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800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혼바쇼가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열리지 않는 날에는 맹훈련을 해야 할뿐만 아니라 각 지방이나 외국을 순회하며 하는 스모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후원 단체나 팬들에게 인사를 해야 하는 등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일년내내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바쁜 나날을 보낸다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50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9753" y="1399248"/>
            <a:ext cx="8911687" cy="1280890"/>
          </a:xfrm>
        </p:spPr>
        <p:txBody>
          <a:bodyPr/>
          <a:lstStyle/>
          <a:p>
            <a:r>
              <a:rPr lang="ja-JP" altLang="en-US" dirty="0">
                <a:solidFill>
                  <a:srgbClr val="404040"/>
                </a:solidFill>
                <a:latin typeface="Arial" panose="020B0604020202020204" pitchFamily="34" charset="0"/>
              </a:rPr>
              <a:t>반즈케</a:t>
            </a:r>
            <a:r>
              <a:rPr lang="en-US" altLang="ja-JP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ja-JP" altLang="en-US" dirty="0">
                <a:solidFill>
                  <a:srgbClr val="404040"/>
                </a:solidFill>
                <a:latin typeface="Arial" panose="020B0604020202020204" pitchFamily="34" charset="0"/>
              </a:rPr>
              <a:t>ばんづけ</a:t>
            </a:r>
            <a:r>
              <a:rPr lang="en-US" altLang="ja-JP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ja-JP" altLang="en-US" dirty="0"/>
              <a:t/>
            </a:r>
            <a:br>
              <a:rPr lang="ja-JP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3281" y="2680138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혼바쇼가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끝날 때면 심판 위원들은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리키시들의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시합 성적에 따라 랭킹을 새로 정해둔다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endParaRPr lang="en-US" altLang="ko-KR" sz="28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이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랭킹 일람표를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반즈케라고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하는데</a:t>
            </a:r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반즈케는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성적이 좋은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이름을 위쪽에 큰 글씨로 쓰고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성적순에 따라 점점 아래쪽으로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점점 작은 글씨로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써나간다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8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284" y="1591062"/>
            <a:ext cx="8911687" cy="1280890"/>
          </a:xfrm>
        </p:spPr>
        <p:txBody>
          <a:bodyPr/>
          <a:lstStyle/>
          <a:p>
            <a:r>
              <a:rPr lang="ja-JP" altLang="en-US" dirty="0">
                <a:solidFill>
                  <a:srgbClr val="404040"/>
                </a:solidFill>
                <a:latin typeface="Arial" panose="020B0604020202020204" pitchFamily="34" charset="0"/>
              </a:rPr>
              <a:t>반즈케</a:t>
            </a:r>
            <a:r>
              <a:rPr lang="en-US" altLang="ja-JP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ja-JP" altLang="en-US" dirty="0">
                <a:solidFill>
                  <a:srgbClr val="404040"/>
                </a:solidFill>
                <a:latin typeface="Arial" panose="020B0604020202020204" pitchFamily="34" charset="0"/>
              </a:rPr>
              <a:t>ばんづけ</a:t>
            </a:r>
            <a:r>
              <a:rPr lang="en-US" altLang="ja-JP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48384" y="2732690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입문한지 얼마 되지 않는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리키시는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반즈케에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이름이 오르지도 못한다</a:t>
            </a:r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ko-KR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altLang="ko-KR" sz="2800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리키시들은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열심히 훈련을 거듭하여 실력이 향상됨과 동시에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반즈케의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제 이름이 점점 위로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점점 큰 글씨로 적히게 되므로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반즈케의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변화에 대해 민감하지 않을 수 없다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7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7267" y="1359834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/>
              <a:t>스모란</a:t>
            </a:r>
            <a:r>
              <a:rPr lang="ko-KR" altLang="en-US" sz="4400" dirty="0" smtClean="0"/>
              <a:t> 무엇인가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42977" y="2420007"/>
            <a:ext cx="8915400" cy="3777622"/>
          </a:xfrm>
        </p:spPr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거한들이 샅바만 두른 채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혼신의 힘을 다해 힘과 기술을 겨루는 스모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스모를 보고 보고 있노라면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경기의 승패 결과도 흥미 있지만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그 진행 과정이나 경기장의 장식 또한 매우 흥미롭다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altLang="ko-KR" sz="2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일본의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문화적 전통이 반영되어 있으며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스모를 진행하는 사람들의 감정은 절제된 표현으로 나타난다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마치 종교의식이라도 치루는 </a:t>
            </a:r>
            <a:r>
              <a:rPr lang="ko-KR" altLang="en-US" sz="2400" dirty="0" err="1" smtClean="0">
                <a:solidFill>
                  <a:srgbClr val="404040"/>
                </a:solidFill>
                <a:latin typeface="Arial" panose="020B0604020202020204" pitchFamily="34" charset="0"/>
              </a:rPr>
              <a:t>것처</a:t>
            </a:r>
            <a:r>
              <a:rPr lang="ko-KR" altLang="en-US" sz="2400" dirty="0" err="1">
                <a:solidFill>
                  <a:srgbClr val="404040"/>
                </a:solidFill>
                <a:latin typeface="Arial" panose="020B0604020202020204" pitchFamily="34" charset="0"/>
              </a:rPr>
              <a:t>샅바만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 두른 두 장사가 나와 상대방을 쓰러뜨려 승패를 가른다는 기본적인 양식은 우리의 씨름과 다를 것이 없다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그러나 일본의 스모의 형식에는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럼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30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1349324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스모 선수의 계급</a:t>
            </a:r>
            <a:endParaRPr lang="ko-KR" altLang="en-US" sz="4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114" y="2448910"/>
            <a:ext cx="855684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5367" y="1275752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  <a:latin typeface="se-nanumgothic"/>
              </a:rPr>
              <a:t>요코즈나</a:t>
            </a:r>
            <a:r>
              <a:rPr lang="ko-KR" altLang="en-US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e-nanumgothic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se-nanumgothic"/>
              </a:rPr>
              <a:t>横綱</a:t>
            </a:r>
            <a:r>
              <a:rPr lang="en-US" altLang="ko-KR" dirty="0">
                <a:solidFill>
                  <a:schemeClr val="tx1"/>
                </a:solidFill>
                <a:latin typeface="se-nanumgothic"/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63998" y="2556642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스모 선수가 가질 수 있는 최고의 </a:t>
            </a:r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계급</a:t>
            </a:r>
            <a:r>
              <a:rPr lang="en-US" altLang="ko-KR" sz="2800" dirty="0" smtClean="0">
                <a:solidFill>
                  <a:schemeClr val="tx1"/>
                </a:solidFill>
                <a:latin typeface="se-nanumgothic"/>
              </a:rPr>
              <a:t>.</a:t>
            </a:r>
          </a:p>
          <a:p>
            <a:pPr fontAlgn="base"/>
            <a:endParaRPr lang="en-US" altLang="ko-KR" sz="2800" dirty="0">
              <a:solidFill>
                <a:schemeClr val="tx1"/>
              </a:solidFill>
              <a:latin typeface="se-nanumgothic"/>
            </a:endParaRPr>
          </a:p>
          <a:p>
            <a:pPr fontAlgn="base"/>
            <a:r>
              <a:rPr lang="en-US" altLang="ko-KR" sz="2800" dirty="0" smtClean="0">
                <a:solidFill>
                  <a:schemeClr val="tx1"/>
                </a:solidFill>
                <a:latin typeface="se-nanumgothic"/>
              </a:rPr>
              <a:t> </a:t>
            </a:r>
            <a:r>
              <a:rPr lang="ko-KR" altLang="en-US" sz="2800" dirty="0" err="1">
                <a:solidFill>
                  <a:schemeClr val="tx1"/>
                </a:solidFill>
                <a:latin typeface="se-nanumgothic"/>
              </a:rPr>
              <a:t>요코즈나는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 실력은 당연히 말할 필요도 없으며</a:t>
            </a:r>
            <a:r>
              <a:rPr lang="en-US" altLang="ko-KR" sz="2800" dirty="0">
                <a:solidFill>
                  <a:schemeClr val="tx1"/>
                </a:solidFill>
                <a:latin typeface="se-nanumgothic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품위까지 갖추고 있습니다</a:t>
            </a:r>
            <a:r>
              <a:rPr lang="en-US" altLang="ko-KR" sz="2800" dirty="0">
                <a:solidFill>
                  <a:schemeClr val="tx1"/>
                </a:solidFill>
                <a:latin typeface="se-nanumgothic"/>
              </a:rPr>
              <a:t>. 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한 번 이 계급까지 달성한 선수는 은퇴하기 전까지 명성과 지위를 얻는다고 </a:t>
            </a:r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한다</a:t>
            </a:r>
            <a:r>
              <a:rPr lang="en-US" altLang="ko-KR" sz="2800" dirty="0" smtClean="0">
                <a:solidFill>
                  <a:schemeClr val="tx1"/>
                </a:solidFill>
                <a:latin typeface="se-nanumgothic"/>
              </a:rPr>
              <a:t>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09449" y="143077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tx1"/>
                </a:solidFill>
                <a:latin typeface="se-nanumgothic"/>
              </a:rPr>
              <a:t>오제키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(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大関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)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86758" y="2711669"/>
            <a:ext cx="9791426" cy="3777622"/>
          </a:xfrm>
        </p:spPr>
        <p:txBody>
          <a:bodyPr/>
          <a:lstStyle/>
          <a:p>
            <a:pPr fontAlgn="base"/>
            <a:r>
              <a:rPr lang="ko-KR" altLang="en-US" sz="3600" dirty="0" err="1">
                <a:solidFill>
                  <a:schemeClr val="tx1"/>
                </a:solidFill>
                <a:latin typeface="se-nanumgothic"/>
              </a:rPr>
              <a:t>최강자</a:t>
            </a:r>
            <a:r>
              <a:rPr lang="ko-KR" altLang="en-US" sz="3600" dirty="0">
                <a:solidFill>
                  <a:schemeClr val="tx1"/>
                </a:solidFill>
                <a:latin typeface="se-nanumgothic"/>
              </a:rPr>
              <a:t> 바로 밑에 있는 높은 계급인 만큼 월등한 실력을 </a:t>
            </a:r>
            <a:r>
              <a:rPr lang="ko-KR" altLang="en-US" sz="3600" dirty="0" smtClean="0">
                <a:solidFill>
                  <a:schemeClr val="tx1"/>
                </a:solidFill>
                <a:latin typeface="se-nanumgothic"/>
              </a:rPr>
              <a:t>보여주고</a:t>
            </a:r>
            <a:r>
              <a:rPr lang="en-US" altLang="ko-KR" sz="3600" dirty="0" smtClean="0">
                <a:solidFill>
                  <a:schemeClr val="tx1"/>
                </a:solidFill>
                <a:latin typeface="se-nanumgothic"/>
              </a:rPr>
              <a:t>. </a:t>
            </a:r>
            <a:r>
              <a:rPr lang="ko-KR" altLang="en-US" sz="3600" dirty="0">
                <a:solidFill>
                  <a:schemeClr val="tx1"/>
                </a:solidFill>
                <a:latin typeface="se-nanumgothic"/>
              </a:rPr>
              <a:t>다른 계급에 비해 경쟁이 매우 치열한 편이라 짧은 주기로 승급이나 강등이 </a:t>
            </a:r>
            <a:r>
              <a:rPr lang="ko-KR" altLang="en-US" sz="3600" dirty="0" smtClean="0">
                <a:solidFill>
                  <a:schemeClr val="tx1"/>
                </a:solidFill>
                <a:latin typeface="se-nanumgothic"/>
              </a:rPr>
              <a:t>결정된다</a:t>
            </a:r>
            <a:r>
              <a:rPr lang="en-US" altLang="ko-KR" dirty="0" smtClean="0">
                <a:solidFill>
                  <a:schemeClr val="tx1"/>
                </a:solidFill>
                <a:latin typeface="se-nanumgothic"/>
              </a:rPr>
              <a:t>.</a:t>
            </a:r>
            <a:r>
              <a:rPr lang="ko-KR" altLang="en-US" dirty="0">
                <a:solidFill>
                  <a:schemeClr val="tx1"/>
                </a:solidFill>
              </a:rPr>
              <a:t/>
            </a:r>
            <a:br>
              <a:rPr lang="ko-KR" altLang="en-US" dirty="0">
                <a:solidFill>
                  <a:schemeClr val="tx1"/>
                </a:solidFill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35574" y="1433407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tx1"/>
                </a:solidFill>
                <a:latin typeface="se-nanumgothic"/>
              </a:rPr>
              <a:t>세키와케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(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関脇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)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32467" y="2995448"/>
            <a:ext cx="8915400" cy="3777622"/>
          </a:xfrm>
        </p:spPr>
        <p:txBody>
          <a:bodyPr/>
          <a:lstStyle/>
          <a:p>
            <a:pPr fontAlgn="base"/>
            <a:r>
              <a:rPr lang="ko-KR" altLang="en-US" sz="3600" dirty="0">
                <a:solidFill>
                  <a:schemeClr val="tx1"/>
                </a:solidFill>
                <a:latin typeface="se-nanumgothic"/>
              </a:rPr>
              <a:t>세 번째로 강한 스모 계급입니다</a:t>
            </a:r>
            <a:r>
              <a:rPr lang="en-US" altLang="ko-KR" sz="3600" dirty="0">
                <a:solidFill>
                  <a:schemeClr val="tx1"/>
                </a:solidFill>
                <a:latin typeface="se-nanumgothic"/>
              </a:rPr>
              <a:t>. </a:t>
            </a:r>
            <a:r>
              <a:rPr lang="ko-KR" altLang="en-US" sz="3600" dirty="0">
                <a:solidFill>
                  <a:schemeClr val="tx1"/>
                </a:solidFill>
                <a:latin typeface="se-nanumgothic"/>
              </a:rPr>
              <a:t>이들은 높은 등급만큼 준수한 경기 성적을 </a:t>
            </a:r>
            <a:r>
              <a:rPr lang="ko-KR" altLang="en-US" sz="3600" dirty="0" smtClean="0">
                <a:solidFill>
                  <a:schemeClr val="tx1"/>
                </a:solidFill>
                <a:latin typeface="se-nanumgothic"/>
              </a:rPr>
              <a:t>보여줍니다</a:t>
            </a:r>
            <a:r>
              <a:rPr lang="en-US" altLang="ko-KR" sz="3600" dirty="0" smtClean="0">
                <a:solidFill>
                  <a:schemeClr val="tx1"/>
                </a:solidFill>
                <a:latin typeface="se-nanumgothic"/>
              </a:rPr>
              <a:t>.</a:t>
            </a:r>
            <a:endParaRPr lang="ko-KR" altLang="en-US" sz="3600" dirty="0">
              <a:solidFill>
                <a:schemeClr val="tx1"/>
              </a:solidFill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3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5670" y="1485959"/>
            <a:ext cx="8911687" cy="1280890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  <a:latin typeface="se-nanumgothic"/>
              </a:rPr>
              <a:t>마에가시라</a:t>
            </a:r>
            <a:r>
              <a:rPr lang="ko-KR" altLang="en-US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se-nanumgothic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se-nanumgothic"/>
              </a:rPr>
              <a:t>前頭</a:t>
            </a:r>
            <a:r>
              <a:rPr lang="en-US" altLang="ko-KR" dirty="0">
                <a:solidFill>
                  <a:schemeClr val="tx1"/>
                </a:solidFill>
                <a:latin typeface="se-nanumgothic"/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69709" y="2879834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800" dirty="0" err="1">
                <a:solidFill>
                  <a:schemeClr val="tx1"/>
                </a:solidFill>
                <a:latin typeface="se-nanumgothic"/>
              </a:rPr>
              <a:t>마쿠치라고도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불리며</a:t>
            </a:r>
            <a:r>
              <a:rPr lang="en-US" altLang="ko-KR" sz="2800" dirty="0" smtClean="0">
                <a:solidFill>
                  <a:schemeClr val="tx1"/>
                </a:solidFill>
                <a:latin typeface="se-nanumgothic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이 계급의 스모선수들부터는 메이저 리그에서 활동할 수 </a:t>
            </a:r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있다</a:t>
            </a:r>
            <a:r>
              <a:rPr lang="en-US" altLang="ko-KR" sz="2800" dirty="0" smtClean="0">
                <a:solidFill>
                  <a:schemeClr val="tx1"/>
                </a:solidFill>
                <a:latin typeface="se-nanumgothic"/>
              </a:rPr>
              <a:t>. </a:t>
            </a:r>
          </a:p>
          <a:p>
            <a:pPr fontAlgn="base"/>
            <a:endParaRPr lang="en-US" altLang="ko-KR" sz="2800" dirty="0">
              <a:solidFill>
                <a:schemeClr val="tx1"/>
              </a:solidFill>
              <a:latin typeface="se-nanumgothic"/>
            </a:endParaRPr>
          </a:p>
          <a:p>
            <a:pPr fontAlgn="base"/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다양한 </a:t>
            </a:r>
            <a:r>
              <a:rPr lang="ko-KR" altLang="en-US" sz="2800" dirty="0">
                <a:solidFill>
                  <a:schemeClr val="tx1"/>
                </a:solidFill>
                <a:latin typeface="se-nanumgothic"/>
              </a:rPr>
              <a:t>실력의 선수들이 이곳에 소속되어 있으며 치열한 경쟁을 통해 상위 계급으로 </a:t>
            </a:r>
            <a:r>
              <a:rPr lang="ko-KR" altLang="en-US" sz="2800" dirty="0" smtClean="0">
                <a:solidFill>
                  <a:schemeClr val="tx1"/>
                </a:solidFill>
                <a:latin typeface="se-nanumgothic"/>
              </a:rPr>
              <a:t>진급합니다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3488" y="1567414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err="1">
                <a:solidFill>
                  <a:schemeClr val="tx1"/>
                </a:solidFill>
                <a:latin typeface="se-nanumgothic"/>
              </a:rPr>
              <a:t>쥬료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 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(</a:t>
            </a:r>
            <a:r>
              <a:rPr lang="ko-KR" altLang="en-US" sz="4400" dirty="0">
                <a:solidFill>
                  <a:schemeClr val="tx1"/>
                </a:solidFill>
                <a:latin typeface="se-nanumgothic"/>
              </a:rPr>
              <a:t>十両</a:t>
            </a:r>
            <a:r>
              <a:rPr lang="en-US" altLang="ko-KR" sz="4400" dirty="0">
                <a:solidFill>
                  <a:schemeClr val="tx1"/>
                </a:solidFill>
                <a:latin typeface="se-nanumgothic"/>
              </a:rPr>
              <a:t>) 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06645" y="2848304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3200" dirty="0" err="1">
                <a:solidFill>
                  <a:schemeClr val="tx1"/>
                </a:solidFill>
                <a:latin typeface="se-nanumgothic"/>
              </a:rPr>
              <a:t>마쿠치의</a:t>
            </a:r>
            <a:r>
              <a:rPr lang="ko-KR" altLang="en-US" sz="3200" dirty="0">
                <a:solidFill>
                  <a:schemeClr val="tx1"/>
                </a:solidFill>
                <a:latin typeface="se-nanumgothic"/>
              </a:rPr>
              <a:t> 한 단계 아래 스모 </a:t>
            </a:r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계급</a:t>
            </a:r>
            <a:endParaRPr lang="en-US" altLang="ko-KR" sz="3200" dirty="0" smtClean="0">
              <a:solidFill>
                <a:schemeClr val="tx1"/>
              </a:solidFill>
              <a:latin typeface="se-nanumgothic"/>
            </a:endParaRPr>
          </a:p>
          <a:p>
            <a:pPr fontAlgn="base"/>
            <a:endParaRPr lang="en-US" altLang="ko-KR" sz="3200" dirty="0">
              <a:solidFill>
                <a:schemeClr val="tx1"/>
              </a:solidFill>
              <a:latin typeface="se-nanumgothic"/>
            </a:endParaRPr>
          </a:p>
          <a:p>
            <a:pPr fontAlgn="base"/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이 </a:t>
            </a:r>
            <a:r>
              <a:rPr lang="ko-KR" altLang="en-US" sz="3200" dirty="0">
                <a:solidFill>
                  <a:schemeClr val="tx1"/>
                </a:solidFill>
                <a:latin typeface="se-nanumgothic"/>
              </a:rPr>
              <a:t>등급부터는 프로로 인정받기는 하지만 제일 아래 계급으로써 그렇게 큰 주목을 </a:t>
            </a:r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받지는 못한다</a:t>
            </a:r>
            <a:r>
              <a:rPr lang="en-US" altLang="ko-KR" sz="3200" dirty="0" smtClean="0">
                <a:solidFill>
                  <a:schemeClr val="tx1"/>
                </a:solidFill>
                <a:latin typeface="se-nanumgothic"/>
              </a:rPr>
              <a:t>.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5367" y="1223199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이하 계급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37875" y="2396358"/>
            <a:ext cx="8915400" cy="3777622"/>
          </a:xfrm>
        </p:spPr>
        <p:txBody>
          <a:bodyPr/>
          <a:lstStyle/>
          <a:p>
            <a:pPr fontAlgn="base"/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프로선수로 </a:t>
            </a:r>
            <a:r>
              <a:rPr lang="ko-KR" altLang="en-US" sz="3200" dirty="0">
                <a:solidFill>
                  <a:schemeClr val="tx1"/>
                </a:solidFill>
                <a:latin typeface="se-nanumgothic"/>
              </a:rPr>
              <a:t>데뷔하기 위해 준비하는 </a:t>
            </a:r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선수</a:t>
            </a:r>
            <a:endParaRPr lang="en-US" altLang="ko-KR" sz="3200" dirty="0" smtClean="0">
              <a:solidFill>
                <a:schemeClr val="tx1"/>
              </a:solidFill>
              <a:latin typeface="se-nanumgothic"/>
            </a:endParaRPr>
          </a:p>
          <a:p>
            <a:pPr fontAlgn="base"/>
            <a:endParaRPr lang="en-US" altLang="ko-KR" sz="3200" dirty="0">
              <a:solidFill>
                <a:schemeClr val="tx1"/>
              </a:solidFill>
              <a:latin typeface="se-nanumgothic"/>
            </a:endParaRPr>
          </a:p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se-nanumgothic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se-nanumgothic"/>
              </a:rPr>
              <a:t>여기에 속하는 선수들도 등급이 나뉘어 있기는 </a:t>
            </a:r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하는데</a:t>
            </a:r>
            <a:r>
              <a:rPr lang="en-US" altLang="ko-KR" sz="3200" dirty="0" smtClean="0">
                <a:solidFill>
                  <a:schemeClr val="tx1"/>
                </a:solidFill>
                <a:latin typeface="se-nanumgothic"/>
              </a:rPr>
              <a:t>. </a:t>
            </a:r>
            <a:r>
              <a:rPr lang="ko-KR" altLang="en-US" sz="3200" dirty="0" err="1">
                <a:solidFill>
                  <a:schemeClr val="tx1"/>
                </a:solidFill>
                <a:latin typeface="se-nanumgothic"/>
              </a:rPr>
              <a:t>산단메</a:t>
            </a:r>
            <a:r>
              <a:rPr lang="en-US" altLang="ko-KR" sz="3200" dirty="0">
                <a:solidFill>
                  <a:schemeClr val="tx1"/>
                </a:solidFill>
                <a:latin typeface="se-nanumgothic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se-nanumgothic"/>
              </a:rPr>
              <a:t>존이단</a:t>
            </a:r>
            <a:r>
              <a:rPr lang="en-US" altLang="ko-KR" sz="3200" dirty="0">
                <a:solidFill>
                  <a:schemeClr val="tx1"/>
                </a:solidFill>
                <a:latin typeface="se-nanumgothic"/>
              </a:rPr>
              <a:t>, </a:t>
            </a:r>
            <a:r>
              <a:rPr lang="ko-KR" altLang="en-US" sz="3200" dirty="0" err="1">
                <a:solidFill>
                  <a:schemeClr val="tx1"/>
                </a:solidFill>
                <a:latin typeface="se-nanumgothic"/>
              </a:rPr>
              <a:t>존이코치</a:t>
            </a:r>
            <a:r>
              <a:rPr lang="ko-KR" altLang="en-US" sz="3200" dirty="0">
                <a:solidFill>
                  <a:schemeClr val="tx1"/>
                </a:solidFill>
                <a:latin typeface="se-nanumgothic"/>
              </a:rPr>
              <a:t> 등으로 </a:t>
            </a:r>
            <a:r>
              <a:rPr lang="ko-KR" altLang="en-US" sz="3200" dirty="0" smtClean="0">
                <a:solidFill>
                  <a:schemeClr val="tx1"/>
                </a:solidFill>
                <a:latin typeface="se-nanumgothic"/>
              </a:rPr>
              <a:t>분류한다</a:t>
            </a:r>
            <a:r>
              <a:rPr lang="en-US" altLang="ko-KR" dirty="0" smtClean="0">
                <a:solidFill>
                  <a:srgbClr val="7B6D6D"/>
                </a:solidFill>
                <a:latin typeface="se-nanumgothic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9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387" y="1591061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선수들의 수명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11447" y="2743199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se-nanumgothic"/>
              </a:rPr>
              <a:t>일각에서는 대체로 스모 선수 수명이 짧다고 알려져 </a:t>
            </a:r>
            <a:r>
              <a:rPr lang="ko-KR" altLang="en-US" sz="2400" dirty="0" smtClean="0">
                <a:solidFill>
                  <a:schemeClr val="tx1"/>
                </a:solidFill>
                <a:latin typeface="se-nanumgothic"/>
              </a:rPr>
              <a:t>있는데 그 </a:t>
            </a:r>
            <a:r>
              <a:rPr lang="ko-KR" altLang="en-US" sz="2400" dirty="0">
                <a:solidFill>
                  <a:schemeClr val="tx1"/>
                </a:solidFill>
                <a:latin typeface="se-nanumgothic"/>
              </a:rPr>
              <a:t>이유는 그들의 체중에 </a:t>
            </a:r>
            <a:r>
              <a:rPr lang="ko-KR" altLang="en-US" sz="2400" dirty="0" smtClean="0">
                <a:solidFill>
                  <a:schemeClr val="tx1"/>
                </a:solidFill>
                <a:latin typeface="se-nanumgothic"/>
              </a:rPr>
              <a:t>있다</a:t>
            </a:r>
            <a:r>
              <a:rPr lang="en-US" altLang="ko-KR" sz="2400" dirty="0" smtClean="0">
                <a:solidFill>
                  <a:schemeClr val="tx1"/>
                </a:solidFill>
                <a:latin typeface="se-nanumgothic"/>
              </a:rPr>
              <a:t>. </a:t>
            </a:r>
            <a:r>
              <a:rPr lang="ko-KR" altLang="en-US" sz="2400" dirty="0" smtClean="0">
                <a:solidFill>
                  <a:schemeClr val="tx1"/>
                </a:solidFill>
                <a:latin typeface="se-nanumgothic"/>
              </a:rPr>
              <a:t>스모 </a:t>
            </a:r>
            <a:r>
              <a:rPr lang="ko-KR" altLang="en-US" sz="2400" dirty="0">
                <a:solidFill>
                  <a:schemeClr val="tx1"/>
                </a:solidFill>
                <a:latin typeface="se-nanumgothic"/>
              </a:rPr>
              <a:t>선수의 외형을 보면 알 수 있듯이 경기 성적과 폼을 유지하기 위해 매우 거대한 체형을 찌우고 항시 </a:t>
            </a:r>
            <a:r>
              <a:rPr lang="ko-KR" altLang="en-US" sz="2400" dirty="0" smtClean="0">
                <a:solidFill>
                  <a:schemeClr val="tx1"/>
                </a:solidFill>
                <a:latin typeface="se-nanumgothic"/>
              </a:rPr>
              <a:t>유지한다</a:t>
            </a:r>
            <a:r>
              <a:rPr lang="en-US" altLang="ko-KR" sz="2400" dirty="0" smtClean="0">
                <a:solidFill>
                  <a:schemeClr val="tx1"/>
                </a:solidFill>
                <a:latin typeface="se-nanumgothic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inherit"/>
            </a:endParaRPr>
          </a:p>
          <a:p>
            <a:pPr marL="0" indent="0" fontAlgn="base">
              <a:buNone/>
            </a:pPr>
            <a:endParaRPr lang="ko-KR" altLang="en-US" sz="2400" dirty="0">
              <a:solidFill>
                <a:schemeClr val="tx1"/>
              </a:solidFill>
              <a:latin typeface="inherit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se-nanumgothic"/>
              </a:rPr>
              <a:t>우리의 추측과 같게 다른 스포츠 선수들과 비교해 상대적으로 낮은 선수 수명을 가지고 있다고 </a:t>
            </a:r>
            <a:r>
              <a:rPr lang="ko-KR" altLang="en-US" sz="2400" dirty="0" smtClean="0">
                <a:solidFill>
                  <a:schemeClr val="tx1"/>
                </a:solidFill>
                <a:latin typeface="se-nanumgothic"/>
              </a:rPr>
              <a:t>한다</a:t>
            </a:r>
            <a:r>
              <a:rPr lang="en-US" altLang="ko-KR" sz="2400" dirty="0" smtClean="0">
                <a:solidFill>
                  <a:schemeClr val="tx1"/>
                </a:solidFill>
                <a:latin typeface="se-nanumgothic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inherit"/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/>
            </a:r>
            <a:br>
              <a:rPr lang="ko-KR" altLang="en-US" sz="2400" dirty="0">
                <a:solidFill>
                  <a:schemeClr val="tx1"/>
                </a:solidFill>
              </a:rPr>
            </a:b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r>
              <a:rPr lang="ko-KR" altLang="en-US" dirty="0" err="1" smtClean="0"/>
              <a:t>ㅡ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5758" y="1485777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스모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2153" y="2441533"/>
            <a:ext cx="6127530" cy="377762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스모의 출발점은 민간에서 행해지던 자연발생적인 단순한 힘겨루기 놀이에 있었으나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한편 신화나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궁정의례와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관련되면서 그 내용에 상징적인 요소를 첨가하기도 하고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흥행적인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면으로도 조직화되고 세련되어 왔다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8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3926" y="2441533"/>
            <a:ext cx="4313238" cy="28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94619" y="1254731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스모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2662" y="2126222"/>
            <a:ext cx="5717628" cy="377762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우악스럽게 힘만을 겨루는 것이 아니라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종교 의례적인 요소를 연출하며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또한 엄격하게 예의 범절을 지키는 가운데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아기자기한 요소를 볼거리로 제공하는데 그 묘미가 있다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이런 묘미를 잘 엮어서 발전시켜 온 스모는 오늘날 인기 스포츠이자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일본의 국기로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정착되기에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이르렀다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3068" y="2126222"/>
            <a:ext cx="4313238" cy="28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0773" y="1307282"/>
            <a:ext cx="8911687" cy="1280890"/>
          </a:xfrm>
        </p:spPr>
        <p:txBody>
          <a:bodyPr/>
          <a:lstStyle/>
          <a:p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백제와 관련되어 있는 스모의 </a:t>
            </a:r>
            <a:r>
              <a:rPr lang="ko-KR" altLang="en-US" dirty="0" smtClean="0">
                <a:solidFill>
                  <a:srgbClr val="404040"/>
                </a:solidFill>
                <a:latin typeface="Arial" panose="020B0604020202020204" pitchFamily="34" charset="0"/>
              </a:rPr>
              <a:t>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71682" y="2588172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 err="1">
                <a:solidFill>
                  <a:srgbClr val="404040"/>
                </a:solidFill>
                <a:latin typeface="Arial" panose="020B0604020202020204" pitchFamily="34" charset="0"/>
              </a:rPr>
              <a:t>다케미카즈치신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建御雷神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과 </a:t>
            </a:r>
            <a:r>
              <a:rPr lang="ko-KR" altLang="en-US" sz="2400" dirty="0" err="1">
                <a:solidFill>
                  <a:srgbClr val="404040"/>
                </a:solidFill>
                <a:latin typeface="Arial" panose="020B0604020202020204" pitchFamily="34" charset="0"/>
              </a:rPr>
              <a:t>다케미나카타신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建御名方神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이라는 두 신이 벌인 힘겨루기 내기에 관한 기사나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400" dirty="0" err="1">
                <a:solidFill>
                  <a:srgbClr val="404040"/>
                </a:solidFill>
                <a:latin typeface="Arial" panose="020B0604020202020204" pitchFamily="34" charset="0"/>
              </a:rPr>
              <a:t>노미노스쿠네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野見宿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와 </a:t>
            </a:r>
            <a:r>
              <a:rPr lang="ko-KR" altLang="en-US" sz="2400" dirty="0" err="1">
                <a:solidFill>
                  <a:srgbClr val="404040"/>
                </a:solidFill>
                <a:latin typeface="Arial" panose="020B0604020202020204" pitchFamily="34" charset="0"/>
              </a:rPr>
              <a:t>다이마노케하야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當麻蹴速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의 격투에 관한 기사는 일본의 스모에 관한 역사를 말할 때면 반드시 등장되는 </a:t>
            </a:r>
            <a:r>
              <a:rPr lang="ko-KR" altLang="en-US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이야기이다</a:t>
            </a:r>
            <a:r>
              <a:rPr lang="en-US" altLang="ko-KR" sz="2400" dirty="0" smtClean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ko-KR" sz="24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흥미롭게도 일본의 스모에 관한 가장 오래된 사실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史實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은 우리의 역사와 관련되어 있다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서기 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642</a:t>
            </a:r>
            <a:r>
              <a:rPr lang="ko-KR" alt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년에 왕이 백제에서 온 사신을 환대하기 위하여 궁정에서 병사들 가운데 장사를 뽑아 스모를 하게 했다는 기록이 「日本書紀」에 전해지고 있다</a:t>
            </a:r>
            <a:r>
              <a:rPr lang="en-US" altLang="ko-KR" sz="24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endParaRPr lang="en-US" altLang="ko-KR" sz="2400" dirty="0"/>
          </a:p>
          <a:p>
            <a:endParaRPr lang="en-US" altLang="ko-KR" sz="20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altLang="ko-KR" dirty="0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89212" y="1233710"/>
            <a:ext cx="8911687" cy="1280890"/>
          </a:xfrm>
        </p:spPr>
        <p:txBody>
          <a:bodyPr/>
          <a:lstStyle/>
          <a:p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프로 </a:t>
            </a:r>
            <a:r>
              <a:rPr lang="ko-KR" alt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리키시의</a:t>
            </a:r>
            <a:r>
              <a:rPr lang="ko-KR" altLang="en-US" dirty="0">
                <a:solidFill>
                  <a:srgbClr val="404040"/>
                </a:solidFill>
                <a:latin typeface="Arial" panose="020B0604020202020204" pitchFamily="34" charset="0"/>
              </a:rPr>
              <a:t> 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249214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중세에 권력이 조정으로부터 무사들의 손으로 넘어가자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스모는 무사들 사이에 전쟁을 위한 연습이나 일상의 신체 단련 등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이른바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실전용의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무술로서의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실용적 의미가 강조되었다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가마쿠라막부 설립 후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1189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년에 장군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미나모토요리토모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源賴朝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는 가마쿠라의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쓰루오카하치만신사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鶴岡八幡宮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에서 스모 대회를 열어 친히 관람하며 즐겼고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그 후에도 자주 열었다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49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66497" y="1212689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프로 </a:t>
            </a:r>
            <a:r>
              <a:rPr lang="ko-KR" altLang="en-US" dirty="0" err="1" smtClean="0"/>
              <a:t>리키시의</a:t>
            </a:r>
            <a:r>
              <a:rPr lang="ko-KR" altLang="en-US" dirty="0" smtClean="0"/>
              <a:t> 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전국시대가 되자 각 영주들도 스모를 장려하여 무사들의 필수적인 무술로도 유행하기에 이르렀다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그 가운데서도 오다 노부나가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織田信長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는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1570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년부터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1581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년 사이에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아쓰치성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安土城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에서 여러 차례 스모 대회를 열어 관람했는데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이때 참가한 </a:t>
            </a:r>
            <a:r>
              <a:rPr lang="ko-KR" altLang="en-US" sz="2800" dirty="0" err="1">
                <a:solidFill>
                  <a:srgbClr val="404040"/>
                </a:solidFill>
                <a:latin typeface="Arial" panose="020B0604020202020204" pitchFamily="34" charset="0"/>
              </a:rPr>
              <a:t>리키시의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 수효가 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1500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여명에 이른 경우도 있었다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rgbClr val="404040"/>
                </a:solidFill>
                <a:latin typeface="Arial" panose="020B0604020202020204" pitchFamily="34" charset="0"/>
              </a:rPr>
              <a:t>이처럼 스모가 장려되면서 이에 따라 직업적으로 스모를 하려는 사람들이 등장하게 되었다</a:t>
            </a:r>
            <a:r>
              <a:rPr lang="en-US" altLang="ko-KR" sz="28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18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1685</Words>
  <Application>Microsoft Office PowerPoint</Application>
  <PresentationFormat>와이드스크린</PresentationFormat>
  <Paragraphs>168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8" baseType="lpstr">
      <vt:lpstr>-apple-system</vt:lpstr>
      <vt:lpstr>HY중고딕</vt:lpstr>
      <vt:lpstr>inherit</vt:lpstr>
      <vt:lpstr>メイリオ</vt:lpstr>
      <vt:lpstr>se-nanumgothic</vt:lpstr>
      <vt:lpstr>돋움</vt:lpstr>
      <vt:lpstr>Arial</vt:lpstr>
      <vt:lpstr>Century Gothic</vt:lpstr>
      <vt:lpstr>Wingdings 3</vt:lpstr>
      <vt:lpstr>줄기</vt:lpstr>
      <vt:lpstr>일본의 스포츠</vt:lpstr>
      <vt:lpstr>목차</vt:lpstr>
      <vt:lpstr>스모란 무엇인가</vt:lpstr>
      <vt:lpstr>스모란 무엇인가</vt:lpstr>
      <vt:lpstr>스모</vt:lpstr>
      <vt:lpstr>스모</vt:lpstr>
      <vt:lpstr>백제와 관련되어 있는 스모의 기원</vt:lpstr>
      <vt:lpstr>프로 리키시의 등장</vt:lpstr>
      <vt:lpstr>프로 리키시의 등장</vt:lpstr>
      <vt:lpstr>선수들의 머리 모양</vt:lpstr>
      <vt:lpstr>선수들의 머리 모양</vt:lpstr>
      <vt:lpstr>스모는 농촌에도 뿌리를 내리다.</vt:lpstr>
      <vt:lpstr>스모는 농촌에도 뿌리를 내리다.</vt:lpstr>
      <vt:lpstr>스모는 농촌에도 뿌리를 내리다.</vt:lpstr>
      <vt:lpstr>히토리 스모</vt:lpstr>
      <vt:lpstr>히토리 스모</vt:lpstr>
      <vt:lpstr>히토리 스모</vt:lpstr>
      <vt:lpstr>시합</vt:lpstr>
      <vt:lpstr>키요메노시오(清めの塩）</vt:lpstr>
      <vt:lpstr>도효(土俵)</vt:lpstr>
      <vt:lpstr>도효</vt:lpstr>
      <vt:lpstr>마와시(廻し)</vt:lpstr>
      <vt:lpstr>치카라미즈(力水)</vt:lpstr>
      <vt:lpstr>시코(四股)</vt:lpstr>
      <vt:lpstr>교우지(行司)</vt:lpstr>
      <vt:lpstr>스모마게(相撲まげ)</vt:lpstr>
      <vt:lpstr>경기 규칙</vt:lpstr>
      <vt:lpstr>경기 규칙</vt:lpstr>
      <vt:lpstr>승부의 결정</vt:lpstr>
      <vt:lpstr>決り手(きまりて)-승부수</vt:lpstr>
      <vt:lpstr>決り手(きまりて)-승부수</vt:lpstr>
      <vt:lpstr>반칙패</vt:lpstr>
      <vt:lpstr>반칙패</vt:lpstr>
      <vt:lpstr>스모 경기 시청해보기</vt:lpstr>
      <vt:lpstr>혼바쇼(本場所)</vt:lpstr>
      <vt:lpstr>혼바쇼(本場所)</vt:lpstr>
      <vt:lpstr>혼바쇼(本場所)</vt:lpstr>
      <vt:lpstr>반즈케(ばんづけ) </vt:lpstr>
      <vt:lpstr>반즈케(ばんづけ)</vt:lpstr>
      <vt:lpstr>스모 선수의 계급</vt:lpstr>
      <vt:lpstr>요코즈나 (横綱)</vt:lpstr>
      <vt:lpstr>오제키 (大関)</vt:lpstr>
      <vt:lpstr>세키와케 (関脇)</vt:lpstr>
      <vt:lpstr>마에가시라 (前頭)</vt:lpstr>
      <vt:lpstr>쥬료 (十両) </vt:lpstr>
      <vt:lpstr>이하 계급</vt:lpstr>
      <vt:lpstr>선수들의 수명</vt:lpstr>
      <vt:lpstr>Endㅡ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스포츠</dc:title>
  <dc:creator>user</dc:creator>
  <cp:lastModifiedBy>user</cp:lastModifiedBy>
  <cp:revision>23</cp:revision>
  <dcterms:created xsi:type="dcterms:W3CDTF">2024-05-31T04:13:42Z</dcterms:created>
  <dcterms:modified xsi:type="dcterms:W3CDTF">2024-05-31T09:23:04Z</dcterms:modified>
</cp:coreProperties>
</file>