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9" r:id="rId4"/>
    <p:sldId id="268" r:id="rId5"/>
    <p:sldId id="269" r:id="rId6"/>
    <p:sldId id="260" r:id="rId7"/>
    <p:sldId id="261" r:id="rId8"/>
    <p:sldId id="270" r:id="rId9"/>
    <p:sldId id="271" r:id="rId10"/>
    <p:sldId id="305" r:id="rId11"/>
    <p:sldId id="306" r:id="rId12"/>
    <p:sldId id="307" r:id="rId13"/>
    <p:sldId id="272" r:id="rId14"/>
    <p:sldId id="309" r:id="rId15"/>
    <p:sldId id="262" r:id="rId16"/>
    <p:sldId id="310" r:id="rId17"/>
    <p:sldId id="308" r:id="rId18"/>
    <p:sldId id="311" r:id="rId19"/>
    <p:sldId id="287" r:id="rId20"/>
    <p:sldId id="277" r:id="rId21"/>
    <p:sldId id="312" r:id="rId22"/>
    <p:sldId id="263" r:id="rId23"/>
    <p:sldId id="279" r:id="rId24"/>
    <p:sldId id="280" r:id="rId25"/>
    <p:sldId id="281" r:id="rId26"/>
    <p:sldId id="282" r:id="rId27"/>
    <p:sldId id="313" r:id="rId28"/>
    <p:sldId id="314" r:id="rId29"/>
    <p:sldId id="321" r:id="rId30"/>
    <p:sldId id="264" r:id="rId31"/>
    <p:sldId id="283" r:id="rId32"/>
    <p:sldId id="320" r:id="rId33"/>
    <p:sldId id="315" r:id="rId34"/>
    <p:sldId id="265" r:id="rId35"/>
    <p:sldId id="317" r:id="rId36"/>
    <p:sldId id="318" r:id="rId37"/>
    <p:sldId id="266" r:id="rId38"/>
    <p:sldId id="322" r:id="rId39"/>
    <p:sldId id="323" r:id="rId40"/>
    <p:sldId id="324" r:id="rId41"/>
    <p:sldId id="267" r:id="rId42"/>
    <p:sldId id="326" r:id="rId43"/>
    <p:sldId id="325" r:id="rId44"/>
    <p:sldId id="300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A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31B57-52BA-4EB5-BF14-A037559FA76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D7705E-9CBA-47DE-8BFD-06D2757BC5D1}">
      <dgm:prSet/>
      <dgm:spPr/>
      <dgm:t>
        <a:bodyPr/>
        <a:lstStyle/>
        <a:p>
          <a:r>
            <a:rPr lang="ko-KR" b="0" i="0" dirty="0"/>
            <a:t>아스카</a:t>
          </a:r>
          <a:r>
            <a:rPr lang="en-US" b="0" i="0" dirty="0"/>
            <a:t>(</a:t>
          </a:r>
          <a:r>
            <a:rPr lang="ko-KR" b="0" i="0" dirty="0"/>
            <a:t>飛鳥</a:t>
          </a:r>
          <a:r>
            <a:rPr lang="en-US" b="0" i="0" dirty="0"/>
            <a:t>)</a:t>
          </a:r>
          <a:r>
            <a:rPr lang="ko-KR" b="0" i="0" dirty="0"/>
            <a:t>로부터 </a:t>
          </a:r>
          <a:r>
            <a:rPr lang="ko-KR" dirty="0" err="1"/>
            <a:t>헤이안쿄</a:t>
          </a:r>
          <a:r>
            <a:rPr lang="en-US" b="0" i="0" dirty="0"/>
            <a:t>(</a:t>
          </a:r>
          <a:r>
            <a:rPr lang="ko-KR" b="0" i="0" dirty="0"/>
            <a:t>平安京</a:t>
          </a:r>
          <a:r>
            <a:rPr lang="en-US" b="0" i="0" dirty="0"/>
            <a:t>)</a:t>
          </a:r>
          <a:r>
            <a:rPr lang="ko-KR" b="0" i="0" dirty="0"/>
            <a:t>에 이르기까지 왕부</a:t>
          </a:r>
          <a:r>
            <a:rPr lang="en-US" b="0" i="0" dirty="0"/>
            <a:t>(</a:t>
          </a:r>
          <a:r>
            <a:rPr lang="ko-KR" b="0" i="0" dirty="0"/>
            <a:t>王府</a:t>
          </a:r>
          <a:r>
            <a:rPr lang="en-US" b="0" i="0" dirty="0"/>
            <a:t>)</a:t>
          </a:r>
          <a:r>
            <a:rPr lang="ko-KR" b="0" i="0" dirty="0"/>
            <a:t>였으며 </a:t>
          </a:r>
          <a:r>
            <a:rPr lang="ko-KR" dirty="0"/>
            <a:t>메이지 유신</a:t>
          </a:r>
          <a:r>
            <a:rPr lang="ko-KR" b="0" i="0" dirty="0"/>
            <a:t>의 도쿄 천도까지 명실 공히 일본의 중심</a:t>
          </a:r>
          <a:endParaRPr lang="en-US" dirty="0"/>
        </a:p>
      </dgm:t>
    </dgm:pt>
    <dgm:pt modelId="{C01C95D0-DF92-4148-83E2-17C2655E144E}" type="parTrans" cxnId="{3B1A2247-172A-4816-8A3A-AC7D8C49FEB8}">
      <dgm:prSet/>
      <dgm:spPr/>
      <dgm:t>
        <a:bodyPr/>
        <a:lstStyle/>
        <a:p>
          <a:endParaRPr lang="en-US"/>
        </a:p>
      </dgm:t>
    </dgm:pt>
    <dgm:pt modelId="{45177E4B-4650-40EF-BD1E-7D9193A02462}" type="sibTrans" cxnId="{3B1A2247-172A-4816-8A3A-AC7D8C49FEB8}">
      <dgm:prSet/>
      <dgm:spPr/>
      <dgm:t>
        <a:bodyPr/>
        <a:lstStyle/>
        <a:p>
          <a:endParaRPr lang="en-US"/>
        </a:p>
      </dgm:t>
    </dgm:pt>
    <dgm:pt modelId="{4E479DF4-306D-4231-BB41-95564FFAE1A9}">
      <dgm:prSet/>
      <dgm:spPr/>
      <dgm:t>
        <a:bodyPr/>
        <a:lstStyle/>
        <a:p>
          <a:r>
            <a:rPr lang="ko-KR" b="0" i="0"/>
            <a:t>일본 제</a:t>
          </a:r>
          <a:r>
            <a:rPr lang="en-US" b="0" i="0"/>
            <a:t>2 </a:t>
          </a:r>
          <a:r>
            <a:rPr lang="ko-KR" b="0" i="0"/>
            <a:t>도시로 서일본의 정치</a:t>
          </a:r>
          <a:r>
            <a:rPr lang="en-US" b="0" i="0"/>
            <a:t>, </a:t>
          </a:r>
          <a:r>
            <a:rPr lang="ko-KR" b="0" i="0"/>
            <a:t>경제</a:t>
          </a:r>
          <a:r>
            <a:rPr lang="en-US" b="0" i="0"/>
            <a:t>, </a:t>
          </a:r>
          <a:r>
            <a:rPr lang="ko-KR" b="0" i="0"/>
            <a:t>문화</a:t>
          </a:r>
          <a:r>
            <a:rPr lang="en-US" b="0" i="0"/>
            <a:t>, </a:t>
          </a:r>
          <a:r>
            <a:rPr lang="ko-KR" b="0" i="0"/>
            <a:t>교육</a:t>
          </a:r>
          <a:r>
            <a:rPr lang="en-US" b="0" i="0"/>
            <a:t>, </a:t>
          </a:r>
          <a:r>
            <a:rPr lang="ko-KR" b="0" i="0"/>
            <a:t>관광</a:t>
          </a:r>
          <a:r>
            <a:rPr lang="en-US" b="0" i="0"/>
            <a:t>, </a:t>
          </a:r>
          <a:r>
            <a:rPr lang="ko-KR" b="0" i="0"/>
            <a:t>교통</a:t>
          </a:r>
          <a:r>
            <a:rPr lang="en-US" b="0" i="0"/>
            <a:t>, </a:t>
          </a:r>
          <a:r>
            <a:rPr lang="ko-KR" b="0" i="0"/>
            <a:t>산업 등 가장 핵심적인 역할을 담당</a:t>
          </a:r>
          <a:endParaRPr lang="en-US"/>
        </a:p>
      </dgm:t>
    </dgm:pt>
    <dgm:pt modelId="{B070CA6C-371A-4A1A-BFAD-4F03883973A8}" type="parTrans" cxnId="{3BFF8E8B-50FE-48C3-A2AC-24332BE200E9}">
      <dgm:prSet/>
      <dgm:spPr/>
      <dgm:t>
        <a:bodyPr/>
        <a:lstStyle/>
        <a:p>
          <a:endParaRPr lang="en-US"/>
        </a:p>
      </dgm:t>
    </dgm:pt>
    <dgm:pt modelId="{8CCC71E5-BA03-4AFB-93A6-0C5FB94BEE0B}" type="sibTrans" cxnId="{3BFF8E8B-50FE-48C3-A2AC-24332BE200E9}">
      <dgm:prSet/>
      <dgm:spPr/>
      <dgm:t>
        <a:bodyPr/>
        <a:lstStyle/>
        <a:p>
          <a:endParaRPr lang="en-US"/>
        </a:p>
      </dgm:t>
    </dgm:pt>
    <dgm:pt modelId="{412D63F3-42E6-47BA-84FF-51E02F30BD57}">
      <dgm:prSet/>
      <dgm:spPr/>
      <dgm:t>
        <a:bodyPr/>
        <a:lstStyle/>
        <a:p>
          <a:r>
            <a:rPr lang="ko-KR" b="0" i="0"/>
            <a:t>고대부터 일본 문화의 중심으로서 활발한 문화 활동이 있었으며 수많은 전통 예능과 문화재가 계승</a:t>
          </a:r>
          <a:endParaRPr lang="en-US"/>
        </a:p>
      </dgm:t>
    </dgm:pt>
    <dgm:pt modelId="{847A629C-5711-49B6-99DB-BDEC04F331A7}" type="parTrans" cxnId="{77E0BF35-9BF1-4046-B009-5749EBF9BC88}">
      <dgm:prSet/>
      <dgm:spPr/>
      <dgm:t>
        <a:bodyPr/>
        <a:lstStyle/>
        <a:p>
          <a:endParaRPr lang="en-US"/>
        </a:p>
      </dgm:t>
    </dgm:pt>
    <dgm:pt modelId="{8428F0ED-D21D-4A0F-A739-67D667EC4B20}" type="sibTrans" cxnId="{77E0BF35-9BF1-4046-B009-5749EBF9BC88}">
      <dgm:prSet/>
      <dgm:spPr/>
      <dgm:t>
        <a:bodyPr/>
        <a:lstStyle/>
        <a:p>
          <a:endParaRPr lang="en-US"/>
        </a:p>
      </dgm:t>
    </dgm:pt>
    <dgm:pt modelId="{6C9D0D28-041F-4CDA-9687-BFE690D3B9BB}">
      <dgm:prSet/>
      <dgm:spPr/>
      <dgm:t>
        <a:bodyPr/>
        <a:lstStyle/>
        <a:p>
          <a:r>
            <a:rPr lang="ko-KR" b="0" i="0"/>
            <a:t>국보와 중요 문화재의 약 </a:t>
          </a:r>
          <a:r>
            <a:rPr lang="en-US" b="0" i="0"/>
            <a:t>6</a:t>
          </a:r>
          <a:r>
            <a:rPr lang="ko-KR" b="0" i="0"/>
            <a:t>할</a:t>
          </a:r>
          <a:r>
            <a:rPr lang="en-US" b="0" i="0"/>
            <a:t>, </a:t>
          </a:r>
          <a:r>
            <a:rPr lang="ko-KR" b="0" i="0"/>
            <a:t>인간 문화재의 약 </a:t>
          </a:r>
          <a:r>
            <a:rPr lang="en-US" b="0" i="0"/>
            <a:t>3</a:t>
          </a:r>
          <a:r>
            <a:rPr lang="ko-KR" b="0" i="0"/>
            <a:t>할</a:t>
          </a:r>
          <a:r>
            <a:rPr lang="en-US" b="0" i="0"/>
            <a:t>, </a:t>
          </a:r>
          <a:r>
            <a:rPr lang="ko-KR" b="0" i="0"/>
            <a:t>일본의 세계 문화 유산 </a:t>
          </a:r>
          <a:r>
            <a:rPr lang="en-US" b="0" i="0"/>
            <a:t>11</a:t>
          </a:r>
          <a:r>
            <a:rPr lang="ko-KR" b="0" i="0"/>
            <a:t>건 가운데 </a:t>
          </a:r>
          <a:r>
            <a:rPr lang="en-US" b="0" i="0"/>
            <a:t>5</a:t>
          </a:r>
          <a:r>
            <a:rPr lang="ko-KR" b="0" i="0"/>
            <a:t>건</a:t>
          </a:r>
          <a:r>
            <a:rPr lang="en-US" b="0" i="0"/>
            <a:t>(</a:t>
          </a:r>
          <a:r>
            <a:rPr lang="ko-KR"/>
            <a:t>호류지</a:t>
          </a:r>
          <a:r>
            <a:rPr lang="en-US" b="0" i="0"/>
            <a:t>, </a:t>
          </a:r>
          <a:r>
            <a:rPr lang="ko-KR"/>
            <a:t>히메지성</a:t>
          </a:r>
          <a:r>
            <a:rPr lang="en-US" b="0" i="0"/>
            <a:t>, </a:t>
          </a:r>
          <a:r>
            <a:rPr lang="ko-KR"/>
            <a:t>고도 교토의 문화재</a:t>
          </a:r>
          <a:r>
            <a:rPr lang="en-US" b="0" i="0"/>
            <a:t>, </a:t>
          </a:r>
          <a:r>
            <a:rPr lang="ko-KR"/>
            <a:t>고도 나라의 문화재</a:t>
          </a:r>
          <a:r>
            <a:rPr lang="en-US" b="0" i="0"/>
            <a:t>, </a:t>
          </a:r>
          <a:r>
            <a:rPr lang="ko-KR"/>
            <a:t>기이 산지의 영지와 참배길</a:t>
          </a:r>
          <a:r>
            <a:rPr lang="en-US" b="0" i="0"/>
            <a:t>)</a:t>
          </a:r>
          <a:r>
            <a:rPr lang="ko-KR" b="0" i="0"/>
            <a:t>이 국토 면적 </a:t>
          </a:r>
          <a:r>
            <a:rPr lang="en-US" b="0" i="0"/>
            <a:t>7%</a:t>
          </a:r>
          <a:r>
            <a:rPr lang="ko-KR" b="0" i="0"/>
            <a:t>에 불과한 긴키에 존재</a:t>
          </a:r>
          <a:endParaRPr lang="en-US"/>
        </a:p>
      </dgm:t>
    </dgm:pt>
    <dgm:pt modelId="{36E5D1BE-3503-4EF8-9DA9-1A1016DE075D}" type="parTrans" cxnId="{269781EB-909E-46F4-92FB-285CF61AF880}">
      <dgm:prSet/>
      <dgm:spPr/>
      <dgm:t>
        <a:bodyPr/>
        <a:lstStyle/>
        <a:p>
          <a:endParaRPr lang="en-US"/>
        </a:p>
      </dgm:t>
    </dgm:pt>
    <dgm:pt modelId="{32AC49D2-9414-4648-90DC-9B9590E6C3A7}" type="sibTrans" cxnId="{269781EB-909E-46F4-92FB-285CF61AF880}">
      <dgm:prSet/>
      <dgm:spPr/>
      <dgm:t>
        <a:bodyPr/>
        <a:lstStyle/>
        <a:p>
          <a:endParaRPr lang="en-US"/>
        </a:p>
      </dgm:t>
    </dgm:pt>
    <dgm:pt modelId="{B7BF67DA-3698-401E-A1DA-C068A1DC646B}" type="pres">
      <dgm:prSet presAssocID="{F4A31B57-52BA-4EB5-BF14-A037559FA76E}" presName="diagram" presStyleCnt="0">
        <dgm:presLayoutVars>
          <dgm:dir/>
          <dgm:resizeHandles val="exact"/>
        </dgm:presLayoutVars>
      </dgm:prSet>
      <dgm:spPr/>
    </dgm:pt>
    <dgm:pt modelId="{B33D1E47-1A32-4A77-B41F-4DE391BC556F}" type="pres">
      <dgm:prSet presAssocID="{61D7705E-9CBA-47DE-8BFD-06D2757BC5D1}" presName="node" presStyleLbl="node1" presStyleIdx="0" presStyleCnt="4">
        <dgm:presLayoutVars>
          <dgm:bulletEnabled val="1"/>
        </dgm:presLayoutVars>
      </dgm:prSet>
      <dgm:spPr/>
    </dgm:pt>
    <dgm:pt modelId="{28BBC2E2-12B9-4EFC-9B3C-F52A71795AEB}" type="pres">
      <dgm:prSet presAssocID="{45177E4B-4650-40EF-BD1E-7D9193A02462}" presName="sibTrans" presStyleCnt="0"/>
      <dgm:spPr/>
    </dgm:pt>
    <dgm:pt modelId="{FF18C829-8404-403B-BE3E-7416AB0D30D2}" type="pres">
      <dgm:prSet presAssocID="{4E479DF4-306D-4231-BB41-95564FFAE1A9}" presName="node" presStyleLbl="node1" presStyleIdx="1" presStyleCnt="4">
        <dgm:presLayoutVars>
          <dgm:bulletEnabled val="1"/>
        </dgm:presLayoutVars>
      </dgm:prSet>
      <dgm:spPr/>
    </dgm:pt>
    <dgm:pt modelId="{D30C298C-05B7-4163-BAF8-B15C92F5751F}" type="pres">
      <dgm:prSet presAssocID="{8CCC71E5-BA03-4AFB-93A6-0C5FB94BEE0B}" presName="sibTrans" presStyleCnt="0"/>
      <dgm:spPr/>
    </dgm:pt>
    <dgm:pt modelId="{D7E041C2-1FCA-466A-A4D9-6EEF91720C62}" type="pres">
      <dgm:prSet presAssocID="{412D63F3-42E6-47BA-84FF-51E02F30BD57}" presName="node" presStyleLbl="node1" presStyleIdx="2" presStyleCnt="4">
        <dgm:presLayoutVars>
          <dgm:bulletEnabled val="1"/>
        </dgm:presLayoutVars>
      </dgm:prSet>
      <dgm:spPr/>
    </dgm:pt>
    <dgm:pt modelId="{C65D0AE9-2D76-4D15-8242-FEC4AC79BD7F}" type="pres">
      <dgm:prSet presAssocID="{8428F0ED-D21D-4A0F-A739-67D667EC4B20}" presName="sibTrans" presStyleCnt="0"/>
      <dgm:spPr/>
    </dgm:pt>
    <dgm:pt modelId="{C7622EAB-D797-4487-A39B-4BB1602FA5C8}" type="pres">
      <dgm:prSet presAssocID="{6C9D0D28-041F-4CDA-9687-BFE690D3B9BB}" presName="node" presStyleLbl="node1" presStyleIdx="3" presStyleCnt="4">
        <dgm:presLayoutVars>
          <dgm:bulletEnabled val="1"/>
        </dgm:presLayoutVars>
      </dgm:prSet>
      <dgm:spPr/>
    </dgm:pt>
  </dgm:ptLst>
  <dgm:cxnLst>
    <dgm:cxn modelId="{9AEE1414-6E95-4FC4-BA93-B19144862558}" type="presOf" srcId="{61D7705E-9CBA-47DE-8BFD-06D2757BC5D1}" destId="{B33D1E47-1A32-4A77-B41F-4DE391BC556F}" srcOrd="0" destOrd="0" presId="urn:microsoft.com/office/officeart/2005/8/layout/default"/>
    <dgm:cxn modelId="{29D12B34-4718-49E8-B2E4-EA9C3435B455}" type="presOf" srcId="{6C9D0D28-041F-4CDA-9687-BFE690D3B9BB}" destId="{C7622EAB-D797-4487-A39B-4BB1602FA5C8}" srcOrd="0" destOrd="0" presId="urn:microsoft.com/office/officeart/2005/8/layout/default"/>
    <dgm:cxn modelId="{77E0BF35-9BF1-4046-B009-5749EBF9BC88}" srcId="{F4A31B57-52BA-4EB5-BF14-A037559FA76E}" destId="{412D63F3-42E6-47BA-84FF-51E02F30BD57}" srcOrd="2" destOrd="0" parTransId="{847A629C-5711-49B6-99DB-BDEC04F331A7}" sibTransId="{8428F0ED-D21D-4A0F-A739-67D667EC4B20}"/>
    <dgm:cxn modelId="{3B1A2247-172A-4816-8A3A-AC7D8C49FEB8}" srcId="{F4A31B57-52BA-4EB5-BF14-A037559FA76E}" destId="{61D7705E-9CBA-47DE-8BFD-06D2757BC5D1}" srcOrd="0" destOrd="0" parTransId="{C01C95D0-DF92-4148-83E2-17C2655E144E}" sibTransId="{45177E4B-4650-40EF-BD1E-7D9193A02462}"/>
    <dgm:cxn modelId="{3BFF8E8B-50FE-48C3-A2AC-24332BE200E9}" srcId="{F4A31B57-52BA-4EB5-BF14-A037559FA76E}" destId="{4E479DF4-306D-4231-BB41-95564FFAE1A9}" srcOrd="1" destOrd="0" parTransId="{B070CA6C-371A-4A1A-BFAD-4F03883973A8}" sibTransId="{8CCC71E5-BA03-4AFB-93A6-0C5FB94BEE0B}"/>
    <dgm:cxn modelId="{60A3FC97-DA0D-4221-9CAF-FFFB78AC921A}" type="presOf" srcId="{4E479DF4-306D-4231-BB41-95564FFAE1A9}" destId="{FF18C829-8404-403B-BE3E-7416AB0D30D2}" srcOrd="0" destOrd="0" presId="urn:microsoft.com/office/officeart/2005/8/layout/default"/>
    <dgm:cxn modelId="{3329D79D-61DF-4B05-81A6-D648D6FF6473}" type="presOf" srcId="{F4A31B57-52BA-4EB5-BF14-A037559FA76E}" destId="{B7BF67DA-3698-401E-A1DA-C068A1DC646B}" srcOrd="0" destOrd="0" presId="urn:microsoft.com/office/officeart/2005/8/layout/default"/>
    <dgm:cxn modelId="{C016E2C0-56E1-4867-A945-963AEB7C9D90}" type="presOf" srcId="{412D63F3-42E6-47BA-84FF-51E02F30BD57}" destId="{D7E041C2-1FCA-466A-A4D9-6EEF91720C62}" srcOrd="0" destOrd="0" presId="urn:microsoft.com/office/officeart/2005/8/layout/default"/>
    <dgm:cxn modelId="{269781EB-909E-46F4-92FB-285CF61AF880}" srcId="{F4A31B57-52BA-4EB5-BF14-A037559FA76E}" destId="{6C9D0D28-041F-4CDA-9687-BFE690D3B9BB}" srcOrd="3" destOrd="0" parTransId="{36E5D1BE-3503-4EF8-9DA9-1A1016DE075D}" sibTransId="{32AC49D2-9414-4648-90DC-9B9590E6C3A7}"/>
    <dgm:cxn modelId="{C743A93C-14D8-4289-A016-CEAE1546A715}" type="presParOf" srcId="{B7BF67DA-3698-401E-A1DA-C068A1DC646B}" destId="{B33D1E47-1A32-4A77-B41F-4DE391BC556F}" srcOrd="0" destOrd="0" presId="urn:microsoft.com/office/officeart/2005/8/layout/default"/>
    <dgm:cxn modelId="{18FABC84-F41A-4E32-8616-D65285BED3DC}" type="presParOf" srcId="{B7BF67DA-3698-401E-A1DA-C068A1DC646B}" destId="{28BBC2E2-12B9-4EFC-9B3C-F52A71795AEB}" srcOrd="1" destOrd="0" presId="urn:microsoft.com/office/officeart/2005/8/layout/default"/>
    <dgm:cxn modelId="{6EE1433C-FD23-4CC9-961A-314F81B001A2}" type="presParOf" srcId="{B7BF67DA-3698-401E-A1DA-C068A1DC646B}" destId="{FF18C829-8404-403B-BE3E-7416AB0D30D2}" srcOrd="2" destOrd="0" presId="urn:microsoft.com/office/officeart/2005/8/layout/default"/>
    <dgm:cxn modelId="{ECAF4D2F-76B1-4B7F-8476-61D703910765}" type="presParOf" srcId="{B7BF67DA-3698-401E-A1DA-C068A1DC646B}" destId="{D30C298C-05B7-4163-BAF8-B15C92F5751F}" srcOrd="3" destOrd="0" presId="urn:microsoft.com/office/officeart/2005/8/layout/default"/>
    <dgm:cxn modelId="{CDE57343-9CCB-4175-AD9C-5B5DCBE7E87E}" type="presParOf" srcId="{B7BF67DA-3698-401E-A1DA-C068A1DC646B}" destId="{D7E041C2-1FCA-466A-A4D9-6EEF91720C62}" srcOrd="4" destOrd="0" presId="urn:microsoft.com/office/officeart/2005/8/layout/default"/>
    <dgm:cxn modelId="{272AE7B3-4CDC-418B-AB99-8150C9C6FCEF}" type="presParOf" srcId="{B7BF67DA-3698-401E-A1DA-C068A1DC646B}" destId="{C65D0AE9-2D76-4D15-8242-FEC4AC79BD7F}" srcOrd="5" destOrd="0" presId="urn:microsoft.com/office/officeart/2005/8/layout/default"/>
    <dgm:cxn modelId="{DE319940-04DE-48A3-8264-EEEB4518E40C}" type="presParOf" srcId="{B7BF67DA-3698-401E-A1DA-C068A1DC646B}" destId="{C7622EAB-D797-4487-A39B-4BB1602FA5C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4FA775-8CD9-4421-BF67-FF6967F7B92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6FA63B-F01C-46B9-B642-B76A3950FAB6}">
      <dgm:prSet custT="1"/>
      <dgm:spPr/>
      <dgm:t>
        <a:bodyPr anchor="ctr"/>
        <a:lstStyle/>
        <a:p>
          <a:pPr algn="ctr"/>
          <a:r>
            <a:rPr lang="ko-KR" sz="2400" b="1" dirty="0" err="1"/>
            <a:t>아즈치</a:t>
          </a:r>
          <a:r>
            <a:rPr lang="ko-KR" sz="2400" b="1" dirty="0"/>
            <a:t> </a:t>
          </a:r>
          <a:r>
            <a:rPr lang="ko-KR" sz="2400" b="1" dirty="0" err="1"/>
            <a:t>모모야마</a:t>
          </a:r>
          <a:r>
            <a:rPr lang="ko-KR" sz="2400" b="1" dirty="0"/>
            <a:t> 시대 </a:t>
          </a:r>
          <a:r>
            <a:rPr lang="en-US" sz="2400" b="1" dirty="0"/>
            <a:t>–</a:t>
          </a:r>
          <a:r>
            <a:rPr lang="ko-KR" sz="2400" b="1" dirty="0" err="1"/>
            <a:t>도요토미히데요시의</a:t>
          </a:r>
          <a:r>
            <a:rPr lang="ko-KR" sz="2400" b="1" dirty="0"/>
            <a:t> 성</a:t>
          </a:r>
          <a:endParaRPr lang="en-US" sz="2400" dirty="0"/>
        </a:p>
      </dgm:t>
    </dgm:pt>
    <dgm:pt modelId="{AC890DD5-F7F3-4425-9459-1CBE00248E04}" type="parTrans" cxnId="{3265156C-F172-4566-9864-1906C1C1B806}">
      <dgm:prSet/>
      <dgm:spPr/>
      <dgm:t>
        <a:bodyPr/>
        <a:lstStyle/>
        <a:p>
          <a:endParaRPr lang="en-US"/>
        </a:p>
      </dgm:t>
    </dgm:pt>
    <dgm:pt modelId="{C1F3B3AC-7270-4CC5-82FA-3749CCBE6EA1}" type="sibTrans" cxnId="{3265156C-F172-4566-9864-1906C1C1B806}">
      <dgm:prSet/>
      <dgm:spPr/>
      <dgm:t>
        <a:bodyPr/>
        <a:lstStyle/>
        <a:p>
          <a:endParaRPr lang="en-US"/>
        </a:p>
      </dgm:t>
    </dgm:pt>
    <dgm:pt modelId="{2174C604-C8F5-49F0-9037-FB3D253CA4C4}">
      <dgm:prSet/>
      <dgm:spPr/>
      <dgm:t>
        <a:bodyPr/>
        <a:lstStyle/>
        <a:p>
          <a:r>
            <a:rPr lang="en-US"/>
            <a:t>1583</a:t>
          </a:r>
          <a:r>
            <a:rPr lang="ko-KR"/>
            <a:t>년 센고쿠 시대 이시야마 혼간지와 그 절안에 위치한 마을에 도요토미 히데요시가 축성을 개시</a:t>
          </a:r>
          <a:endParaRPr lang="en-US"/>
        </a:p>
      </dgm:t>
    </dgm:pt>
    <dgm:pt modelId="{E1099CFB-5522-404F-994A-BDD0D0155751}" type="parTrans" cxnId="{DC87BACA-48AF-4AAA-9C57-0F4AC6F7CBB1}">
      <dgm:prSet/>
      <dgm:spPr/>
      <dgm:t>
        <a:bodyPr/>
        <a:lstStyle/>
        <a:p>
          <a:endParaRPr lang="en-US"/>
        </a:p>
      </dgm:t>
    </dgm:pt>
    <dgm:pt modelId="{710C2680-0608-4BD1-9F54-4434E66DCF0C}" type="sibTrans" cxnId="{DC87BACA-48AF-4AAA-9C57-0F4AC6F7CBB1}">
      <dgm:prSet/>
      <dgm:spPr/>
      <dgm:t>
        <a:bodyPr/>
        <a:lstStyle/>
        <a:p>
          <a:endParaRPr lang="en-US"/>
        </a:p>
      </dgm:t>
    </dgm:pt>
    <dgm:pt modelId="{84EF9ED3-0C1A-4550-8612-E4F679682F51}">
      <dgm:prSet/>
      <dgm:spPr/>
      <dgm:t>
        <a:bodyPr/>
        <a:lstStyle/>
        <a:p>
          <a:r>
            <a:rPr lang="ko-KR" b="0" i="0"/>
            <a:t>혼마루는 이시야마 혼간지터에 조성</a:t>
          </a:r>
          <a:r>
            <a:rPr lang="en-US" b="0" i="0"/>
            <a:t>, </a:t>
          </a:r>
          <a:r>
            <a:rPr lang="ko-KR" b="0" i="0"/>
            <a:t>천수는 옛 그림에서 보는 것과 같이 외관은 </a:t>
          </a:r>
          <a:r>
            <a:rPr lang="en-US" b="0" i="0"/>
            <a:t>5</a:t>
          </a:r>
          <a:r>
            <a:rPr lang="ko-KR" b="0" i="0"/>
            <a:t>층</a:t>
          </a:r>
          <a:r>
            <a:rPr lang="en-US" b="0" i="0"/>
            <a:t>5</a:t>
          </a:r>
          <a:r>
            <a:rPr lang="ko-KR" b="0" i="0"/>
            <a:t>계</a:t>
          </a:r>
          <a:r>
            <a:rPr lang="en-US" b="0" i="0"/>
            <a:t>. </a:t>
          </a:r>
          <a:r>
            <a:rPr lang="ko-KR" b="0" i="0"/>
            <a:t>그리고</a:t>
          </a:r>
          <a:r>
            <a:rPr lang="en-US" b="0" i="0"/>
            <a:t>, </a:t>
          </a:r>
          <a:r>
            <a:rPr lang="ko-KR" b="0" i="0"/>
            <a:t>기와등에 금박을 입혀 화려하게 장식</a:t>
          </a:r>
          <a:endParaRPr lang="en-US"/>
        </a:p>
      </dgm:t>
    </dgm:pt>
    <dgm:pt modelId="{60029FA9-EEF9-4C38-A99B-1991966C1023}" type="parTrans" cxnId="{251F130B-BBEF-42F3-9354-980BB4356CA6}">
      <dgm:prSet/>
      <dgm:spPr/>
      <dgm:t>
        <a:bodyPr/>
        <a:lstStyle/>
        <a:p>
          <a:endParaRPr lang="en-US"/>
        </a:p>
      </dgm:t>
    </dgm:pt>
    <dgm:pt modelId="{73C4535E-3D5F-4EFC-AF0F-B93292E91E85}" type="sibTrans" cxnId="{251F130B-BBEF-42F3-9354-980BB4356CA6}">
      <dgm:prSet/>
      <dgm:spPr/>
      <dgm:t>
        <a:bodyPr/>
        <a:lstStyle/>
        <a:p>
          <a:endParaRPr lang="en-US"/>
        </a:p>
      </dgm:t>
    </dgm:pt>
    <dgm:pt modelId="{A7F39809-4997-4C84-AC7F-13489DDFCBA4}">
      <dgm:prSet/>
      <dgm:spPr/>
      <dgm:t>
        <a:bodyPr/>
        <a:lstStyle/>
        <a:p>
          <a:r>
            <a:rPr lang="ko-KR"/>
            <a:t>히데요시가 죽은 후 </a:t>
          </a:r>
          <a:r>
            <a:rPr lang="en-US"/>
            <a:t>1599</a:t>
          </a:r>
          <a:r>
            <a:rPr lang="ko-KR"/>
            <a:t>년 도요토미 히데요리가 후시미성에서 오사카성의 혼마루로 이주</a:t>
          </a:r>
          <a:endParaRPr lang="en-US"/>
        </a:p>
      </dgm:t>
    </dgm:pt>
    <dgm:pt modelId="{A6691A1E-E450-4090-AA07-4F23DB4B4532}" type="parTrans" cxnId="{450046AE-774B-4B63-B974-E9F1525F8AC5}">
      <dgm:prSet/>
      <dgm:spPr/>
      <dgm:t>
        <a:bodyPr/>
        <a:lstStyle/>
        <a:p>
          <a:endParaRPr lang="en-US"/>
        </a:p>
      </dgm:t>
    </dgm:pt>
    <dgm:pt modelId="{9ECB57B3-469D-426C-8286-62B50775BEF9}" type="sibTrans" cxnId="{450046AE-774B-4B63-B974-E9F1525F8AC5}">
      <dgm:prSet/>
      <dgm:spPr/>
      <dgm:t>
        <a:bodyPr/>
        <a:lstStyle/>
        <a:p>
          <a:endParaRPr lang="en-US"/>
        </a:p>
      </dgm:t>
    </dgm:pt>
    <dgm:pt modelId="{EDC74B0A-9CCD-4088-858C-7BC58FD61A36}">
      <dgm:prSet/>
      <dgm:spPr/>
      <dgm:t>
        <a:bodyPr/>
        <a:lstStyle/>
        <a:p>
          <a:r>
            <a:rPr lang="ko-KR"/>
            <a:t>정권을 실질적으로 장악한 고다이로</a:t>
          </a:r>
          <a:r>
            <a:rPr lang="en-US"/>
            <a:t>(</a:t>
          </a:r>
          <a:r>
            <a:rPr lang="ko-KR"/>
            <a:t>五大老</a:t>
          </a:r>
          <a:r>
            <a:rPr lang="en-US"/>
            <a:t>)</a:t>
          </a:r>
          <a:r>
            <a:rPr lang="ko-KR"/>
            <a:t>의 도쿠가와 이에야스도 오사카성의 니노마루로 옮겨와 정무</a:t>
          </a:r>
          <a:endParaRPr lang="en-US"/>
        </a:p>
      </dgm:t>
    </dgm:pt>
    <dgm:pt modelId="{9C15FF82-C678-4351-8B9E-5800B196895B}" type="parTrans" cxnId="{098CD9E3-0C22-40C0-82A7-669991B6F733}">
      <dgm:prSet/>
      <dgm:spPr/>
      <dgm:t>
        <a:bodyPr/>
        <a:lstStyle/>
        <a:p>
          <a:endParaRPr lang="en-US"/>
        </a:p>
      </dgm:t>
    </dgm:pt>
    <dgm:pt modelId="{53160D5D-5FB6-47D4-937A-85BC303E7E88}" type="sibTrans" cxnId="{098CD9E3-0C22-40C0-82A7-669991B6F733}">
      <dgm:prSet/>
      <dgm:spPr/>
      <dgm:t>
        <a:bodyPr/>
        <a:lstStyle/>
        <a:p>
          <a:endParaRPr lang="en-US"/>
        </a:p>
      </dgm:t>
    </dgm:pt>
    <dgm:pt modelId="{EC136D17-EA21-4FE6-9BE7-52351325B6E5}" type="pres">
      <dgm:prSet presAssocID="{B54FA775-8CD9-4421-BF67-FF6967F7B928}" presName="vert0" presStyleCnt="0">
        <dgm:presLayoutVars>
          <dgm:dir/>
          <dgm:animOne val="branch"/>
          <dgm:animLvl val="lvl"/>
        </dgm:presLayoutVars>
      </dgm:prSet>
      <dgm:spPr/>
    </dgm:pt>
    <dgm:pt modelId="{813D3458-9A2A-41F6-979B-D5B8E2FA5076}" type="pres">
      <dgm:prSet presAssocID="{316FA63B-F01C-46B9-B642-B76A3950FAB6}" presName="thickLine" presStyleLbl="alignNode1" presStyleIdx="0" presStyleCnt="5"/>
      <dgm:spPr/>
    </dgm:pt>
    <dgm:pt modelId="{850179FC-8124-47FD-9A61-9D704C53F6DD}" type="pres">
      <dgm:prSet presAssocID="{316FA63B-F01C-46B9-B642-B76A3950FAB6}" presName="horz1" presStyleCnt="0"/>
      <dgm:spPr/>
    </dgm:pt>
    <dgm:pt modelId="{D8EB8D99-E90E-4FB4-8C74-71BC952D9F94}" type="pres">
      <dgm:prSet presAssocID="{316FA63B-F01C-46B9-B642-B76A3950FAB6}" presName="tx1" presStyleLbl="revTx" presStyleIdx="0" presStyleCnt="5"/>
      <dgm:spPr/>
    </dgm:pt>
    <dgm:pt modelId="{F5738E61-6070-42A1-92CB-1AAA072CF67E}" type="pres">
      <dgm:prSet presAssocID="{316FA63B-F01C-46B9-B642-B76A3950FAB6}" presName="vert1" presStyleCnt="0"/>
      <dgm:spPr/>
    </dgm:pt>
    <dgm:pt modelId="{0067C13A-FB54-40BD-81C0-4EB020659C4E}" type="pres">
      <dgm:prSet presAssocID="{2174C604-C8F5-49F0-9037-FB3D253CA4C4}" presName="thickLine" presStyleLbl="alignNode1" presStyleIdx="1" presStyleCnt="5"/>
      <dgm:spPr/>
    </dgm:pt>
    <dgm:pt modelId="{D4AC19BB-D520-40D5-9211-C4C7A58CF8B8}" type="pres">
      <dgm:prSet presAssocID="{2174C604-C8F5-49F0-9037-FB3D253CA4C4}" presName="horz1" presStyleCnt="0"/>
      <dgm:spPr/>
    </dgm:pt>
    <dgm:pt modelId="{03A97564-23AE-41FC-9A42-7061429E400F}" type="pres">
      <dgm:prSet presAssocID="{2174C604-C8F5-49F0-9037-FB3D253CA4C4}" presName="tx1" presStyleLbl="revTx" presStyleIdx="1" presStyleCnt="5"/>
      <dgm:spPr/>
    </dgm:pt>
    <dgm:pt modelId="{E97CD569-A14E-475A-BDBE-3543FD7BD3E4}" type="pres">
      <dgm:prSet presAssocID="{2174C604-C8F5-49F0-9037-FB3D253CA4C4}" presName="vert1" presStyleCnt="0"/>
      <dgm:spPr/>
    </dgm:pt>
    <dgm:pt modelId="{633FCDE7-B2AB-4DB8-B253-C970FA79B548}" type="pres">
      <dgm:prSet presAssocID="{84EF9ED3-0C1A-4550-8612-E4F679682F51}" presName="thickLine" presStyleLbl="alignNode1" presStyleIdx="2" presStyleCnt="5"/>
      <dgm:spPr/>
    </dgm:pt>
    <dgm:pt modelId="{3C6EDD1D-2574-49F9-85C8-6F8316D01532}" type="pres">
      <dgm:prSet presAssocID="{84EF9ED3-0C1A-4550-8612-E4F679682F51}" presName="horz1" presStyleCnt="0"/>
      <dgm:spPr/>
    </dgm:pt>
    <dgm:pt modelId="{F61B1F63-EDF9-49DE-AF8A-74B3E5F5D247}" type="pres">
      <dgm:prSet presAssocID="{84EF9ED3-0C1A-4550-8612-E4F679682F51}" presName="tx1" presStyleLbl="revTx" presStyleIdx="2" presStyleCnt="5"/>
      <dgm:spPr/>
    </dgm:pt>
    <dgm:pt modelId="{672450CC-22EE-4AC3-AADE-5EA9FDC44D34}" type="pres">
      <dgm:prSet presAssocID="{84EF9ED3-0C1A-4550-8612-E4F679682F51}" presName="vert1" presStyleCnt="0"/>
      <dgm:spPr/>
    </dgm:pt>
    <dgm:pt modelId="{A12A5CAF-FCC9-4A09-87C8-68BE8CCE2E6C}" type="pres">
      <dgm:prSet presAssocID="{A7F39809-4997-4C84-AC7F-13489DDFCBA4}" presName="thickLine" presStyleLbl="alignNode1" presStyleIdx="3" presStyleCnt="5"/>
      <dgm:spPr/>
    </dgm:pt>
    <dgm:pt modelId="{71006A23-8692-4BE8-8BCA-786D8272F737}" type="pres">
      <dgm:prSet presAssocID="{A7F39809-4997-4C84-AC7F-13489DDFCBA4}" presName="horz1" presStyleCnt="0"/>
      <dgm:spPr/>
    </dgm:pt>
    <dgm:pt modelId="{33880C54-567F-417E-AC56-3348D82F8230}" type="pres">
      <dgm:prSet presAssocID="{A7F39809-4997-4C84-AC7F-13489DDFCBA4}" presName="tx1" presStyleLbl="revTx" presStyleIdx="3" presStyleCnt="5"/>
      <dgm:spPr/>
    </dgm:pt>
    <dgm:pt modelId="{5985A4CC-1EA9-4A31-A55D-66867A06B14A}" type="pres">
      <dgm:prSet presAssocID="{A7F39809-4997-4C84-AC7F-13489DDFCBA4}" presName="vert1" presStyleCnt="0"/>
      <dgm:spPr/>
    </dgm:pt>
    <dgm:pt modelId="{81B3765B-5C5E-4E60-8C99-4505166D3CDA}" type="pres">
      <dgm:prSet presAssocID="{EDC74B0A-9CCD-4088-858C-7BC58FD61A36}" presName="thickLine" presStyleLbl="alignNode1" presStyleIdx="4" presStyleCnt="5"/>
      <dgm:spPr/>
    </dgm:pt>
    <dgm:pt modelId="{62D77DCB-805A-489C-AE3E-552BFF806FB3}" type="pres">
      <dgm:prSet presAssocID="{EDC74B0A-9CCD-4088-858C-7BC58FD61A36}" presName="horz1" presStyleCnt="0"/>
      <dgm:spPr/>
    </dgm:pt>
    <dgm:pt modelId="{8DC3ECBD-A12B-44D7-AE05-F9D19C4E1C4C}" type="pres">
      <dgm:prSet presAssocID="{EDC74B0A-9CCD-4088-858C-7BC58FD61A36}" presName="tx1" presStyleLbl="revTx" presStyleIdx="4" presStyleCnt="5"/>
      <dgm:spPr/>
    </dgm:pt>
    <dgm:pt modelId="{419BC60F-6DE4-4176-9CE4-8192F5132DC5}" type="pres">
      <dgm:prSet presAssocID="{EDC74B0A-9CCD-4088-858C-7BC58FD61A36}" presName="vert1" presStyleCnt="0"/>
      <dgm:spPr/>
    </dgm:pt>
  </dgm:ptLst>
  <dgm:cxnLst>
    <dgm:cxn modelId="{251F130B-BBEF-42F3-9354-980BB4356CA6}" srcId="{B54FA775-8CD9-4421-BF67-FF6967F7B928}" destId="{84EF9ED3-0C1A-4550-8612-E4F679682F51}" srcOrd="2" destOrd="0" parTransId="{60029FA9-EEF9-4C38-A99B-1991966C1023}" sibTransId="{73C4535E-3D5F-4EFC-AF0F-B93292E91E85}"/>
    <dgm:cxn modelId="{883B291D-950A-4D76-83E6-10D7A37800C5}" type="presOf" srcId="{A7F39809-4997-4C84-AC7F-13489DDFCBA4}" destId="{33880C54-567F-417E-AC56-3348D82F8230}" srcOrd="0" destOrd="0" presId="urn:microsoft.com/office/officeart/2008/layout/LinedList"/>
    <dgm:cxn modelId="{3265156C-F172-4566-9864-1906C1C1B806}" srcId="{B54FA775-8CD9-4421-BF67-FF6967F7B928}" destId="{316FA63B-F01C-46B9-B642-B76A3950FAB6}" srcOrd="0" destOrd="0" parTransId="{AC890DD5-F7F3-4425-9459-1CBE00248E04}" sibTransId="{C1F3B3AC-7270-4CC5-82FA-3749CCBE6EA1}"/>
    <dgm:cxn modelId="{CA18276F-F1D7-4B30-9B23-C80313BB2E1F}" type="presOf" srcId="{B54FA775-8CD9-4421-BF67-FF6967F7B928}" destId="{EC136D17-EA21-4FE6-9BE7-52351325B6E5}" srcOrd="0" destOrd="0" presId="urn:microsoft.com/office/officeart/2008/layout/LinedList"/>
    <dgm:cxn modelId="{A660786F-3199-43BD-8ED3-03444EEED24F}" type="presOf" srcId="{2174C604-C8F5-49F0-9037-FB3D253CA4C4}" destId="{03A97564-23AE-41FC-9A42-7061429E400F}" srcOrd="0" destOrd="0" presId="urn:microsoft.com/office/officeart/2008/layout/LinedList"/>
    <dgm:cxn modelId="{DEE72859-A01F-4959-BBF4-1C1010FDAF8A}" type="presOf" srcId="{316FA63B-F01C-46B9-B642-B76A3950FAB6}" destId="{D8EB8D99-E90E-4FB4-8C74-71BC952D9F94}" srcOrd="0" destOrd="0" presId="urn:microsoft.com/office/officeart/2008/layout/LinedList"/>
    <dgm:cxn modelId="{35F9EA83-5910-4D11-B1EB-B0E131A7C7BA}" type="presOf" srcId="{84EF9ED3-0C1A-4550-8612-E4F679682F51}" destId="{F61B1F63-EDF9-49DE-AF8A-74B3E5F5D247}" srcOrd="0" destOrd="0" presId="urn:microsoft.com/office/officeart/2008/layout/LinedList"/>
    <dgm:cxn modelId="{450046AE-774B-4B63-B974-E9F1525F8AC5}" srcId="{B54FA775-8CD9-4421-BF67-FF6967F7B928}" destId="{A7F39809-4997-4C84-AC7F-13489DDFCBA4}" srcOrd="3" destOrd="0" parTransId="{A6691A1E-E450-4090-AA07-4F23DB4B4532}" sibTransId="{9ECB57B3-469D-426C-8286-62B50775BEF9}"/>
    <dgm:cxn modelId="{569F8DB8-CD33-434D-AC90-E758119D0143}" type="presOf" srcId="{EDC74B0A-9CCD-4088-858C-7BC58FD61A36}" destId="{8DC3ECBD-A12B-44D7-AE05-F9D19C4E1C4C}" srcOrd="0" destOrd="0" presId="urn:microsoft.com/office/officeart/2008/layout/LinedList"/>
    <dgm:cxn modelId="{DC87BACA-48AF-4AAA-9C57-0F4AC6F7CBB1}" srcId="{B54FA775-8CD9-4421-BF67-FF6967F7B928}" destId="{2174C604-C8F5-49F0-9037-FB3D253CA4C4}" srcOrd="1" destOrd="0" parTransId="{E1099CFB-5522-404F-994A-BDD0D0155751}" sibTransId="{710C2680-0608-4BD1-9F54-4434E66DCF0C}"/>
    <dgm:cxn modelId="{098CD9E3-0C22-40C0-82A7-669991B6F733}" srcId="{B54FA775-8CD9-4421-BF67-FF6967F7B928}" destId="{EDC74B0A-9CCD-4088-858C-7BC58FD61A36}" srcOrd="4" destOrd="0" parTransId="{9C15FF82-C678-4351-8B9E-5800B196895B}" sibTransId="{53160D5D-5FB6-47D4-937A-85BC303E7E88}"/>
    <dgm:cxn modelId="{D7579DE3-C7B8-41D2-8296-AE262541E8AB}" type="presParOf" srcId="{EC136D17-EA21-4FE6-9BE7-52351325B6E5}" destId="{813D3458-9A2A-41F6-979B-D5B8E2FA5076}" srcOrd="0" destOrd="0" presId="urn:microsoft.com/office/officeart/2008/layout/LinedList"/>
    <dgm:cxn modelId="{28BB4531-4C10-4FB1-AEBA-F3BB8D5BDDF3}" type="presParOf" srcId="{EC136D17-EA21-4FE6-9BE7-52351325B6E5}" destId="{850179FC-8124-47FD-9A61-9D704C53F6DD}" srcOrd="1" destOrd="0" presId="urn:microsoft.com/office/officeart/2008/layout/LinedList"/>
    <dgm:cxn modelId="{C6DA4819-32A0-479F-92E5-199323972215}" type="presParOf" srcId="{850179FC-8124-47FD-9A61-9D704C53F6DD}" destId="{D8EB8D99-E90E-4FB4-8C74-71BC952D9F94}" srcOrd="0" destOrd="0" presId="urn:microsoft.com/office/officeart/2008/layout/LinedList"/>
    <dgm:cxn modelId="{C5A46EA4-4E8B-4016-A307-F282F02FEBBE}" type="presParOf" srcId="{850179FC-8124-47FD-9A61-9D704C53F6DD}" destId="{F5738E61-6070-42A1-92CB-1AAA072CF67E}" srcOrd="1" destOrd="0" presId="urn:microsoft.com/office/officeart/2008/layout/LinedList"/>
    <dgm:cxn modelId="{1E42A96B-97F9-4D70-B01D-8F1B4CE7F7D9}" type="presParOf" srcId="{EC136D17-EA21-4FE6-9BE7-52351325B6E5}" destId="{0067C13A-FB54-40BD-81C0-4EB020659C4E}" srcOrd="2" destOrd="0" presId="urn:microsoft.com/office/officeart/2008/layout/LinedList"/>
    <dgm:cxn modelId="{32979F8D-6E58-48A7-9A3C-DC51D903C781}" type="presParOf" srcId="{EC136D17-EA21-4FE6-9BE7-52351325B6E5}" destId="{D4AC19BB-D520-40D5-9211-C4C7A58CF8B8}" srcOrd="3" destOrd="0" presId="urn:microsoft.com/office/officeart/2008/layout/LinedList"/>
    <dgm:cxn modelId="{2C4D0D72-25B3-4964-A122-ACDAC0F3BE62}" type="presParOf" srcId="{D4AC19BB-D520-40D5-9211-C4C7A58CF8B8}" destId="{03A97564-23AE-41FC-9A42-7061429E400F}" srcOrd="0" destOrd="0" presId="urn:microsoft.com/office/officeart/2008/layout/LinedList"/>
    <dgm:cxn modelId="{DAC1C387-9FBE-474A-8A8F-400426103AAC}" type="presParOf" srcId="{D4AC19BB-D520-40D5-9211-C4C7A58CF8B8}" destId="{E97CD569-A14E-475A-BDBE-3543FD7BD3E4}" srcOrd="1" destOrd="0" presId="urn:microsoft.com/office/officeart/2008/layout/LinedList"/>
    <dgm:cxn modelId="{8657EAAC-1A0D-4D25-BF97-EDE4B2C20C49}" type="presParOf" srcId="{EC136D17-EA21-4FE6-9BE7-52351325B6E5}" destId="{633FCDE7-B2AB-4DB8-B253-C970FA79B548}" srcOrd="4" destOrd="0" presId="urn:microsoft.com/office/officeart/2008/layout/LinedList"/>
    <dgm:cxn modelId="{94DF81CF-0346-4675-89E3-8F46D7345146}" type="presParOf" srcId="{EC136D17-EA21-4FE6-9BE7-52351325B6E5}" destId="{3C6EDD1D-2574-49F9-85C8-6F8316D01532}" srcOrd="5" destOrd="0" presId="urn:microsoft.com/office/officeart/2008/layout/LinedList"/>
    <dgm:cxn modelId="{F6B54D6F-0967-43F7-896D-035648B226EA}" type="presParOf" srcId="{3C6EDD1D-2574-49F9-85C8-6F8316D01532}" destId="{F61B1F63-EDF9-49DE-AF8A-74B3E5F5D247}" srcOrd="0" destOrd="0" presId="urn:microsoft.com/office/officeart/2008/layout/LinedList"/>
    <dgm:cxn modelId="{2A747C06-CB81-414B-9272-8598BEB12E42}" type="presParOf" srcId="{3C6EDD1D-2574-49F9-85C8-6F8316D01532}" destId="{672450CC-22EE-4AC3-AADE-5EA9FDC44D34}" srcOrd="1" destOrd="0" presId="urn:microsoft.com/office/officeart/2008/layout/LinedList"/>
    <dgm:cxn modelId="{F57C0AFA-80BE-4CF9-ADBE-3591202FE2F0}" type="presParOf" srcId="{EC136D17-EA21-4FE6-9BE7-52351325B6E5}" destId="{A12A5CAF-FCC9-4A09-87C8-68BE8CCE2E6C}" srcOrd="6" destOrd="0" presId="urn:microsoft.com/office/officeart/2008/layout/LinedList"/>
    <dgm:cxn modelId="{5B6399D0-51CE-4FC3-B2BB-69532FC13CE4}" type="presParOf" srcId="{EC136D17-EA21-4FE6-9BE7-52351325B6E5}" destId="{71006A23-8692-4BE8-8BCA-786D8272F737}" srcOrd="7" destOrd="0" presId="urn:microsoft.com/office/officeart/2008/layout/LinedList"/>
    <dgm:cxn modelId="{E8996293-8AFB-43F1-AEB1-807DD0E60227}" type="presParOf" srcId="{71006A23-8692-4BE8-8BCA-786D8272F737}" destId="{33880C54-567F-417E-AC56-3348D82F8230}" srcOrd="0" destOrd="0" presId="urn:microsoft.com/office/officeart/2008/layout/LinedList"/>
    <dgm:cxn modelId="{6DA377B9-08CC-44BA-AE10-A2D14855E130}" type="presParOf" srcId="{71006A23-8692-4BE8-8BCA-786D8272F737}" destId="{5985A4CC-1EA9-4A31-A55D-66867A06B14A}" srcOrd="1" destOrd="0" presId="urn:microsoft.com/office/officeart/2008/layout/LinedList"/>
    <dgm:cxn modelId="{B043F92C-65BC-416E-90A3-7E8CA61534BF}" type="presParOf" srcId="{EC136D17-EA21-4FE6-9BE7-52351325B6E5}" destId="{81B3765B-5C5E-4E60-8C99-4505166D3CDA}" srcOrd="8" destOrd="0" presId="urn:microsoft.com/office/officeart/2008/layout/LinedList"/>
    <dgm:cxn modelId="{17D8769D-6229-4BE7-B85A-27E5BA02774E}" type="presParOf" srcId="{EC136D17-EA21-4FE6-9BE7-52351325B6E5}" destId="{62D77DCB-805A-489C-AE3E-552BFF806FB3}" srcOrd="9" destOrd="0" presId="urn:microsoft.com/office/officeart/2008/layout/LinedList"/>
    <dgm:cxn modelId="{B2A7FB6A-6A8B-4665-B903-F524BC3559E9}" type="presParOf" srcId="{62D77DCB-805A-489C-AE3E-552BFF806FB3}" destId="{8DC3ECBD-A12B-44D7-AE05-F9D19C4E1C4C}" srcOrd="0" destOrd="0" presId="urn:microsoft.com/office/officeart/2008/layout/LinedList"/>
    <dgm:cxn modelId="{22FE888E-41DA-472D-9D31-A89312C881D2}" type="presParOf" srcId="{62D77DCB-805A-489C-AE3E-552BFF806FB3}" destId="{419BC60F-6DE4-4176-9CE4-8192F5132D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9F3B9C-E0B3-4642-BFB5-DD40CF707CF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C49B65-6621-4C08-A73E-DEADD2E321F8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ko-KR" sz="2800" b="1" dirty="0"/>
            <a:t>메이지시대 이후</a:t>
          </a:r>
          <a:endParaRPr lang="en-US" sz="2800" b="1" dirty="0"/>
        </a:p>
      </dgm:t>
    </dgm:pt>
    <dgm:pt modelId="{1D098DEC-72DD-4069-B0EC-82B744AB3A52}" type="parTrans" cxnId="{1CE8ED32-5724-4A6F-AAF6-8B347CADD12A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600"/>
        </a:p>
      </dgm:t>
    </dgm:pt>
    <dgm:pt modelId="{D0772557-F8DD-4A90-AEB9-229AD6E0B071}" type="sibTrans" cxnId="{1CE8ED32-5724-4A6F-AAF6-8B347CADD12A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600"/>
        </a:p>
      </dgm:t>
    </dgm:pt>
    <dgm:pt modelId="{3F90FD48-1325-4412-BB3D-92556EB645CF}">
      <dgm:prSet custT="1"/>
      <dgm:spPr/>
      <dgm:t>
        <a:bodyPr anchor="ctr"/>
        <a:lstStyle/>
        <a:p>
          <a:pPr algn="ctr">
            <a:lnSpc>
              <a:spcPct val="100000"/>
            </a:lnSpc>
          </a:pPr>
          <a:r>
            <a:rPr lang="ko-KR" sz="1600" b="0" i="0" dirty="0"/>
            <a:t>메이지 신정부는 성내의 부지를 육군의 부지로 활용</a:t>
          </a:r>
          <a:endParaRPr lang="en-US" sz="1600" dirty="0"/>
        </a:p>
      </dgm:t>
    </dgm:pt>
    <dgm:pt modelId="{DC7E259E-08AB-4345-AB9D-D2591274224F}" type="parTrans" cxnId="{4D261A42-E9A7-4FCD-94EE-E9B54AB06E58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600"/>
        </a:p>
      </dgm:t>
    </dgm:pt>
    <dgm:pt modelId="{7F2CF7B2-58D7-43DF-B5BE-A0F8D442733D}" type="sibTrans" cxnId="{4D261A42-E9A7-4FCD-94EE-E9B54AB06E58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600"/>
        </a:p>
      </dgm:t>
    </dgm:pt>
    <dgm:pt modelId="{7EFCA2A2-DA8A-443F-9ADA-9E770ACB6D41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/>
            <a:t>1928</a:t>
          </a:r>
          <a:r>
            <a:rPr lang="ko-KR" sz="1600"/>
            <a:t>년</a:t>
          </a:r>
          <a:r>
            <a:rPr lang="en-US" sz="1600"/>
            <a:t>(</a:t>
          </a:r>
          <a:r>
            <a:rPr lang="ko-KR" sz="1600"/>
            <a:t>쇼와 </a:t>
          </a:r>
          <a:r>
            <a:rPr lang="en-US" sz="1600"/>
            <a:t>3</a:t>
          </a:r>
          <a:r>
            <a:rPr lang="ko-KR" sz="1600"/>
            <a:t>년</a:t>
          </a:r>
          <a:r>
            <a:rPr lang="en-US" sz="1600"/>
            <a:t>) </a:t>
          </a:r>
          <a:r>
            <a:rPr lang="ko-KR" sz="1600"/>
            <a:t>당시 오사카 시장 세키 하지메는 천수의 재건을 제안했고</a:t>
          </a:r>
          <a:r>
            <a:rPr lang="en-US" sz="1600"/>
            <a:t>, </a:t>
          </a:r>
          <a:r>
            <a:rPr lang="ko-KR" sz="1600"/>
            <a:t>시민기금을 조성해 육군 제</a:t>
          </a:r>
          <a:r>
            <a:rPr lang="en-US" sz="1600"/>
            <a:t>4</a:t>
          </a:r>
          <a:r>
            <a:rPr lang="ko-KR" sz="1600"/>
            <a:t>사단 청사를 이전하고</a:t>
          </a:r>
          <a:r>
            <a:rPr lang="en-US" sz="1600"/>
            <a:t>, </a:t>
          </a:r>
          <a:r>
            <a:rPr lang="ko-KR" sz="1600"/>
            <a:t>천수의 건설을 진행</a:t>
          </a:r>
          <a:endParaRPr lang="en-US" sz="1600"/>
        </a:p>
      </dgm:t>
    </dgm:pt>
    <dgm:pt modelId="{D1E0C0EA-79DE-47CD-A836-5066D1C17BF1}" type="parTrans" cxnId="{CAC6E212-A044-4E69-848F-CE988B338935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600"/>
        </a:p>
      </dgm:t>
    </dgm:pt>
    <dgm:pt modelId="{E59F6D98-AAF6-4BDF-BB3C-4E86982F0FA8}" type="sibTrans" cxnId="{CAC6E212-A044-4E69-848F-CE988B338935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600"/>
        </a:p>
      </dgm:t>
    </dgm:pt>
    <dgm:pt modelId="{EE373AFB-93C6-4F1D-B7CA-604E62208D82}">
      <dgm:prSet custT="1"/>
      <dgm:spPr/>
      <dgm:t>
        <a:bodyPr anchor="ctr"/>
        <a:lstStyle/>
        <a:p>
          <a:pPr algn="ctr">
            <a:lnSpc>
              <a:spcPct val="100000"/>
            </a:lnSpc>
          </a:pPr>
          <a:r>
            <a:rPr lang="en-US" sz="1600" dirty="0"/>
            <a:t>1931</a:t>
          </a:r>
          <a:r>
            <a:rPr lang="ko-KR" sz="1600" dirty="0"/>
            <a:t>년</a:t>
          </a:r>
          <a:r>
            <a:rPr lang="en-US" sz="1600" dirty="0"/>
            <a:t>(</a:t>
          </a:r>
          <a:r>
            <a:rPr lang="ko-KR" sz="1600" dirty="0"/>
            <a:t>쇼와 </a:t>
          </a:r>
          <a:r>
            <a:rPr lang="en-US" sz="1600" dirty="0"/>
            <a:t>6</a:t>
          </a:r>
          <a:r>
            <a:rPr lang="ko-KR" sz="1600" dirty="0"/>
            <a:t>년</a:t>
          </a:r>
          <a:r>
            <a:rPr lang="en-US" sz="1600" dirty="0"/>
            <a:t>) </a:t>
          </a:r>
          <a:r>
            <a:rPr lang="ko-KR" sz="1600" dirty="0"/>
            <a:t>철골 콘크리트로 복원 천수각을 준공</a:t>
          </a:r>
          <a:endParaRPr lang="en-US" sz="1600" dirty="0"/>
        </a:p>
      </dgm:t>
    </dgm:pt>
    <dgm:pt modelId="{F2D5C588-4AF3-4FE1-99E8-9372F0063361}" type="parTrans" cxnId="{5514BDBF-FF23-4863-B0B6-0873844A041B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600"/>
        </a:p>
      </dgm:t>
    </dgm:pt>
    <dgm:pt modelId="{0DB60C8E-D208-4162-9454-E518039A432C}" type="sibTrans" cxnId="{5514BDBF-FF23-4863-B0B6-0873844A041B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600"/>
        </a:p>
      </dgm:t>
    </dgm:pt>
    <dgm:pt modelId="{780D95F4-A90D-4756-9786-A9050D9F707E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ko-KR" sz="1600" b="0" i="0" dirty="0"/>
            <a:t>태평양 전쟁에서는 메이지 유신시에 소실을 면한 건물이 소실</a:t>
          </a:r>
          <a:endParaRPr lang="en-US" sz="1600" dirty="0"/>
        </a:p>
      </dgm:t>
    </dgm:pt>
    <dgm:pt modelId="{A6D98F9A-15C3-4382-8384-0571864321C2}" type="parTrans" cxnId="{64E0AF46-DFDC-44F2-95A6-F1F18682F08F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600"/>
        </a:p>
      </dgm:t>
    </dgm:pt>
    <dgm:pt modelId="{73FC5D5F-C8AB-411F-905F-3632CE520B1A}" type="sibTrans" cxnId="{64E0AF46-DFDC-44F2-95A6-F1F18682F08F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600"/>
        </a:p>
      </dgm:t>
    </dgm:pt>
    <dgm:pt modelId="{E7CC2DEF-BF52-4FD5-B077-594E5D660997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ko-KR" sz="1600" b="0" i="0"/>
            <a:t>복원한 건물은 도쿠가와 가문의 오사카성 천수대를 기반으로 철골콘크리트로 건설</a:t>
          </a:r>
          <a:endParaRPr lang="en-US" sz="1600"/>
        </a:p>
      </dgm:t>
    </dgm:pt>
    <dgm:pt modelId="{759F5CC5-87C3-4D1F-82C3-91422D883D64}" type="parTrans" cxnId="{8D2F2EB3-C943-4473-8BC5-66E3AADE8181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600"/>
        </a:p>
      </dgm:t>
    </dgm:pt>
    <dgm:pt modelId="{DEA9EB6D-BBB8-427B-9BF0-1EAFF929EC93}" type="sibTrans" cxnId="{8D2F2EB3-C943-4473-8BC5-66E3AADE8181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600"/>
        </a:p>
      </dgm:t>
    </dgm:pt>
    <dgm:pt modelId="{8FDFE805-5415-451C-B6E6-426691ECE427}" type="pres">
      <dgm:prSet presAssocID="{D49F3B9C-E0B3-4642-BFB5-DD40CF707CF7}" presName="vert0" presStyleCnt="0">
        <dgm:presLayoutVars>
          <dgm:dir/>
          <dgm:animOne val="branch"/>
          <dgm:animLvl val="lvl"/>
        </dgm:presLayoutVars>
      </dgm:prSet>
      <dgm:spPr/>
    </dgm:pt>
    <dgm:pt modelId="{7AE14ECD-EC84-4171-8C3F-C5380EA7C7A7}" type="pres">
      <dgm:prSet presAssocID="{8DC49B65-6621-4C08-A73E-DEADD2E321F8}" presName="thickLine" presStyleLbl="alignNode1" presStyleIdx="0" presStyleCnt="6"/>
      <dgm:spPr/>
    </dgm:pt>
    <dgm:pt modelId="{676541A2-5984-43E8-8C8D-65DD95426509}" type="pres">
      <dgm:prSet presAssocID="{8DC49B65-6621-4C08-A73E-DEADD2E321F8}" presName="horz1" presStyleCnt="0"/>
      <dgm:spPr/>
    </dgm:pt>
    <dgm:pt modelId="{78A741CC-A882-4CD4-8E47-37AA56A16693}" type="pres">
      <dgm:prSet presAssocID="{8DC49B65-6621-4C08-A73E-DEADD2E321F8}" presName="tx1" presStyleLbl="revTx" presStyleIdx="0" presStyleCnt="6"/>
      <dgm:spPr/>
    </dgm:pt>
    <dgm:pt modelId="{1D57B381-47D3-466A-B060-47E67701C51C}" type="pres">
      <dgm:prSet presAssocID="{8DC49B65-6621-4C08-A73E-DEADD2E321F8}" presName="vert1" presStyleCnt="0"/>
      <dgm:spPr/>
    </dgm:pt>
    <dgm:pt modelId="{22252508-0AE4-4CE5-82BD-841C01BD284A}" type="pres">
      <dgm:prSet presAssocID="{3F90FD48-1325-4412-BB3D-92556EB645CF}" presName="thickLine" presStyleLbl="alignNode1" presStyleIdx="1" presStyleCnt="6"/>
      <dgm:spPr/>
    </dgm:pt>
    <dgm:pt modelId="{7E25BE73-72C7-4336-8BB7-43995D53113B}" type="pres">
      <dgm:prSet presAssocID="{3F90FD48-1325-4412-BB3D-92556EB645CF}" presName="horz1" presStyleCnt="0"/>
      <dgm:spPr/>
    </dgm:pt>
    <dgm:pt modelId="{545610E6-DD19-4135-B47E-4E828E4D5E7A}" type="pres">
      <dgm:prSet presAssocID="{3F90FD48-1325-4412-BB3D-92556EB645CF}" presName="tx1" presStyleLbl="revTx" presStyleIdx="1" presStyleCnt="6"/>
      <dgm:spPr/>
    </dgm:pt>
    <dgm:pt modelId="{9DC0C4DE-1BBC-433C-A134-5832F9A6F04B}" type="pres">
      <dgm:prSet presAssocID="{3F90FD48-1325-4412-BB3D-92556EB645CF}" presName="vert1" presStyleCnt="0"/>
      <dgm:spPr/>
    </dgm:pt>
    <dgm:pt modelId="{6BB0AB51-11B8-45F5-B2E6-8A854C05065C}" type="pres">
      <dgm:prSet presAssocID="{7EFCA2A2-DA8A-443F-9ADA-9E770ACB6D41}" presName="thickLine" presStyleLbl="alignNode1" presStyleIdx="2" presStyleCnt="6"/>
      <dgm:spPr/>
    </dgm:pt>
    <dgm:pt modelId="{FC821D88-F04A-48DE-B635-AD024D31D406}" type="pres">
      <dgm:prSet presAssocID="{7EFCA2A2-DA8A-443F-9ADA-9E770ACB6D41}" presName="horz1" presStyleCnt="0"/>
      <dgm:spPr/>
    </dgm:pt>
    <dgm:pt modelId="{5CF681BB-AF3D-45FD-A0B9-973782F40910}" type="pres">
      <dgm:prSet presAssocID="{7EFCA2A2-DA8A-443F-9ADA-9E770ACB6D41}" presName="tx1" presStyleLbl="revTx" presStyleIdx="2" presStyleCnt="6"/>
      <dgm:spPr/>
    </dgm:pt>
    <dgm:pt modelId="{7D8B29AE-D996-4CAC-8220-0FAE39C1B0DA}" type="pres">
      <dgm:prSet presAssocID="{7EFCA2A2-DA8A-443F-9ADA-9E770ACB6D41}" presName="vert1" presStyleCnt="0"/>
      <dgm:spPr/>
    </dgm:pt>
    <dgm:pt modelId="{61B96095-A6CE-4A10-801A-36E577B58EE8}" type="pres">
      <dgm:prSet presAssocID="{EE373AFB-93C6-4F1D-B7CA-604E62208D82}" presName="thickLine" presStyleLbl="alignNode1" presStyleIdx="3" presStyleCnt="6"/>
      <dgm:spPr/>
    </dgm:pt>
    <dgm:pt modelId="{04CFF119-9E86-4B05-AE98-224D41B31F36}" type="pres">
      <dgm:prSet presAssocID="{EE373AFB-93C6-4F1D-B7CA-604E62208D82}" presName="horz1" presStyleCnt="0"/>
      <dgm:spPr/>
    </dgm:pt>
    <dgm:pt modelId="{52E22CE9-3EB3-4ABC-9A24-5B7A540B6AE5}" type="pres">
      <dgm:prSet presAssocID="{EE373AFB-93C6-4F1D-B7CA-604E62208D82}" presName="tx1" presStyleLbl="revTx" presStyleIdx="3" presStyleCnt="6"/>
      <dgm:spPr/>
    </dgm:pt>
    <dgm:pt modelId="{BDD0EBB5-A844-43A2-9B43-32195CCB07E0}" type="pres">
      <dgm:prSet presAssocID="{EE373AFB-93C6-4F1D-B7CA-604E62208D82}" presName="vert1" presStyleCnt="0"/>
      <dgm:spPr/>
    </dgm:pt>
    <dgm:pt modelId="{AE68D5E6-C42F-42D5-AD27-A160993F6206}" type="pres">
      <dgm:prSet presAssocID="{780D95F4-A90D-4756-9786-A9050D9F707E}" presName="thickLine" presStyleLbl="alignNode1" presStyleIdx="4" presStyleCnt="6"/>
      <dgm:spPr/>
    </dgm:pt>
    <dgm:pt modelId="{E6DE93C5-0031-4B67-9113-4B9C61C1DE0F}" type="pres">
      <dgm:prSet presAssocID="{780D95F4-A90D-4756-9786-A9050D9F707E}" presName="horz1" presStyleCnt="0"/>
      <dgm:spPr/>
    </dgm:pt>
    <dgm:pt modelId="{CC860A02-200D-4975-B3A8-E3327E07D1F6}" type="pres">
      <dgm:prSet presAssocID="{780D95F4-A90D-4756-9786-A9050D9F707E}" presName="tx1" presStyleLbl="revTx" presStyleIdx="4" presStyleCnt="6"/>
      <dgm:spPr/>
    </dgm:pt>
    <dgm:pt modelId="{88E26FDE-EF07-475D-8F71-0724118A4951}" type="pres">
      <dgm:prSet presAssocID="{780D95F4-A90D-4756-9786-A9050D9F707E}" presName="vert1" presStyleCnt="0"/>
      <dgm:spPr/>
    </dgm:pt>
    <dgm:pt modelId="{9AEEE60A-AFC6-47CA-9CC6-15ABE131880B}" type="pres">
      <dgm:prSet presAssocID="{E7CC2DEF-BF52-4FD5-B077-594E5D660997}" presName="thickLine" presStyleLbl="alignNode1" presStyleIdx="5" presStyleCnt="6"/>
      <dgm:spPr/>
    </dgm:pt>
    <dgm:pt modelId="{98D62861-7382-43F7-8F43-7ECD00B76009}" type="pres">
      <dgm:prSet presAssocID="{E7CC2DEF-BF52-4FD5-B077-594E5D660997}" presName="horz1" presStyleCnt="0"/>
      <dgm:spPr/>
    </dgm:pt>
    <dgm:pt modelId="{060143ED-43A3-475E-AC73-6C3994EB0D36}" type="pres">
      <dgm:prSet presAssocID="{E7CC2DEF-BF52-4FD5-B077-594E5D660997}" presName="tx1" presStyleLbl="revTx" presStyleIdx="5" presStyleCnt="6"/>
      <dgm:spPr/>
    </dgm:pt>
    <dgm:pt modelId="{C8619740-A279-4394-B123-4B9F03669312}" type="pres">
      <dgm:prSet presAssocID="{E7CC2DEF-BF52-4FD5-B077-594E5D660997}" presName="vert1" presStyleCnt="0"/>
      <dgm:spPr/>
    </dgm:pt>
  </dgm:ptLst>
  <dgm:cxnLst>
    <dgm:cxn modelId="{CE02D001-9258-41E6-9EA2-9DE9EC279A6C}" type="presOf" srcId="{D49F3B9C-E0B3-4642-BFB5-DD40CF707CF7}" destId="{8FDFE805-5415-451C-B6E6-426691ECE427}" srcOrd="0" destOrd="0" presId="urn:microsoft.com/office/officeart/2008/layout/LinedList"/>
    <dgm:cxn modelId="{F8F68107-3F42-4DA8-8FBC-A8CDFB3BC822}" type="presOf" srcId="{E7CC2DEF-BF52-4FD5-B077-594E5D660997}" destId="{060143ED-43A3-475E-AC73-6C3994EB0D36}" srcOrd="0" destOrd="0" presId="urn:microsoft.com/office/officeart/2008/layout/LinedList"/>
    <dgm:cxn modelId="{68E9450F-9E9F-44D4-854D-BCA3B0455EC2}" type="presOf" srcId="{EE373AFB-93C6-4F1D-B7CA-604E62208D82}" destId="{52E22CE9-3EB3-4ABC-9A24-5B7A540B6AE5}" srcOrd="0" destOrd="0" presId="urn:microsoft.com/office/officeart/2008/layout/LinedList"/>
    <dgm:cxn modelId="{CAC6E212-A044-4E69-848F-CE988B338935}" srcId="{D49F3B9C-E0B3-4642-BFB5-DD40CF707CF7}" destId="{7EFCA2A2-DA8A-443F-9ADA-9E770ACB6D41}" srcOrd="2" destOrd="0" parTransId="{D1E0C0EA-79DE-47CD-A836-5066D1C17BF1}" sibTransId="{E59F6D98-AAF6-4BDF-BB3C-4E86982F0FA8}"/>
    <dgm:cxn modelId="{1CE8ED32-5724-4A6F-AAF6-8B347CADD12A}" srcId="{D49F3B9C-E0B3-4642-BFB5-DD40CF707CF7}" destId="{8DC49B65-6621-4C08-A73E-DEADD2E321F8}" srcOrd="0" destOrd="0" parTransId="{1D098DEC-72DD-4069-B0EC-82B744AB3A52}" sibTransId="{D0772557-F8DD-4A90-AEB9-229AD6E0B071}"/>
    <dgm:cxn modelId="{4D261A42-E9A7-4FCD-94EE-E9B54AB06E58}" srcId="{D49F3B9C-E0B3-4642-BFB5-DD40CF707CF7}" destId="{3F90FD48-1325-4412-BB3D-92556EB645CF}" srcOrd="1" destOrd="0" parTransId="{DC7E259E-08AB-4345-AB9D-D2591274224F}" sibTransId="{7F2CF7B2-58D7-43DF-B5BE-A0F8D442733D}"/>
    <dgm:cxn modelId="{64E0AF46-DFDC-44F2-95A6-F1F18682F08F}" srcId="{D49F3B9C-E0B3-4642-BFB5-DD40CF707CF7}" destId="{780D95F4-A90D-4756-9786-A9050D9F707E}" srcOrd="4" destOrd="0" parTransId="{A6D98F9A-15C3-4382-8384-0571864321C2}" sibTransId="{73FC5D5F-C8AB-411F-905F-3632CE520B1A}"/>
    <dgm:cxn modelId="{8D330567-2E16-4293-A3C3-35827EB5C437}" type="presOf" srcId="{780D95F4-A90D-4756-9786-A9050D9F707E}" destId="{CC860A02-200D-4975-B3A8-E3327E07D1F6}" srcOrd="0" destOrd="0" presId="urn:microsoft.com/office/officeart/2008/layout/LinedList"/>
    <dgm:cxn modelId="{571ABF88-A4E1-403E-AE96-D847CD82594F}" type="presOf" srcId="{7EFCA2A2-DA8A-443F-9ADA-9E770ACB6D41}" destId="{5CF681BB-AF3D-45FD-A0B9-973782F40910}" srcOrd="0" destOrd="0" presId="urn:microsoft.com/office/officeart/2008/layout/LinedList"/>
    <dgm:cxn modelId="{A72CB39C-904A-4E59-9EF8-8D78781C24EF}" type="presOf" srcId="{8DC49B65-6621-4C08-A73E-DEADD2E321F8}" destId="{78A741CC-A882-4CD4-8E47-37AA56A16693}" srcOrd="0" destOrd="0" presId="urn:microsoft.com/office/officeart/2008/layout/LinedList"/>
    <dgm:cxn modelId="{1A500EA4-9E02-421D-8777-BE30B49F142B}" type="presOf" srcId="{3F90FD48-1325-4412-BB3D-92556EB645CF}" destId="{545610E6-DD19-4135-B47E-4E828E4D5E7A}" srcOrd="0" destOrd="0" presId="urn:microsoft.com/office/officeart/2008/layout/LinedList"/>
    <dgm:cxn modelId="{8D2F2EB3-C943-4473-8BC5-66E3AADE8181}" srcId="{D49F3B9C-E0B3-4642-BFB5-DD40CF707CF7}" destId="{E7CC2DEF-BF52-4FD5-B077-594E5D660997}" srcOrd="5" destOrd="0" parTransId="{759F5CC5-87C3-4D1F-82C3-91422D883D64}" sibTransId="{DEA9EB6D-BBB8-427B-9BF0-1EAFF929EC93}"/>
    <dgm:cxn modelId="{5514BDBF-FF23-4863-B0B6-0873844A041B}" srcId="{D49F3B9C-E0B3-4642-BFB5-DD40CF707CF7}" destId="{EE373AFB-93C6-4F1D-B7CA-604E62208D82}" srcOrd="3" destOrd="0" parTransId="{F2D5C588-4AF3-4FE1-99E8-9372F0063361}" sibTransId="{0DB60C8E-D208-4162-9454-E518039A432C}"/>
    <dgm:cxn modelId="{87129FA7-BEBD-4181-9737-B064991F98D0}" type="presParOf" srcId="{8FDFE805-5415-451C-B6E6-426691ECE427}" destId="{7AE14ECD-EC84-4171-8C3F-C5380EA7C7A7}" srcOrd="0" destOrd="0" presId="urn:microsoft.com/office/officeart/2008/layout/LinedList"/>
    <dgm:cxn modelId="{E67101C5-F874-4866-BD0F-6DB5CE5FAA49}" type="presParOf" srcId="{8FDFE805-5415-451C-B6E6-426691ECE427}" destId="{676541A2-5984-43E8-8C8D-65DD95426509}" srcOrd="1" destOrd="0" presId="urn:microsoft.com/office/officeart/2008/layout/LinedList"/>
    <dgm:cxn modelId="{9F8FB6BD-4172-4C43-B5A2-A538DEEF194B}" type="presParOf" srcId="{676541A2-5984-43E8-8C8D-65DD95426509}" destId="{78A741CC-A882-4CD4-8E47-37AA56A16693}" srcOrd="0" destOrd="0" presId="urn:microsoft.com/office/officeart/2008/layout/LinedList"/>
    <dgm:cxn modelId="{94B3F992-2081-479F-A1EE-EFCCAEBBC03C}" type="presParOf" srcId="{676541A2-5984-43E8-8C8D-65DD95426509}" destId="{1D57B381-47D3-466A-B060-47E67701C51C}" srcOrd="1" destOrd="0" presId="urn:microsoft.com/office/officeart/2008/layout/LinedList"/>
    <dgm:cxn modelId="{01E1F514-0A9B-4611-98F7-100948EC7C96}" type="presParOf" srcId="{8FDFE805-5415-451C-B6E6-426691ECE427}" destId="{22252508-0AE4-4CE5-82BD-841C01BD284A}" srcOrd="2" destOrd="0" presId="urn:microsoft.com/office/officeart/2008/layout/LinedList"/>
    <dgm:cxn modelId="{F4DC3827-6621-49B7-871D-A6C5FC5FABF3}" type="presParOf" srcId="{8FDFE805-5415-451C-B6E6-426691ECE427}" destId="{7E25BE73-72C7-4336-8BB7-43995D53113B}" srcOrd="3" destOrd="0" presId="urn:microsoft.com/office/officeart/2008/layout/LinedList"/>
    <dgm:cxn modelId="{DB0AE0BB-1F2B-4D6D-A12D-A73CA3EF1858}" type="presParOf" srcId="{7E25BE73-72C7-4336-8BB7-43995D53113B}" destId="{545610E6-DD19-4135-B47E-4E828E4D5E7A}" srcOrd="0" destOrd="0" presId="urn:microsoft.com/office/officeart/2008/layout/LinedList"/>
    <dgm:cxn modelId="{0CF01103-4C73-4A90-A639-6060F1EF5C56}" type="presParOf" srcId="{7E25BE73-72C7-4336-8BB7-43995D53113B}" destId="{9DC0C4DE-1BBC-433C-A134-5832F9A6F04B}" srcOrd="1" destOrd="0" presId="urn:microsoft.com/office/officeart/2008/layout/LinedList"/>
    <dgm:cxn modelId="{62415A5E-9648-4BCF-8756-08E7D63A347B}" type="presParOf" srcId="{8FDFE805-5415-451C-B6E6-426691ECE427}" destId="{6BB0AB51-11B8-45F5-B2E6-8A854C05065C}" srcOrd="4" destOrd="0" presId="urn:microsoft.com/office/officeart/2008/layout/LinedList"/>
    <dgm:cxn modelId="{C193D253-36E5-4F3B-9A71-574017CE7B71}" type="presParOf" srcId="{8FDFE805-5415-451C-B6E6-426691ECE427}" destId="{FC821D88-F04A-48DE-B635-AD024D31D406}" srcOrd="5" destOrd="0" presId="urn:microsoft.com/office/officeart/2008/layout/LinedList"/>
    <dgm:cxn modelId="{2949FBEB-2EB4-4172-B43F-01C2DAB398BE}" type="presParOf" srcId="{FC821D88-F04A-48DE-B635-AD024D31D406}" destId="{5CF681BB-AF3D-45FD-A0B9-973782F40910}" srcOrd="0" destOrd="0" presId="urn:microsoft.com/office/officeart/2008/layout/LinedList"/>
    <dgm:cxn modelId="{0C58B55C-CFFD-4DC5-BE8D-6648DF0C363B}" type="presParOf" srcId="{FC821D88-F04A-48DE-B635-AD024D31D406}" destId="{7D8B29AE-D996-4CAC-8220-0FAE39C1B0DA}" srcOrd="1" destOrd="0" presId="urn:microsoft.com/office/officeart/2008/layout/LinedList"/>
    <dgm:cxn modelId="{072B3332-8D5C-4391-A19E-B8D9829F6218}" type="presParOf" srcId="{8FDFE805-5415-451C-B6E6-426691ECE427}" destId="{61B96095-A6CE-4A10-801A-36E577B58EE8}" srcOrd="6" destOrd="0" presId="urn:microsoft.com/office/officeart/2008/layout/LinedList"/>
    <dgm:cxn modelId="{8357F00B-82A5-4A1E-B9AA-E2B5B29ADDB9}" type="presParOf" srcId="{8FDFE805-5415-451C-B6E6-426691ECE427}" destId="{04CFF119-9E86-4B05-AE98-224D41B31F36}" srcOrd="7" destOrd="0" presId="urn:microsoft.com/office/officeart/2008/layout/LinedList"/>
    <dgm:cxn modelId="{AF683FBE-FB59-4069-A22B-D621935579A1}" type="presParOf" srcId="{04CFF119-9E86-4B05-AE98-224D41B31F36}" destId="{52E22CE9-3EB3-4ABC-9A24-5B7A540B6AE5}" srcOrd="0" destOrd="0" presId="urn:microsoft.com/office/officeart/2008/layout/LinedList"/>
    <dgm:cxn modelId="{1C2E79C4-FCD7-4C0B-81CB-7B75C3070B38}" type="presParOf" srcId="{04CFF119-9E86-4B05-AE98-224D41B31F36}" destId="{BDD0EBB5-A844-43A2-9B43-32195CCB07E0}" srcOrd="1" destOrd="0" presId="urn:microsoft.com/office/officeart/2008/layout/LinedList"/>
    <dgm:cxn modelId="{906CAA00-B4CE-483B-96F9-7F20F3DE6B39}" type="presParOf" srcId="{8FDFE805-5415-451C-B6E6-426691ECE427}" destId="{AE68D5E6-C42F-42D5-AD27-A160993F6206}" srcOrd="8" destOrd="0" presId="urn:microsoft.com/office/officeart/2008/layout/LinedList"/>
    <dgm:cxn modelId="{54B9A784-161B-4574-B6FB-0D047D641BF7}" type="presParOf" srcId="{8FDFE805-5415-451C-B6E6-426691ECE427}" destId="{E6DE93C5-0031-4B67-9113-4B9C61C1DE0F}" srcOrd="9" destOrd="0" presId="urn:microsoft.com/office/officeart/2008/layout/LinedList"/>
    <dgm:cxn modelId="{6058EC67-354F-4D92-8574-86AE571CC702}" type="presParOf" srcId="{E6DE93C5-0031-4B67-9113-4B9C61C1DE0F}" destId="{CC860A02-200D-4975-B3A8-E3327E07D1F6}" srcOrd="0" destOrd="0" presId="urn:microsoft.com/office/officeart/2008/layout/LinedList"/>
    <dgm:cxn modelId="{B4D3E3F2-DAFB-4E8B-BD16-F2A729E1007D}" type="presParOf" srcId="{E6DE93C5-0031-4B67-9113-4B9C61C1DE0F}" destId="{88E26FDE-EF07-475D-8F71-0724118A4951}" srcOrd="1" destOrd="0" presId="urn:microsoft.com/office/officeart/2008/layout/LinedList"/>
    <dgm:cxn modelId="{93DFEA98-0AE7-4906-85B3-E515195CB307}" type="presParOf" srcId="{8FDFE805-5415-451C-B6E6-426691ECE427}" destId="{9AEEE60A-AFC6-47CA-9CC6-15ABE131880B}" srcOrd="10" destOrd="0" presId="urn:microsoft.com/office/officeart/2008/layout/LinedList"/>
    <dgm:cxn modelId="{9DA4857D-9343-4A5B-9933-3307BE3269C5}" type="presParOf" srcId="{8FDFE805-5415-451C-B6E6-426691ECE427}" destId="{98D62861-7382-43F7-8F43-7ECD00B76009}" srcOrd="11" destOrd="0" presId="urn:microsoft.com/office/officeart/2008/layout/LinedList"/>
    <dgm:cxn modelId="{42687FFB-C6DC-437F-9958-353E330464F7}" type="presParOf" srcId="{98D62861-7382-43F7-8F43-7ECD00B76009}" destId="{060143ED-43A3-475E-AC73-6C3994EB0D36}" srcOrd="0" destOrd="0" presId="urn:microsoft.com/office/officeart/2008/layout/LinedList"/>
    <dgm:cxn modelId="{0A624B33-A92E-45AB-A4A3-F2A55A73970D}" type="presParOf" srcId="{98D62861-7382-43F7-8F43-7ECD00B76009}" destId="{C8619740-A279-4394-B123-4B9F036693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D1E47-1A32-4A77-B41F-4DE391BC556F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i="0" kern="1200" dirty="0"/>
            <a:t>아스카</a:t>
          </a:r>
          <a:r>
            <a:rPr lang="en-US" sz="1400" b="0" i="0" kern="1200" dirty="0"/>
            <a:t>(</a:t>
          </a:r>
          <a:r>
            <a:rPr lang="ko-KR" sz="1400" b="0" i="0" kern="1200" dirty="0"/>
            <a:t>飛鳥</a:t>
          </a:r>
          <a:r>
            <a:rPr lang="en-US" sz="1400" b="0" i="0" kern="1200" dirty="0"/>
            <a:t>)</a:t>
          </a:r>
          <a:r>
            <a:rPr lang="ko-KR" sz="1400" b="0" i="0" kern="1200" dirty="0"/>
            <a:t>로부터 </a:t>
          </a:r>
          <a:r>
            <a:rPr lang="ko-KR" sz="1400" kern="1200" dirty="0" err="1"/>
            <a:t>헤이안쿄</a:t>
          </a:r>
          <a:r>
            <a:rPr lang="en-US" sz="1400" b="0" i="0" kern="1200" dirty="0"/>
            <a:t>(</a:t>
          </a:r>
          <a:r>
            <a:rPr lang="ko-KR" sz="1400" b="0" i="0" kern="1200" dirty="0"/>
            <a:t>平安京</a:t>
          </a:r>
          <a:r>
            <a:rPr lang="en-US" sz="1400" b="0" i="0" kern="1200" dirty="0"/>
            <a:t>)</a:t>
          </a:r>
          <a:r>
            <a:rPr lang="ko-KR" sz="1400" b="0" i="0" kern="1200" dirty="0"/>
            <a:t>에 이르기까지 왕부</a:t>
          </a:r>
          <a:r>
            <a:rPr lang="en-US" sz="1400" b="0" i="0" kern="1200" dirty="0"/>
            <a:t>(</a:t>
          </a:r>
          <a:r>
            <a:rPr lang="ko-KR" sz="1400" b="0" i="0" kern="1200" dirty="0"/>
            <a:t>王府</a:t>
          </a:r>
          <a:r>
            <a:rPr lang="en-US" sz="1400" b="0" i="0" kern="1200" dirty="0"/>
            <a:t>)</a:t>
          </a:r>
          <a:r>
            <a:rPr lang="ko-KR" sz="1400" b="0" i="0" kern="1200" dirty="0"/>
            <a:t>였으며 </a:t>
          </a:r>
          <a:r>
            <a:rPr lang="ko-KR" sz="1400" kern="1200" dirty="0"/>
            <a:t>메이지 유신</a:t>
          </a:r>
          <a:r>
            <a:rPr lang="ko-KR" sz="1400" b="0" i="0" kern="1200" dirty="0"/>
            <a:t>의 도쿄 천도까지 명실 공히 일본의 중심</a:t>
          </a:r>
          <a:endParaRPr lang="en-US" sz="1400" kern="1200" dirty="0"/>
        </a:p>
      </dsp:txBody>
      <dsp:txXfrm>
        <a:off x="1748064" y="2975"/>
        <a:ext cx="3342605" cy="2005563"/>
      </dsp:txXfrm>
    </dsp:sp>
    <dsp:sp modelId="{FF18C829-8404-403B-BE3E-7416AB0D30D2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i="0" kern="1200"/>
            <a:t>일본 제</a:t>
          </a:r>
          <a:r>
            <a:rPr lang="en-US" sz="1400" b="0" i="0" kern="1200"/>
            <a:t>2 </a:t>
          </a:r>
          <a:r>
            <a:rPr lang="ko-KR" sz="1400" b="0" i="0" kern="1200"/>
            <a:t>도시로 서일본의 정치</a:t>
          </a:r>
          <a:r>
            <a:rPr lang="en-US" sz="1400" b="0" i="0" kern="1200"/>
            <a:t>, </a:t>
          </a:r>
          <a:r>
            <a:rPr lang="ko-KR" sz="1400" b="0" i="0" kern="1200"/>
            <a:t>경제</a:t>
          </a:r>
          <a:r>
            <a:rPr lang="en-US" sz="1400" b="0" i="0" kern="1200"/>
            <a:t>, </a:t>
          </a:r>
          <a:r>
            <a:rPr lang="ko-KR" sz="1400" b="0" i="0" kern="1200"/>
            <a:t>문화</a:t>
          </a:r>
          <a:r>
            <a:rPr lang="en-US" sz="1400" b="0" i="0" kern="1200"/>
            <a:t>, </a:t>
          </a:r>
          <a:r>
            <a:rPr lang="ko-KR" sz="1400" b="0" i="0" kern="1200"/>
            <a:t>교육</a:t>
          </a:r>
          <a:r>
            <a:rPr lang="en-US" sz="1400" b="0" i="0" kern="1200"/>
            <a:t>, </a:t>
          </a:r>
          <a:r>
            <a:rPr lang="ko-KR" sz="1400" b="0" i="0" kern="1200"/>
            <a:t>관광</a:t>
          </a:r>
          <a:r>
            <a:rPr lang="en-US" sz="1400" b="0" i="0" kern="1200"/>
            <a:t>, </a:t>
          </a:r>
          <a:r>
            <a:rPr lang="ko-KR" sz="1400" b="0" i="0" kern="1200"/>
            <a:t>교통</a:t>
          </a:r>
          <a:r>
            <a:rPr lang="en-US" sz="1400" b="0" i="0" kern="1200"/>
            <a:t>, </a:t>
          </a:r>
          <a:r>
            <a:rPr lang="ko-KR" sz="1400" b="0" i="0" kern="1200"/>
            <a:t>산업 등 가장 핵심적인 역할을 담당</a:t>
          </a:r>
          <a:endParaRPr lang="en-US" sz="1400" kern="1200"/>
        </a:p>
      </dsp:txBody>
      <dsp:txXfrm>
        <a:off x="5424930" y="2975"/>
        <a:ext cx="3342605" cy="2005563"/>
      </dsp:txXfrm>
    </dsp:sp>
    <dsp:sp modelId="{D7E041C2-1FCA-466A-A4D9-6EEF91720C62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i="0" kern="1200"/>
            <a:t>고대부터 일본 문화의 중심으로서 활발한 문화 활동이 있었으며 수많은 전통 예능과 문화재가 계승</a:t>
          </a:r>
          <a:endParaRPr lang="en-US" sz="1400" kern="1200"/>
        </a:p>
      </dsp:txBody>
      <dsp:txXfrm>
        <a:off x="1748064" y="2342799"/>
        <a:ext cx="3342605" cy="2005563"/>
      </dsp:txXfrm>
    </dsp:sp>
    <dsp:sp modelId="{C7622EAB-D797-4487-A39B-4BB1602FA5C8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i="0" kern="1200"/>
            <a:t>국보와 중요 문화재의 약 </a:t>
          </a:r>
          <a:r>
            <a:rPr lang="en-US" sz="1400" b="0" i="0" kern="1200"/>
            <a:t>6</a:t>
          </a:r>
          <a:r>
            <a:rPr lang="ko-KR" sz="1400" b="0" i="0" kern="1200"/>
            <a:t>할</a:t>
          </a:r>
          <a:r>
            <a:rPr lang="en-US" sz="1400" b="0" i="0" kern="1200"/>
            <a:t>, </a:t>
          </a:r>
          <a:r>
            <a:rPr lang="ko-KR" sz="1400" b="0" i="0" kern="1200"/>
            <a:t>인간 문화재의 약 </a:t>
          </a:r>
          <a:r>
            <a:rPr lang="en-US" sz="1400" b="0" i="0" kern="1200"/>
            <a:t>3</a:t>
          </a:r>
          <a:r>
            <a:rPr lang="ko-KR" sz="1400" b="0" i="0" kern="1200"/>
            <a:t>할</a:t>
          </a:r>
          <a:r>
            <a:rPr lang="en-US" sz="1400" b="0" i="0" kern="1200"/>
            <a:t>, </a:t>
          </a:r>
          <a:r>
            <a:rPr lang="ko-KR" sz="1400" b="0" i="0" kern="1200"/>
            <a:t>일본의 세계 문화 유산 </a:t>
          </a:r>
          <a:r>
            <a:rPr lang="en-US" sz="1400" b="0" i="0" kern="1200"/>
            <a:t>11</a:t>
          </a:r>
          <a:r>
            <a:rPr lang="ko-KR" sz="1400" b="0" i="0" kern="1200"/>
            <a:t>건 가운데 </a:t>
          </a:r>
          <a:r>
            <a:rPr lang="en-US" sz="1400" b="0" i="0" kern="1200"/>
            <a:t>5</a:t>
          </a:r>
          <a:r>
            <a:rPr lang="ko-KR" sz="1400" b="0" i="0" kern="1200"/>
            <a:t>건</a:t>
          </a:r>
          <a:r>
            <a:rPr lang="en-US" sz="1400" b="0" i="0" kern="1200"/>
            <a:t>(</a:t>
          </a:r>
          <a:r>
            <a:rPr lang="ko-KR" sz="1400" kern="1200"/>
            <a:t>호류지</a:t>
          </a:r>
          <a:r>
            <a:rPr lang="en-US" sz="1400" b="0" i="0" kern="1200"/>
            <a:t>, </a:t>
          </a:r>
          <a:r>
            <a:rPr lang="ko-KR" sz="1400" kern="1200"/>
            <a:t>히메지성</a:t>
          </a:r>
          <a:r>
            <a:rPr lang="en-US" sz="1400" b="0" i="0" kern="1200"/>
            <a:t>, </a:t>
          </a:r>
          <a:r>
            <a:rPr lang="ko-KR" sz="1400" kern="1200"/>
            <a:t>고도 교토의 문화재</a:t>
          </a:r>
          <a:r>
            <a:rPr lang="en-US" sz="1400" b="0" i="0" kern="1200"/>
            <a:t>, </a:t>
          </a:r>
          <a:r>
            <a:rPr lang="ko-KR" sz="1400" kern="1200"/>
            <a:t>고도 나라의 문화재</a:t>
          </a:r>
          <a:r>
            <a:rPr lang="en-US" sz="1400" b="0" i="0" kern="1200"/>
            <a:t>, </a:t>
          </a:r>
          <a:r>
            <a:rPr lang="ko-KR" sz="1400" kern="1200"/>
            <a:t>기이 산지의 영지와 참배길</a:t>
          </a:r>
          <a:r>
            <a:rPr lang="en-US" sz="1400" b="0" i="0" kern="1200"/>
            <a:t>)</a:t>
          </a:r>
          <a:r>
            <a:rPr lang="ko-KR" sz="1400" b="0" i="0" kern="1200"/>
            <a:t>이 국토 면적 </a:t>
          </a:r>
          <a:r>
            <a:rPr lang="en-US" sz="1400" b="0" i="0" kern="1200"/>
            <a:t>7%</a:t>
          </a:r>
          <a:r>
            <a:rPr lang="ko-KR" sz="1400" b="0" i="0" kern="1200"/>
            <a:t>에 불과한 긴키에 존재</a:t>
          </a:r>
          <a:endParaRPr lang="en-US" sz="1400" kern="1200"/>
        </a:p>
      </dsp:txBody>
      <dsp:txXfrm>
        <a:off x="5424930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D3458-9A2A-41F6-979B-D5B8E2FA5076}">
      <dsp:nvSpPr>
        <dsp:cNvPr id="0" name=""/>
        <dsp:cNvSpPr/>
      </dsp:nvSpPr>
      <dsp:spPr>
        <a:xfrm>
          <a:off x="0" y="605"/>
          <a:ext cx="72805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B8D99-E90E-4FB4-8C74-71BC952D9F94}">
      <dsp:nvSpPr>
        <dsp:cNvPr id="0" name=""/>
        <dsp:cNvSpPr/>
      </dsp:nvSpPr>
      <dsp:spPr>
        <a:xfrm>
          <a:off x="0" y="605"/>
          <a:ext cx="7280564" cy="99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b="1" kern="1200" dirty="0" err="1"/>
            <a:t>아즈치</a:t>
          </a:r>
          <a:r>
            <a:rPr lang="ko-KR" sz="2400" b="1" kern="1200" dirty="0"/>
            <a:t> </a:t>
          </a:r>
          <a:r>
            <a:rPr lang="ko-KR" sz="2400" b="1" kern="1200" dirty="0" err="1"/>
            <a:t>모모야마</a:t>
          </a:r>
          <a:r>
            <a:rPr lang="ko-KR" sz="2400" b="1" kern="1200" dirty="0"/>
            <a:t> 시대 </a:t>
          </a:r>
          <a:r>
            <a:rPr lang="en-US" sz="2400" b="1" kern="1200" dirty="0"/>
            <a:t>–</a:t>
          </a:r>
          <a:r>
            <a:rPr lang="ko-KR" sz="2400" b="1" kern="1200" dirty="0" err="1"/>
            <a:t>도요토미히데요시의</a:t>
          </a:r>
          <a:r>
            <a:rPr lang="ko-KR" sz="2400" b="1" kern="1200" dirty="0"/>
            <a:t> 성</a:t>
          </a:r>
          <a:endParaRPr lang="en-US" sz="2400" kern="1200" dirty="0"/>
        </a:p>
      </dsp:txBody>
      <dsp:txXfrm>
        <a:off x="0" y="605"/>
        <a:ext cx="7280564" cy="992264"/>
      </dsp:txXfrm>
    </dsp:sp>
    <dsp:sp modelId="{0067C13A-FB54-40BD-81C0-4EB020659C4E}">
      <dsp:nvSpPr>
        <dsp:cNvPr id="0" name=""/>
        <dsp:cNvSpPr/>
      </dsp:nvSpPr>
      <dsp:spPr>
        <a:xfrm>
          <a:off x="0" y="992869"/>
          <a:ext cx="72805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97564-23AE-41FC-9A42-7061429E400F}">
      <dsp:nvSpPr>
        <dsp:cNvPr id="0" name=""/>
        <dsp:cNvSpPr/>
      </dsp:nvSpPr>
      <dsp:spPr>
        <a:xfrm>
          <a:off x="0" y="992869"/>
          <a:ext cx="7280564" cy="99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1583</a:t>
          </a:r>
          <a:r>
            <a:rPr lang="ko-KR" sz="1800" kern="1200"/>
            <a:t>년 센고쿠 시대 이시야마 혼간지와 그 절안에 위치한 마을에 도요토미 히데요시가 축성을 개시</a:t>
          </a:r>
          <a:endParaRPr lang="en-US" sz="1800" kern="1200"/>
        </a:p>
      </dsp:txBody>
      <dsp:txXfrm>
        <a:off x="0" y="992869"/>
        <a:ext cx="7280564" cy="992264"/>
      </dsp:txXfrm>
    </dsp:sp>
    <dsp:sp modelId="{633FCDE7-B2AB-4DB8-B253-C970FA79B548}">
      <dsp:nvSpPr>
        <dsp:cNvPr id="0" name=""/>
        <dsp:cNvSpPr/>
      </dsp:nvSpPr>
      <dsp:spPr>
        <a:xfrm>
          <a:off x="0" y="1985133"/>
          <a:ext cx="72805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B1F63-EDF9-49DE-AF8A-74B3E5F5D247}">
      <dsp:nvSpPr>
        <dsp:cNvPr id="0" name=""/>
        <dsp:cNvSpPr/>
      </dsp:nvSpPr>
      <dsp:spPr>
        <a:xfrm>
          <a:off x="0" y="1985133"/>
          <a:ext cx="7280564" cy="99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b="0" i="0" kern="1200"/>
            <a:t>혼마루는 이시야마 혼간지터에 조성</a:t>
          </a:r>
          <a:r>
            <a:rPr lang="en-US" sz="1800" b="0" i="0" kern="1200"/>
            <a:t>, </a:t>
          </a:r>
          <a:r>
            <a:rPr lang="ko-KR" sz="1800" b="0" i="0" kern="1200"/>
            <a:t>천수는 옛 그림에서 보는 것과 같이 외관은 </a:t>
          </a:r>
          <a:r>
            <a:rPr lang="en-US" sz="1800" b="0" i="0" kern="1200"/>
            <a:t>5</a:t>
          </a:r>
          <a:r>
            <a:rPr lang="ko-KR" sz="1800" b="0" i="0" kern="1200"/>
            <a:t>층</a:t>
          </a:r>
          <a:r>
            <a:rPr lang="en-US" sz="1800" b="0" i="0" kern="1200"/>
            <a:t>5</a:t>
          </a:r>
          <a:r>
            <a:rPr lang="ko-KR" sz="1800" b="0" i="0" kern="1200"/>
            <a:t>계</a:t>
          </a:r>
          <a:r>
            <a:rPr lang="en-US" sz="1800" b="0" i="0" kern="1200"/>
            <a:t>. </a:t>
          </a:r>
          <a:r>
            <a:rPr lang="ko-KR" sz="1800" b="0" i="0" kern="1200"/>
            <a:t>그리고</a:t>
          </a:r>
          <a:r>
            <a:rPr lang="en-US" sz="1800" b="0" i="0" kern="1200"/>
            <a:t>, </a:t>
          </a:r>
          <a:r>
            <a:rPr lang="ko-KR" sz="1800" b="0" i="0" kern="1200"/>
            <a:t>기와등에 금박을 입혀 화려하게 장식</a:t>
          </a:r>
          <a:endParaRPr lang="en-US" sz="1800" kern="1200"/>
        </a:p>
      </dsp:txBody>
      <dsp:txXfrm>
        <a:off x="0" y="1985133"/>
        <a:ext cx="7280564" cy="992264"/>
      </dsp:txXfrm>
    </dsp:sp>
    <dsp:sp modelId="{A12A5CAF-FCC9-4A09-87C8-68BE8CCE2E6C}">
      <dsp:nvSpPr>
        <dsp:cNvPr id="0" name=""/>
        <dsp:cNvSpPr/>
      </dsp:nvSpPr>
      <dsp:spPr>
        <a:xfrm>
          <a:off x="0" y="2977398"/>
          <a:ext cx="72805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80C54-567F-417E-AC56-3348D82F8230}">
      <dsp:nvSpPr>
        <dsp:cNvPr id="0" name=""/>
        <dsp:cNvSpPr/>
      </dsp:nvSpPr>
      <dsp:spPr>
        <a:xfrm>
          <a:off x="0" y="2977398"/>
          <a:ext cx="7280564" cy="99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히데요시가 죽은 후 </a:t>
          </a:r>
          <a:r>
            <a:rPr lang="en-US" sz="1800" kern="1200"/>
            <a:t>1599</a:t>
          </a:r>
          <a:r>
            <a:rPr lang="ko-KR" sz="1800" kern="1200"/>
            <a:t>년 도요토미 히데요리가 후시미성에서 오사카성의 혼마루로 이주</a:t>
          </a:r>
          <a:endParaRPr lang="en-US" sz="1800" kern="1200"/>
        </a:p>
      </dsp:txBody>
      <dsp:txXfrm>
        <a:off x="0" y="2977398"/>
        <a:ext cx="7280564" cy="992264"/>
      </dsp:txXfrm>
    </dsp:sp>
    <dsp:sp modelId="{81B3765B-5C5E-4E60-8C99-4505166D3CDA}">
      <dsp:nvSpPr>
        <dsp:cNvPr id="0" name=""/>
        <dsp:cNvSpPr/>
      </dsp:nvSpPr>
      <dsp:spPr>
        <a:xfrm>
          <a:off x="0" y="3969662"/>
          <a:ext cx="72805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3ECBD-A12B-44D7-AE05-F9D19C4E1C4C}">
      <dsp:nvSpPr>
        <dsp:cNvPr id="0" name=""/>
        <dsp:cNvSpPr/>
      </dsp:nvSpPr>
      <dsp:spPr>
        <a:xfrm>
          <a:off x="0" y="3969662"/>
          <a:ext cx="7280564" cy="99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정권을 실질적으로 장악한 고다이로</a:t>
          </a:r>
          <a:r>
            <a:rPr lang="en-US" sz="1800" kern="1200"/>
            <a:t>(</a:t>
          </a:r>
          <a:r>
            <a:rPr lang="ko-KR" sz="1800" kern="1200"/>
            <a:t>五大老</a:t>
          </a:r>
          <a:r>
            <a:rPr lang="en-US" sz="1800" kern="1200"/>
            <a:t>)</a:t>
          </a:r>
          <a:r>
            <a:rPr lang="ko-KR" sz="1800" kern="1200"/>
            <a:t>의 도쿠가와 이에야스도 오사카성의 니노마루로 옮겨와 정무</a:t>
          </a:r>
          <a:endParaRPr lang="en-US" sz="1800" kern="1200"/>
        </a:p>
      </dsp:txBody>
      <dsp:txXfrm>
        <a:off x="0" y="3969662"/>
        <a:ext cx="7280564" cy="992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14ECD-EC84-4171-8C3F-C5380EA7C7A7}">
      <dsp:nvSpPr>
        <dsp:cNvPr id="0" name=""/>
        <dsp:cNvSpPr/>
      </dsp:nvSpPr>
      <dsp:spPr>
        <a:xfrm>
          <a:off x="0" y="2561"/>
          <a:ext cx="7317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741CC-A882-4CD4-8E47-37AA56A16693}">
      <dsp:nvSpPr>
        <dsp:cNvPr id="0" name=""/>
        <dsp:cNvSpPr/>
      </dsp:nvSpPr>
      <dsp:spPr>
        <a:xfrm>
          <a:off x="0" y="2561"/>
          <a:ext cx="7317023" cy="8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b="1" kern="1200" dirty="0"/>
            <a:t>메이지시대 이후</a:t>
          </a:r>
          <a:endParaRPr lang="en-US" sz="2800" b="1" kern="1200" dirty="0"/>
        </a:p>
      </dsp:txBody>
      <dsp:txXfrm>
        <a:off x="0" y="2561"/>
        <a:ext cx="7317023" cy="873440"/>
      </dsp:txXfrm>
    </dsp:sp>
    <dsp:sp modelId="{22252508-0AE4-4CE5-82BD-841C01BD284A}">
      <dsp:nvSpPr>
        <dsp:cNvPr id="0" name=""/>
        <dsp:cNvSpPr/>
      </dsp:nvSpPr>
      <dsp:spPr>
        <a:xfrm>
          <a:off x="0" y="876002"/>
          <a:ext cx="7317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610E6-DD19-4135-B47E-4E828E4D5E7A}">
      <dsp:nvSpPr>
        <dsp:cNvPr id="0" name=""/>
        <dsp:cNvSpPr/>
      </dsp:nvSpPr>
      <dsp:spPr>
        <a:xfrm>
          <a:off x="0" y="876002"/>
          <a:ext cx="7317023" cy="8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b="0" i="0" kern="1200" dirty="0"/>
            <a:t>메이지 신정부는 성내의 부지를 육군의 부지로 활용</a:t>
          </a:r>
          <a:endParaRPr lang="en-US" sz="1600" kern="1200" dirty="0"/>
        </a:p>
      </dsp:txBody>
      <dsp:txXfrm>
        <a:off x="0" y="876002"/>
        <a:ext cx="7317023" cy="873440"/>
      </dsp:txXfrm>
    </dsp:sp>
    <dsp:sp modelId="{6BB0AB51-11B8-45F5-B2E6-8A854C05065C}">
      <dsp:nvSpPr>
        <dsp:cNvPr id="0" name=""/>
        <dsp:cNvSpPr/>
      </dsp:nvSpPr>
      <dsp:spPr>
        <a:xfrm>
          <a:off x="0" y="1749443"/>
          <a:ext cx="7317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681BB-AF3D-45FD-A0B9-973782F40910}">
      <dsp:nvSpPr>
        <dsp:cNvPr id="0" name=""/>
        <dsp:cNvSpPr/>
      </dsp:nvSpPr>
      <dsp:spPr>
        <a:xfrm>
          <a:off x="0" y="1749443"/>
          <a:ext cx="7317023" cy="8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1928</a:t>
          </a:r>
          <a:r>
            <a:rPr lang="ko-KR" sz="1600" kern="1200"/>
            <a:t>년</a:t>
          </a:r>
          <a:r>
            <a:rPr lang="en-US" sz="1600" kern="1200"/>
            <a:t>(</a:t>
          </a:r>
          <a:r>
            <a:rPr lang="ko-KR" sz="1600" kern="1200"/>
            <a:t>쇼와 </a:t>
          </a:r>
          <a:r>
            <a:rPr lang="en-US" sz="1600" kern="1200"/>
            <a:t>3</a:t>
          </a:r>
          <a:r>
            <a:rPr lang="ko-KR" sz="1600" kern="1200"/>
            <a:t>년</a:t>
          </a:r>
          <a:r>
            <a:rPr lang="en-US" sz="1600" kern="1200"/>
            <a:t>) </a:t>
          </a:r>
          <a:r>
            <a:rPr lang="ko-KR" sz="1600" kern="1200"/>
            <a:t>당시 오사카 시장 세키 하지메는 천수의 재건을 제안했고</a:t>
          </a:r>
          <a:r>
            <a:rPr lang="en-US" sz="1600" kern="1200"/>
            <a:t>, </a:t>
          </a:r>
          <a:r>
            <a:rPr lang="ko-KR" sz="1600" kern="1200"/>
            <a:t>시민기금을 조성해 육군 제</a:t>
          </a:r>
          <a:r>
            <a:rPr lang="en-US" sz="1600" kern="1200"/>
            <a:t>4</a:t>
          </a:r>
          <a:r>
            <a:rPr lang="ko-KR" sz="1600" kern="1200"/>
            <a:t>사단 청사를 이전하고</a:t>
          </a:r>
          <a:r>
            <a:rPr lang="en-US" sz="1600" kern="1200"/>
            <a:t>, </a:t>
          </a:r>
          <a:r>
            <a:rPr lang="ko-KR" sz="1600" kern="1200"/>
            <a:t>천수의 건설을 진행</a:t>
          </a:r>
          <a:endParaRPr lang="en-US" sz="1600" kern="1200"/>
        </a:p>
      </dsp:txBody>
      <dsp:txXfrm>
        <a:off x="0" y="1749443"/>
        <a:ext cx="7317023" cy="873440"/>
      </dsp:txXfrm>
    </dsp:sp>
    <dsp:sp modelId="{61B96095-A6CE-4A10-801A-36E577B58EE8}">
      <dsp:nvSpPr>
        <dsp:cNvPr id="0" name=""/>
        <dsp:cNvSpPr/>
      </dsp:nvSpPr>
      <dsp:spPr>
        <a:xfrm>
          <a:off x="0" y="2622884"/>
          <a:ext cx="7317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22CE9-3EB3-4ABC-9A24-5B7A540B6AE5}">
      <dsp:nvSpPr>
        <dsp:cNvPr id="0" name=""/>
        <dsp:cNvSpPr/>
      </dsp:nvSpPr>
      <dsp:spPr>
        <a:xfrm>
          <a:off x="0" y="2622884"/>
          <a:ext cx="7317023" cy="8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1931</a:t>
          </a:r>
          <a:r>
            <a:rPr lang="ko-KR" sz="1600" kern="1200" dirty="0"/>
            <a:t>년</a:t>
          </a:r>
          <a:r>
            <a:rPr lang="en-US" sz="1600" kern="1200" dirty="0"/>
            <a:t>(</a:t>
          </a:r>
          <a:r>
            <a:rPr lang="ko-KR" sz="1600" kern="1200" dirty="0"/>
            <a:t>쇼와 </a:t>
          </a:r>
          <a:r>
            <a:rPr lang="en-US" sz="1600" kern="1200" dirty="0"/>
            <a:t>6</a:t>
          </a:r>
          <a:r>
            <a:rPr lang="ko-KR" sz="1600" kern="1200" dirty="0"/>
            <a:t>년</a:t>
          </a:r>
          <a:r>
            <a:rPr lang="en-US" sz="1600" kern="1200" dirty="0"/>
            <a:t>) </a:t>
          </a:r>
          <a:r>
            <a:rPr lang="ko-KR" sz="1600" kern="1200" dirty="0"/>
            <a:t>철골 콘크리트로 복원 천수각을 준공</a:t>
          </a:r>
          <a:endParaRPr lang="en-US" sz="1600" kern="1200" dirty="0"/>
        </a:p>
      </dsp:txBody>
      <dsp:txXfrm>
        <a:off x="0" y="2622884"/>
        <a:ext cx="7317023" cy="873440"/>
      </dsp:txXfrm>
    </dsp:sp>
    <dsp:sp modelId="{AE68D5E6-C42F-42D5-AD27-A160993F6206}">
      <dsp:nvSpPr>
        <dsp:cNvPr id="0" name=""/>
        <dsp:cNvSpPr/>
      </dsp:nvSpPr>
      <dsp:spPr>
        <a:xfrm>
          <a:off x="0" y="3496324"/>
          <a:ext cx="7317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60A02-200D-4975-B3A8-E3327E07D1F6}">
      <dsp:nvSpPr>
        <dsp:cNvPr id="0" name=""/>
        <dsp:cNvSpPr/>
      </dsp:nvSpPr>
      <dsp:spPr>
        <a:xfrm>
          <a:off x="0" y="3496324"/>
          <a:ext cx="7317023" cy="8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b="0" i="0" kern="1200" dirty="0"/>
            <a:t>태평양 전쟁에서는 메이지 유신시에 소실을 면한 건물이 소실</a:t>
          </a:r>
          <a:endParaRPr lang="en-US" sz="1600" kern="1200" dirty="0"/>
        </a:p>
      </dsp:txBody>
      <dsp:txXfrm>
        <a:off x="0" y="3496324"/>
        <a:ext cx="7317023" cy="873440"/>
      </dsp:txXfrm>
    </dsp:sp>
    <dsp:sp modelId="{9AEEE60A-AFC6-47CA-9CC6-15ABE131880B}">
      <dsp:nvSpPr>
        <dsp:cNvPr id="0" name=""/>
        <dsp:cNvSpPr/>
      </dsp:nvSpPr>
      <dsp:spPr>
        <a:xfrm>
          <a:off x="0" y="4369765"/>
          <a:ext cx="7317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143ED-43A3-475E-AC73-6C3994EB0D36}">
      <dsp:nvSpPr>
        <dsp:cNvPr id="0" name=""/>
        <dsp:cNvSpPr/>
      </dsp:nvSpPr>
      <dsp:spPr>
        <a:xfrm>
          <a:off x="0" y="4369765"/>
          <a:ext cx="7317023" cy="8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b="0" i="0" kern="1200"/>
            <a:t>복원한 건물은 도쿠가와 가문의 오사카성 천수대를 기반으로 철골콘크리트로 건설</a:t>
          </a:r>
          <a:endParaRPr lang="en-US" sz="1600" kern="1200"/>
        </a:p>
      </dsp:txBody>
      <dsp:txXfrm>
        <a:off x="0" y="4369765"/>
        <a:ext cx="7317023" cy="87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B03A6-24F1-49FF-BB88-0FBDFD10B30B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D638-D07F-44A7-AE24-0794F73724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38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D638-D07F-44A7-AE24-0794F737247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73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D638-D07F-44A7-AE24-0794F737247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060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D638-D07F-44A7-AE24-0794F737247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74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0478BE-18EA-6455-80E0-8ED2B86E5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DC05C78-0088-4207-E882-B4F2B8646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511978-683F-EB7A-BFC2-B7AEA731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5E74-EE0A-4444-A6A3-1F6ABDAE649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D07CD2-74A8-0F75-3F8B-5C9E1455D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3E473D-34AD-22FB-828C-79661DE1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341-6DA2-434D-87A0-46B70DD83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3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B8D132-B710-2490-214D-F8C72CD1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0F3837-9756-57FB-31D6-D07BDAF8D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A94C8E-3E88-450F-B2EF-6BA4F971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5E74-EE0A-4444-A6A3-1F6ABDAE649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09854C-D8D0-43FD-EEDA-0C8EA891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2C3BEE-1359-2077-58B0-A0EF8B91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341-6DA2-434D-87A0-46B70DD83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84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3B4ED57-94D4-25B8-975F-A9BC1F72D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202DED0-749B-25A5-9EF8-D22CCBED9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3199F4-2903-1D09-BB00-9752BF65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5E74-EE0A-4444-A6A3-1F6ABDAE649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A3EB8D-0134-4E5E-ECCC-2125D7AA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AE65CB-C0DF-5F95-3293-BEFF6EBF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341-6DA2-434D-87A0-46B70DD83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017A0C-7D88-DA66-1C79-41591823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3376AE-B7FA-F657-586A-0B4815BF9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200910-EC06-00AF-B55C-A4CA99E3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5E74-EE0A-4444-A6A3-1F6ABDAE649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0D7902-3CFF-1598-76A8-094774D9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E14B98-9CCD-EA01-B786-196F38A0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341-6DA2-434D-87A0-46B70DD83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2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FF8818-73C1-C460-C74E-745B59D2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5384188-D029-8121-9B92-CC43EE3A4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B7C3B7-162E-6740-288F-6A3BA08D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5E74-EE0A-4444-A6A3-1F6ABDAE649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F563D7-BB73-B72D-4FE9-DC2FD7D3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7A1B84-F2B5-372F-A4D7-4DA45767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341-6DA2-434D-87A0-46B70DD83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3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5847FB-82F7-DDE9-5FDD-EA39FE12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99CCCF-4E49-B1A7-BA04-5569E18A7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774A37E-4545-B8A7-F860-6E47E8D5D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3D49ACA-FA2E-B0DC-6272-21EC897F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5E74-EE0A-4444-A6A3-1F6ABDAE649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0CFCA7-BCBE-9DEA-01E7-04289278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F2B914-F6DA-72E0-5C8C-1A5A133D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341-6DA2-434D-87A0-46B70DD83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08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FBD7AB-EC7E-5584-BDD2-0C979134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985551-D19A-89A2-7AD5-325ABE5E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4D9257C-0D4E-3E16-B7EC-F7AEF7203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0463710-99C3-2302-4E72-02DE6A203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817BEE7-A116-428F-E288-229351BF2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AAB63A8-FD01-1CD0-464C-6D577E11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5E74-EE0A-4444-A6A3-1F6ABDAE649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7F59EC1-BD13-45DE-210B-32327041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50BCFE6-F336-B35C-8ACC-1A69630A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341-6DA2-434D-87A0-46B70DD83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03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D61B88-FBAF-14F1-302E-643E60C2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DC4BC9E-8D36-C7EC-ADAD-3E49066D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5E74-EE0A-4444-A6A3-1F6ABDAE649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597D6BB-54D1-E455-A663-475E9D33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0FAE418-A0EC-469A-57A1-3FC79A94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341-6DA2-434D-87A0-46B70DD83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06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8AF716D-527B-140C-F684-85B37F12B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5E74-EE0A-4444-A6A3-1F6ABDAE649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335CC78-17A6-22B4-A7AC-ACAC6A0C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BE74AB-ED23-53E6-753F-A6B6907C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341-6DA2-434D-87A0-46B70DD83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55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03C5EC-59A3-6E4D-E8EF-106044267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D9F5EA-EE5D-7A71-1096-BFACAFA9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E79444-22D2-7181-7490-729EFC7A9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82B8B0-A078-695C-0969-D2B099CC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5E74-EE0A-4444-A6A3-1F6ABDAE649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559152-0A6D-3BEF-519C-9269FA74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2D99141-CE4D-22D6-C320-E26B7504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341-6DA2-434D-87A0-46B70DD83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681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817DC2-4C9D-A85A-2174-AC4E6B57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5048A92-1EF3-E4CB-1DF2-734A87AF3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E5F385F-1775-42D4-EEB7-4042D3141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58C743B-7B30-C64E-595D-9BE5268C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5E74-EE0A-4444-A6A3-1F6ABDAE649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4510D87-B8AE-8D7A-B23F-A079CAF8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487035-66E0-1940-BBBF-27396077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341-6DA2-434D-87A0-46B70DD83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1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A6BFB7B-5D05-563A-38A7-847383D3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5520D76-2E41-D12A-5642-7EA54D367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86C272-5CB4-9479-6B28-3CDB761AF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A5E74-EE0A-4444-A6A3-1F6ABDAE649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3CE95-AA7C-38A4-DEEA-168EFB6DF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826CF2-75E0-C763-9F7D-DFF9A3083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5F0341-6DA2-434D-87A0-46B70DD83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51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GtQMaZHjpE?feature=oembed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V4IQi3sR_4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_hSSC7tvuo8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1.xml"/><Relationship Id="rId11" Type="http://schemas.openxmlformats.org/officeDocument/2006/relationships/slide" Target="slide34.xml"/><Relationship Id="rId5" Type="http://schemas.openxmlformats.org/officeDocument/2006/relationships/slide" Target="slide15.xml"/><Relationship Id="rId10" Type="http://schemas.openxmlformats.org/officeDocument/2006/relationships/slide" Target="slide30.xml"/><Relationship Id="rId4" Type="http://schemas.microsoft.com/office/2007/relationships/hdphoto" Target="../media/hdphoto1.wdp"/><Relationship Id="rId9" Type="http://schemas.openxmlformats.org/officeDocument/2006/relationships/slide" Target="slide3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o.wikipedia.org/wiki/%EB%8F%84%EC%BF%84%EB%8F%8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2F4F6E34-E255-5DE3-4625-ED4788E43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8909" y="6068291"/>
            <a:ext cx="3232199" cy="626424"/>
          </a:xfrm>
        </p:spPr>
        <p:txBody>
          <a:bodyPr>
            <a:noAutofit/>
          </a:bodyPr>
          <a:lstStyle/>
          <a:p>
            <a:r>
              <a:rPr lang="en-US" altLang="ko-KR" sz="2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21828781 </a:t>
            </a:r>
            <a:r>
              <a:rPr lang="ko-KR" altLang="en-US" sz="2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정군호</a:t>
            </a:r>
          </a:p>
        </p:txBody>
      </p:sp>
    </p:spTree>
    <p:extLst>
      <p:ext uri="{BB962C8B-B14F-4D97-AF65-F5344CB8AC3E}">
        <p14:creationId xmlns:p14="http://schemas.microsoft.com/office/powerpoint/2010/main" val="1340077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야외, 나무, 하늘, 건물이(가) 표시된 사진&#10;&#10;자동 생성된 설명">
            <a:extLst>
              <a:ext uri="{FF2B5EF4-FFF2-40B4-BE49-F238E27FC236}">
                <a16:creationId xmlns:a16="http://schemas.microsoft.com/office/drawing/2014/main" id="{96CB7F17-9142-5CC9-D401-13D9B7F9AA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764" y="0"/>
            <a:ext cx="5089235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463D36A-0094-E8AB-2695-1376D188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0" y="180398"/>
            <a:ext cx="10515600" cy="1325563"/>
          </a:xfrm>
        </p:spPr>
        <p:txBody>
          <a:bodyPr/>
          <a:lstStyle/>
          <a:p>
            <a:r>
              <a:rPr lang="ko-KR" altLang="en-US" dirty="0"/>
              <a:t>오사카성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060B44-36CF-2332-4669-006BFB2F6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5" y="1690688"/>
            <a:ext cx="6606309" cy="480218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sz="3400" dirty="0" err="1">
                <a:latin typeface="+mn-ea"/>
              </a:rPr>
              <a:t>셋쓰국</a:t>
            </a:r>
            <a:r>
              <a:rPr lang="ko-KR" altLang="en-US" sz="3400" dirty="0">
                <a:latin typeface="+mn-ea"/>
              </a:rPr>
              <a:t> </a:t>
            </a:r>
            <a:r>
              <a:rPr lang="ko-KR" altLang="en-US" sz="3400" dirty="0" err="1">
                <a:latin typeface="+mn-ea"/>
              </a:rPr>
              <a:t>히가시나리군</a:t>
            </a:r>
            <a:r>
              <a:rPr lang="ko-KR" altLang="en-US" sz="3400" dirty="0">
                <a:latin typeface="+mn-ea"/>
              </a:rPr>
              <a:t> 오사카에 있었던 </a:t>
            </a:r>
            <a:r>
              <a:rPr lang="ko-KR" altLang="en-US" sz="3400" dirty="0" err="1">
                <a:latin typeface="+mn-ea"/>
              </a:rPr>
              <a:t>아즈치</a:t>
            </a:r>
            <a:r>
              <a:rPr lang="ko-KR" altLang="en-US" sz="3400" dirty="0">
                <a:latin typeface="+mn-ea"/>
              </a:rPr>
              <a:t> </a:t>
            </a:r>
            <a:r>
              <a:rPr lang="ko-KR" altLang="en-US" sz="3400" dirty="0" err="1">
                <a:latin typeface="+mn-ea"/>
              </a:rPr>
              <a:t>모모야마</a:t>
            </a:r>
            <a:r>
              <a:rPr lang="ko-KR" altLang="en-US" sz="3400" dirty="0">
                <a:latin typeface="+mn-ea"/>
              </a:rPr>
              <a:t> 시대부터 에도 시대사이의 성</a:t>
            </a:r>
            <a:endParaRPr lang="en-US" altLang="ko-KR" sz="34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34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3400" dirty="0">
                <a:latin typeface="+mn-ea"/>
              </a:rPr>
              <a:t>다른 이름은 </a:t>
            </a:r>
            <a:r>
              <a:rPr lang="ko-KR" altLang="en-US" sz="3400" dirty="0" err="1">
                <a:latin typeface="+mn-ea"/>
              </a:rPr>
              <a:t>긴조</a:t>
            </a:r>
            <a:r>
              <a:rPr lang="en-US" altLang="ko-KR" sz="3400" dirty="0">
                <a:latin typeface="+mn-ea"/>
              </a:rPr>
              <a:t>(</a:t>
            </a:r>
            <a:r>
              <a:rPr lang="ko-KR" altLang="en-US" sz="3400" dirty="0">
                <a:latin typeface="+mn-ea"/>
              </a:rPr>
              <a:t>金城</a:t>
            </a:r>
            <a:r>
              <a:rPr lang="en-US" altLang="ko-KR" sz="3400" dirty="0">
                <a:latin typeface="+mn-ea"/>
              </a:rPr>
              <a:t>) </a:t>
            </a:r>
            <a:r>
              <a:rPr lang="ko-KR" altLang="en-US" sz="3400" dirty="0">
                <a:latin typeface="+mn-ea"/>
              </a:rPr>
              <a:t>혹은 </a:t>
            </a:r>
            <a:r>
              <a:rPr lang="ko-KR" altLang="en-US" sz="3400" dirty="0" err="1">
                <a:latin typeface="+mn-ea"/>
              </a:rPr>
              <a:t>긴조</a:t>
            </a:r>
            <a:r>
              <a:rPr lang="en-US" altLang="ko-KR" sz="3400" dirty="0">
                <a:latin typeface="+mn-ea"/>
              </a:rPr>
              <a:t>(</a:t>
            </a:r>
            <a:r>
              <a:rPr lang="ko-KR" altLang="en-US" sz="3400" dirty="0">
                <a:latin typeface="+mn-ea"/>
              </a:rPr>
              <a:t>錦城</a:t>
            </a:r>
            <a:r>
              <a:rPr lang="en-US" altLang="ko-KR" sz="3400" dirty="0">
                <a:latin typeface="+mn-ea"/>
              </a:rPr>
              <a:t>)</a:t>
            </a:r>
            <a:r>
              <a:rPr lang="ko-KR" altLang="en-US" sz="3400" dirty="0">
                <a:latin typeface="+mn-ea"/>
              </a:rPr>
              <a:t>로</a:t>
            </a:r>
            <a:r>
              <a:rPr lang="en-US" altLang="ko-KR" sz="3400" dirty="0">
                <a:latin typeface="+mn-ea"/>
              </a:rPr>
              <a:t>, </a:t>
            </a:r>
            <a:r>
              <a:rPr lang="ko-KR" altLang="en-US" sz="3400" dirty="0">
                <a:latin typeface="+mn-ea"/>
              </a:rPr>
              <a:t>과거에는 오사카</a:t>
            </a:r>
            <a:r>
              <a:rPr lang="en-US" altLang="ko-KR" sz="3400" dirty="0">
                <a:latin typeface="+mn-ea"/>
              </a:rPr>
              <a:t>(</a:t>
            </a:r>
            <a:r>
              <a:rPr lang="ko-KR" altLang="en-US" sz="3400" dirty="0">
                <a:latin typeface="+mn-ea"/>
              </a:rPr>
              <a:t>大坂</a:t>
            </a:r>
            <a:r>
              <a:rPr lang="en-US" altLang="ko-KR" sz="3400" dirty="0">
                <a:latin typeface="+mn-ea"/>
              </a:rPr>
              <a:t>)</a:t>
            </a:r>
            <a:r>
              <a:rPr lang="ko-KR" altLang="en-US" sz="3400" dirty="0">
                <a:latin typeface="+mn-ea"/>
              </a:rPr>
              <a:t>가 근대에 와서 오사카</a:t>
            </a:r>
            <a:r>
              <a:rPr lang="en-US" altLang="ko-KR" sz="3400" dirty="0">
                <a:latin typeface="+mn-ea"/>
              </a:rPr>
              <a:t>(</a:t>
            </a:r>
            <a:r>
              <a:rPr lang="ko-KR" altLang="en-US" sz="3400" dirty="0">
                <a:latin typeface="+mn-ea"/>
              </a:rPr>
              <a:t>大阪</a:t>
            </a:r>
            <a:r>
              <a:rPr lang="en-US" altLang="ko-KR" sz="3400" dirty="0">
                <a:latin typeface="+mn-ea"/>
              </a:rPr>
              <a:t>)</a:t>
            </a:r>
            <a:r>
              <a:rPr lang="ko-KR" altLang="en-US" sz="3400" dirty="0">
                <a:latin typeface="+mn-ea"/>
              </a:rPr>
              <a:t>로 표기하도록 개정되었기 때문에</a:t>
            </a:r>
            <a:r>
              <a:rPr lang="en-US" altLang="ko-KR" sz="3400" dirty="0">
                <a:latin typeface="+mn-ea"/>
              </a:rPr>
              <a:t>, </a:t>
            </a:r>
            <a:r>
              <a:rPr lang="ko-KR" altLang="en-US" sz="3400" dirty="0">
                <a:latin typeface="+mn-ea"/>
              </a:rPr>
              <a:t>현재에는 오사카</a:t>
            </a:r>
            <a:r>
              <a:rPr lang="en-US" altLang="ko-KR" sz="3400" dirty="0">
                <a:latin typeface="+mn-ea"/>
              </a:rPr>
              <a:t>(</a:t>
            </a:r>
            <a:r>
              <a:rPr lang="ko-KR" altLang="en-US" sz="3400" dirty="0">
                <a:latin typeface="+mn-ea"/>
              </a:rPr>
              <a:t>大阪</a:t>
            </a:r>
            <a:r>
              <a:rPr lang="en-US" altLang="ko-KR" sz="3400" dirty="0">
                <a:latin typeface="+mn-ea"/>
              </a:rPr>
              <a:t>)</a:t>
            </a:r>
            <a:r>
              <a:rPr lang="ko-KR" altLang="en-US" sz="3400" dirty="0">
                <a:latin typeface="+mn-ea"/>
              </a:rPr>
              <a:t>라고 많이 표기</a:t>
            </a:r>
            <a:endParaRPr lang="en-US" altLang="ko-KR" sz="34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34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34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n-ea"/>
              </a:rPr>
              <a:t>도요토미</a:t>
            </a:r>
            <a:r>
              <a:rPr lang="ko-KR" altLang="en-US" sz="3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n-ea"/>
              </a:rPr>
              <a:t> 정권의 본성으로 있었지만</a:t>
            </a:r>
            <a:r>
              <a:rPr lang="en-US" altLang="ko-KR" sz="3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n-ea"/>
              </a:rPr>
              <a:t>, </a:t>
            </a:r>
            <a:r>
              <a:rPr lang="ko-KR" altLang="en-US" sz="3400" b="0" i="0" u="none" strike="noStrike" dirty="0">
                <a:effectLst/>
                <a:highlight>
                  <a:srgbClr val="FFFFFF"/>
                </a:highlight>
                <a:latin typeface="+mn-ea"/>
              </a:rPr>
              <a:t>오사카 전투</a:t>
            </a:r>
            <a:r>
              <a:rPr lang="ko-KR" altLang="en-US" sz="3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n-ea"/>
              </a:rPr>
              <a:t>에서 소실</a:t>
            </a:r>
            <a:r>
              <a:rPr lang="en-US" altLang="ko-KR" sz="3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n-ea"/>
              </a:rPr>
              <a:t>.</a:t>
            </a:r>
            <a:r>
              <a:rPr lang="ko-KR" altLang="en-US" sz="3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n-ea"/>
              </a:rPr>
              <a:t> 그 후</a:t>
            </a:r>
            <a:r>
              <a:rPr lang="en-US" altLang="ko-KR" sz="3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n-ea"/>
              </a:rPr>
              <a:t>, </a:t>
            </a:r>
            <a:r>
              <a:rPr lang="ko-KR" altLang="en-US" sz="3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n-ea"/>
              </a:rPr>
              <a:t>에도 시대에 재건을 해 에도 막부의 서일본 지배의 거점으로 삼음</a:t>
            </a:r>
            <a:endParaRPr lang="en-US" altLang="ko-KR" sz="3400" b="0" i="0" dirty="0">
              <a:solidFill>
                <a:srgbClr val="202122"/>
              </a:solidFill>
              <a:effectLst/>
              <a:highlight>
                <a:srgbClr val="FFFFFF"/>
              </a:highlight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3400" b="0" i="0" dirty="0">
              <a:solidFill>
                <a:srgbClr val="202122"/>
              </a:solidFill>
              <a:effectLst/>
              <a:highlight>
                <a:srgbClr val="FFFFFF"/>
              </a:highlight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3400" b="0" i="0" u="none" strike="noStrike" dirty="0">
                <a:effectLst/>
                <a:highlight>
                  <a:srgbClr val="FFFFFF"/>
                </a:highlight>
                <a:latin typeface="+mn-ea"/>
              </a:rPr>
              <a:t>구마모토성</a:t>
            </a:r>
            <a:r>
              <a:rPr lang="en-US" altLang="ko-KR" sz="3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n-ea"/>
              </a:rPr>
              <a:t>, </a:t>
            </a:r>
            <a:r>
              <a:rPr lang="ko-KR" altLang="en-US" sz="3400" b="0" i="0" u="none" strike="noStrike" dirty="0">
                <a:effectLst/>
                <a:highlight>
                  <a:srgbClr val="FFFFFF"/>
                </a:highlight>
                <a:latin typeface="+mn-ea"/>
              </a:rPr>
              <a:t>나고야성</a:t>
            </a:r>
            <a:r>
              <a:rPr lang="ko-KR" altLang="en-US" sz="3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n-ea"/>
              </a:rPr>
              <a:t>과 더불어 </a:t>
            </a:r>
            <a:r>
              <a:rPr lang="ko-KR" altLang="en-US" sz="3400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n-ea"/>
              </a:rPr>
              <a:t>일본 </a:t>
            </a:r>
            <a:r>
              <a:rPr lang="en-US" altLang="ko-KR" sz="3400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n-ea"/>
              </a:rPr>
              <a:t>3</a:t>
            </a:r>
            <a:r>
              <a:rPr lang="ko-KR" altLang="en-US" sz="3400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n-ea"/>
              </a:rPr>
              <a:t>대 명성</a:t>
            </a:r>
            <a:r>
              <a:rPr lang="ko-KR" altLang="en-US" sz="3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n-ea"/>
              </a:rPr>
              <a:t>중 하나</a:t>
            </a:r>
            <a:endParaRPr lang="en-US" altLang="ko-KR" sz="34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3400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27896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페인팅, 지도이(가) 표시된 사진&#10;&#10;자동 생성된 설명">
            <a:extLst>
              <a:ext uri="{FF2B5EF4-FFF2-40B4-BE49-F238E27FC236}">
                <a16:creationId xmlns:a16="http://schemas.microsoft.com/office/drawing/2014/main" id="{88E3E40E-E452-EEA4-9643-1A04FB355C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164" y="1"/>
            <a:ext cx="4682835" cy="628996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2E5C233-2330-F2D0-C5B6-BEE2895A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오사카성의 역사</a:t>
            </a:r>
          </a:p>
        </p:txBody>
      </p:sp>
      <p:graphicFrame>
        <p:nvGraphicFramePr>
          <p:cNvPr id="15" name="내용 개체 틀 4">
            <a:extLst>
              <a:ext uri="{FF2B5EF4-FFF2-40B4-BE49-F238E27FC236}">
                <a16:creationId xmlns:a16="http://schemas.microsoft.com/office/drawing/2014/main" id="{67820848-D0BC-2B40-CB5C-DBD18F4F4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448890"/>
              </p:ext>
            </p:extLst>
          </p:nvPr>
        </p:nvGraphicFramePr>
        <p:xfrm>
          <a:off x="228600" y="1690688"/>
          <a:ext cx="7280564" cy="4962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B21198F-9DB3-3957-598B-7F5D64A24756}"/>
              </a:ext>
            </a:extLst>
          </p:cNvPr>
          <p:cNvSpPr txBox="1"/>
          <p:nvPr/>
        </p:nvSpPr>
        <p:spPr>
          <a:xfrm>
            <a:off x="7583055" y="6345443"/>
            <a:ext cx="4507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도요토미</a:t>
            </a:r>
            <a:r>
              <a:rPr lang="ko-KR" altLang="en-US" sz="1400" dirty="0"/>
              <a:t> 가문의 천수 </a:t>
            </a:r>
            <a:r>
              <a:rPr lang="en-US" altLang="ko-KR" sz="1400" dirty="0"/>
              <a:t>〈</a:t>
            </a:r>
            <a:r>
              <a:rPr lang="ko-KR" altLang="en-US" sz="1400" dirty="0"/>
              <a:t>오사카 </a:t>
            </a:r>
            <a:r>
              <a:rPr lang="ko-KR" altLang="en-US" sz="1400" dirty="0" err="1"/>
              <a:t>여름의진도</a:t>
            </a:r>
            <a:r>
              <a:rPr lang="ko-KR" altLang="en-US" sz="1400" dirty="0"/>
              <a:t> 병풍</a:t>
            </a:r>
            <a:r>
              <a:rPr lang="en-US" altLang="ko-KR" sz="1400" dirty="0"/>
              <a:t>〉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6092845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D589FE7-DBA4-9078-6997-148E3075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ko-KR" altLang="en-US" sz="4800" dirty="0"/>
              <a:t>오사카성의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AB0DB2-1A64-0A62-A1BE-3DF936AA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262909"/>
            <a:ext cx="9941319" cy="4222401"/>
          </a:xfrm>
        </p:spPr>
        <p:txBody>
          <a:bodyPr anchor="ctr">
            <a:normAutofit/>
          </a:bodyPr>
          <a:lstStyle/>
          <a:p>
            <a:r>
              <a:rPr lang="ko-KR" altLang="en-US" sz="2400" b="1" dirty="0"/>
              <a:t>에도시대 </a:t>
            </a:r>
            <a:r>
              <a:rPr lang="en-US" altLang="ko-KR" sz="2400" b="1" dirty="0"/>
              <a:t>– </a:t>
            </a:r>
            <a:r>
              <a:rPr lang="ko-KR" altLang="en-US" sz="2400" b="1" dirty="0" err="1"/>
              <a:t>도쿠가와</a:t>
            </a:r>
            <a:r>
              <a:rPr lang="ko-KR" altLang="en-US" sz="2400" b="1" dirty="0"/>
              <a:t> 가문의 성</a:t>
            </a:r>
            <a:endParaRPr lang="en-US" altLang="ko-KR" sz="2400" b="1" dirty="0"/>
          </a:p>
          <a:p>
            <a:r>
              <a:rPr lang="en-US" altLang="ko-KR" sz="1600" dirty="0"/>
              <a:t>1615</a:t>
            </a:r>
            <a:r>
              <a:rPr lang="ko-KR" altLang="en-US" sz="1600" dirty="0"/>
              <a:t>년 </a:t>
            </a:r>
            <a:r>
              <a:rPr lang="ko-KR" altLang="en-US" sz="1600" dirty="0" err="1"/>
              <a:t>도쿠가와</a:t>
            </a:r>
            <a:r>
              <a:rPr lang="ko-KR" altLang="en-US" sz="1600" dirty="0"/>
              <a:t> 가문에게 오사카 여름전투에서 패배 </a:t>
            </a:r>
            <a:r>
              <a:rPr lang="en-US" altLang="ko-KR" sz="1600" dirty="0"/>
              <a:t>.</a:t>
            </a:r>
            <a:r>
              <a:rPr lang="ko-KR" altLang="en-US" sz="1600" dirty="0"/>
              <a:t>이때 혼마루는 소실되고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도요토미</a:t>
            </a:r>
            <a:r>
              <a:rPr lang="ko-KR" altLang="en-US" sz="1600" dirty="0"/>
              <a:t> 가문은 멸문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재만 남은 오사카성은 당초에 </a:t>
            </a:r>
            <a:r>
              <a:rPr lang="ko-KR" altLang="en-US" sz="1600" dirty="0" err="1"/>
              <a:t>이에야스의</a:t>
            </a:r>
            <a:r>
              <a:rPr lang="ko-KR" altLang="en-US" sz="1600" dirty="0"/>
              <a:t> 외손인 </a:t>
            </a:r>
            <a:r>
              <a:rPr lang="ko-KR" altLang="en-US" sz="1600" dirty="0" err="1"/>
              <a:t>마쓰다이라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다다아키라에게</a:t>
            </a:r>
            <a:r>
              <a:rPr lang="ko-KR" altLang="en-US" sz="1600" dirty="0"/>
              <a:t> 제공</a:t>
            </a:r>
            <a:r>
              <a:rPr lang="en-US" altLang="ko-KR" sz="1600" dirty="0"/>
              <a:t>, </a:t>
            </a:r>
            <a:r>
              <a:rPr lang="ko-KR" altLang="en-US" sz="1600" dirty="0"/>
              <a:t>이후 </a:t>
            </a:r>
            <a:r>
              <a:rPr lang="en-US" altLang="ko-KR" sz="1600" dirty="0"/>
              <a:t>1619</a:t>
            </a:r>
            <a:r>
              <a:rPr lang="ko-KR" altLang="en-US" sz="1600" dirty="0"/>
              <a:t>년 막부의 직할령으로 편입 그후 </a:t>
            </a:r>
            <a:r>
              <a:rPr lang="en-US" altLang="ko-KR" sz="1600" dirty="0"/>
              <a:t>1620</a:t>
            </a:r>
            <a:r>
              <a:rPr lang="ko-KR" altLang="en-US" sz="1600" dirty="0"/>
              <a:t>년부터 </a:t>
            </a:r>
            <a:r>
              <a:rPr lang="ko-KR" altLang="en-US" sz="1600" dirty="0" err="1"/>
              <a:t>도쿠가와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히데타다에</a:t>
            </a:r>
            <a:r>
              <a:rPr lang="ko-KR" altLang="en-US" sz="1600" dirty="0"/>
              <a:t> 의해 성이 재건되어 </a:t>
            </a:r>
            <a:r>
              <a:rPr lang="en-US" altLang="ko-KR" sz="1600" dirty="0"/>
              <a:t>1629</a:t>
            </a:r>
            <a:r>
              <a:rPr lang="ko-KR" altLang="en-US" sz="1600" dirty="0"/>
              <a:t>년 완성</a:t>
            </a:r>
            <a:endParaRPr lang="en-US" altLang="ko-KR" sz="1600" dirty="0"/>
          </a:p>
          <a:p>
            <a:endParaRPr lang="en-US" altLang="ko-KR" sz="16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ko-KR" altLang="en-US" sz="16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도요토미</a:t>
            </a:r>
            <a:r>
              <a:rPr lang="ko-KR" altLang="en-US" sz="16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가문의 오사카성의 성벽과 해자를 파괴하고</a:t>
            </a:r>
            <a:r>
              <a:rPr lang="en-US" altLang="ko-KR" sz="16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sz="16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전체에 흙을 돋우어 그 위에 높은 석벽을 쌓아</a:t>
            </a:r>
            <a:r>
              <a:rPr lang="en-US" altLang="ko-KR" sz="16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sz="16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옛 </a:t>
            </a:r>
            <a:r>
              <a:rPr lang="ko-KR" altLang="en-US" sz="16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도요토미씨의</a:t>
            </a:r>
            <a:r>
              <a:rPr lang="ko-KR" altLang="en-US" sz="16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오사카성의 흔적을 </a:t>
            </a:r>
            <a:r>
              <a:rPr lang="ko-KR" altLang="en-US" sz="16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지워버림</a:t>
            </a:r>
            <a:endParaRPr lang="en-US" altLang="ko-KR" sz="16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16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ko-KR" sz="1600" dirty="0"/>
              <a:t>1868</a:t>
            </a:r>
            <a:r>
              <a:rPr lang="ko-KR" altLang="en-US" sz="1600" dirty="0"/>
              <a:t>년 </a:t>
            </a:r>
            <a:r>
              <a:rPr lang="ko-KR" altLang="en-US" sz="1600" dirty="0" err="1"/>
              <a:t>도바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후시미</a:t>
            </a:r>
            <a:r>
              <a:rPr lang="ko-KR" altLang="en-US" sz="1600" dirty="0"/>
              <a:t> 전투 후</a:t>
            </a:r>
            <a:r>
              <a:rPr lang="en-US" altLang="ko-KR" sz="1600" dirty="0"/>
              <a:t>, </a:t>
            </a:r>
            <a:r>
              <a:rPr lang="ko-KR" altLang="en-US" sz="1600" dirty="0"/>
              <a:t>막부군은 오사카성으로 패주</a:t>
            </a:r>
            <a:r>
              <a:rPr lang="en-US" altLang="ko-KR" sz="1600" dirty="0"/>
              <a:t>. </a:t>
            </a:r>
            <a:r>
              <a:rPr lang="ko-KR" altLang="en-US" sz="1600" dirty="0"/>
              <a:t>쇼군 </a:t>
            </a:r>
            <a:r>
              <a:rPr lang="ko-KR" altLang="en-US" sz="1600" dirty="0" err="1"/>
              <a:t>도쿠가와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요시노부는</a:t>
            </a:r>
            <a:r>
              <a:rPr lang="ko-KR" altLang="en-US" sz="1600" dirty="0"/>
              <a:t> 배로 에도로 도망</a:t>
            </a:r>
            <a:r>
              <a:rPr lang="en-US" altLang="ko-KR" sz="1600" dirty="0"/>
              <a:t>, </a:t>
            </a:r>
            <a:r>
              <a:rPr lang="ko-KR" altLang="en-US" sz="1600" dirty="0"/>
              <a:t>오사카성은 신정부군에 </a:t>
            </a:r>
            <a:r>
              <a:rPr lang="ko-KR" altLang="en-US" sz="1600" dirty="0" err="1"/>
              <a:t>개성됨</a:t>
            </a:r>
            <a:r>
              <a:rPr lang="en-US" altLang="ko-KR" sz="1600" dirty="0"/>
              <a:t>. </a:t>
            </a:r>
            <a:r>
              <a:rPr lang="ko-KR" altLang="en-US" sz="1600" dirty="0"/>
              <a:t>하지만</a:t>
            </a:r>
            <a:r>
              <a:rPr lang="en-US" altLang="ko-KR" sz="1600" dirty="0"/>
              <a:t>, </a:t>
            </a:r>
            <a:r>
              <a:rPr lang="ko-KR" altLang="en-US" sz="1600" dirty="0"/>
              <a:t>전후 혼란속에 방화가 일어나 건물의 대부분은 소실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5461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DC64B5-CF45-62CE-BD37-985B5DC0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52" y="38016"/>
            <a:ext cx="10515600" cy="1325563"/>
          </a:xfrm>
        </p:spPr>
        <p:txBody>
          <a:bodyPr/>
          <a:lstStyle/>
          <a:p>
            <a:r>
              <a:rPr lang="ko-KR" altLang="en-US"/>
              <a:t>오사카성의 역사</a:t>
            </a:r>
            <a:endParaRPr lang="ko-KR" altLang="en-US" dirty="0"/>
          </a:p>
        </p:txBody>
      </p:sp>
      <p:graphicFrame>
        <p:nvGraphicFramePr>
          <p:cNvPr id="8" name="내용 개체 틀 2">
            <a:extLst>
              <a:ext uri="{FF2B5EF4-FFF2-40B4-BE49-F238E27FC236}">
                <a16:creationId xmlns:a16="http://schemas.microsoft.com/office/drawing/2014/main" id="{26A5CCFE-8B29-E0C3-8F52-A36B6AD92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278686"/>
              </p:ext>
            </p:extLst>
          </p:nvPr>
        </p:nvGraphicFramePr>
        <p:xfrm>
          <a:off x="164432" y="1331495"/>
          <a:ext cx="7317023" cy="524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그림 4" descr="하늘, 건물, 야외, 텍스트이(가) 표시된 사진&#10;&#10;자동 생성된 설명">
            <a:extLst>
              <a:ext uri="{FF2B5EF4-FFF2-40B4-BE49-F238E27FC236}">
                <a16:creationId xmlns:a16="http://schemas.microsoft.com/office/drawing/2014/main" id="{AD8A6E10-FE2E-5B36-D366-B0555D8EA0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48"/>
          <a:stretch/>
        </p:blipFill>
        <p:spPr>
          <a:xfrm>
            <a:off x="7707885" y="1585252"/>
            <a:ext cx="3865641" cy="3983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08313-9FC9-DEBE-2C63-7D9F56FA7A53}"/>
              </a:ext>
            </a:extLst>
          </p:cNvPr>
          <p:cNvSpPr txBox="1"/>
          <p:nvPr/>
        </p:nvSpPr>
        <p:spPr>
          <a:xfrm>
            <a:off x="8155709" y="5789967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1930</a:t>
            </a:r>
            <a:r>
              <a:rPr lang="ko-KR" altLang="en-US"/>
              <a:t>년 재건중인 천수각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069342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4CE99F-E228-2CC7-C86D-71E9829C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320" y="0"/>
            <a:ext cx="10515600" cy="1325563"/>
          </a:xfrm>
        </p:spPr>
        <p:txBody>
          <a:bodyPr/>
          <a:lstStyle/>
          <a:p>
            <a:r>
              <a:rPr lang="ko-KR" altLang="en-US" dirty="0"/>
              <a:t>오사카성의 역사</a:t>
            </a:r>
          </a:p>
        </p:txBody>
      </p:sp>
      <p:pic>
        <p:nvPicPr>
          <p:cNvPr id="4" name="온라인 미디어 3" title="도요토미 히데요시의 되살아난 망령/ 일본 유명 성(천수각)들은 왜 '철근 콘크리트' 복원이 많은가? feat 오사카성, 나고야성  [Lost Heritage]">
            <a:hlinkClick r:id="" action="ppaction://media"/>
            <a:extLst>
              <a:ext uri="{FF2B5EF4-FFF2-40B4-BE49-F238E27FC236}">
                <a16:creationId xmlns:a16="http://schemas.microsoft.com/office/drawing/2014/main" id="{D3FF5AF0-A9EE-0C89-BCF0-BF0CF75CBB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341120"/>
            <a:ext cx="12192000" cy="511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07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8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4DC664-1394-0C02-3326-3AE7187D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교토부</a:t>
            </a:r>
            <a:endParaRPr lang="ko-KR" altLang="en-US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83B7E6C-880E-4DED-2103-0DBF5FFB7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0" i="0" u="none" strike="noStrike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794</a:t>
            </a:r>
            <a:r>
              <a:rPr lang="ko-KR" altLang="en-US" b="0" i="0" u="none" strike="noStrike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년 </a:t>
            </a:r>
            <a:r>
              <a:rPr lang="en-US" altLang="ko-KR" b="0" i="0" u="none" strike="noStrike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- 1867</a:t>
            </a:r>
            <a:r>
              <a:rPr lang="ko-KR" altLang="en-US" b="0" i="0" u="none" strike="noStrike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년까지는 일본의 수도 이자 가장 많은 문화유산이 위치한 지역</a:t>
            </a:r>
            <a:endParaRPr lang="en-US" altLang="ko-KR" b="0" i="0" u="none" strike="noStrike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ko-KR" b="0" i="0" u="none" strike="noStrike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면적 </a:t>
            </a:r>
            <a:r>
              <a:rPr lang="en-US" altLang="ko-KR" b="0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4,612.20</a:t>
            </a:r>
            <a:r>
              <a:rPr lang="en-US" altLang="ko-KR" b="0" i="0" u="none" strike="noStrike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km</a:t>
            </a:r>
            <a:r>
              <a:rPr lang="en-US" altLang="ko-KR" b="0" i="0" u="none" strike="noStrike" baseline="30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</a:t>
            </a:r>
          </a:p>
          <a:p>
            <a:endParaRPr lang="en-US" altLang="ko-KR" baseline="30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ko-KR" altLang="en-US" b="0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가운데가 </a:t>
            </a:r>
            <a:r>
              <a:rPr lang="ko-KR" altLang="en-US" b="0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단바</a:t>
            </a:r>
            <a:r>
              <a:rPr lang="ko-KR" altLang="en-US" b="0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산맥에 의해 분리되고 이것 때문에 북쪽과 남쪽의 기후가 아주 다름</a:t>
            </a:r>
            <a:endParaRPr lang="en-US" altLang="ko-KR" b="0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ko-KR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ko-KR" altLang="en-US" b="0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부목 </a:t>
            </a:r>
            <a:r>
              <a:rPr lang="en-US" altLang="ko-KR" b="0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ko-KR" altLang="en-US" b="0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기타야마스기</a:t>
            </a:r>
            <a:r>
              <a:rPr lang="en-US" altLang="ko-KR" b="0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/ </a:t>
            </a:r>
            <a:r>
              <a:rPr lang="ko-KR" altLang="en-US" b="0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부화 </a:t>
            </a:r>
            <a:r>
              <a:rPr lang="en-US" altLang="ko-KR" b="0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ko-KR" altLang="en-US" b="0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사앵</a:t>
            </a:r>
            <a:r>
              <a:rPr lang="ko-KR" altLang="en-US" b="0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사가국화</a:t>
            </a:r>
            <a:r>
              <a:rPr lang="en-US" altLang="ko-KR" b="0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ko-KR" altLang="en-US" b="0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패랭이꽃</a:t>
            </a:r>
            <a:r>
              <a:rPr lang="en-US" altLang="ko-KR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/ </a:t>
            </a:r>
            <a:r>
              <a:rPr lang="ko-KR" alt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부조 </a:t>
            </a:r>
            <a:r>
              <a:rPr lang="en-US" altLang="ko-KR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ko-KR" altLang="en-US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슴새</a:t>
            </a:r>
            <a:endParaRPr lang="en-US" altLang="ko-KR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altLang="ko-KR" b="0" i="0" u="none" strike="noStrike" baseline="30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ko-KR" baseline="30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ko-KR" altLang="en-US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그림 7" descr="클립아트, 디자인이(가) 표시된 사진&#10;&#10;자동 생성된 설명">
            <a:extLst>
              <a:ext uri="{FF2B5EF4-FFF2-40B4-BE49-F238E27FC236}">
                <a16:creationId xmlns:a16="http://schemas.microsoft.com/office/drawing/2014/main" id="{B5B1779A-D9D3-33FC-2D00-9B34F19524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5" b="99611" l="3805" r="92542">
                        <a14:foregroundMark x1="39574" y1="71595" x2="44003" y2="88032"/>
                        <a14:foregroundMark x1="53164" y1="95028" x2="56353" y2="98199"/>
                        <a14:foregroundMark x1="50346" y1="92227" x2="50841" y2="92719"/>
                        <a14:foregroundMark x1="46423" y1="88327" x2="49786" y2="91670"/>
                        <a14:foregroundMark x1="83102" y1="6404" x2="84916" y2="3470"/>
                        <a14:foregroundMark x1="79604" y1="12062" x2="82145" y2="7952"/>
                        <a14:foregroundMark x1="94510" y1="4267" x2="95890" y2="5058"/>
                        <a14:foregroundMark x1="95890" y1="5058" x2="95802" y2="5509"/>
                        <a14:foregroundMark x1="91654" y1="27452" x2="91663" y2="27665"/>
                        <a14:foregroundMark x1="91924" y1="50050" x2="89954" y2="53307"/>
                        <a14:foregroundMark x1="70936" y1="25611" x2="71385" y2="26070"/>
                        <a14:foregroundMark x1="49440" y1="95297" x2="49809" y2="96064"/>
                        <a14:foregroundMark x1="48706" y1="93774" x2="48991" y2="94365"/>
                        <a14:foregroundMark x1="7915" y1="49416" x2="12481" y2="67315"/>
                        <a14:foregroundMark x1="12481" y1="67315" x2="21613" y2="72763"/>
                        <a14:foregroundMark x1="21613" y1="72763" x2="27397" y2="72374"/>
                        <a14:foregroundMark x1="8067" y1="63424" x2="10502" y2="66926"/>
                        <a14:foregroundMark x1="11568" y1="67315" x2="12481" y2="68872"/>
                        <a14:foregroundMark x1="19482" y1="30350" x2="18417" y2="32296"/>
                        <a14:foregroundMark x1="17047" y1="34630" x2="17047" y2="34630"/>
                        <a14:foregroundMark x1="16438" y1="34630" x2="15982" y2="35409"/>
                        <a14:foregroundMark x1="16438" y1="34630" x2="14612" y2="37354"/>
                        <a14:foregroundMark x1="17199" y1="33852" x2="15525" y2="34630"/>
                        <a14:foregroundMark x1="14764" y1="36965" x2="14003" y2="38132"/>
                        <a14:foregroundMark x1="14003" y1="39300" x2="13394" y2="40078"/>
                        <a14:foregroundMark x1="15525" y1="38132" x2="13699" y2="38911"/>
                        <a14:foregroundMark x1="13394" y1="39689" x2="17504" y2="33852"/>
                        <a14:foregroundMark x1="17656" y1="33463" x2="17047" y2="33463"/>
                        <a14:foregroundMark x1="18417" y1="31518" x2="17199" y2="34241"/>
                        <a14:foregroundMark x1="28158" y1="30350" x2="32572" y2="29961"/>
                        <a14:foregroundMark x1="20091" y1="29961" x2="18874" y2="30350"/>
                        <a14:foregroundMark x1="17199" y1="33463" x2="15677" y2="35798"/>
                        <a14:foregroundMark x1="16134" y1="34241" x2="14460" y2="36576"/>
                        <a14:foregroundMark x1="14612" y1="36965" x2="12938" y2="39300"/>
                        <a14:foregroundMark x1="12177" y1="42023" x2="15982" y2="36576"/>
                        <a14:backgroundMark x1="19775" y1="28794" x2="28538" y2="28794"/>
                        <a14:backgroundMark x1="32849" y1="28824" x2="44444" y2="27626"/>
                        <a14:backgroundMark x1="38813" y1="27237" x2="49772" y2="28405"/>
                        <a14:backgroundMark x1="49772" y1="28405" x2="68493" y2="27237"/>
                        <a14:backgroundMark x1="68493" y1="27237" x2="71081" y2="24903"/>
                        <a14:backgroundMark x1="81887" y1="3891" x2="84170" y2="778"/>
                        <a14:backgroundMark x1="84932" y1="778" x2="85540" y2="1167"/>
                        <a14:backgroundMark x1="85388" y1="1556" x2="94977" y2="1167"/>
                        <a14:backgroundMark x1="94977" y1="1167" x2="95282" y2="1167"/>
                        <a14:backgroundMark x1="95738" y1="5447" x2="92237" y2="28016"/>
                        <a14:backgroundMark x1="92237" y1="28016" x2="92998" y2="49805"/>
                        <a14:backgroundMark x1="91172" y1="33074" x2="92085" y2="27626"/>
                        <a14:backgroundMark x1="91933" y1="27626" x2="92085" y2="34630"/>
                        <a14:backgroundMark x1="92085" y1="31518" x2="91933" y2="28405"/>
                        <a14:backgroundMark x1="61035" y1="84825" x2="66058" y2="98054"/>
                        <a14:backgroundMark x1="66667" y1="99611" x2="67428" y2="98833"/>
                        <a14:backgroundMark x1="66514" y1="97665" x2="66514" y2="98833"/>
                        <a14:backgroundMark x1="43379" y1="91051" x2="45205" y2="89494"/>
                        <a14:backgroundMark x1="49315" y1="97665" x2="51750" y2="99611"/>
                        <a14:backgroundMark x1="48706" y1="95331" x2="49315" y2="95720"/>
                        <a14:backgroundMark x1="49619" y1="96498" x2="49619" y2="96498"/>
                        <a14:backgroundMark x1="12403" y1="40819" x2="5479" y2="52140"/>
                        <a14:backgroundMark x1="4566" y1="54864" x2="3805" y2="61479"/>
                        <a14:backgroundMark x1="27315" y1="72710" x2="31811" y2="74319"/>
                        <a14:backgroundMark x1="31811" y1="74319" x2="38356" y2="73541"/>
                        <a14:backgroundMark x1="20287" y1="77313" x2="20396" y2="77432"/>
                        <a14:backgroundMark x1="26332" y1="77432" x2="26152" y2="77456"/>
                        <a14:backgroundMark x1="32116" y1="79377" x2="30441" y2="78988"/>
                        <a14:backgroundMark x1="29680" y1="80545" x2="19330" y2="79377"/>
                        <a14:backgroundMark x1="19330" y1="79377" x2="19330" y2="79377"/>
                        <a14:backgroundMark x1="56012" y1="99611" x2="65145" y2="98444"/>
                        <a14:backgroundMark x1="68798" y1="99222" x2="65449" y2="9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3614510" cy="18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2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8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4DC664-1394-0C02-3326-3AE7187D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34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교토의 역사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71471C6-C330-1917-60F2-035F408E5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교토에는 </a:t>
            </a:r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6, 7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세기부터 한반도와 중국 대륙에서 건너온 도래인들이 정착</a:t>
            </a:r>
            <a:endParaRPr lang="en-US" altLang="ko-KR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en-US" altLang="ko-KR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8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세기에 강력한 불교 신자들이 황실 직무에 간여하자 천황은 불교 영향력에서 멀리 떨어진 곳으로 수도를 이전</a:t>
            </a:r>
            <a:endParaRPr lang="en-US" altLang="ko-KR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en-US" altLang="ko-KR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794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년 </a:t>
            </a:r>
            <a:r>
              <a:rPr lang="ko-KR" altLang="en-US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간무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천황은 나라</a:t>
            </a:r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奈良</a:t>
            </a:r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)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에서 이곳으로 수도를 옮겨 </a:t>
            </a:r>
            <a:r>
              <a:rPr lang="ko-KR" altLang="en-US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헤이안쿄</a:t>
            </a:r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平安京</a:t>
            </a:r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)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라 하였고 일본 역사에서 헤이안 시대를 열림</a:t>
            </a:r>
            <a:endParaRPr lang="en-US" altLang="ko-KR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en-US" altLang="ko-KR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교토는 </a:t>
            </a:r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1868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년 메이지 유신으로 수도를 도쿄로 이전하기 전까지 일본 수도</a:t>
            </a:r>
          </a:p>
        </p:txBody>
      </p:sp>
    </p:spTree>
    <p:extLst>
      <p:ext uri="{BB962C8B-B14F-4D97-AF65-F5344CB8AC3E}">
        <p14:creationId xmlns:p14="http://schemas.microsoft.com/office/powerpoint/2010/main" val="197198710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8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4DC664-1394-0C02-3326-3AE7187D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41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교토의 역사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71471C6-C330-1917-60F2-035F408E5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7" y="1456293"/>
            <a:ext cx="10515600" cy="51846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가마쿠라 시대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무로마치 시대를 거쳐 꾸준히 성장하던 교토는 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1467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년 </a:t>
            </a:r>
            <a:r>
              <a:rPr lang="ko-KR" altLang="en-US" sz="24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오닌의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난으로 상당 부분이 불타 없어짐</a:t>
            </a:r>
            <a:endParaRPr lang="en-US" altLang="ko-KR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sz="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무로마치 막부 중기에는 </a:t>
            </a:r>
            <a:r>
              <a:rPr lang="ko-KR" altLang="en-US" sz="24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아시카가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ko-KR" altLang="en-US" sz="24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요시마사의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별장이 있던 교토에서 </a:t>
            </a:r>
            <a:r>
              <a:rPr lang="ko-KR" altLang="en-US" sz="24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히가시야마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이름을 딴 </a:t>
            </a:r>
            <a:r>
              <a:rPr lang="ko-KR" altLang="en-US" sz="24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히가시야마문화의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발전으로 노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다도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화도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4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렌가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정원 등이 발달</a:t>
            </a:r>
            <a:endParaRPr lang="en-US" altLang="ko-KR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sz="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1603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년 </a:t>
            </a:r>
            <a:r>
              <a:rPr lang="ko-KR" altLang="en-US" sz="24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도쿠가와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ko-KR" altLang="en-US" sz="24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이에야스는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에도 막부를 세우고 교토 </a:t>
            </a:r>
            <a:r>
              <a:rPr lang="ko-KR" altLang="en-US" sz="24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소사대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京都所司代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)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를 두어 교토를 다스림</a:t>
            </a:r>
            <a:endParaRPr lang="en-US" altLang="ko-KR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sz="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1869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년 메이지 정부가 도쿄로 천도함에 따라 교토는 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1,000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년 이상 이어오던 수도로서 지위는 사라지고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전통문화 도시로 그 성격을 바꿈</a:t>
            </a:r>
          </a:p>
        </p:txBody>
      </p:sp>
    </p:spTree>
    <p:extLst>
      <p:ext uri="{BB962C8B-B14F-4D97-AF65-F5344CB8AC3E}">
        <p14:creationId xmlns:p14="http://schemas.microsoft.com/office/powerpoint/2010/main" val="5828776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E087AC-8397-8699-BCF8-DE03E780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143487"/>
            <a:ext cx="3062749" cy="1648874"/>
          </a:xfrm>
        </p:spPr>
        <p:txBody>
          <a:bodyPr anchor="t">
            <a:normAutofit/>
          </a:bodyPr>
          <a:lstStyle/>
          <a:p>
            <a:r>
              <a:rPr lang="ko-KR" altLang="en-US" sz="3200"/>
              <a:t>교토의 경제</a:t>
            </a:r>
          </a:p>
        </p:txBody>
      </p:sp>
      <p:cxnSp>
        <p:nvCxnSpPr>
          <p:cNvPr id="14" name="Straight Connector 11">
            <a:extLst>
              <a:ext uri="{FF2B5EF4-FFF2-40B4-BE49-F238E27FC236}">
                <a16:creationId xmlns:a16="http://schemas.microsoft.com/office/drawing/2014/main" id="{37C77032-C865-6057-7D7A-E2743CFA2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0EE3BDDC-EE6F-5649-724C-6AB8804FA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"/>
          <a:stretch/>
        </p:blipFill>
        <p:spPr>
          <a:xfrm>
            <a:off x="1602079" y="2024646"/>
            <a:ext cx="2746000" cy="1535429"/>
          </a:xfrm>
          <a:prstGeom prst="rect">
            <a:avLst/>
          </a:prstGeom>
        </p:spPr>
      </p:pic>
      <p:pic>
        <p:nvPicPr>
          <p:cNvPr id="5" name="그림 4" descr="우산, 야외, 의류, 사람이(가) 표시된 사진&#10;&#10;자동 생성된 설명">
            <a:extLst>
              <a:ext uri="{FF2B5EF4-FFF2-40B4-BE49-F238E27FC236}">
                <a16:creationId xmlns:a16="http://schemas.microsoft.com/office/drawing/2014/main" id="{8D5BA7FA-CECC-6A8E-7479-8B6ACFC894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57"/>
          <a:stretch/>
        </p:blipFill>
        <p:spPr>
          <a:xfrm>
            <a:off x="761999" y="3560075"/>
            <a:ext cx="2743200" cy="1535429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A35A4F-7B22-23B3-11A0-5CF7D41E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329" y="1123821"/>
            <a:ext cx="6712717" cy="5006592"/>
          </a:xfrm>
        </p:spPr>
        <p:txBody>
          <a:bodyPr anchor="ctr">
            <a:normAutofit/>
          </a:bodyPr>
          <a:lstStyle/>
          <a:p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주요 산업은 </a:t>
            </a:r>
            <a:r>
              <a:rPr lang="en-US" altLang="ko-KR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IT</a:t>
            </a:r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와 전자 산업</a:t>
            </a:r>
            <a:endParaRPr lang="en-US" altLang="ko-KR" sz="24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관광업 또한 교토 경제의 기반으로 도시 문화 유산으로 일본 학생들과 많은 외국 관광객들이 계속해서 교토를 방문</a:t>
            </a:r>
            <a:endParaRPr lang="en-US" altLang="ko-KR" sz="24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ko-KR" altLang="en-US" sz="2400" dirty="0"/>
              <a:t>일본 전통 수공예품 또한 교토의 주요 산업으로 작은 공장 장인들이 운영되며 교토의 기모노 직조는 특히 유명하고 도시는 최고의 기모노 생산 중심지</a:t>
            </a:r>
          </a:p>
        </p:txBody>
      </p:sp>
    </p:spTree>
    <p:extLst>
      <p:ext uri="{BB962C8B-B14F-4D97-AF65-F5344CB8AC3E}">
        <p14:creationId xmlns:p14="http://schemas.microsoft.com/office/powerpoint/2010/main" val="423540131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0077DB-15D3-FFF2-E7EC-ED30BF3A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121" y="315494"/>
            <a:ext cx="5444382" cy="1402470"/>
          </a:xfrm>
        </p:spPr>
        <p:txBody>
          <a:bodyPr anchor="t">
            <a:normAutofit/>
          </a:bodyPr>
          <a:lstStyle/>
          <a:p>
            <a:r>
              <a:rPr lang="ko-KR" altLang="en-US" sz="3200" dirty="0"/>
              <a:t>교토의 문화</a:t>
            </a:r>
          </a:p>
        </p:txBody>
      </p:sp>
      <p:pic>
        <p:nvPicPr>
          <p:cNvPr id="5" name="그림 4" descr="하늘, 의류, 야외, 건물이(가) 표시된 사진&#10;&#10;자동 생성된 설명">
            <a:extLst>
              <a:ext uri="{FF2B5EF4-FFF2-40B4-BE49-F238E27FC236}">
                <a16:creationId xmlns:a16="http://schemas.microsoft.com/office/drawing/2014/main" id="{2EBF1BB4-6CC7-5C51-3F97-98ED6C3D1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08" r="17070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4C2FA2-8D69-6DAE-A647-060D6055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099" y="1027545"/>
            <a:ext cx="6665992" cy="5514958"/>
          </a:xfrm>
        </p:spPr>
        <p:txBody>
          <a:bodyPr anchor="t">
            <a:noAutofit/>
          </a:bodyPr>
          <a:lstStyle/>
          <a:p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중세 시대에 일본의 궁정 시인들은 교토의 아름다움을 노래</a:t>
            </a:r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20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비단에 그린 교토의 모습을 보면 초록색 산 아래에 차를 마시기 좋은 누각을 그림</a:t>
            </a:r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20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ko-KR" altLang="en-US" sz="2000" dirty="0"/>
              <a:t>일본의 수도로써 </a:t>
            </a:r>
            <a:r>
              <a:rPr lang="en-US" altLang="ko-KR" sz="2000" dirty="0"/>
              <a:t>11</a:t>
            </a:r>
            <a:r>
              <a:rPr lang="ko-KR" altLang="en-US" sz="2000" dirty="0"/>
              <a:t>세기 동안 전쟁</a:t>
            </a:r>
            <a:r>
              <a:rPr lang="en-US" altLang="ko-KR" sz="2000" dirty="0"/>
              <a:t>, </a:t>
            </a:r>
            <a:r>
              <a:rPr lang="ko-KR" altLang="en-US" sz="2000" dirty="0"/>
              <a:t>화재</a:t>
            </a:r>
            <a:r>
              <a:rPr lang="en-US" altLang="ko-KR" sz="2000" dirty="0"/>
              <a:t>, </a:t>
            </a:r>
            <a:r>
              <a:rPr lang="ko-KR" altLang="en-US" sz="2000" dirty="0"/>
              <a:t>지진 등을 겪었고</a:t>
            </a:r>
            <a:r>
              <a:rPr lang="en-US" altLang="ko-KR" sz="2000" dirty="0"/>
              <a:t>, 2</a:t>
            </a:r>
            <a:r>
              <a:rPr lang="ko-KR" altLang="en-US" sz="2000" dirty="0"/>
              <a:t>차 대전 교토의 문화유산 덕에 원폭을 피함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약 </a:t>
            </a:r>
            <a:r>
              <a:rPr lang="en-US" altLang="ko-KR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1,600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개의 절과 </a:t>
            </a:r>
            <a:r>
              <a:rPr lang="en-US" altLang="ko-KR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400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개의 신사</a:t>
            </a:r>
            <a:r>
              <a:rPr lang="en-US" altLang="ko-KR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궁전</a:t>
            </a:r>
            <a:r>
              <a:rPr lang="en-US" altLang="ko-KR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정원 등을 잘 보존</a:t>
            </a:r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20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교토는 </a:t>
            </a:r>
            <a:r>
              <a:rPr lang="en-US" altLang="ko-KR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1,000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년 이상 열린 전통 축제들로 유명</a:t>
            </a:r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sz="2000" dirty="0">
                <a:highlight>
                  <a:srgbClr val="FFFFFF"/>
                </a:highlight>
                <a:latin typeface="Arial" panose="020B0604020202020204" pitchFamily="34" charset="0"/>
              </a:rPr>
              <a:t>   </a:t>
            </a:r>
            <a:r>
              <a:rPr lang="ko-KR" alt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대표 </a:t>
            </a:r>
            <a:r>
              <a:rPr lang="en-US" altLang="ko-KR" sz="2000" dirty="0">
                <a:highlight>
                  <a:srgbClr val="FFFFFF"/>
                </a:highlight>
                <a:latin typeface="Arial" panose="020B0604020202020204" pitchFamily="34" charset="0"/>
              </a:rPr>
              <a:t>-</a:t>
            </a:r>
            <a:r>
              <a:rPr lang="ko-KR" alt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ko-KR" altLang="en-US" sz="2000" b="0" i="0" u="none" strike="noStrike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아오이마쓰리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는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매년 </a:t>
            </a:r>
            <a:r>
              <a:rPr lang="en-US" altLang="ko-KR" sz="20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5</a:t>
            </a:r>
            <a:r>
              <a:rPr lang="ko-KR" altLang="en-US" sz="20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월 </a:t>
            </a:r>
            <a:r>
              <a:rPr lang="en-US" altLang="ko-KR" sz="20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15</a:t>
            </a:r>
            <a:r>
              <a:rPr lang="ko-KR" altLang="en-US" sz="20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일</a:t>
            </a:r>
            <a:r>
              <a:rPr lang="en-US" altLang="ko-KR" sz="20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altLang="ko-KR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7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월 한 달 동안은 </a:t>
            </a:r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  </a:t>
            </a:r>
            <a:r>
              <a:rPr lang="ko-KR" altLang="en-US" sz="2000" b="0" i="0" u="none" strike="noStrike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기온마쓰리</a:t>
            </a:r>
            <a:r>
              <a:rPr lang="en-US" altLang="ko-KR" sz="20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en-US" altLang="ko-KR" sz="20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10</a:t>
            </a:r>
            <a:r>
              <a:rPr lang="ko-KR" altLang="en-US" sz="20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월 </a:t>
            </a:r>
            <a:r>
              <a:rPr lang="en-US" altLang="ko-KR" sz="20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22</a:t>
            </a:r>
            <a:r>
              <a:rPr lang="ko-KR" altLang="en-US" sz="20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일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에는 </a:t>
            </a:r>
            <a:r>
              <a:rPr lang="ko-KR" altLang="en-US" sz="2000" b="0" i="0" u="none" strike="noStrike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지다이마쓰리</a:t>
            </a:r>
            <a:r>
              <a:rPr lang="ko-KR" altLang="en-US" sz="20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603941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5000"/>
                <a:lumOff val="95000"/>
              </a:schemeClr>
            </a:gs>
            <a:gs pos="48000">
              <a:schemeClr val="accent1">
                <a:lumMod val="30000"/>
                <a:lumOff val="70000"/>
              </a:schemeClr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두루마리 모양: 세로로 말림 10">
            <a:extLst>
              <a:ext uri="{FF2B5EF4-FFF2-40B4-BE49-F238E27FC236}">
                <a16:creationId xmlns:a16="http://schemas.microsoft.com/office/drawing/2014/main" id="{FA01F385-3089-F35C-EDFF-39152BBBB210}"/>
              </a:ext>
            </a:extLst>
          </p:cNvPr>
          <p:cNvSpPr/>
          <p:nvPr/>
        </p:nvSpPr>
        <p:spPr>
          <a:xfrm>
            <a:off x="1105881" y="1273032"/>
            <a:ext cx="2025248" cy="4925200"/>
          </a:xfrm>
          <a:prstGeom prst="verticalScroll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4" name="구름 3">
            <a:extLst>
              <a:ext uri="{FF2B5EF4-FFF2-40B4-BE49-F238E27FC236}">
                <a16:creationId xmlns:a16="http://schemas.microsoft.com/office/drawing/2014/main" id="{5A0FE3BA-1E16-993C-19DD-037F8E86DB9D}"/>
              </a:ext>
            </a:extLst>
          </p:cNvPr>
          <p:cNvSpPr/>
          <p:nvPr/>
        </p:nvSpPr>
        <p:spPr>
          <a:xfrm>
            <a:off x="4320940" y="229355"/>
            <a:ext cx="6255395" cy="191531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</a:rPr>
              <a:t>1. </a:t>
            </a:r>
            <a:r>
              <a:rPr lang="ko-KR" altLang="en-US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</a:rPr>
              <a:t>간사이 지역은 어떤 지역인가</a:t>
            </a:r>
            <a:r>
              <a:rPr lang="en-US" altLang="ko-KR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</a:rPr>
              <a:t>?</a:t>
            </a:r>
          </a:p>
          <a:p>
            <a:pPr algn="ctr"/>
            <a:endParaRPr lang="ko-KR" altLang="en-US" sz="2800" dirty="0">
              <a:ln w="12700">
                <a:solidFill>
                  <a:schemeClr val="accent1">
                    <a:shade val="15000"/>
                  </a:schemeClr>
                </a:solidFill>
              </a:ln>
            </a:endParaRPr>
          </a:p>
        </p:txBody>
      </p:sp>
      <p:sp>
        <p:nvSpPr>
          <p:cNvPr id="5" name="구름 4">
            <a:extLst>
              <a:ext uri="{FF2B5EF4-FFF2-40B4-BE49-F238E27FC236}">
                <a16:creationId xmlns:a16="http://schemas.microsoft.com/office/drawing/2014/main" id="{4BE73B35-41C9-17EB-AB97-C6E80CD8C081}"/>
              </a:ext>
            </a:extLst>
          </p:cNvPr>
          <p:cNvSpPr/>
          <p:nvPr/>
        </p:nvSpPr>
        <p:spPr>
          <a:xfrm>
            <a:off x="7368561" y="1545841"/>
            <a:ext cx="2743200" cy="89592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>
                  <a:solidFill>
                    <a:schemeClr val="accent1">
                      <a:shade val="15000"/>
                    </a:schemeClr>
                  </a:solidFill>
                </a:ln>
              </a:rPr>
              <a:t>간사이 지역의 문화</a:t>
            </a:r>
          </a:p>
        </p:txBody>
      </p:sp>
      <p:sp>
        <p:nvSpPr>
          <p:cNvPr id="7" name="구름 6">
            <a:extLst>
              <a:ext uri="{FF2B5EF4-FFF2-40B4-BE49-F238E27FC236}">
                <a16:creationId xmlns:a16="http://schemas.microsoft.com/office/drawing/2014/main" id="{5CDAB107-F5E2-34E4-5583-20BE3ADF57EE}"/>
              </a:ext>
            </a:extLst>
          </p:cNvPr>
          <p:cNvSpPr/>
          <p:nvPr/>
        </p:nvSpPr>
        <p:spPr>
          <a:xfrm>
            <a:off x="4486816" y="1545841"/>
            <a:ext cx="2743200" cy="89592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</a:rPr>
              <a:t>간사이 지역의 특징</a:t>
            </a:r>
          </a:p>
        </p:txBody>
      </p:sp>
      <p:pic>
        <p:nvPicPr>
          <p:cNvPr id="10" name="그림 9" descr="클립아트, 디자인이(가) 표시된 사진&#10;&#10;자동 생성된 설명">
            <a:extLst>
              <a:ext uri="{FF2B5EF4-FFF2-40B4-BE49-F238E27FC236}">
                <a16:creationId xmlns:a16="http://schemas.microsoft.com/office/drawing/2014/main" id="{D675AD76-E1BB-AD89-92A6-536BDB75E7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5" b="99611" l="3805" r="92542">
                        <a14:foregroundMark x1="39574" y1="71595" x2="44003" y2="88032"/>
                        <a14:foregroundMark x1="53164" y1="95028" x2="56353" y2="98199"/>
                        <a14:foregroundMark x1="50346" y1="92227" x2="50841" y2="92719"/>
                        <a14:foregroundMark x1="46423" y1="88327" x2="49786" y2="91670"/>
                        <a14:foregroundMark x1="83102" y1="6404" x2="84916" y2="3470"/>
                        <a14:foregroundMark x1="79604" y1="12062" x2="82145" y2="7952"/>
                        <a14:foregroundMark x1="94510" y1="4267" x2="95890" y2="5058"/>
                        <a14:foregroundMark x1="95890" y1="5058" x2="95802" y2="5509"/>
                        <a14:foregroundMark x1="91654" y1="27452" x2="91663" y2="27665"/>
                        <a14:foregroundMark x1="91924" y1="50050" x2="89954" y2="53307"/>
                        <a14:foregroundMark x1="70936" y1="25611" x2="71385" y2="26070"/>
                        <a14:foregroundMark x1="49440" y1="95297" x2="49809" y2="96064"/>
                        <a14:foregroundMark x1="48706" y1="93774" x2="48991" y2="94365"/>
                        <a14:foregroundMark x1="7915" y1="49416" x2="12481" y2="67315"/>
                        <a14:foregroundMark x1="12481" y1="67315" x2="21613" y2="72763"/>
                        <a14:foregroundMark x1="21613" y1="72763" x2="27397" y2="72374"/>
                        <a14:foregroundMark x1="8067" y1="63424" x2="10502" y2="66926"/>
                        <a14:foregroundMark x1="11568" y1="67315" x2="12481" y2="68872"/>
                        <a14:foregroundMark x1="19482" y1="30350" x2="18417" y2="32296"/>
                        <a14:foregroundMark x1="17047" y1="34630" x2="17047" y2="34630"/>
                        <a14:foregroundMark x1="16438" y1="34630" x2="15982" y2="35409"/>
                        <a14:foregroundMark x1="16438" y1="34630" x2="14612" y2="37354"/>
                        <a14:foregroundMark x1="17199" y1="33852" x2="15525" y2="34630"/>
                        <a14:foregroundMark x1="14764" y1="36965" x2="14003" y2="38132"/>
                        <a14:foregroundMark x1="14003" y1="39300" x2="13394" y2="40078"/>
                        <a14:foregroundMark x1="15525" y1="38132" x2="13699" y2="38911"/>
                        <a14:foregroundMark x1="13394" y1="39689" x2="17504" y2="33852"/>
                        <a14:foregroundMark x1="17656" y1="33463" x2="17047" y2="33463"/>
                        <a14:foregroundMark x1="18417" y1="31518" x2="17199" y2="34241"/>
                        <a14:foregroundMark x1="28158" y1="30350" x2="32572" y2="29961"/>
                        <a14:foregroundMark x1="20091" y1="29961" x2="18874" y2="30350"/>
                        <a14:foregroundMark x1="17199" y1="33463" x2="15677" y2="35798"/>
                        <a14:foregroundMark x1="16134" y1="34241" x2="14460" y2="36576"/>
                        <a14:foregroundMark x1="14612" y1="36965" x2="12938" y2="39300"/>
                        <a14:foregroundMark x1="12177" y1="42023" x2="15982" y2="36576"/>
                        <a14:backgroundMark x1="19775" y1="28794" x2="28538" y2="28794"/>
                        <a14:backgroundMark x1="32849" y1="28824" x2="44444" y2="27626"/>
                        <a14:backgroundMark x1="38813" y1="27237" x2="49772" y2="28405"/>
                        <a14:backgroundMark x1="49772" y1="28405" x2="68493" y2="27237"/>
                        <a14:backgroundMark x1="68493" y1="27237" x2="71081" y2="24903"/>
                        <a14:backgroundMark x1="81887" y1="3891" x2="84170" y2="778"/>
                        <a14:backgroundMark x1="84932" y1="778" x2="85540" y2="1167"/>
                        <a14:backgroundMark x1="85388" y1="1556" x2="94977" y2="1167"/>
                        <a14:backgroundMark x1="94977" y1="1167" x2="95282" y2="1167"/>
                        <a14:backgroundMark x1="95738" y1="5447" x2="92237" y2="28016"/>
                        <a14:backgroundMark x1="92237" y1="28016" x2="92998" y2="49805"/>
                        <a14:backgroundMark x1="91172" y1="33074" x2="92085" y2="27626"/>
                        <a14:backgroundMark x1="91933" y1="27626" x2="92085" y2="34630"/>
                        <a14:backgroundMark x1="92085" y1="31518" x2="91933" y2="28405"/>
                        <a14:backgroundMark x1="61035" y1="84825" x2="66058" y2="98054"/>
                        <a14:backgroundMark x1="66667" y1="99611" x2="67428" y2="98833"/>
                        <a14:backgroundMark x1="66514" y1="97665" x2="66514" y2="98833"/>
                        <a14:backgroundMark x1="43379" y1="91051" x2="45205" y2="89494"/>
                        <a14:backgroundMark x1="49315" y1="97665" x2="51750" y2="99611"/>
                        <a14:backgroundMark x1="48706" y1="95331" x2="49315" y2="95720"/>
                        <a14:backgroundMark x1="49619" y1="96498" x2="49619" y2="96498"/>
                        <a14:backgroundMark x1="12403" y1="40819" x2="5479" y2="52140"/>
                        <a14:backgroundMark x1="4566" y1="54864" x2="3805" y2="61479"/>
                        <a14:backgroundMark x1="27315" y1="72710" x2="31811" y2="74319"/>
                        <a14:backgroundMark x1="31811" y1="74319" x2="38356" y2="73541"/>
                        <a14:backgroundMark x1="20287" y1="77313" x2="20396" y2="77432"/>
                        <a14:backgroundMark x1="26332" y1="77432" x2="26152" y2="77456"/>
                        <a14:backgroundMark x1="32116" y1="79377" x2="30441" y2="78988"/>
                        <a14:backgroundMark x1="29680" y1="80545" x2="19330" y2="79377"/>
                        <a14:backgroundMark x1="19330" y1="79377" x2="19330" y2="79377"/>
                        <a14:backgroundMark x1="56012" y1="99611" x2="65145" y2="98444"/>
                        <a14:backgroundMark x1="68798" y1="99222" x2="65449" y2="9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2752" flipH="1">
            <a:off x="48049" y="-184699"/>
            <a:ext cx="4892230" cy="2448267"/>
          </a:xfrm>
          <a:prstGeom prst="rect">
            <a:avLst/>
          </a:prstGeom>
        </p:spPr>
      </p:pic>
      <p:sp>
        <p:nvSpPr>
          <p:cNvPr id="8" name="구름 7">
            <a:extLst>
              <a:ext uri="{FF2B5EF4-FFF2-40B4-BE49-F238E27FC236}">
                <a16:creationId xmlns:a16="http://schemas.microsoft.com/office/drawing/2014/main" id="{B1A78498-5D1F-C5BA-A806-ECAEC819534A}"/>
              </a:ext>
            </a:extLst>
          </p:cNvPr>
          <p:cNvSpPr/>
          <p:nvPr/>
        </p:nvSpPr>
        <p:spPr>
          <a:xfrm>
            <a:off x="3734781" y="2482703"/>
            <a:ext cx="7637156" cy="1915319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/>
              <a:t>2. </a:t>
            </a:r>
            <a:r>
              <a:rPr lang="ko-KR" altLang="en-US" sz="2800" dirty="0"/>
              <a:t>비행기 타고 떠나는 간사이 지역 탐방</a:t>
            </a:r>
          </a:p>
        </p:txBody>
      </p:sp>
      <p:sp>
        <p:nvSpPr>
          <p:cNvPr id="9" name="구름 8">
            <a:extLst>
              <a:ext uri="{FF2B5EF4-FFF2-40B4-BE49-F238E27FC236}">
                <a16:creationId xmlns:a16="http://schemas.microsoft.com/office/drawing/2014/main" id="{74DD7459-4708-BB96-B1F3-7B860F80F5F7}"/>
              </a:ext>
            </a:extLst>
          </p:cNvPr>
          <p:cNvSpPr/>
          <p:nvPr/>
        </p:nvSpPr>
        <p:spPr>
          <a:xfrm>
            <a:off x="4077675" y="4572257"/>
            <a:ext cx="6951367" cy="1915319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/>
              <a:t>3. </a:t>
            </a:r>
            <a:r>
              <a:rPr lang="ko-KR" altLang="en-US" sz="2800" dirty="0"/>
              <a:t>여행을 마치며</a:t>
            </a:r>
          </a:p>
        </p:txBody>
      </p:sp>
      <p:sp>
        <p:nvSpPr>
          <p:cNvPr id="2" name="세로 제목 1">
            <a:extLst>
              <a:ext uri="{FF2B5EF4-FFF2-40B4-BE49-F238E27FC236}">
                <a16:creationId xmlns:a16="http://schemas.microsoft.com/office/drawing/2014/main" id="{75ED1097-345F-F5FA-5942-AE9C15FB3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0518" y="1171322"/>
            <a:ext cx="2628900" cy="4729018"/>
          </a:xfrm>
        </p:spPr>
        <p:txBody>
          <a:bodyPr/>
          <a:lstStyle/>
          <a:p>
            <a:r>
              <a:rPr lang="en-US" altLang="ko-KR" dirty="0"/>
              <a:t>      </a:t>
            </a:r>
            <a:r>
              <a:rPr lang="ko-KR" altLang="en-US" sz="6600" dirty="0"/>
              <a:t>목</a:t>
            </a:r>
            <a:r>
              <a:rPr lang="en-US" altLang="ko-KR" sz="6600" dirty="0"/>
              <a:t>     </a:t>
            </a:r>
            <a:r>
              <a:rPr lang="ko-KR" altLang="en-US" sz="6600" dirty="0"/>
              <a:t>차</a:t>
            </a:r>
          </a:p>
        </p:txBody>
      </p:sp>
    </p:spTree>
    <p:extLst>
      <p:ext uri="{BB962C8B-B14F-4D97-AF65-F5344CB8AC3E}">
        <p14:creationId xmlns:p14="http://schemas.microsoft.com/office/powerpoint/2010/main" val="3159208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3DB16C-E3A7-84AA-F308-02A94E1B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283" y="308692"/>
            <a:ext cx="6425043" cy="1402470"/>
          </a:xfrm>
        </p:spPr>
        <p:txBody>
          <a:bodyPr anchor="t">
            <a:normAutofit/>
          </a:bodyPr>
          <a:lstStyle/>
          <a:p>
            <a:r>
              <a:rPr lang="ko-KR" altLang="en-US" sz="3200" dirty="0"/>
              <a:t>교토의 대표적인 절 </a:t>
            </a:r>
            <a:r>
              <a:rPr lang="ko-KR" altLang="en-US" sz="3200" dirty="0" err="1"/>
              <a:t>기요미즈데라</a:t>
            </a:r>
            <a:endParaRPr lang="ko-KR" altLang="en-US" sz="3200" dirty="0"/>
          </a:p>
        </p:txBody>
      </p:sp>
      <p:pic>
        <p:nvPicPr>
          <p:cNvPr id="5" name="그림 4" descr="야외, 구름, 나무, 건물이(가) 표시된 사진&#10;&#10;자동 생성된 설명">
            <a:extLst>
              <a:ext uri="{FF2B5EF4-FFF2-40B4-BE49-F238E27FC236}">
                <a16:creationId xmlns:a16="http://schemas.microsoft.com/office/drawing/2014/main" id="{E416EBBA-2F78-1BB7-0AD7-57F6EF825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40" r="30940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AE6202-464E-1717-C915-166852351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266" y="1160121"/>
            <a:ext cx="6323441" cy="483791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사슴을 잡은 후 귀가하던 도중</a:t>
            </a:r>
            <a:r>
              <a:rPr lang="en-US" altLang="ko-KR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sz="24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엔친이라는</a:t>
            </a:r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이름을 가진 스님이 폭포 아래에서 독경을 하는 것을 보고 살생한 것을 참회하는 뜻으로 이 절을 세움</a:t>
            </a:r>
            <a:endParaRPr lang="en-US" altLang="ko-KR" sz="24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24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이후 아내의 건강이 좋아지자 부부는 절에 </a:t>
            </a:r>
            <a:r>
              <a:rPr lang="ko-KR" altLang="en-US" sz="24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관세음보살</a:t>
            </a:r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상을 만들어 바쳤고</a:t>
            </a:r>
            <a:r>
              <a:rPr lang="en-US" altLang="ko-KR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이 보살상이 영험하다는 소문이 퍼지게 되어 현재의 </a:t>
            </a:r>
            <a:r>
              <a:rPr lang="ko-KR" altLang="en-US" sz="24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기요미즈데라의</a:t>
            </a:r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명성을 얻음</a:t>
            </a:r>
            <a:endParaRPr lang="en-US" altLang="ko-KR" sz="24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우리가 볼 수 있는 건물들은 </a:t>
            </a:r>
            <a:r>
              <a:rPr lang="ko-KR" altLang="en-US" sz="24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도쿠가와</a:t>
            </a:r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ko-KR" altLang="en-US" sz="24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이에미쓰의</a:t>
            </a:r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명령에 의해 </a:t>
            </a:r>
            <a:r>
              <a:rPr lang="en-US" altLang="ko-KR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1633</a:t>
            </a:r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년에 </a:t>
            </a:r>
            <a:r>
              <a:rPr lang="ko-KR" altLang="en-US" sz="24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재건된것</a:t>
            </a:r>
            <a:r>
              <a:rPr lang="en-US" altLang="ko-KR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사찰 건물 전체에 못이 하나도 쓰이지 않았다고 하여 유명</a:t>
            </a:r>
            <a:endParaRPr lang="en-US" altLang="ko-KR" sz="24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이름은 언덕에서 흐르는 오토와 폭포에서 유래된 것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04411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야외, 중국 건축, 일본 건축, 하늘이(가) 표시된 사진&#10;&#10;자동 생성된 설명">
            <a:extLst>
              <a:ext uri="{FF2B5EF4-FFF2-40B4-BE49-F238E27FC236}">
                <a16:creationId xmlns:a16="http://schemas.microsoft.com/office/drawing/2014/main" id="{4110EFBD-C952-6CD8-1556-A8B529001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9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7361F62-AE93-FB4C-6392-9EFAB1B3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ko-KR" altLang="en-US" sz="4000"/>
              <a:t>헤이안 신궁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E34398-3324-9941-F989-26404F6F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4" y="1838036"/>
            <a:ext cx="5181600" cy="4654839"/>
          </a:xfrm>
        </p:spPr>
        <p:txBody>
          <a:bodyPr>
            <a:normAutofit/>
          </a:bodyPr>
          <a:lstStyle/>
          <a:p>
            <a:r>
              <a:rPr lang="ko-KR" altLang="en-US" sz="1800" b="1" dirty="0"/>
              <a:t>원래는 </a:t>
            </a:r>
            <a:r>
              <a:rPr lang="en-US" altLang="ko-KR" sz="1800" b="1" i="0" dirty="0">
                <a:effectLst/>
                <a:latin typeface="Pretendard JP"/>
              </a:rPr>
              <a:t>1100</a:t>
            </a:r>
            <a:r>
              <a:rPr lang="ko-KR" altLang="en-US" sz="1800" b="1" i="0" dirty="0">
                <a:effectLst/>
                <a:latin typeface="Pretendard JP"/>
              </a:rPr>
              <a:t>주년을 기념하여 신사를 세운 것 </a:t>
            </a:r>
            <a:r>
              <a:rPr lang="en-US" altLang="ko-KR" sz="1800" b="1" i="0" dirty="0">
                <a:effectLst/>
                <a:latin typeface="Pretendard JP"/>
              </a:rPr>
              <a:t>1895</a:t>
            </a:r>
            <a:r>
              <a:rPr lang="ko-KR" altLang="en-US" sz="1800" b="1" i="0" dirty="0">
                <a:effectLst/>
                <a:latin typeface="Pretendard JP"/>
              </a:rPr>
              <a:t>년</a:t>
            </a:r>
            <a:r>
              <a:rPr lang="en-US" altLang="ko-KR" sz="1800" b="1" i="0" dirty="0">
                <a:effectLst/>
                <a:latin typeface="Pretendard JP"/>
              </a:rPr>
              <a:t>(</a:t>
            </a:r>
            <a:r>
              <a:rPr lang="ko-KR" altLang="en-US" sz="1800" b="1" i="0" dirty="0">
                <a:effectLst/>
                <a:latin typeface="Pretendard JP"/>
              </a:rPr>
              <a:t>메이지 </a:t>
            </a:r>
            <a:r>
              <a:rPr lang="en-US" altLang="ko-KR" sz="1800" b="1" i="0" dirty="0">
                <a:effectLst/>
                <a:latin typeface="Pretendard JP"/>
              </a:rPr>
              <a:t>28</a:t>
            </a:r>
            <a:r>
              <a:rPr lang="ko-KR" altLang="en-US" sz="1800" b="1" i="0" dirty="0">
                <a:effectLst/>
                <a:latin typeface="Pretendard JP"/>
              </a:rPr>
              <a:t>년</a:t>
            </a:r>
            <a:r>
              <a:rPr lang="en-US" altLang="ko-KR" sz="1800" b="1" i="0" dirty="0">
                <a:effectLst/>
                <a:latin typeface="Pretendard JP"/>
              </a:rPr>
              <a:t>)</a:t>
            </a:r>
            <a:r>
              <a:rPr lang="ko-KR" altLang="en-US" sz="1800" b="1" i="0" dirty="0">
                <a:effectLst/>
                <a:latin typeface="Pretendard JP"/>
              </a:rPr>
              <a:t>에 일본에서 내국 권업 박람회</a:t>
            </a:r>
            <a:r>
              <a:rPr lang="en-US" altLang="ko-KR" sz="1800" b="1" i="0" dirty="0">
                <a:effectLst/>
                <a:latin typeface="Pretendard JP"/>
              </a:rPr>
              <a:t>(</a:t>
            </a:r>
            <a:r>
              <a:rPr lang="ko-KR" altLang="en-US" sz="1800" b="1" i="0" dirty="0">
                <a:effectLst/>
                <a:latin typeface="Pretendard JP"/>
              </a:rPr>
              <a:t>제</a:t>
            </a:r>
            <a:r>
              <a:rPr lang="en-US" altLang="ko-KR" sz="1800" b="1" i="0" dirty="0">
                <a:effectLst/>
                <a:latin typeface="Pretendard JP"/>
              </a:rPr>
              <a:t>4</a:t>
            </a:r>
            <a:r>
              <a:rPr lang="ko-KR" altLang="en-US" sz="1800" b="1" i="0" dirty="0">
                <a:effectLst/>
                <a:latin typeface="Pretendard JP"/>
              </a:rPr>
              <a:t>회</a:t>
            </a:r>
            <a:r>
              <a:rPr lang="en-US" altLang="ko-KR" sz="1800" b="1" i="0" dirty="0">
                <a:effectLst/>
                <a:latin typeface="Pretendard JP"/>
              </a:rPr>
              <a:t>)</a:t>
            </a:r>
            <a:r>
              <a:rPr lang="ko-KR" altLang="en-US" sz="1800" b="1" i="0" dirty="0">
                <a:effectLst/>
                <a:latin typeface="Pretendard JP"/>
              </a:rPr>
              <a:t>가 열렸을 때</a:t>
            </a:r>
            <a:r>
              <a:rPr lang="en-US" altLang="ko-KR" sz="1800" b="1" i="0" dirty="0">
                <a:effectLst/>
                <a:latin typeface="Pretendard JP"/>
              </a:rPr>
              <a:t>(4.1~7.31) </a:t>
            </a:r>
            <a:r>
              <a:rPr lang="ko-KR" altLang="en-US" sz="1800" b="1" i="0" dirty="0">
                <a:effectLst/>
                <a:latin typeface="Pretendard JP"/>
              </a:rPr>
              <a:t>지은 문화시설로 일종의 테마파크 비슷한 용도</a:t>
            </a:r>
            <a:endParaRPr lang="en-US" altLang="ko-KR" sz="1800" b="1" i="0" dirty="0">
              <a:effectLst/>
              <a:latin typeface="Pretendard JP"/>
            </a:endParaRPr>
          </a:p>
          <a:p>
            <a:endParaRPr lang="en-US" altLang="ko-KR" sz="1800" b="1" dirty="0">
              <a:latin typeface="Pretendard JP"/>
            </a:endParaRPr>
          </a:p>
          <a:p>
            <a:r>
              <a:rPr lang="ko-KR" altLang="en-US" sz="1800" b="1" i="0" dirty="0">
                <a:effectLst/>
                <a:latin typeface="Pretendard JP"/>
              </a:rPr>
              <a:t>박람회가 끝난 뒤 해당 건물은 그대로</a:t>
            </a:r>
            <a:r>
              <a:rPr lang="en-US" altLang="ko-KR" sz="1800" b="1" i="0" dirty="0">
                <a:effectLst/>
                <a:latin typeface="Pretendard JP"/>
              </a:rPr>
              <a:t>, </a:t>
            </a:r>
            <a:r>
              <a:rPr lang="ko-KR" altLang="en-US" sz="1800" b="1" i="0" dirty="0" err="1">
                <a:effectLst/>
                <a:latin typeface="Pretendard JP"/>
              </a:rPr>
              <a:t>헤이안쿄로</a:t>
            </a:r>
            <a:r>
              <a:rPr lang="ko-KR" altLang="en-US" sz="1800" b="1" i="0" dirty="0">
                <a:effectLst/>
                <a:latin typeface="Pretendard JP"/>
              </a:rPr>
              <a:t> 천도한 당사자인 제</a:t>
            </a:r>
            <a:r>
              <a:rPr lang="en-US" altLang="ko-KR" sz="1800" b="1" i="0" dirty="0">
                <a:effectLst/>
                <a:latin typeface="Pretendard JP"/>
              </a:rPr>
              <a:t>50</a:t>
            </a:r>
            <a:r>
              <a:rPr lang="ko-KR" altLang="en-US" sz="1800" b="1" i="0" dirty="0">
                <a:effectLst/>
                <a:latin typeface="Pretendard JP"/>
              </a:rPr>
              <a:t>대 </a:t>
            </a:r>
            <a:r>
              <a:rPr lang="ko-KR" altLang="en-US" sz="1800" b="1" dirty="0" err="1">
                <a:latin typeface="Pretendard JP"/>
              </a:rPr>
              <a:t>간무덴노</a:t>
            </a:r>
            <a:r>
              <a:rPr lang="ko-KR" altLang="en-US" sz="1800" b="1" i="0" strike="noStrike" dirty="0">
                <a:effectLst/>
                <a:latin typeface="Pretendard JP"/>
              </a:rPr>
              <a:t> </a:t>
            </a:r>
            <a:r>
              <a:rPr lang="ko-KR" altLang="en-US" sz="1800" b="1" i="0" dirty="0">
                <a:effectLst/>
                <a:latin typeface="Pretendard JP"/>
              </a:rPr>
              <a:t>를 모시는 신사로 바뀜  </a:t>
            </a:r>
            <a:r>
              <a:rPr lang="en-US" altLang="ko-KR" sz="1800" b="1" i="0" dirty="0">
                <a:effectLst/>
                <a:latin typeface="Pretendard JP"/>
              </a:rPr>
              <a:t>=&gt;</a:t>
            </a:r>
            <a:r>
              <a:rPr lang="ko-KR" altLang="en-US" sz="1800" b="1" i="0" dirty="0">
                <a:effectLst/>
                <a:latin typeface="Pretendard JP"/>
              </a:rPr>
              <a:t>헤이안 </a:t>
            </a:r>
            <a:r>
              <a:rPr lang="ko-KR" altLang="en-US" sz="1800" b="1" i="0" dirty="0" err="1">
                <a:effectLst/>
                <a:latin typeface="Pretendard JP"/>
              </a:rPr>
              <a:t>신궁의</a:t>
            </a:r>
            <a:r>
              <a:rPr lang="ko-KR" altLang="en-US" sz="1800" b="1" i="0" dirty="0">
                <a:effectLst/>
                <a:latin typeface="Pretendard JP"/>
              </a:rPr>
              <a:t> 시초</a:t>
            </a:r>
            <a:endParaRPr lang="en-US" altLang="ko-KR" sz="1800" b="1" i="0" dirty="0">
              <a:effectLst/>
              <a:latin typeface="Pretendard JP"/>
            </a:endParaRPr>
          </a:p>
          <a:p>
            <a:endParaRPr lang="en-US" altLang="ko-KR" sz="1800" b="1" dirty="0">
              <a:latin typeface="Pretendard JP"/>
            </a:endParaRPr>
          </a:p>
          <a:p>
            <a:r>
              <a:rPr lang="en-US" altLang="ko-KR" sz="1800" b="1" i="0" dirty="0">
                <a:effectLst/>
                <a:latin typeface="Pretendard JP"/>
              </a:rPr>
              <a:t>1940</a:t>
            </a:r>
            <a:r>
              <a:rPr lang="ko-KR" altLang="en-US" sz="1800" b="1" i="0" dirty="0">
                <a:effectLst/>
                <a:latin typeface="Pretendard JP"/>
              </a:rPr>
              <a:t>년</a:t>
            </a:r>
            <a:r>
              <a:rPr lang="en-US" altLang="ko-KR" sz="1800" b="1" i="0" dirty="0">
                <a:effectLst/>
                <a:latin typeface="Pretendard JP"/>
              </a:rPr>
              <a:t>(</a:t>
            </a:r>
            <a:r>
              <a:rPr lang="ko-KR" altLang="en-US" sz="1800" b="1" i="0" dirty="0">
                <a:effectLst/>
                <a:latin typeface="Pretendard JP"/>
              </a:rPr>
              <a:t>쇼와 </a:t>
            </a:r>
            <a:r>
              <a:rPr lang="en-US" altLang="ko-KR" sz="1800" b="1" i="0" dirty="0">
                <a:effectLst/>
                <a:latin typeface="Pretendard JP"/>
              </a:rPr>
              <a:t>15</a:t>
            </a:r>
            <a:r>
              <a:rPr lang="ko-KR" altLang="en-US" sz="1800" b="1" i="0" dirty="0">
                <a:effectLst/>
                <a:latin typeface="Pretendard JP"/>
              </a:rPr>
              <a:t>년</a:t>
            </a:r>
            <a:r>
              <a:rPr lang="en-US" altLang="ko-KR" sz="1800" b="1" i="0" dirty="0">
                <a:effectLst/>
                <a:latin typeface="Pretendard JP"/>
              </a:rPr>
              <a:t>), </a:t>
            </a:r>
            <a:r>
              <a:rPr lang="ko-KR" altLang="en-US" sz="1800" b="1" i="0" dirty="0">
                <a:effectLst/>
                <a:latin typeface="Pretendard JP"/>
              </a:rPr>
              <a:t>당시 </a:t>
            </a:r>
            <a:r>
              <a:rPr lang="en-US" altLang="ko-KR" sz="1800" b="1" i="0" dirty="0">
                <a:effectLst/>
                <a:latin typeface="Pretendard JP"/>
              </a:rPr>
              <a:t>《</a:t>
            </a:r>
            <a:r>
              <a:rPr lang="ko-KR" altLang="en-US" sz="1800" b="1" dirty="0">
                <a:latin typeface="Pretendard JP"/>
              </a:rPr>
              <a:t>일본서기</a:t>
            </a:r>
            <a:r>
              <a:rPr lang="en-US" altLang="ko-KR" sz="1800" b="1" i="0" dirty="0">
                <a:effectLst/>
                <a:latin typeface="Pretendard JP"/>
              </a:rPr>
              <a:t>》</a:t>
            </a:r>
            <a:r>
              <a:rPr lang="ko-KR" altLang="en-US" sz="1800" b="1" i="0" dirty="0">
                <a:effectLst/>
                <a:latin typeface="Pretendard JP"/>
              </a:rPr>
              <a:t>의 기록을 근거로 일본 왕실의 시조 </a:t>
            </a:r>
            <a:r>
              <a:rPr lang="ko-KR" altLang="en-US" sz="1800" b="1" dirty="0">
                <a:latin typeface="Pretendard JP"/>
              </a:rPr>
              <a:t>진무 </a:t>
            </a:r>
            <a:r>
              <a:rPr lang="ko-KR" altLang="en-US" sz="1800" b="1" dirty="0" err="1">
                <a:latin typeface="Pretendard JP"/>
              </a:rPr>
              <a:t>덴노</a:t>
            </a:r>
            <a:r>
              <a:rPr lang="ko-KR" altLang="en-US" sz="1800" b="1" i="0" dirty="0" err="1">
                <a:effectLst/>
                <a:latin typeface="Pretendard JP"/>
              </a:rPr>
              <a:t>이래</a:t>
            </a:r>
            <a:r>
              <a:rPr lang="ko-KR" altLang="en-US" sz="1800" b="1" i="0" dirty="0">
                <a:effectLst/>
                <a:latin typeface="Pretendard JP"/>
              </a:rPr>
              <a:t> 일본의 </a:t>
            </a:r>
            <a:r>
              <a:rPr lang="ko-KR" altLang="en-US" sz="1800" b="1" dirty="0">
                <a:latin typeface="Pretendard JP"/>
              </a:rPr>
              <a:t>황기</a:t>
            </a:r>
            <a:r>
              <a:rPr lang="en-US" altLang="ko-KR" sz="1800" b="1" i="0" dirty="0">
                <a:effectLst/>
                <a:latin typeface="Pretendard JP"/>
              </a:rPr>
              <a:t>(</a:t>
            </a:r>
            <a:r>
              <a:rPr lang="ko-KR" altLang="en-US" sz="1800" b="1" i="0" dirty="0">
                <a:effectLst/>
                <a:latin typeface="Pretendard JP"/>
              </a:rPr>
              <a:t>皇紀</a:t>
            </a:r>
            <a:r>
              <a:rPr lang="en-US" altLang="ko-KR" sz="1800" b="1" i="0" dirty="0">
                <a:effectLst/>
                <a:latin typeface="Pretendard JP"/>
              </a:rPr>
              <a:t>) 2600</a:t>
            </a:r>
            <a:r>
              <a:rPr lang="ko-KR" altLang="en-US" sz="1800" b="1" i="0" dirty="0">
                <a:effectLst/>
                <a:latin typeface="Pretendard JP"/>
              </a:rPr>
              <a:t>년에 해당하는 해에 교토에서 재위하고 교토에서 생을 마친 마지막 </a:t>
            </a:r>
            <a:r>
              <a:rPr lang="ko-KR" altLang="en-US" sz="1800" b="1" i="0" dirty="0" err="1">
                <a:effectLst/>
                <a:latin typeface="Pretendard JP"/>
              </a:rPr>
              <a:t>덴노인</a:t>
            </a:r>
            <a:r>
              <a:rPr lang="ko-KR" altLang="en-US" sz="1800" b="1" i="0" dirty="0">
                <a:effectLst/>
                <a:latin typeface="Pretendard JP"/>
              </a:rPr>
              <a:t> </a:t>
            </a:r>
            <a:r>
              <a:rPr lang="en-US" altLang="ko-KR" sz="1800" b="1" i="0" dirty="0">
                <a:effectLst/>
                <a:latin typeface="Pretendard JP"/>
              </a:rPr>
              <a:t>121</a:t>
            </a:r>
            <a:r>
              <a:rPr lang="ko-KR" altLang="en-US" sz="1800" b="1" i="0" dirty="0">
                <a:effectLst/>
                <a:latin typeface="Pretendard JP"/>
              </a:rPr>
              <a:t>대 </a:t>
            </a:r>
            <a:r>
              <a:rPr lang="ko-KR" altLang="en-US" sz="1800" b="1" dirty="0" err="1">
                <a:latin typeface="Pretendard JP"/>
              </a:rPr>
              <a:t>고메이</a:t>
            </a:r>
            <a:r>
              <a:rPr lang="ko-KR" altLang="en-US" sz="1800" b="1" dirty="0">
                <a:latin typeface="Pretendard JP"/>
              </a:rPr>
              <a:t> 천황</a:t>
            </a:r>
            <a:r>
              <a:rPr lang="ko-KR" altLang="en-US" sz="1800" b="1" i="0" dirty="0">
                <a:effectLst/>
                <a:latin typeface="Pretendard JP"/>
              </a:rPr>
              <a:t>이 </a:t>
            </a:r>
            <a:r>
              <a:rPr lang="ko-KR" altLang="en-US" sz="1800" b="1" i="0" dirty="0" err="1">
                <a:effectLst/>
                <a:latin typeface="Pretendard JP"/>
              </a:rPr>
              <a:t>신궁의</a:t>
            </a:r>
            <a:r>
              <a:rPr lang="ko-KR" altLang="en-US" sz="1800" b="1" i="0" dirty="0">
                <a:effectLst/>
                <a:latin typeface="Pretendard JP"/>
              </a:rPr>
              <a:t> 제신으로 추가</a:t>
            </a:r>
            <a:endParaRPr lang="en-US" altLang="ko-KR" sz="1800" b="1" i="0" dirty="0">
              <a:effectLst/>
              <a:latin typeface="Pretendard JP"/>
            </a:endParaRPr>
          </a:p>
          <a:p>
            <a:endParaRPr lang="en-US" altLang="ko-KR" sz="1800" b="1" dirty="0">
              <a:latin typeface="Pretendard JP"/>
            </a:endParaRPr>
          </a:p>
          <a:p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1556108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4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23627-E2EF-C2B0-96F8-36B1096D847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ko-KR" altLang="en-US" b="1" dirty="0" err="1"/>
              <a:t>나라현</a:t>
            </a:r>
            <a:endParaRPr lang="ko-KR" altLang="en-US" b="1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D0B120F-C128-CA27-C8C4-155E403C7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27" y="1825625"/>
            <a:ext cx="11490037" cy="4351338"/>
          </a:xfrm>
        </p:spPr>
        <p:txBody>
          <a:bodyPr>
            <a:noAutofit/>
          </a:bodyPr>
          <a:lstStyle/>
          <a:p>
            <a:r>
              <a:rPr lang="ko-KR" altLang="en-US" sz="3200" b="1" i="0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effectLst/>
                <a:latin typeface="1훈막대연필 R" panose="02020603020101020101" pitchFamily="18" charset="-127"/>
                <a:ea typeface="1훈막대연필 R" panose="02020603020101020101" pitchFamily="18" charset="-127"/>
              </a:rPr>
              <a:t> </a:t>
            </a:r>
            <a:r>
              <a:rPr lang="ko-KR" altLang="en-US" sz="3200" b="1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긴키 지방</a:t>
            </a:r>
            <a:r>
              <a:rPr lang="ko-KR" altLang="en-US" sz="3200" b="1" i="0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effectLst/>
                <a:latin typeface="1훈막대연필 R" panose="02020603020101020101" pitchFamily="18" charset="-127"/>
                <a:ea typeface="1훈막대연필 R" panose="02020603020101020101" pitchFamily="18" charset="-127"/>
              </a:rPr>
              <a:t>의 일부로 </a:t>
            </a:r>
            <a:r>
              <a:rPr lang="ko-KR" altLang="en-US" sz="3200" b="1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혼슈</a:t>
            </a:r>
            <a:r>
              <a:rPr lang="ko-KR" altLang="en-US" sz="3200" b="1" i="0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effectLst/>
                <a:latin typeface="1훈막대연필 R" panose="02020603020101020101" pitchFamily="18" charset="-127"/>
                <a:ea typeface="1훈막대연필 R" panose="02020603020101020101" pitchFamily="18" charset="-127"/>
              </a:rPr>
              <a:t> 서쪽의 </a:t>
            </a:r>
            <a:r>
              <a:rPr lang="ko-KR" altLang="en-US" sz="3200" b="1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기이반도</a:t>
            </a:r>
            <a:r>
              <a:rPr lang="ko-KR" altLang="en-US" sz="3200" b="1" i="0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effectLst/>
                <a:latin typeface="1훈막대연필 R" panose="02020603020101020101" pitchFamily="18" charset="-127"/>
                <a:ea typeface="1훈막대연필 R" panose="02020603020101020101" pitchFamily="18" charset="-127"/>
              </a:rPr>
              <a:t> 중앙의 내륙에 위치</a:t>
            </a:r>
            <a:endParaRPr lang="en-US" altLang="ko-KR" sz="3200" b="1" i="0" dirty="0">
              <a:ln w="15875">
                <a:solidFill>
                  <a:schemeClr val="tx1">
                    <a:alpha val="99000"/>
                  </a:schemeClr>
                </a:solidFill>
              </a:ln>
              <a:solidFill>
                <a:schemeClr val="bg1"/>
              </a:solidFill>
              <a:effectLst/>
              <a:latin typeface="1훈막대연필 R" panose="02020603020101020101" pitchFamily="18" charset="-127"/>
              <a:ea typeface="1훈막대연필 R" panose="02020603020101020101" pitchFamily="18" charset="-127"/>
            </a:endParaRPr>
          </a:p>
          <a:p>
            <a:pPr marL="0" indent="0">
              <a:buNone/>
            </a:pPr>
            <a:endParaRPr lang="en-US" altLang="ko-KR" sz="3200" b="1" dirty="0">
              <a:ln w="15875">
                <a:solidFill>
                  <a:schemeClr val="tx1">
                    <a:alpha val="99000"/>
                  </a:schemeClr>
                </a:solidFill>
              </a:ln>
              <a:solidFill>
                <a:schemeClr val="bg1"/>
              </a:solidFill>
              <a:latin typeface="1훈막대연필 R" panose="02020603020101020101" pitchFamily="18" charset="-127"/>
              <a:ea typeface="1훈막대연필 R" panose="02020603020101020101" pitchFamily="18" charset="-127"/>
            </a:endParaRPr>
          </a:p>
          <a:p>
            <a:r>
              <a:rPr lang="ko-KR" altLang="en-US" sz="3200" b="1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면적 </a:t>
            </a:r>
            <a:r>
              <a:rPr lang="en-US" altLang="ko-KR" sz="3200" b="1" i="0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effectLst/>
                <a:latin typeface="1훈막대연필 R" panose="02020603020101020101" pitchFamily="18" charset="-127"/>
                <a:ea typeface="1훈막대연필 R" panose="02020603020101020101" pitchFamily="18" charset="-127"/>
              </a:rPr>
              <a:t>3,690.94</a:t>
            </a:r>
            <a:r>
              <a:rPr lang="en-US" altLang="ko-KR" sz="3200" b="1" i="0" u="none" strike="noStrike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effectLst/>
                <a:latin typeface="1훈막대연필 R" panose="02020603020101020101" pitchFamily="18" charset="-127"/>
                <a:ea typeface="1훈막대연필 R" panose="02020603020101020101" pitchFamily="18" charset="-127"/>
              </a:rPr>
              <a:t>km</a:t>
            </a:r>
            <a:r>
              <a:rPr lang="en-US" altLang="ko-KR" sz="3200" b="1" i="0" u="none" strike="noStrike" baseline="30000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effectLst/>
                <a:latin typeface="1훈막대연필 R" panose="02020603020101020101" pitchFamily="18" charset="-127"/>
                <a:ea typeface="1훈막대연필 R" panose="02020603020101020101" pitchFamily="18" charset="-127"/>
              </a:rPr>
              <a:t>2</a:t>
            </a:r>
          </a:p>
          <a:p>
            <a:endParaRPr lang="en-US" altLang="ko-KR" sz="3200" b="1" dirty="0">
              <a:ln w="15875">
                <a:solidFill>
                  <a:schemeClr val="tx1">
                    <a:alpha val="99000"/>
                  </a:schemeClr>
                </a:solidFill>
              </a:ln>
              <a:solidFill>
                <a:schemeClr val="bg1"/>
              </a:solidFill>
              <a:latin typeface="1훈막대연필 R" panose="02020603020101020101" pitchFamily="18" charset="-127"/>
              <a:ea typeface="1훈막대연필 R" panose="02020603020101020101" pitchFamily="18" charset="-127"/>
            </a:endParaRPr>
          </a:p>
          <a:p>
            <a:r>
              <a:rPr lang="ko-KR" altLang="en-US" sz="3200" b="1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현목 </a:t>
            </a:r>
            <a:r>
              <a:rPr lang="en-US" altLang="ko-KR" sz="3200" b="1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: </a:t>
            </a:r>
            <a:r>
              <a:rPr lang="ko-KR" altLang="en-US" sz="3200" b="1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삼나무</a:t>
            </a:r>
            <a:r>
              <a:rPr lang="en-US" altLang="ko-KR" sz="3200" b="1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/ </a:t>
            </a:r>
            <a:r>
              <a:rPr lang="ko-KR" altLang="en-US" sz="3200" b="1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현화 </a:t>
            </a:r>
            <a:r>
              <a:rPr lang="en-US" altLang="ko-KR" sz="3200" b="1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: </a:t>
            </a:r>
            <a:r>
              <a:rPr lang="ko-KR" altLang="en-US" sz="3200" b="1" dirty="0" err="1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나라노야에벚꽃</a:t>
            </a:r>
            <a:r>
              <a:rPr lang="en-US" altLang="ko-KR" sz="3200" b="1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/</a:t>
            </a:r>
            <a:r>
              <a:rPr lang="ko-KR" altLang="en-US" sz="3200" b="1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 현조 </a:t>
            </a:r>
            <a:r>
              <a:rPr lang="en-US" altLang="ko-KR" sz="3200" b="1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:  </a:t>
            </a:r>
            <a:r>
              <a:rPr lang="ko-KR" altLang="en-US" sz="3200" b="1" dirty="0" err="1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유럽울새</a:t>
            </a:r>
            <a:endParaRPr lang="en-US" altLang="ko-KR" sz="3200" b="1" dirty="0">
              <a:ln w="15875">
                <a:solidFill>
                  <a:schemeClr val="tx1">
                    <a:alpha val="99000"/>
                  </a:schemeClr>
                </a:solidFill>
              </a:ln>
              <a:solidFill>
                <a:schemeClr val="bg1"/>
              </a:solidFill>
              <a:latin typeface="1훈막대연필 R" panose="02020603020101020101" pitchFamily="18" charset="-127"/>
              <a:ea typeface="1훈막대연필 R" panose="02020603020101020101" pitchFamily="18" charset="-127"/>
            </a:endParaRPr>
          </a:p>
          <a:p>
            <a:endParaRPr lang="en-US" altLang="ko-KR" sz="3200" b="1" dirty="0">
              <a:ln w="15875">
                <a:solidFill>
                  <a:schemeClr val="tx1">
                    <a:alpha val="99000"/>
                  </a:schemeClr>
                </a:solidFill>
              </a:ln>
              <a:solidFill>
                <a:schemeClr val="bg1"/>
              </a:solidFill>
              <a:latin typeface="1훈막대연필 R" panose="02020603020101020101" pitchFamily="18" charset="-127"/>
              <a:ea typeface="1훈막대연필 R" panose="02020603020101020101" pitchFamily="18" charset="-127"/>
            </a:endParaRPr>
          </a:p>
          <a:p>
            <a:r>
              <a:rPr lang="ko-KR" altLang="en-US" sz="3200" b="1" i="0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effectLst/>
                <a:latin typeface="1훈막대연필 R" panose="02020603020101020101" pitchFamily="18" charset="-127"/>
                <a:ea typeface="1훈막대연필 R" panose="02020603020101020101" pitchFamily="18" charset="-127"/>
              </a:rPr>
              <a:t> 풍부한 역사 덕분에 나라는 </a:t>
            </a:r>
            <a:r>
              <a:rPr lang="ko-KR" altLang="en-US" sz="3200" b="1" dirty="0" err="1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아스카촌</a:t>
            </a:r>
            <a:r>
              <a:rPr lang="ko-KR" altLang="en-US" sz="3200" b="1" i="0" dirty="0" err="1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effectLst/>
                <a:latin typeface="1훈막대연필 R" panose="02020603020101020101" pitchFamily="18" charset="-127"/>
                <a:ea typeface="1훈막대연필 R" panose="02020603020101020101" pitchFamily="18" charset="-127"/>
              </a:rPr>
              <a:t>을</a:t>
            </a:r>
            <a:r>
              <a:rPr lang="ko-KR" altLang="en-US" sz="3200" b="1" i="0" dirty="0">
                <a:ln w="15875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  <a:effectLst/>
                <a:latin typeface="1훈막대연필 R" panose="02020603020101020101" pitchFamily="18" charset="-127"/>
                <a:ea typeface="1훈막대연필 R" panose="02020603020101020101" pitchFamily="18" charset="-127"/>
              </a:rPr>
              <a:t> 포함한 많은 고고학 유적지가  존재</a:t>
            </a:r>
            <a:endParaRPr lang="en-US" altLang="ko-KR" sz="3200" b="1" dirty="0">
              <a:ln w="15875">
                <a:solidFill>
                  <a:schemeClr val="tx1">
                    <a:alpha val="99000"/>
                  </a:schemeClr>
                </a:solidFill>
              </a:ln>
              <a:solidFill>
                <a:schemeClr val="bg1"/>
              </a:solidFill>
              <a:latin typeface="1훈막대연필 R" panose="02020603020101020101" pitchFamily="18" charset="-127"/>
              <a:ea typeface="1훈막대연필 R" panose="02020603020101020101" pitchFamily="18" charset="-127"/>
            </a:endParaRPr>
          </a:p>
          <a:p>
            <a:endParaRPr lang="en-US" altLang="ko-KR" sz="3200" b="1" dirty="0">
              <a:ln w="15875">
                <a:solidFill>
                  <a:schemeClr val="tx1">
                    <a:alpha val="99000"/>
                  </a:schemeClr>
                </a:solidFill>
              </a:ln>
              <a:solidFill>
                <a:schemeClr val="bg1"/>
              </a:solidFill>
              <a:latin typeface="1훈막대연필 R" panose="02020603020101020101" pitchFamily="18" charset="-127"/>
              <a:ea typeface="1훈막대연필 R" panose="02020603020101020101" pitchFamily="18" charset="-127"/>
            </a:endParaRPr>
          </a:p>
          <a:p>
            <a:endParaRPr lang="ko-KR" altLang="en-US" sz="3200" b="1" dirty="0">
              <a:ln w="15875">
                <a:solidFill>
                  <a:schemeClr val="tx1">
                    <a:alpha val="99000"/>
                  </a:schemeClr>
                </a:solidFill>
              </a:ln>
              <a:solidFill>
                <a:schemeClr val="bg1"/>
              </a:solidFill>
              <a:latin typeface="1훈막대연필 R" panose="02020603020101020101" pitchFamily="18" charset="-127"/>
              <a:ea typeface="1훈막대연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105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24000" contrast="-4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979FA-20A0-E94B-99F5-60EAE999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698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/>
              <a:t>나라현의 기후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0C3D6E-689D-4FA3-2E35-641411C46E05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나라 현의 기후는 전반적으로 온화하고 북서쪽의 분지 지역과 현 나머지의 </a:t>
            </a:r>
            <a:r>
              <a:rPr lang="ko-KR" altLang="en-US" sz="24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산지간의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차이</a:t>
            </a:r>
            <a:endParaRPr lang="en-US" altLang="ko-KR" sz="2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분지 지역의 기후는 내륙 기후의 특성을 가지고 있어 일교차와 연교차가 크며 겨울의 평균기온은 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3~5 °C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이고 여름의 평균기온은 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25~28 °C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이며 최고 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35 °C</a:t>
            </a:r>
          </a:p>
          <a:p>
            <a:pPr algn="l">
              <a:lnSpc>
                <a:spcPct val="110000"/>
              </a:lnSpc>
            </a:pP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현의 나머지는 산지 기후로 특히 남쪽은 겨울에 최저 −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5 °C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까지 떨어지고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여름에는 폭우가 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오며 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연강수량은 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3000~5000m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로 일본에서 비가 많이 오는 곳 중 하나</a:t>
            </a:r>
            <a:endParaRPr lang="en-US" altLang="ko-KR" sz="2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봄과 가을은 온화하고 </a:t>
            </a:r>
            <a:r>
              <a:rPr lang="ko-KR" altLang="en-US" sz="24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요시노</a:t>
            </a:r>
            <a:r>
              <a:rPr lang="ko-KR" altLang="en-US" sz="24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의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산지는 역사적으로나 현재에도 아름다운 벚꽃이 만개한 풍경으로 유명</a:t>
            </a:r>
            <a:endParaRPr lang="ko-KR" alt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3067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6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2000"/>
                    </a14:imgEffect>
                  </a14:imgLayer>
                </a14:imgProps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92AC52-94E1-E098-590E-8608521E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err="1"/>
              <a:t>나라현</a:t>
            </a:r>
            <a:r>
              <a:rPr lang="ko-KR" altLang="en-US" b="1" dirty="0"/>
              <a:t> </a:t>
            </a:r>
            <a:r>
              <a:rPr lang="en-US" altLang="ko-KR" b="1" dirty="0"/>
              <a:t>- </a:t>
            </a:r>
            <a:r>
              <a:rPr lang="ko-KR" altLang="en-US" b="1" dirty="0"/>
              <a:t>경제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5DAB4A-47D7-5639-FF0F-2C773B228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061"/>
            <a:ext cx="10515600" cy="496281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제조업은 나라 현 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GDP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의 가장 큰 부분으로 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20.2%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를 차지하고 서비스업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(19.1%),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부동산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(16.3%)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이며 농업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임업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어업은 합쳐서 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1%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관광업은 자연의 아름다움과 역사적인 중요성 때문에 나라 현 정부에 의해 중요한 산업</a:t>
            </a:r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나라 현은 감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딸기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차 생산으로 유명하고 </a:t>
            </a:r>
            <a:r>
              <a:rPr lang="ko-KR" altLang="en-US" sz="20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그밖에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쌀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야채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시금치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토마토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가지 재배</a:t>
            </a:r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나라는 전통 일본 예술 공연에 사용되는 악기 생산의 중심지일 뿐만 아니라 서예에 사용되는 나라의 붓과 먹은 최고의 품질</a:t>
            </a:r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0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다카야마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지역의 목공품과 죽세공품은 특히 유명하며 일본 다도에 사용</a:t>
            </a:r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132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A561B75-B8EB-0304-9134-45087774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83" y="121584"/>
            <a:ext cx="6033654" cy="180730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나라현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나라시대까지의 역사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94818451-E92A-AD71-E1F3-B2E30E8A7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41" r="22422" b="-1"/>
          <a:stretch/>
        </p:blipFill>
        <p:spPr bwMode="auto">
          <a:xfrm>
            <a:off x="6576291" y="10"/>
            <a:ext cx="561570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68F1A8-EF53-1E97-574D-106A24414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4" y="1736435"/>
            <a:ext cx="6382327" cy="4932219"/>
          </a:xfrm>
        </p:spPr>
        <p:txBody>
          <a:bodyPr>
            <a:noAutofit/>
          </a:bodyPr>
          <a:lstStyle/>
          <a:p>
            <a:r>
              <a:rPr lang="ko-KR" altLang="en-US" sz="1800" dirty="0"/>
              <a:t>일본의 역사가 시작될 무렵에 </a:t>
            </a:r>
            <a:r>
              <a:rPr lang="ko-KR" altLang="en-US" sz="1800" dirty="0" err="1"/>
              <a:t>야마토는</a:t>
            </a:r>
            <a:r>
              <a:rPr lang="ko-KR" altLang="en-US" sz="1800" dirty="0"/>
              <a:t> 일본의 확실한 정치적 중심지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r>
              <a:rPr lang="ko-KR" altLang="en-US" sz="1800" dirty="0"/>
              <a:t>일본의 고대 수도는 아스카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후지와라쿄</a:t>
            </a:r>
            <a:r>
              <a:rPr lang="en-US" altLang="ko-KR" sz="1800" dirty="0"/>
              <a:t>(694~710), </a:t>
            </a:r>
            <a:r>
              <a:rPr lang="ko-KR" altLang="en-US" sz="1800" dirty="0" err="1"/>
              <a:t>헤이조쿄</a:t>
            </a:r>
            <a:r>
              <a:rPr lang="en-US" altLang="ko-KR" sz="1800" dirty="0"/>
              <a:t>(710~784)</a:t>
            </a:r>
            <a:r>
              <a:rPr lang="ko-KR" altLang="en-US" sz="1800" dirty="0"/>
              <a:t>라는 이름으로 나라 지역에 </a:t>
            </a:r>
            <a:r>
              <a:rPr lang="ko-KR" altLang="en-US" sz="1800" dirty="0" err="1"/>
              <a:t>세워짐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r>
              <a:rPr lang="ko-KR" altLang="en-US" sz="1800" dirty="0" err="1"/>
              <a:t>후지와라쿄와</a:t>
            </a:r>
            <a:r>
              <a:rPr lang="ko-KR" altLang="en-US" sz="1800" dirty="0"/>
              <a:t> </a:t>
            </a:r>
            <a:r>
              <a:rPr lang="ko-KR" altLang="en-US" sz="1800" dirty="0" err="1"/>
              <a:t>헤이조쿄는</a:t>
            </a:r>
            <a:r>
              <a:rPr lang="ko-KR" altLang="en-US" sz="1800" dirty="0"/>
              <a:t> 당시 중국의 수도였던 장안을 모방해 격자형 구조로 만들어짐</a:t>
            </a:r>
            <a:r>
              <a:rPr lang="en-US" altLang="ko-KR" sz="1800" dirty="0"/>
              <a:t>.</a:t>
            </a:r>
          </a:p>
          <a:p>
            <a:pPr marL="0" indent="0">
              <a:buNone/>
            </a:pPr>
            <a:endParaRPr lang="en-US" altLang="ko-KR" sz="1800" dirty="0"/>
          </a:p>
          <a:p>
            <a:r>
              <a:rPr lang="ko-KR" altLang="en-US" sz="1800" dirty="0"/>
              <a:t>황실은 또한 </a:t>
            </a:r>
            <a:r>
              <a:rPr lang="ko-KR" altLang="en-US" sz="1800" dirty="0" err="1"/>
              <a:t>수나라</a:t>
            </a:r>
            <a:r>
              <a:rPr lang="en-US" altLang="ko-KR" sz="1800" dirty="0"/>
              <a:t>, </a:t>
            </a:r>
            <a:r>
              <a:rPr lang="ko-KR" altLang="en-US" sz="1800" dirty="0"/>
              <a:t>당나라의 선진 문물을 수용하기 위해 학생들을 보냄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r>
              <a:rPr lang="en-US" altLang="ko-KR" sz="1800" dirty="0"/>
              <a:t> 7</a:t>
            </a:r>
            <a:r>
              <a:rPr lang="ko-KR" altLang="en-US" sz="1800" dirty="0"/>
              <a:t>세기까지 나라는 한반도의 통일 과정에서 발생한 백제의 많은 피난민들을 수용하고</a:t>
            </a:r>
            <a:r>
              <a:rPr lang="en-US" altLang="ko-KR" sz="1800" dirty="0"/>
              <a:t> </a:t>
            </a:r>
            <a:r>
              <a:rPr lang="ko-KR" altLang="en-US" sz="1800" dirty="0"/>
              <a:t>불교는 황실의 보호 속에 오늘날의 나라 시에서 </a:t>
            </a:r>
            <a:r>
              <a:rPr lang="ko-KR" altLang="en-US" sz="1800" dirty="0" err="1"/>
              <a:t>번창하게됨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6849973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2492DF-A677-6D73-6819-DBCF298B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91" y="365125"/>
            <a:ext cx="5710826" cy="180730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나라현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 err="1"/>
              <a:t>헤이안시대</a:t>
            </a:r>
            <a:r>
              <a:rPr lang="ko-KR" altLang="en-US" dirty="0"/>
              <a:t> 까지의 역사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E33ADDC-B644-75FB-C375-2D37E1BE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06" y="2022764"/>
            <a:ext cx="6286658" cy="4682836"/>
          </a:xfrm>
        </p:spPr>
        <p:txBody>
          <a:bodyPr>
            <a:normAutofit/>
          </a:bodyPr>
          <a:lstStyle/>
          <a:p>
            <a:r>
              <a:rPr lang="en-US" altLang="ko-KR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784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년에 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간무</a:t>
            </a:r>
            <a:r>
              <a:rPr lang="ko-KR" altLang="en-US" sz="1800" dirty="0">
                <a:highlight>
                  <a:srgbClr val="FFFFFF"/>
                </a:highlight>
                <a:latin typeface="Arial" panose="020B0604020202020204" pitchFamily="34" charset="0"/>
              </a:rPr>
              <a:t> 천황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은 수도를 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야마시로국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의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나가오카쿄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로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이전하기로 결정하였고 </a:t>
            </a:r>
            <a:r>
              <a:rPr lang="en-US" altLang="ko-KR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794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년에는 또다시 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헤이안쿄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로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이전해 </a:t>
            </a:r>
            <a:r>
              <a:rPr lang="ko-KR" altLang="en-US" sz="1800" dirty="0">
                <a:highlight>
                  <a:srgbClr val="FFFFFF"/>
                </a:highlight>
                <a:latin typeface="Arial" panose="020B0604020202020204" pitchFamily="34" charset="0"/>
              </a:rPr>
              <a:t>헤이안 시대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가 시작</a:t>
            </a:r>
            <a:endParaRPr lang="en-US" altLang="ko-KR" sz="18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18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ko-KR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나라의 사원들은 정치적인 수도를 옮긴 후에도 강력한 힘을 유지하였고 이 때문에 나라는 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헤이조쿄의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남쪽의 수도라는 뜻으로 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난토</a:t>
            </a:r>
            <a:r>
              <a:rPr lang="en-US" altLang="ko-KR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南都</a:t>
            </a:r>
            <a:r>
              <a:rPr lang="en-US" altLang="ko-KR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)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로 불림</a:t>
            </a:r>
            <a:endParaRPr lang="en-US" altLang="ko-KR" sz="18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18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헤이안 시대 말기에 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다이라노</a:t>
            </a:r>
            <a:r>
              <a:rPr lang="ko-KR" altLang="en-US" sz="18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기요모리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의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아들 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다이라노</a:t>
            </a:r>
            <a:r>
              <a:rPr lang="ko-KR" altLang="en-US" sz="18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시게히라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는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아버지의 명령으로 반대편 세력인 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모치히토</a:t>
            </a:r>
            <a:r>
              <a:rPr lang="ko-KR" altLang="en-US" sz="1800" dirty="0">
                <a:highlight>
                  <a:srgbClr val="FFFFFF"/>
                </a:highlight>
                <a:latin typeface="Arial" panose="020B0604020202020204" pitchFamily="34" charset="0"/>
              </a:rPr>
              <a:t> 왕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의 지원을 받음</a:t>
            </a:r>
            <a:endParaRPr lang="en-US" altLang="ko-KR" sz="18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고후쿠지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와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도다이지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를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제압하라는 명령을 받아</a:t>
            </a:r>
            <a:r>
              <a:rPr lang="en-US" altLang="ko-KR" sz="1800" dirty="0">
                <a:highlight>
                  <a:srgbClr val="FFFFFF"/>
                </a:highlight>
                <a:latin typeface="Arial" panose="020B0604020202020204" pitchFamily="34" charset="0"/>
              </a:rPr>
              <a:t> 1</a:t>
            </a:r>
            <a:r>
              <a:rPr lang="en-US" altLang="ko-KR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180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년에 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다이라</a:t>
            </a:r>
            <a:r>
              <a:rPr lang="ko-KR" altLang="en-US" sz="1800" dirty="0">
                <a:highlight>
                  <a:srgbClr val="FFFFFF"/>
                </a:highlight>
                <a:latin typeface="Arial" panose="020B0604020202020204" pitchFamily="34" charset="0"/>
              </a:rPr>
              <a:t> 씨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와 나라의 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사원들간의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충돌로 결국 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고후쿠지와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도다이지는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불탔고 많은 건축물들이 손실</a:t>
            </a:r>
            <a:endParaRPr lang="ko-KR" altLang="en-US" sz="18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FEE9F2E-E0AE-B12B-2EE9-D1F6DE6E9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5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6954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FCB785AF-4F46-979C-BDF7-FAD0EB10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96" y="78798"/>
            <a:ext cx="5251316" cy="1205057"/>
          </a:xfrm>
        </p:spPr>
        <p:txBody>
          <a:bodyPr>
            <a:normAutofit/>
          </a:bodyPr>
          <a:lstStyle/>
          <a:p>
            <a:r>
              <a:rPr lang="ko-KR" altLang="en-US" dirty="0"/>
              <a:t>중세시대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DA711B8-18E8-8455-577B-DE3E9D75E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497" r="30291" b="-1"/>
          <a:stretch/>
        </p:blipFill>
        <p:spPr bwMode="auto">
          <a:xfrm>
            <a:off x="5163127" y="566572"/>
            <a:ext cx="7028873" cy="6291427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98F4829-19DF-F3E6-1CD6-5E278DDC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4" y="1034473"/>
            <a:ext cx="6668656" cy="5458402"/>
          </a:xfrm>
        </p:spPr>
        <p:txBody>
          <a:bodyPr>
            <a:noAutofit/>
          </a:bodyPr>
          <a:lstStyle/>
          <a:p>
            <a:r>
              <a:rPr lang="ko-KR" altLang="en-US" sz="1800" dirty="0">
                <a:highlight>
                  <a:srgbClr val="FFFFFF"/>
                </a:highlight>
                <a:latin typeface="Arial" panose="020B0604020202020204" pitchFamily="34" charset="0"/>
              </a:rPr>
              <a:t>미나모토 씨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의 발흥과 </a:t>
            </a:r>
            <a:r>
              <a:rPr lang="ko-KR" altLang="en-US" sz="1800" dirty="0">
                <a:highlight>
                  <a:srgbClr val="FFFFFF"/>
                </a:highlight>
                <a:latin typeface="Arial" panose="020B0604020202020204" pitchFamily="34" charset="0"/>
              </a:rPr>
              <a:t>가마쿠라 막부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의 설립으로 나라는 </a:t>
            </a:r>
            <a:r>
              <a:rPr lang="ko-KR" altLang="en-US" sz="1800" dirty="0">
                <a:highlight>
                  <a:srgbClr val="FFFFFF"/>
                </a:highlight>
                <a:latin typeface="Arial" panose="020B0604020202020204" pitchFamily="34" charset="0"/>
              </a:rPr>
              <a:t>미나모토노 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요리토모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의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복구 지원</a:t>
            </a:r>
            <a:endParaRPr lang="en-US" altLang="ko-KR" sz="18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18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ko-KR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고후쿠지는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후지와라씨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에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의해 설립된 이래 이전의 힘을 회복했을 뿐만 아니라 사실상 야마토 국의 지역 우두머리가 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되어고후쿠지와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도다이지의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회복으로 주변의 마을들이 성장하게 됨</a:t>
            </a:r>
            <a:endParaRPr lang="en-US" altLang="ko-KR" sz="18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18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ko-KR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1336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년에 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난보쿠초</a:t>
            </a:r>
            <a:r>
              <a:rPr lang="ko-KR" altLang="en-US" sz="1800" dirty="0">
                <a:highlight>
                  <a:srgbClr val="FFFFFF"/>
                </a:highlight>
                <a:latin typeface="Arial" panose="020B0604020202020204" pitchFamily="34" charset="0"/>
              </a:rPr>
              <a:t> 시대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가 시작되면서 나라는 더욱 불안정해짐</a:t>
            </a:r>
            <a:endParaRPr lang="en-US" altLang="ko-KR" sz="18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18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고다이고</a:t>
            </a:r>
            <a:r>
              <a:rPr lang="ko-KR" altLang="en-US" sz="1800" dirty="0">
                <a:highlight>
                  <a:srgbClr val="FFFFFF"/>
                </a:highlight>
                <a:latin typeface="Arial" panose="020B0604020202020204" pitchFamily="34" charset="0"/>
              </a:rPr>
              <a:t> 천황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은 근거지를 </a:t>
            </a:r>
            <a:r>
              <a:rPr lang="ko-KR" altLang="en-US" sz="1800" dirty="0" err="1">
                <a:highlight>
                  <a:srgbClr val="FFFFFF"/>
                </a:highlight>
                <a:latin typeface="Arial" panose="020B0604020202020204" pitchFamily="34" charset="0"/>
              </a:rPr>
              <a:t>요시노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로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정하고 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고후쿠지를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비롯한 남쪽의 지원 세력과 함께 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북조에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저항</a:t>
            </a:r>
            <a:endParaRPr lang="en-US" altLang="ko-KR" sz="18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18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ko-KR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고후쿠지는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altLang="ko-KR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1392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년에 남조가 항복하면서 잠시 지역에 대한 세력권을 회복하였으나 절 내부의 권력 다툼은 지역 사무라이 일족의 발흥과 상호간의 전투를 가져왔고 점차 각자의 영토를 획득하면서 </a:t>
            </a:r>
            <a:r>
              <a:rPr lang="ko-KR" altLang="en-US" sz="18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고후쿠지의</a:t>
            </a:r>
            <a:r>
              <a:rPr lang="ko-KR" altLang="en-US" sz="1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전체적인 영향력은 감소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9447164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5A0374E9-1267-08CE-B1E4-177B5AE3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ko-KR" altLang="en-US" sz="4000"/>
              <a:t>근세시대 이후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40BC7D0-9595-EB6B-E3EE-4857F83AE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2133600"/>
            <a:ext cx="11218103" cy="4368800"/>
          </a:xfrm>
        </p:spPr>
        <p:txBody>
          <a:bodyPr>
            <a:normAutofit lnSpcReduction="10000"/>
          </a:bodyPr>
          <a:lstStyle/>
          <a:p>
            <a:r>
              <a:rPr lang="ko-KR" altLang="en-US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도다이지는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이후 </a:t>
            </a:r>
            <a:r>
              <a:rPr lang="ko-KR" alt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오다 </a:t>
            </a:r>
            <a:r>
              <a:rPr lang="ko-KR" alt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노부나가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에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의해 야마토 국의 통치자로 임명</a:t>
            </a:r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이후 잠시 </a:t>
            </a:r>
            <a:r>
              <a:rPr lang="ko-KR" alt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도요토미</a:t>
            </a:r>
            <a:r>
              <a:rPr lang="ko-KR" alt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ko-KR" alt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히데요시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에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의해 </a:t>
            </a:r>
            <a:r>
              <a:rPr lang="ko-KR" alt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쓰쓰이</a:t>
            </a:r>
            <a:r>
              <a:rPr lang="ko-KR" alt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ko-KR" alt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준케이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와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ko-KR" alt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도요토미</a:t>
            </a:r>
            <a:r>
              <a:rPr lang="ko-KR" alt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ko-KR" alt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히데나가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가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임명되었고 </a:t>
            </a:r>
            <a:r>
              <a:rPr lang="ko-KR" alt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도쿠가와</a:t>
            </a:r>
            <a:r>
              <a:rPr lang="ko-KR" alt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막부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는 나라 시를 직할령으로 지정</a:t>
            </a:r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야마토 국의 대부분은 몇몇 영주들에 의해 통치</a:t>
            </a:r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ko-KR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18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세기에 산업과 상업의 발전으로 야마토 지역은 </a:t>
            </a:r>
            <a:r>
              <a:rPr lang="ko-KR" alt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에도 시대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의 상업 수도였던 </a:t>
            </a:r>
            <a:r>
              <a:rPr lang="ko-KR" alt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오사카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의 경제권에 편입</a:t>
            </a:r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오사카에 대한 경제적 의존성은 오늘날까지 이어져 많은 주민들이 일과 학업을 위해 오사카로 통근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4184378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35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E9F2B0E-B0B1-7017-9EA4-DB1DF479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나라현의 역사</a:t>
            </a:r>
          </a:p>
        </p:txBody>
      </p:sp>
      <p:pic>
        <p:nvPicPr>
          <p:cNvPr id="4" name="온라인 미디어 3" title="일본 역사 2부 - 아스카 시대, 나라 시대, 헤이안 시대">
            <a:hlinkClick r:id="" action="ppaction://media"/>
            <a:extLst>
              <a:ext uri="{FF2B5EF4-FFF2-40B4-BE49-F238E27FC236}">
                <a16:creationId xmlns:a16="http://schemas.microsoft.com/office/drawing/2014/main" id="{987E1A22-A54F-8AFB-BA28-252E187265C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80371" y="794327"/>
            <a:ext cx="7971549" cy="50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61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ACDF32FC-9523-2775-451C-B8FDABA7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간사이 지방은 어떤 지역인가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6" name="그림 5" descr="텍스트, 지도, 아틀라스이(가) 표시된 사진&#10;&#10;자동 생성된 설명">
            <a:extLst>
              <a:ext uri="{FF2B5EF4-FFF2-40B4-BE49-F238E27FC236}">
                <a16:creationId xmlns:a16="http://schemas.microsoft.com/office/drawing/2014/main" id="{4FE7CE41-50F3-52BA-1267-CA8310F947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7" b="95279" l="1103" r="98897">
                        <a14:foregroundMark x1="60138" y1="1001" x2="51862" y2="36052"/>
                        <a14:foregroundMark x1="45628" y1="46147" x2="41462" y2="52892"/>
                        <a14:foregroundMark x1="51862" y1="36052" x2="47400" y2="43276"/>
                        <a14:foregroundMark x1="30731" y1="57557" x2="24138" y2="57225"/>
                        <a14:foregroundMark x1="39119" y1="57979" x2="34932" y2="57768"/>
                        <a14:foregroundMark x1="17359" y1="63685" x2="3724" y2="76681"/>
                        <a14:foregroundMark x1="24138" y1="57225" x2="23191" y2="58128"/>
                        <a14:foregroundMark x1="4006" y1="86835" x2="4276" y2="96567"/>
                        <a14:foregroundMark x1="3724" y1="76681" x2="3864" y2="81748"/>
                        <a14:foregroundMark x1="4276" y1="96567" x2="20414" y2="97997"/>
                        <a14:foregroundMark x1="20414" y1="97997" x2="42759" y2="85408"/>
                        <a14:foregroundMark x1="42759" y1="85408" x2="54069" y2="73677"/>
                        <a14:foregroundMark x1="78401" y1="61017" x2="96138" y2="51788"/>
                        <a14:foregroundMark x1="71053" y1="64840" x2="76114" y2="62207"/>
                        <a14:foregroundMark x1="54069" y1="73677" x2="63030" y2="69015"/>
                        <a14:foregroundMark x1="96138" y1="51788" x2="99862" y2="43205"/>
                        <a14:foregroundMark x1="94621" y1="51359" x2="91448" y2="36481"/>
                        <a14:foregroundMark x1="94069" y1="35479" x2="77379" y2="29757"/>
                        <a14:foregroundMark x1="77379" y1="29757" x2="77379" y2="29757"/>
                        <a14:foregroundMark x1="77655" y1="26037" x2="68966" y2="19313"/>
                        <a14:foregroundMark x1="94190" y1="20613" x2="98621" y2="18598"/>
                        <a14:foregroundMark x1="80690" y1="26753" x2="86458" y2="24130"/>
                        <a14:foregroundMark x1="94621" y1="15880" x2="93655" y2="5007"/>
                        <a14:foregroundMark x1="67586" y1="3720" x2="57517" y2="18884"/>
                        <a14:foregroundMark x1="62759" y1="7153" x2="75448" y2="1717"/>
                        <a14:foregroundMark x1="75448" y1="1717" x2="92828" y2="8011"/>
                        <a14:foregroundMark x1="92828" y1="8011" x2="89297" y2="19966"/>
                        <a14:foregroundMark x1="82289" y1="22868" x2="66069" y2="20029"/>
                        <a14:foregroundMark x1="66069" y1="20029" x2="62069" y2="16881"/>
                        <a14:foregroundMark x1="76414" y1="3720" x2="72552" y2="3004"/>
                        <a14:foregroundMark x1="77655" y1="2003" x2="69241" y2="11445"/>
                        <a14:foregroundMark x1="69241" y1="11445" x2="68966" y2="18598"/>
                        <a14:foregroundMark x1="85517" y1="3004" x2="69241" y2="17167"/>
                        <a14:foregroundMark x1="88138" y1="5436" x2="67034" y2="21030"/>
                        <a14:foregroundMark x1="67034" y1="21030" x2="60414" y2="31760"/>
                        <a14:foregroundMark x1="75262" y1="39753" x2="51310" y2="70959"/>
                        <a14:foregroundMark x1="77852" y1="36378" x2="77009" y2="37477"/>
                        <a14:foregroundMark x1="79310" y1="34478" x2="77908" y2="36305"/>
                        <a14:foregroundMark x1="34503" y1="79148" x2="31724" y2="81116"/>
                        <a14:foregroundMark x1="51724" y1="66953" x2="38780" y2="76119"/>
                        <a14:foregroundMark x1="41517" y1="64235" x2="25655" y2="72675"/>
                        <a14:foregroundMark x1="45793" y1="66237" x2="25241" y2="76681"/>
                        <a14:foregroundMark x1="35724" y1="68240" x2="17103" y2="78398"/>
                        <a14:foregroundMark x1="16138" y1="71245" x2="11586" y2="79113"/>
                        <a14:foregroundMark x1="27586" y1="69957" x2="14897" y2="84835"/>
                        <a14:foregroundMark x1="25931" y1="76395" x2="18483" y2="88126"/>
                        <a14:foregroundMark x1="35310" y1="83405" x2="20690" y2="91273"/>
                        <a14:foregroundMark x1="20690" y1="91273" x2="20414" y2="91273"/>
                        <a14:foregroundMark x1="17103" y1="94278" x2="17103" y2="80401"/>
                        <a14:foregroundMark x1="17103" y1="80401" x2="17103" y2="80401"/>
                        <a14:foregroundMark x1="20690" y1="95279" x2="13517" y2="80687"/>
                        <a14:foregroundMark x1="10897" y1="68240" x2="15862" y2="62804"/>
                        <a14:foregroundMark x1="15862" y1="63233" x2="16426" y2="61969"/>
                        <a14:foregroundMark x1="9655" y1="68526" x2="1103" y2="82117"/>
                        <a14:foregroundMark x1="16414" y1="73677" x2="25655" y2="79399"/>
                        <a14:foregroundMark x1="92966" y1="14592" x2="79724" y2="12876"/>
                        <a14:foregroundMark x1="60138" y1="73677" x2="61055" y2="73172"/>
                        <a14:foregroundMark x1="59172" y1="68240" x2="68000" y2="64807"/>
                        <a14:foregroundMark x1="39310" y1="61373" x2="47310" y2="55222"/>
                        <a14:backgroundMark x1="58207" y1="77682" x2="67448" y2="66953"/>
                        <a14:backgroundMark x1="67448" y1="66953" x2="99586" y2="66237"/>
                        <a14:backgroundMark x1="71172" y1="67525" x2="64000" y2="70243"/>
                        <a14:backgroundMark x1="85517" y1="20315" x2="86069" y2="19599"/>
                        <a14:backgroundMark x1="85517" y1="22175" x2="93517" y2="21745"/>
                        <a14:backgroundMark x1="84690" y1="21745" x2="84000" y2="21745"/>
                        <a14:backgroundMark x1="78345" y1="40200" x2="84138" y2="41202"/>
                        <a14:backgroundMark x1="71724" y1="59943" x2="78897" y2="60229"/>
                        <a14:backgroundMark x1="72414" y1="59227" x2="78621" y2="59514"/>
                        <a14:backgroundMark x1="71310" y1="57654" x2="77793" y2="58369"/>
                        <a14:backgroundMark x1="46759" y1="45207" x2="51586" y2="45780"/>
                        <a14:backgroundMark x1="42483" y1="54793" x2="39448" y2="54077"/>
                        <a14:backgroundMark x1="40690" y1="54220" x2="38759" y2="54793"/>
                        <a14:backgroundMark x1="42207" y1="56223" x2="40690" y2="55651"/>
                        <a14:backgroundMark x1="25517" y1="60086" x2="16966" y2="60658"/>
                        <a14:backgroundMark x1="22621" y1="60515" x2="17793" y2="60515"/>
                        <a14:backgroundMark x1="20414" y1="62804" x2="16414" y2="61946"/>
                        <a14:backgroundMark x1="20552" y1="56509" x2="19034" y2="59227"/>
                        <a14:backgroundMark x1="19034" y1="57368" x2="19034" y2="57368"/>
                        <a14:backgroundMark x1="31448" y1="56366" x2="35862" y2="56223"/>
                        <a14:backgroundMark x1="33103" y1="56652" x2="30345" y2="56938"/>
                        <a14:backgroundMark x1="38069" y1="55508" x2="40138" y2="55937"/>
                        <a14:backgroundMark x1="34897" y1="78541" x2="41517" y2="79113"/>
                        <a14:backgroundMark x1="6345" y1="84120" x2="11862" y2="84263"/>
                        <a14:backgroundMark x1="4000" y1="84120" x2="9379" y2="85265"/>
                        <a14:backgroundMark x1="5517" y1="83405" x2="6621" y2="85980"/>
                        <a14:backgroundMark x1="6345" y1="83691" x2="5379" y2="84549"/>
                        <a14:backgroundMark x1="6069" y1="82690" x2="4000" y2="85980"/>
                        <a14:backgroundMark x1="10759" y1="83405" x2="8000" y2="86552"/>
                        <a14:backgroundMark x1="12138" y1="84835" x2="7586" y2="86552"/>
                        <a14:backgroundMark x1="13241" y1="84406" x2="8138" y2="83834"/>
                        <a14:backgroundMark x1="11586" y1="84406" x2="3862" y2="83834"/>
                        <a14:backgroundMark x1="5931" y1="83548" x2="12276" y2="84979"/>
                        <a14:backgroundMark x1="2759" y1="83691" x2="10069" y2="87124"/>
                        <a14:backgroundMark x1="41379" y1="79399" x2="41241" y2="78398"/>
                        <a14:backgroundMark x1="38345" y1="79399" x2="36690" y2="79399"/>
                        <a14:backgroundMark x1="42207" y1="78398" x2="35586" y2="78684"/>
                        <a14:backgroundMark x1="39034" y1="79399" x2="34621" y2="79399"/>
                        <a14:backgroundMark x1="36552" y1="78112" x2="42897" y2="78398"/>
                        <a14:backgroundMark x1="83448" y1="42775" x2="82345" y2="40486"/>
                        <a14:backgroundMark x1="83448" y1="40629" x2="79724" y2="40916"/>
                        <a14:backgroundMark x1="86069" y1="40773" x2="86759" y2="40773"/>
                        <a14:backgroundMark x1="84414" y1="39771" x2="84414" y2="43634"/>
                        <a14:backgroundMark x1="85517" y1="37482" x2="81793" y2="43062"/>
                        <a14:backgroundMark x1="79724" y1="39771" x2="85793" y2="40486"/>
                        <a14:backgroundMark x1="83448" y1="39342" x2="80414" y2="42918"/>
                        <a14:backgroundMark x1="82483" y1="40200" x2="80276" y2="40057"/>
                        <a14:backgroundMark x1="79172" y1="39771" x2="83034" y2="39199"/>
                        <a14:backgroundMark x1="81793" y1="38770" x2="77931" y2="41202"/>
                        <a14:backgroundMark x1="78897" y1="41631" x2="80966" y2="44778"/>
                        <a14:backgroundMark x1="79172" y1="41488" x2="78483" y2="38054"/>
                        <a14:backgroundMark x1="78621" y1="38627" x2="77517" y2="42632"/>
                        <a14:backgroundMark x1="79034" y1="39199" x2="76966" y2="41202"/>
                        <a14:backgroundMark x1="51034" y1="44921" x2="45379" y2="45780"/>
                        <a14:backgroundMark x1="48690" y1="46495" x2="52552" y2="44921"/>
                        <a14:backgroundMark x1="83862" y1="21316" x2="85793" y2="22747"/>
                        <a14:backgroundMark x1="83310" y1="21030" x2="85793" y2="21316"/>
                        <a14:backgroundMark x1="88552" y1="21030" x2="91034" y2="21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69" y="1802423"/>
            <a:ext cx="5096564" cy="4828432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0C1DF51-78B4-8172-19BA-AF2859BF346A}"/>
              </a:ext>
            </a:extLst>
          </p:cNvPr>
          <p:cNvGrpSpPr/>
          <p:nvPr/>
        </p:nvGrpSpPr>
        <p:grpSpPr>
          <a:xfrm>
            <a:off x="2541728" y="4639135"/>
            <a:ext cx="1431686" cy="752189"/>
            <a:chOff x="2541728" y="4639135"/>
            <a:chExt cx="1431686" cy="752189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BD293A6-3164-1E73-C60A-81C2E9DEE60B}"/>
                </a:ext>
              </a:extLst>
            </p:cNvPr>
            <p:cNvSpPr/>
            <p:nvPr/>
          </p:nvSpPr>
          <p:spPr>
            <a:xfrm>
              <a:off x="2541728" y="4639135"/>
              <a:ext cx="790557" cy="7521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화살표: 아래쪽 7">
              <a:extLst>
                <a:ext uri="{FF2B5EF4-FFF2-40B4-BE49-F238E27FC236}">
                  <a16:creationId xmlns:a16="http://schemas.microsoft.com/office/drawing/2014/main" id="{240D0689-3BB9-D3C4-33C2-938ED455D334}"/>
                </a:ext>
              </a:extLst>
            </p:cNvPr>
            <p:cNvSpPr/>
            <p:nvPr/>
          </p:nvSpPr>
          <p:spPr>
            <a:xfrm rot="5400000">
              <a:off x="3618313" y="5036223"/>
              <a:ext cx="222227" cy="487975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3B2FCB-E5FE-96A9-2013-1625A8212A8F}"/>
              </a:ext>
            </a:extLst>
          </p:cNvPr>
          <p:cNvSpPr txBox="1"/>
          <p:nvPr/>
        </p:nvSpPr>
        <p:spPr>
          <a:xfrm>
            <a:off x="6216162" y="2027237"/>
            <a:ext cx="4642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혼슈의 서남부에 위치</a:t>
            </a:r>
            <a:endParaRPr lang="en-US" altLang="ko-KR" sz="2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면적 </a:t>
            </a:r>
            <a:r>
              <a:rPr lang="en-US" altLang="ko-KR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: 33,112.42</a:t>
            </a:r>
            <a:r>
              <a:rPr lang="en-US" altLang="ko-KR" sz="2000" dirty="0">
                <a:solidFill>
                  <a:srgbClr val="00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휴먼엑스포" panose="02030504000101010101" pitchFamily="18" charset="-127"/>
                <a:ea typeface="휴먼엑스포" panose="02030504000101010101" pitchFamily="18" charset="-127"/>
              </a:rPr>
              <a:t>km</a:t>
            </a:r>
            <a:r>
              <a:rPr lang="en-US" altLang="ko-KR" sz="2000" b="0" i="0" baseline="30000" dirty="0">
                <a:solidFill>
                  <a:srgbClr val="000000"/>
                </a:solidFill>
                <a:effectLst/>
                <a:latin typeface="휴먼엑스포" panose="02030504000101010101" pitchFamily="18" charset="-127"/>
                <a:ea typeface="휴먼엑스포" panose="02030504000101010101" pitchFamily="18" charset="-127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65E0D5-07EA-FEA1-7232-B63D90D59362}"/>
              </a:ext>
            </a:extLst>
          </p:cNvPr>
          <p:cNvSpPr txBox="1"/>
          <p:nvPr/>
        </p:nvSpPr>
        <p:spPr>
          <a:xfrm>
            <a:off x="6216162" y="3687225"/>
            <a:ext cx="4703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인구 </a:t>
            </a:r>
            <a:r>
              <a:rPr lang="en-US" altLang="ko-KR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약 </a:t>
            </a:r>
            <a:r>
              <a:rPr lang="en-US" altLang="ko-KR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2200</a:t>
            </a:r>
            <a:r>
              <a:rPr lang="ko-KR" altLang="en-US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만명</a:t>
            </a:r>
            <a:endParaRPr lang="en-US" altLang="ko-KR" sz="2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행정구역 </a:t>
            </a:r>
            <a:r>
              <a:rPr lang="en-US" altLang="ko-KR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: 2</a:t>
            </a:r>
            <a:r>
              <a:rPr lang="ko-KR" altLang="en-US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부 </a:t>
            </a:r>
            <a:r>
              <a:rPr lang="en-US" altLang="ko-KR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5</a:t>
            </a:r>
            <a:r>
              <a:rPr lang="ko-KR" altLang="en-US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현</a:t>
            </a:r>
            <a:endParaRPr lang="en-US" altLang="ko-KR" sz="2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r>
              <a:rPr lang="en-US" altLang="ko-KR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  </a:t>
            </a:r>
            <a:r>
              <a:rPr lang="ko-KR" altLang="en-US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오사카부</a:t>
            </a:r>
            <a:r>
              <a:rPr lang="en-US" altLang="ko-KR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2000" dirty="0" err="1">
                <a:latin typeface="휴먼엑스포" panose="02030504000101010101" pitchFamily="18" charset="-127"/>
                <a:ea typeface="휴먼엑스포" panose="02030504000101010101" pitchFamily="18" charset="-127"/>
              </a:rPr>
              <a:t>교토부</a:t>
            </a:r>
            <a:r>
              <a:rPr lang="en-US" altLang="ko-KR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2000" dirty="0" err="1">
                <a:latin typeface="휴먼엑스포" panose="02030504000101010101" pitchFamily="18" charset="-127"/>
                <a:ea typeface="휴먼엑스포" panose="02030504000101010101" pitchFamily="18" charset="-127"/>
              </a:rPr>
              <a:t>효고현</a:t>
            </a:r>
            <a:r>
              <a:rPr lang="en-US" altLang="ko-KR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2000" dirty="0" err="1">
                <a:latin typeface="휴먼엑스포" panose="02030504000101010101" pitchFamily="18" charset="-127"/>
                <a:ea typeface="휴먼엑스포" panose="02030504000101010101" pitchFamily="18" charset="-127"/>
              </a:rPr>
              <a:t>나라현</a:t>
            </a:r>
            <a:r>
              <a:rPr lang="en-US" altLang="ko-KR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</a:t>
            </a:r>
            <a:r>
              <a:rPr lang="ko-KR" altLang="en-US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endParaRPr lang="en-US" altLang="ko-KR" sz="2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r>
              <a:rPr lang="ko-KR" altLang="en-US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  </a:t>
            </a:r>
            <a:r>
              <a:rPr lang="ko-KR" altLang="en-US" sz="2000" dirty="0" err="1">
                <a:latin typeface="휴먼엑스포" panose="02030504000101010101" pitchFamily="18" charset="-127"/>
                <a:ea typeface="휴먼엑스포" panose="02030504000101010101" pitchFamily="18" charset="-127"/>
              </a:rPr>
              <a:t>와카야마현</a:t>
            </a:r>
            <a:r>
              <a:rPr lang="en-US" altLang="ko-KR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2000" dirty="0" err="1">
                <a:latin typeface="휴먼엑스포" panose="02030504000101010101" pitchFamily="18" charset="-127"/>
                <a:ea typeface="휴먼엑스포" panose="02030504000101010101" pitchFamily="18" charset="-127"/>
              </a:rPr>
              <a:t>미에현</a:t>
            </a:r>
            <a:r>
              <a:rPr lang="en-US" altLang="ko-KR" sz="2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2000" dirty="0" err="1">
                <a:latin typeface="휴먼엑스포" panose="02030504000101010101" pitchFamily="18" charset="-127"/>
                <a:ea typeface="휴먼엑스포" panose="02030504000101010101" pitchFamily="18" charset="-127"/>
              </a:rPr>
              <a:t>시가현</a:t>
            </a:r>
            <a:endParaRPr lang="en-US" altLang="ko-KR" sz="2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1649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2CAFFC-8636-25D3-65B5-AD7D19C0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85000"/>
                    <a:alpha val="59000"/>
                  </a:schemeClr>
                </a:solidFill>
              </a:rPr>
              <a:t>미에현</a:t>
            </a:r>
            <a:endParaRPr lang="ko-KR" altLang="en-US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85000"/>
                  <a:alpha val="59000"/>
                </a:schemeClr>
              </a:solidFill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C5954A6-5829-9784-0351-09BC04532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66" y="1587499"/>
            <a:ext cx="10743334" cy="47394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일본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에서 가장 큰 </a:t>
            </a:r>
            <a:r>
              <a:rPr lang="ko-KR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반도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인 </a:t>
            </a:r>
            <a:r>
              <a:rPr lang="ko-KR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이세반도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동부에 있으며 </a:t>
            </a:r>
            <a:r>
              <a:rPr lang="ko-KR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중부지방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과 </a:t>
            </a:r>
            <a:r>
              <a:rPr lang="ko-KR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긴키 지방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사이에 위치하는 </a:t>
            </a:r>
            <a:r>
              <a:rPr lang="ko-KR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현</a:t>
            </a:r>
            <a:endParaRPr lang="en-US" altLang="ko-KR" sz="2400" b="1" i="0" u="none" strike="noStrike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동쪽으로 이세만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남쪽으로는 태평양 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해안은 전형적인 리아스식 해안을 이루며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어업이 발달</a:t>
            </a:r>
            <a:endParaRPr lang="en-US" altLang="ko-KR" sz="2400" b="1" i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2400" b="1" i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i="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전갱이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정어리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가자미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방어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sz="2400" b="1" i="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가다랭이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다랑어 잡이와 진주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김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조개 등의 양식</a:t>
            </a:r>
            <a:endParaRPr lang="en-US" altLang="ko-KR" sz="2400" b="1" i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ko-KR" sz="2400" b="1" i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현목 </a:t>
            </a:r>
            <a:r>
              <a:rPr lang="en-US" altLang="ko-K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ko-KR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진구 삼나무</a:t>
            </a:r>
            <a:r>
              <a:rPr lang="en-US" altLang="ko-K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/ </a:t>
            </a:r>
            <a:r>
              <a:rPr lang="ko-KR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현화 </a:t>
            </a:r>
            <a:r>
              <a:rPr lang="en-US" altLang="ko-K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ko-KR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창포</a:t>
            </a:r>
            <a:r>
              <a:rPr lang="en-US" altLang="ko-K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/ </a:t>
            </a:r>
            <a:r>
              <a:rPr lang="ko-KR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현조 </a:t>
            </a:r>
            <a:r>
              <a:rPr lang="en-US" altLang="ko-K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ko-KR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흰물떼새</a:t>
            </a:r>
            <a:endParaRPr lang="en-US" altLang="ko-KR" sz="2400" b="1" i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면적 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5,774.41</a:t>
            </a:r>
            <a:r>
              <a:rPr lang="en-US" altLang="ko-K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km</a:t>
            </a:r>
            <a:r>
              <a:rPr lang="en-US" altLang="ko-KR" sz="2400" b="1" baseline="300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ko-KR" sz="2400" b="1" i="0" u="none" strike="noStrike" baseline="30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2400" b="1" baseline="30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2400" b="1" i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ko-KR" altLang="en-US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7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8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C8FB16-76D3-3125-BE48-49A71912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미에현</a:t>
            </a:r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지리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9E29BC-793A-01CE-78BB-6D7A6CEC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94715"/>
            <a:ext cx="10515600" cy="4584411"/>
          </a:xfrm>
        </p:spPr>
        <p:txBody>
          <a:bodyPr anchor="t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ko-KR" altLang="en-US" sz="2400" b="1" i="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미에현은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남북 길이는 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170 km, 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동서 길이는 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80 km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이며 지리적으로 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개의 지역으로 구분</a:t>
            </a:r>
            <a:endParaRPr lang="en-US" altLang="ko-KR" sz="2400" b="1" i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altLang="ko-KR" sz="2400" b="1" i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ko-KR" altLang="en-US" sz="2400" b="1" i="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미에현의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북반부는 </a:t>
            </a:r>
            <a:r>
              <a:rPr lang="ko-KR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이세만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연안에 평야가 펼쳐지고 있으며 거기에 인구가 집중</a:t>
            </a:r>
            <a:endParaRPr lang="en-US" altLang="ko-KR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altLang="ko-KR" sz="2400" b="1" i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ko-KR" altLang="en-US" sz="2400" b="1" i="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미에현의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지형 구분은 삼림이 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64.8%, 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농지가 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11.5%, 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주택지가 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6.0%, 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길이 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3.8%, 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강이 </a:t>
            </a:r>
            <a:r>
              <a:rPr lang="en-US" altLang="ko-KR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3.6%</a:t>
            </a:r>
          </a:p>
          <a:p>
            <a:pPr>
              <a:lnSpc>
                <a:spcPct val="110000"/>
              </a:lnSpc>
            </a:pPr>
            <a:endParaRPr lang="en-US" altLang="ko-KR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ko-KR" altLang="en-US" sz="2400" b="1" i="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미에현은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전통적으로 </a:t>
            </a:r>
            <a:r>
              <a:rPr lang="ko-KR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도카이도</a:t>
            </a:r>
            <a:r>
              <a:rPr lang="ko-KR" altLang="en-US" sz="2400" b="1" i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와 이세 순례길이 지나는 덕분에 서일본과 동일본의 연결 고리</a:t>
            </a:r>
            <a:endParaRPr lang="en-US" altLang="ko-KR" sz="2400" b="1" i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ko-KR" altLang="en-US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7613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3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DA5B6C-611A-7D19-3DFF-A1B56116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err="1">
                <a:ln w="19050">
                  <a:solidFill>
                    <a:schemeClr val="bg1"/>
                  </a:solidFill>
                </a:ln>
              </a:rPr>
              <a:t>미에현</a:t>
            </a:r>
            <a:r>
              <a:rPr lang="ko-KR" altLang="en-US" b="1" dirty="0">
                <a:ln w="19050">
                  <a:solidFill>
                    <a:schemeClr val="bg1"/>
                  </a:solidFill>
                </a:ln>
              </a:rPr>
              <a:t> </a:t>
            </a:r>
            <a:r>
              <a:rPr lang="en-US" altLang="ko-KR" b="1" dirty="0">
                <a:ln w="19050">
                  <a:solidFill>
                    <a:schemeClr val="bg1"/>
                  </a:solidFill>
                </a:ln>
              </a:rPr>
              <a:t>- </a:t>
            </a:r>
            <a:r>
              <a:rPr lang="ko-KR" altLang="en-US" b="1" dirty="0">
                <a:ln w="19050">
                  <a:solidFill>
                    <a:schemeClr val="bg1"/>
                  </a:solidFill>
                </a:ln>
              </a:rPr>
              <a:t>경제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CB87A1-7391-85EB-4FCF-53DFE2A10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825625"/>
            <a:ext cx="10642600" cy="4750666"/>
          </a:xfrm>
        </p:spPr>
        <p:txBody>
          <a:bodyPr>
            <a:noAutofit/>
          </a:bodyPr>
          <a:lstStyle/>
          <a:p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이세 노끈</a:t>
            </a:r>
            <a:r>
              <a:rPr lang="en-US" altLang="ko-KR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2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요카이치</a:t>
            </a:r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도기</a:t>
            </a:r>
            <a:r>
              <a:rPr lang="en-US" altLang="ko-KR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2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스즈카</a:t>
            </a:r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먹</a:t>
            </a:r>
            <a:r>
              <a:rPr lang="en-US" altLang="ko-KR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이가 도기</a:t>
            </a:r>
            <a:r>
              <a:rPr lang="en-US" altLang="ko-KR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이세 염색과 같은 전통 수공업이 번창</a:t>
            </a:r>
            <a:endParaRPr lang="en-US" altLang="ko-KR" sz="22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ko-KR" sz="22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현의 </a:t>
            </a:r>
            <a:r>
              <a:rPr lang="en-US" altLang="ko-KR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65%</a:t>
            </a:r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가 숲으로 이루어져 있고 </a:t>
            </a:r>
            <a:r>
              <a:rPr lang="en-US" altLang="ko-KR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1000km</a:t>
            </a:r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가 넘는 해안선을 가지고 있어 임업과 어업이 발달</a:t>
            </a:r>
            <a:endParaRPr lang="en-US" altLang="ko-KR" sz="22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ko-KR" sz="22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sz="22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미에현은</a:t>
            </a:r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차</a:t>
            </a:r>
            <a:r>
              <a:rPr lang="en-US" altLang="ko-KR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소고기</a:t>
            </a:r>
            <a:r>
              <a:rPr lang="en-US" altLang="ko-KR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진주</a:t>
            </a:r>
            <a:r>
              <a:rPr lang="en-US" altLang="ko-KR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귤 등을 생산</a:t>
            </a:r>
            <a:endParaRPr lang="en-US" altLang="ko-KR" sz="22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ko-KR" sz="22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ko-KR" altLang="en-US" sz="22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미에현</a:t>
            </a:r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북쪽에는 주로 차량과 배와 같은 운송 장비업과 석유 정제업과 같은 중화학 공업의 수많은 제조업 공장들이 </a:t>
            </a:r>
            <a:r>
              <a:rPr lang="ko-KR" altLang="en-US" sz="2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입지</a:t>
            </a:r>
            <a:endParaRPr lang="en-US" altLang="ko-KR" sz="2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endParaRPr lang="en-US" altLang="ko-KR" sz="2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이와 함께 </a:t>
            </a:r>
            <a:r>
              <a:rPr lang="ko-KR" altLang="en-US" sz="22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미에현의</a:t>
            </a:r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산업은 반도체</a:t>
            </a:r>
            <a:r>
              <a:rPr lang="en-US" altLang="ko-KR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액정 디스플레이와 같은 첨단 산업으로도 확장</a:t>
            </a:r>
            <a:endParaRPr lang="ko-KR" altLang="en-US" sz="2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7961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18229AD-0C11-1449-3FCD-8449CC6A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>
            <a:normAutofit/>
          </a:bodyPr>
          <a:lstStyle/>
          <a:p>
            <a:r>
              <a:rPr lang="ko-KR" altLang="en-US" sz="29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이세 신궁</a:t>
            </a:r>
            <a:endParaRPr lang="ko-KR" altLang="en-US" sz="29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6F4259-6DAE-79BE-4EC1-29792D809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3" y="2199086"/>
            <a:ext cx="5457817" cy="3934984"/>
          </a:xfrm>
        </p:spPr>
        <p:txBody>
          <a:bodyPr anchor="ctr">
            <a:normAutofit/>
          </a:bodyPr>
          <a:lstStyle/>
          <a:p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일본에서 가장 큰 규모의 신사</a:t>
            </a:r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20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ko-KR" alt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태양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을 상징하는 신인 </a:t>
            </a:r>
            <a:r>
              <a:rPr lang="ko-KR" alt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아마테라스</a:t>
            </a:r>
            <a:r>
              <a:rPr lang="ko-KR" alt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오미카미를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모시는 황대신궁과 의식주를 상징하는 신인 </a:t>
            </a:r>
            <a:r>
              <a:rPr lang="ko-KR" alt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도요우케노</a:t>
            </a:r>
            <a:r>
              <a:rPr lang="ko-KR" alt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ko-KR" alt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오미카미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를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모시는 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도요우케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대신궁이 존재</a:t>
            </a:r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ko-KR" altLang="en-US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아마테라스는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ko-KR" alt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천황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가문의 조상신이었기 때문에</a:t>
            </a:r>
            <a:r>
              <a:rPr lang="en-US" altLang="ko-KR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아마테라스를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모시는 이세 </a:t>
            </a:r>
            <a:r>
              <a:rPr lang="ko-KR" altLang="en-US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신궁은</a:t>
            </a:r>
            <a:r>
              <a:rPr lang="ko-KR" alt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일본 천황 가문과 조정에서 매우 중시했던 곳</a:t>
            </a:r>
            <a:endParaRPr lang="en-US" altLang="ko-KR" sz="20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7" name="그림 6" descr="야외, 나무, 건물, 부지이(가) 표시된 사진&#10;&#10;자동 생성된 설명">
            <a:extLst>
              <a:ext uri="{FF2B5EF4-FFF2-40B4-BE49-F238E27FC236}">
                <a16:creationId xmlns:a16="http://schemas.microsoft.com/office/drawing/2014/main" id="{40619764-E4CD-4246-17A8-9B75A68D7D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8046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5" name="그림 4" descr="야외, 나무, 건물, 하늘이(가) 표시된 사진&#10;&#10;자동 생성된 설명">
            <a:extLst>
              <a:ext uri="{FF2B5EF4-FFF2-40B4-BE49-F238E27FC236}">
                <a16:creationId xmlns:a16="http://schemas.microsoft.com/office/drawing/2014/main" id="{F5DAB5FB-A25E-957F-817E-5F9EE10684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8045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1984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E0E7C7-7BAA-17EF-950F-003B2824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err="1">
                <a:ln w="15875">
                  <a:solidFill>
                    <a:schemeClr val="bg1"/>
                  </a:solidFill>
                </a:ln>
              </a:rPr>
              <a:t>와카야마현</a:t>
            </a:r>
            <a:endParaRPr lang="ko-KR" altLang="en-US" b="1" dirty="0">
              <a:ln w="15875">
                <a:solidFill>
                  <a:schemeClr val="bg1"/>
                </a:solidFill>
              </a:ln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FB66A9-B089-3238-1C6D-F90753BC6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0527" cy="4351338"/>
          </a:xfrm>
        </p:spPr>
        <p:txBody>
          <a:bodyPr>
            <a:normAutofit/>
          </a:bodyPr>
          <a:lstStyle/>
          <a:p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면적은 </a:t>
            </a:r>
            <a:r>
              <a:rPr lang="en-US" altLang="ko-KR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4726km2, 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이 중 산지가 </a:t>
            </a:r>
            <a:r>
              <a:rPr lang="en-US" altLang="ko-KR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3832km2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로 총 면적의 약 </a:t>
            </a:r>
            <a:r>
              <a:rPr lang="en-US" altLang="ko-KR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81%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를 차지</a:t>
            </a:r>
            <a:endParaRPr lang="en-US" altLang="ko-KR" sz="20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ko-KR" sz="20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긴키 지방에서 유일하게 인구 </a:t>
            </a:r>
            <a:r>
              <a:rPr lang="en-US" altLang="ko-KR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100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만 명 미만인 현</a:t>
            </a:r>
            <a:endParaRPr lang="en-US" altLang="ko-KR" sz="20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귤과 </a:t>
            </a:r>
            <a:r>
              <a:rPr lang="ko-KR" altLang="en-US" sz="20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비장탄으로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 유명한 지역</a:t>
            </a:r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ko-KR" altLang="en-US" sz="20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진언종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 불교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Pretendard JP"/>
              </a:rPr>
              <a:t>의 성지 </a:t>
            </a:r>
            <a:r>
              <a:rPr lang="en-US" altLang="ko-KR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Pretendard JP"/>
              </a:rPr>
              <a:t>=&gt;'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기이 산지의 영지와 </a:t>
            </a:r>
            <a:r>
              <a:rPr lang="ko-KR" altLang="en-US" sz="20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참배길</a:t>
            </a:r>
            <a:r>
              <a:rPr lang="en-US" altLang="ko-KR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Pretendard JP"/>
              </a:rPr>
              <a:t>'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Pretendard JP"/>
              </a:rPr>
              <a:t>이라는 이름으로 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2004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년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Pretendard JP"/>
              </a:rPr>
              <a:t>에 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유네스코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Pretendard JP"/>
              </a:rPr>
              <a:t> 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세계유산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Pretendard JP"/>
              </a:rPr>
              <a:t>으로 지정</a:t>
            </a:r>
            <a:endParaRPr lang="en-US" altLang="ko-KR" sz="20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Pretendard JP"/>
            </a:endParaRPr>
          </a:p>
          <a:p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Pretendard JP"/>
            </a:endParaRPr>
          </a:p>
          <a:p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현화 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: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매실 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/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현목 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: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졸가시나무 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/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현조 </a:t>
            </a:r>
            <a:r>
              <a:rPr lang="en-US" altLang="ko-KR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: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Pretendard JP"/>
              </a:rPr>
              <a:t>동박새</a:t>
            </a:r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Pretendard JP"/>
            </a:endParaRPr>
          </a:p>
          <a:p>
            <a:endParaRPr lang="en-US" altLang="ko-KR" sz="20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Pretendard JP"/>
            </a:endParaRPr>
          </a:p>
          <a:p>
            <a:endParaRPr lang="en-US" altLang="ko-KR" sz="20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Pretendard JP"/>
            </a:endParaRPr>
          </a:p>
          <a:p>
            <a:pPr marL="0" indent="0">
              <a:buNone/>
            </a:pPr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Pretendard JP"/>
            </a:endParaRPr>
          </a:p>
          <a:p>
            <a:pPr marL="0" indent="0">
              <a:buNone/>
            </a:pPr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4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AAAB2D-F2B7-867E-EB10-90ACB8FA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err="1">
                <a:ln w="12700">
                  <a:solidFill>
                    <a:schemeClr val="bg1"/>
                  </a:solidFill>
                </a:ln>
              </a:rPr>
              <a:t>와카야마현</a:t>
            </a:r>
            <a:endParaRPr lang="ko-KR" altLang="en-US" b="1" dirty="0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F3A344-4B19-D178-EF01-368AC4640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690688"/>
            <a:ext cx="11009745" cy="4351338"/>
          </a:xfrm>
        </p:spPr>
        <p:txBody>
          <a:bodyPr>
            <a:normAutofit/>
          </a:bodyPr>
          <a:lstStyle/>
          <a:p>
            <a:r>
              <a:rPr lang="ko-KR" altLang="en-US" sz="24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와카야마현은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기이반도바다를 흐르는 </a:t>
            </a:r>
            <a:r>
              <a:rPr lang="ko-KR" altLang="en-US" sz="24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쿠로시오의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영향으로 연간 기온은 온난</a:t>
            </a:r>
            <a:endParaRPr lang="en-US" altLang="ko-KR" sz="2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ko-KR" sz="2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산간부로 한정하면 겨울은 혹독한 추위</a:t>
            </a:r>
            <a:endParaRPr lang="en-US" altLang="ko-KR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-&gt;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그 중에서 가장 추운 </a:t>
            </a:r>
            <a:r>
              <a:rPr lang="ko-KR" altLang="en-US" sz="24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다카노산은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겨울철의 평균 기온이 </a:t>
            </a:r>
            <a:r>
              <a:rPr lang="ko-KR" altLang="en-US" sz="24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아오모리시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ko-KR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ko-KR" altLang="en-US" sz="24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하코다테</a:t>
            </a:r>
            <a:r>
              <a:rPr lang="ko-KR" altLang="en-US" sz="24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시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같은 북해도와  </a:t>
            </a:r>
            <a:r>
              <a:rPr lang="ko-KR" altLang="en-US" sz="24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비슷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altLang="ko-KR" sz="2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연안부에는 무상지대가 존재하여 여름부터 가을에 걸쳐 태풍의 내습이 많음</a:t>
            </a:r>
            <a:endParaRPr lang="en-US" altLang="ko-KR" sz="2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ko-KR" sz="2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1951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년 이후의 태풍 </a:t>
            </a:r>
            <a:r>
              <a:rPr lang="ko-KR" altLang="en-US" sz="24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상륙수는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가고시마현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고치현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에 이어 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번째로 많은 현</a:t>
            </a:r>
            <a:endParaRPr lang="en-US" altLang="ko-KR" sz="2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4227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일본의 숨은 보석, 팔색조 같은 매력의 '와카야마 여행'! : 네이버 블로그">
            <a:extLst>
              <a:ext uri="{FF2B5EF4-FFF2-40B4-BE49-F238E27FC236}">
                <a16:creationId xmlns:a16="http://schemas.microsoft.com/office/drawing/2014/main" id="{B143FEC9-A313-2640-D1AA-96419E0A5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1" r="413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05B7EBA-4E83-93C8-E7A2-48746DD4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9262"/>
            <a:ext cx="3822189" cy="1501683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경제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C9B421-10AC-3215-F150-A3C1EEED7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9" y="1699491"/>
            <a:ext cx="6188364" cy="4738254"/>
          </a:xfrm>
        </p:spPr>
        <p:txBody>
          <a:bodyPr>
            <a:noAutofit/>
          </a:bodyPr>
          <a:lstStyle/>
          <a:p>
            <a:r>
              <a:rPr lang="ko-KR" altLang="en-US" sz="1800" b="1" i="0" dirty="0">
                <a:effectLst/>
                <a:latin typeface="Arial" panose="020B0604020202020204" pitchFamily="34" charset="0"/>
              </a:rPr>
              <a:t>북부는 한신 공업지대에 속해 연안부에는 제철소나 석유 제유소등의 중화학 공업이 번성</a:t>
            </a:r>
            <a:endParaRPr lang="en-US" altLang="ko-KR" sz="1800" b="1" i="0" dirty="0">
              <a:effectLst/>
              <a:latin typeface="Arial" panose="020B0604020202020204" pitchFamily="34" charset="0"/>
            </a:endParaRPr>
          </a:p>
          <a:p>
            <a:endParaRPr lang="en-US" altLang="ko-KR" sz="1800" b="1" dirty="0">
              <a:latin typeface="Arial" panose="020B0604020202020204" pitchFamily="34" charset="0"/>
            </a:endParaRPr>
          </a:p>
          <a:p>
            <a:r>
              <a:rPr lang="ko-KR" altLang="en-US" sz="1800" b="1" i="0" dirty="0">
                <a:effectLst/>
                <a:latin typeface="Arial" panose="020B0604020202020204" pitchFamily="34" charset="0"/>
              </a:rPr>
              <a:t>태평양 벨트에서 벗어난 입지 조건의 나쁨이나 평지가 적은 것과 자연보호 정책의 일환으로 확보할 수 있는 공업용지의 빈약함</a:t>
            </a:r>
            <a:r>
              <a:rPr lang="en-US" altLang="ko-KR" sz="1800" b="1" i="0" dirty="0">
                <a:effectLst/>
                <a:latin typeface="Arial" panose="020B0604020202020204" pitchFamily="34" charset="0"/>
              </a:rPr>
              <a:t>, </a:t>
            </a:r>
            <a:r>
              <a:rPr lang="ko-KR" altLang="en-US" sz="1800" b="1" i="0" dirty="0">
                <a:effectLst/>
                <a:latin typeface="Arial" panose="020B0604020202020204" pitchFamily="34" charset="0"/>
              </a:rPr>
              <a:t>그리고 거기에 따른 기계 공업의 부진으로 생산량은 지극히 적음</a:t>
            </a:r>
            <a:endParaRPr lang="en-US" altLang="ko-KR" sz="1800" b="1" i="0" dirty="0">
              <a:effectLst/>
              <a:latin typeface="Arial" panose="020B0604020202020204" pitchFamily="34" charset="0"/>
            </a:endParaRPr>
          </a:p>
          <a:p>
            <a:endParaRPr lang="en-US" altLang="ko-KR" sz="1800" b="1" dirty="0">
              <a:latin typeface="Arial" panose="020B0604020202020204" pitchFamily="34" charset="0"/>
            </a:endParaRPr>
          </a:p>
          <a:p>
            <a:r>
              <a:rPr lang="ko-KR" altLang="en-US" sz="1800" b="1" i="0" dirty="0">
                <a:effectLst/>
                <a:latin typeface="Arial" panose="020B0604020202020204" pitchFamily="34" charset="0"/>
              </a:rPr>
              <a:t>전역에서 과수 재배를 중심으로 하는 농업이 번성</a:t>
            </a:r>
            <a:endParaRPr lang="en-US" altLang="ko-KR" sz="1800" b="1" i="0" dirty="0">
              <a:effectLst/>
              <a:latin typeface="Arial" panose="020B0604020202020204" pitchFamily="34" charset="0"/>
            </a:endParaRPr>
          </a:p>
          <a:p>
            <a:endParaRPr lang="en-US" altLang="ko-KR" sz="1800" b="1" dirty="0">
              <a:latin typeface="Arial" panose="020B0604020202020204" pitchFamily="34" charset="0"/>
            </a:endParaRPr>
          </a:p>
          <a:p>
            <a:r>
              <a:rPr lang="en-US" altLang="ko-KR" sz="1800" b="1" i="0" dirty="0">
                <a:effectLst/>
                <a:latin typeface="Arial" panose="020B0604020202020204" pitchFamily="34" charset="0"/>
              </a:rPr>
              <a:t> </a:t>
            </a:r>
            <a:r>
              <a:rPr lang="ko-KR" altLang="en-US" sz="1800" b="1" i="0" dirty="0">
                <a:effectLst/>
                <a:latin typeface="Arial" panose="020B0604020202020204" pitchFamily="34" charset="0"/>
              </a:rPr>
              <a:t>특히 현 중부에서의 귤 재배나 고보시를 중심으로 하는 화훼 재배</a:t>
            </a:r>
            <a:r>
              <a:rPr lang="en-US" altLang="ko-KR" sz="1800" b="1" i="0" dirty="0">
                <a:effectLst/>
                <a:latin typeface="Arial" panose="020B0604020202020204" pitchFamily="34" charset="0"/>
              </a:rPr>
              <a:t>, </a:t>
            </a:r>
            <a:r>
              <a:rPr lang="ko-KR" altLang="en-US" sz="1800" b="1" i="0" dirty="0" err="1">
                <a:effectLst/>
                <a:latin typeface="Arial" panose="020B0604020202020204" pitchFamily="34" charset="0"/>
              </a:rPr>
              <a:t>타나베시를</a:t>
            </a:r>
            <a:r>
              <a:rPr lang="ko-KR" altLang="en-US" sz="1800" b="1" i="0" dirty="0">
                <a:effectLst/>
                <a:latin typeface="Arial" panose="020B0604020202020204" pitchFamily="34" charset="0"/>
              </a:rPr>
              <a:t> 중심으로 하는 </a:t>
            </a:r>
            <a:r>
              <a:rPr lang="ko-KR" altLang="en-US" sz="1800" b="1" i="0" dirty="0" err="1">
                <a:effectLst/>
                <a:latin typeface="Arial" panose="020B0604020202020204" pitchFamily="34" charset="0"/>
              </a:rPr>
              <a:t>매실등의</a:t>
            </a:r>
            <a:r>
              <a:rPr lang="ko-KR" altLang="en-US" sz="1800" b="1" i="0" dirty="0">
                <a:effectLst/>
                <a:latin typeface="Arial" panose="020B0604020202020204" pitchFamily="34" charset="0"/>
              </a:rPr>
              <a:t> 특산품이 있음</a:t>
            </a:r>
            <a:endParaRPr lang="en-US" altLang="ko-KR" sz="1800" b="1" i="0" dirty="0">
              <a:effectLst/>
              <a:latin typeface="Arial" panose="020B0604020202020204" pitchFamily="34" charset="0"/>
            </a:endParaRPr>
          </a:p>
          <a:p>
            <a:endParaRPr lang="en-US" altLang="ko-KR" sz="1800" b="1" i="0" dirty="0">
              <a:effectLst/>
              <a:latin typeface="Arial" panose="020B0604020202020204" pitchFamily="34" charset="0"/>
            </a:endParaRPr>
          </a:p>
          <a:p>
            <a:r>
              <a:rPr lang="ko-KR" altLang="en-US" sz="1800" b="1" i="0" dirty="0">
                <a:effectLst/>
                <a:latin typeface="Arial" panose="020B0604020202020204" pitchFamily="34" charset="0"/>
              </a:rPr>
              <a:t>그 밖에 소규모이지만</a:t>
            </a:r>
            <a:r>
              <a:rPr lang="en-US" altLang="ko-KR" sz="1800" b="1" i="0" dirty="0">
                <a:effectLst/>
                <a:latin typeface="Arial" panose="020B0604020202020204" pitchFamily="34" charset="0"/>
              </a:rPr>
              <a:t>, </a:t>
            </a:r>
            <a:r>
              <a:rPr lang="ko-KR" altLang="en-US" sz="1800" b="1" i="0" dirty="0">
                <a:effectLst/>
                <a:latin typeface="Arial" panose="020B0604020202020204" pitchFamily="34" charset="0"/>
              </a:rPr>
              <a:t>수산업</a:t>
            </a:r>
            <a:r>
              <a:rPr lang="en-US" altLang="ko-KR" sz="1800" b="1" i="0" dirty="0">
                <a:effectLst/>
                <a:latin typeface="Arial" panose="020B0604020202020204" pitchFamily="34" charset="0"/>
              </a:rPr>
              <a:t>, </a:t>
            </a:r>
            <a:r>
              <a:rPr lang="ko-KR" altLang="en-US" sz="1800" b="1" i="0" dirty="0">
                <a:effectLst/>
                <a:latin typeface="Arial" panose="020B0604020202020204" pitchFamily="34" charset="0"/>
              </a:rPr>
              <a:t>임업이 번성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1586154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4000"/>
                    </a14:imgEffect>
                  </a14:imgLayer>
                </a14:imgProps>
              </a:ext>
            </a:extLst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311258-B3EB-39D6-5753-F1759239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err="1">
                <a:ln w="19050">
                  <a:solidFill>
                    <a:schemeClr val="bg1"/>
                  </a:solidFill>
                </a:ln>
              </a:rPr>
              <a:t>시가현</a:t>
            </a:r>
            <a:endParaRPr lang="ko-KR" altLang="en-US" b="1" dirty="0">
              <a:ln w="19050">
                <a:solidFill>
                  <a:schemeClr val="bg1"/>
                </a:solidFill>
              </a:ln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4646CBE-C661-0470-FCBC-2D36CE5CB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334"/>
            <a:ext cx="10515600" cy="4351338"/>
          </a:xfrm>
        </p:spPr>
        <p:txBody>
          <a:bodyPr>
            <a:normAutofit/>
          </a:bodyPr>
          <a:lstStyle/>
          <a:p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일본 간사이 지방에 위치한 현으로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일본에서 가장 큰 호수인 </a:t>
            </a:r>
            <a:r>
              <a:rPr lang="ko-KR" altLang="en-US" sz="24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비와호를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중심으로 발전한 지역</a:t>
            </a:r>
            <a:endParaRPr lang="en-US" altLang="ko-KR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en-US" altLang="ko-KR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시가현은 풍부한 자연 경관과 역사적 유산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그리고 다양한 문화적 매력을 지니고 있는 지역</a:t>
            </a:r>
            <a:endParaRPr lang="en-US" altLang="ko-KR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en-US" altLang="ko-KR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현목 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: 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단풍나무속 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/ 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현화 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: 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석남화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/ 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현조 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: </a:t>
            </a:r>
            <a:r>
              <a:rPr lang="ko-KR" alt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논병아리</a:t>
            </a:r>
            <a:endParaRPr lang="en-US" altLang="ko-KR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en-US" altLang="ko-KR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4,017.38km2</a:t>
            </a:r>
            <a:endParaRPr lang="ko-KR" alt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7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C916F-E22F-668C-8A09-6A3FB5D1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676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/>
              <a:t>경제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59800C-2C4C-347B-85FD-93CEAC144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82" y="1505239"/>
            <a:ext cx="11079018" cy="4978111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경작지는 현의 거의 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분의 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을 차지하며 쌀이 주요 작물이며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농지의 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90% 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이상이 논</a:t>
            </a:r>
            <a:endParaRPr lang="en-US" altLang="ko-KR" sz="18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ko-KR" sz="8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대부분의 농부들은 다른 소득원으로부터의 수입에 의존</a:t>
            </a:r>
            <a:endParaRPr lang="en-US" altLang="ko-KR" sz="18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ko-KR" sz="8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동부 시가 지역은 소 사육지로 유명하고 남동부 시가 지역은 녹차로 유명</a:t>
            </a:r>
            <a:r>
              <a:rPr lang="ko-KR" altLang="en-US" sz="1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하며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비와 호수에서는 일부 사람들이 어업과 담수 진주 농사</a:t>
            </a:r>
            <a:endParaRPr lang="en-US" altLang="ko-KR" sz="18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ko-KR" sz="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1960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년대 초에 시가현은 산업을 발전시켜 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IBM 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재팬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캐논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8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얀마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디젤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미쓰비시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8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도레이와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같은 회사들이 소유한 주요 공장들을 지원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endParaRPr lang="en-US" altLang="ko-KR" sz="8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ko-KR" altLang="en-US" sz="18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그로스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시가 제품에서 제조업이 차지하는 비중은 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35.4%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일본에서 가장 높음</a:t>
            </a:r>
            <a:endParaRPr lang="en-US" altLang="ko-KR" sz="18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altLang="ko-KR" sz="8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전통 산업으로는 직물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8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시가라키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공예품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8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히코네와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18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나가하마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18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부쓰단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8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코카의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의약품</a:t>
            </a:r>
            <a:r>
              <a:rPr lang="en-US" altLang="ko-KR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8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아도가와의</a:t>
            </a:r>
            <a:r>
              <a:rPr lang="ko-KR" altLang="en-US" sz="18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부채갈비</a:t>
            </a:r>
            <a:endParaRPr lang="en-US" altLang="ko-KR" sz="18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ko-KR" altLang="en-US" sz="1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90800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D60DF9-D2EB-F0C7-6999-54BFCEE3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시가현의 기후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D2B452-57FB-51C3-0AE4-A5480628F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전역이 내륙성 기후</a:t>
            </a:r>
            <a:endParaRPr lang="en-US" altLang="ko-KR" sz="2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ko-KR" sz="2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북부는 </a:t>
            </a:r>
            <a:r>
              <a:rPr lang="ko-KR" altLang="en-US" sz="24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호쿠리쿠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동해측 기후</a:t>
            </a:r>
            <a:r>
              <a:rPr lang="en-US" altLang="ko-KR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남부는 태평양측 기후 및 </a:t>
            </a:r>
            <a:r>
              <a:rPr lang="ko-KR" altLang="en-US" sz="24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세토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24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내해식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기후를 겸비</a:t>
            </a:r>
            <a:endParaRPr lang="en-US" altLang="ko-KR" sz="2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ko-KR" sz="2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다른 지역처럼 일본해측 기후와 태평양측 기후의 경계선에 산지가 있는 것이 아니라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호숫가에 펼쳐진 동일한 평지 안에서 점차 기후가 변화해 가는 것이 큰 특징</a:t>
            </a:r>
            <a:endParaRPr lang="en-US" altLang="ko-KR" sz="2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ko-KR" sz="2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호서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sz="24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호북은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대부분이 특별 폭설지대와 폭설지대로 지정되어 있으며</a:t>
            </a:r>
            <a:r>
              <a:rPr lang="en-US" altLang="ko-KR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특히 구 </a:t>
            </a:r>
            <a:r>
              <a:rPr lang="ko-KR" altLang="en-US" sz="24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요고</a:t>
            </a:r>
            <a:r>
              <a:rPr lang="ko-KR" altLang="en-US" sz="24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정은 긴키 이서 유일하게 일본 최남단의 특별 폭설지대로 지정</a:t>
            </a:r>
            <a:endParaRPr lang="ko-KR" alt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323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꽃, 식물, 블러이(가) 표시된 사진&#10;&#10;자동 생성된 설명">
            <a:extLst>
              <a:ext uri="{FF2B5EF4-FFF2-40B4-BE49-F238E27FC236}">
                <a16:creationId xmlns:a16="http://schemas.microsoft.com/office/drawing/2014/main" id="{ACCE90B0-67FB-3136-D4D1-5806175CF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31" b="380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B5923E0-78AA-3B1B-732E-33618C12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dirty="0"/>
              <a:t>간사이 지역의</a:t>
            </a:r>
            <a:r>
              <a:rPr lang="en-US" altLang="ko-KR" dirty="0"/>
              <a:t> </a:t>
            </a:r>
            <a:r>
              <a:rPr lang="ko-KR" altLang="en-US" dirty="0"/>
              <a:t>특징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976EE88F-2B45-DC79-A150-6B8051BE0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4730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6578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물, 하늘, 구름, 야외이(가) 표시된 사진&#10;&#10;자동 생성된 설명">
            <a:extLst>
              <a:ext uri="{FF2B5EF4-FFF2-40B4-BE49-F238E27FC236}">
                <a16:creationId xmlns:a16="http://schemas.microsoft.com/office/drawing/2014/main" id="{3FCAB287-BA44-40E9-8F6B-63C6C161F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" r="10582" b="-1"/>
          <a:stretch/>
        </p:blipFill>
        <p:spPr>
          <a:xfrm>
            <a:off x="2511967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948F330-AB1B-7F21-9DB2-BDF1E891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비와호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670ADC-07B3-CB5A-53CB-67B1E5E6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82" y="1843073"/>
            <a:ext cx="5987473" cy="438223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 b="1" i="0" dirty="0">
                <a:effectLst/>
                <a:latin typeface="Arial" panose="020B0604020202020204" pitchFamily="34" charset="0"/>
              </a:rPr>
              <a:t>670 km</a:t>
            </a:r>
            <a:r>
              <a:rPr lang="en-US" altLang="ko-KR" sz="2000" b="1" i="0" baseline="30000" dirty="0">
                <a:effectLst/>
                <a:latin typeface="Arial" panose="020B0604020202020204" pitchFamily="34" charset="0"/>
              </a:rPr>
              <a:t>2</a:t>
            </a:r>
            <a:r>
              <a:rPr lang="ko-KR" altLang="en-US" sz="2000" b="1" i="0" dirty="0">
                <a:effectLst/>
                <a:latin typeface="Arial" panose="020B0604020202020204" pitchFamily="34" charset="0"/>
              </a:rPr>
              <a:t>로 도쿄 </a:t>
            </a:r>
            <a:r>
              <a:rPr lang="en-US" altLang="ko-KR" sz="2000" b="1" i="0" dirty="0">
                <a:effectLst/>
                <a:latin typeface="Arial" panose="020B0604020202020204" pitchFamily="34" charset="0"/>
              </a:rPr>
              <a:t>23</a:t>
            </a:r>
            <a:r>
              <a:rPr lang="ko-KR" altLang="en-US" sz="2000" b="1" i="0" dirty="0">
                <a:effectLst/>
                <a:latin typeface="Arial" panose="020B0604020202020204" pitchFamily="34" charset="0"/>
              </a:rPr>
              <a:t>구보다 넓은 일본 최대 호수</a:t>
            </a:r>
            <a:endParaRPr lang="en-US" altLang="ko-KR" sz="2000" b="1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ko-KR" sz="2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ko-KR" altLang="en-US" sz="2000" b="1" i="0" dirty="0">
                <a:effectLst/>
                <a:latin typeface="Arial" panose="020B0604020202020204" pitchFamily="34" charset="0"/>
              </a:rPr>
              <a:t>수의 물은 연안평야에 관개용수로 이용되는 외에</a:t>
            </a:r>
            <a:r>
              <a:rPr lang="en-US" altLang="ko-KR" sz="2000" b="1" i="0" dirty="0">
                <a:effectLst/>
                <a:latin typeface="Arial" panose="020B0604020202020204" pitchFamily="34" charset="0"/>
              </a:rPr>
              <a:t>, </a:t>
            </a:r>
            <a:r>
              <a:rPr lang="ko-KR" altLang="en-US" sz="2000" b="1" i="0" dirty="0">
                <a:effectLst/>
                <a:latin typeface="Arial" panose="020B0604020202020204" pitchFamily="34" charset="0"/>
              </a:rPr>
              <a:t>상수도</a:t>
            </a:r>
            <a:r>
              <a:rPr lang="en-US" altLang="ko-KR" sz="2000" b="1" i="0" dirty="0">
                <a:effectLst/>
                <a:latin typeface="Arial" panose="020B0604020202020204" pitchFamily="34" charset="0"/>
              </a:rPr>
              <a:t>·</a:t>
            </a:r>
            <a:r>
              <a:rPr lang="ko-KR" altLang="en-US" sz="2000" b="1" i="0" dirty="0">
                <a:effectLst/>
                <a:latin typeface="Arial" panose="020B0604020202020204" pitchFamily="34" charset="0"/>
              </a:rPr>
              <a:t>발전</a:t>
            </a:r>
            <a:r>
              <a:rPr lang="en-US" altLang="ko-KR" sz="2000" b="1" i="0" dirty="0">
                <a:effectLst/>
                <a:latin typeface="Arial" panose="020B0604020202020204" pitchFamily="34" charset="0"/>
              </a:rPr>
              <a:t>·</a:t>
            </a:r>
            <a:r>
              <a:rPr lang="ko-KR" altLang="en-US" sz="2000" b="1" i="0" dirty="0">
                <a:effectLst/>
                <a:latin typeface="Arial" panose="020B0604020202020204" pitchFamily="34" charset="0"/>
              </a:rPr>
              <a:t>공업 용수로 이용</a:t>
            </a:r>
            <a:endParaRPr lang="en-US" altLang="ko-KR" sz="2000" b="1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ko-KR" sz="2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ko-KR" altLang="en-US" sz="2000" b="1" i="0" dirty="0" err="1">
                <a:effectLst/>
                <a:latin typeface="Arial" panose="020B0604020202020204" pitchFamily="34" charset="0"/>
              </a:rPr>
              <a:t>비와호는</a:t>
            </a:r>
            <a:r>
              <a:rPr lang="ko-KR" altLang="en-US" sz="2000" b="1" i="0" dirty="0">
                <a:effectLst/>
                <a:latin typeface="Arial" panose="020B0604020202020204" pitchFamily="34" charset="0"/>
              </a:rPr>
              <a:t> </a:t>
            </a:r>
            <a:r>
              <a:rPr lang="ko-KR" altLang="en-US" sz="2000" b="1" dirty="0">
                <a:latin typeface="Arial" panose="020B0604020202020204" pitchFamily="34" charset="0"/>
              </a:rPr>
              <a:t>바이칼호</a:t>
            </a:r>
            <a:r>
              <a:rPr lang="ko-KR" altLang="en-US" sz="2000" b="1" i="0" dirty="0">
                <a:effectLst/>
                <a:latin typeface="Arial" panose="020B0604020202020204" pitchFamily="34" charset="0"/>
              </a:rPr>
              <a:t>와 </a:t>
            </a:r>
            <a:r>
              <a:rPr lang="ko-KR" altLang="en-US" sz="2000" b="1" dirty="0">
                <a:latin typeface="Arial" panose="020B0604020202020204" pitchFamily="34" charset="0"/>
              </a:rPr>
              <a:t>탕가니카호</a:t>
            </a:r>
            <a:r>
              <a:rPr lang="ko-KR" altLang="en-US" sz="2000" b="1" i="0" dirty="0">
                <a:effectLst/>
                <a:latin typeface="Arial" panose="020B0604020202020204" pitchFamily="34" charset="0"/>
              </a:rPr>
              <a:t>에 이어 세계에서 세 번째로 오래된 호수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47928129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5857E4-7329-C31D-D9D0-51A7BD79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err="1">
                <a:ln w="19050">
                  <a:solidFill>
                    <a:schemeClr val="bg1"/>
                  </a:solidFill>
                </a:ln>
              </a:rPr>
              <a:t>효고현</a:t>
            </a:r>
            <a:endParaRPr lang="ko-KR" altLang="en-US" b="1" dirty="0">
              <a:ln w="19050">
                <a:solidFill>
                  <a:schemeClr val="bg1"/>
                </a:solidFill>
              </a:ln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579F919-05F2-9C63-10DE-0CF4A07EB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일본 긴키 지방</a:t>
            </a:r>
            <a:r>
              <a:rPr lang="ko-KR" altLang="en-US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에 있는 현으로</a:t>
            </a:r>
            <a:r>
              <a:rPr lang="en-US" altLang="ko-KR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현청 소재지는 </a:t>
            </a:r>
            <a:r>
              <a:rPr lang="ko-KR" altLang="en-US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고베시</a:t>
            </a:r>
            <a:endParaRPr lang="en-US" altLang="ko-KR" b="1" i="0" u="none" strike="noStrike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ko-KR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혼슈</a:t>
            </a:r>
            <a:r>
              <a:rPr lang="ko-KR" altLang="en-US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의 양쪽 끝에 있는 </a:t>
            </a:r>
            <a:r>
              <a:rPr lang="ko-KR" altLang="en-US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야마구치현</a:t>
            </a:r>
            <a:r>
              <a:rPr lang="ko-KR" altLang="en-US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과</a:t>
            </a:r>
            <a:r>
              <a:rPr lang="ko-KR" altLang="en-US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ko-KR" altLang="en-US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아오모리현</a:t>
            </a:r>
            <a:r>
              <a:rPr lang="ko-KR" altLang="en-US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을</a:t>
            </a:r>
            <a:r>
              <a:rPr lang="ko-KR" altLang="en-US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제외하고는 유일하게 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태평양</a:t>
            </a:r>
            <a:r>
              <a:rPr lang="ko-KR" altLang="en-US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과 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동해</a:t>
            </a:r>
            <a:r>
              <a:rPr lang="ko-KR" altLang="en-US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를 모두 접하고 </a:t>
            </a:r>
            <a:r>
              <a:rPr lang="ko-KR" altLang="en-US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있는현</a:t>
            </a:r>
            <a:endParaRPr lang="en-US" altLang="ko-KR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ko-KR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현목 </a:t>
            </a:r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: </a:t>
            </a:r>
            <a:r>
              <a:rPr lang="ko-KR" altLang="en-US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야로수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/ 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현화 </a:t>
            </a:r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: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녹나무 </a:t>
            </a:r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/ 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현조 </a:t>
            </a:r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: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황새</a:t>
            </a:r>
            <a:endParaRPr lang="en-US" altLang="ko-KR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en-US" altLang="ko-KR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일본 고교의 최대의 야구 대회인 고시엔 구장이 있는 지역</a:t>
            </a:r>
            <a:endParaRPr lang="en-US" altLang="ko-KR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en-US" altLang="ko-KR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면적 </a:t>
            </a:r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: 8,400.94km2</a:t>
            </a:r>
            <a:endParaRPr lang="ko-KR" altLang="en-US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12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4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B6C1767D-C82C-6E4F-4346-8C6D842C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/>
              <a:t>지리와 경제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0A72D5F0-C4F4-AA97-6736-2CFE72E45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163" y="1764147"/>
            <a:ext cx="5157787" cy="482310"/>
          </a:xfrm>
        </p:spPr>
        <p:txBody>
          <a:bodyPr/>
          <a:lstStyle/>
          <a:p>
            <a:pPr algn="ctr"/>
            <a:r>
              <a:rPr lang="ko-KR" alt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지리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A72F4A9A-70BE-049A-92F9-0E66D64E4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473" y="2319916"/>
            <a:ext cx="5493328" cy="39885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sz="32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효고현의</a:t>
            </a:r>
            <a:r>
              <a:rPr lang="ko-KR" altLang="en-US" sz="3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해안선은 북쪽의 </a:t>
            </a:r>
            <a:r>
              <a:rPr lang="ko-KR" alt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동해</a:t>
            </a:r>
            <a:r>
              <a:rPr lang="en-US" altLang="ko-KR" sz="3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3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남쪽의 </a:t>
            </a:r>
            <a:r>
              <a:rPr lang="ko-KR" altLang="en-US" sz="32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세토</a:t>
            </a:r>
            <a:r>
              <a:rPr lang="ko-KR" alt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 내해</a:t>
            </a:r>
            <a:r>
              <a:rPr lang="ko-KR" altLang="en-US" sz="3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의 두 </a:t>
            </a:r>
            <a:r>
              <a:rPr lang="ko-KR" altLang="en-US" sz="32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바다를향함</a:t>
            </a:r>
            <a:endParaRPr lang="en-US" altLang="ko-KR" sz="32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3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북쪽 부분은 </a:t>
            </a:r>
            <a:r>
              <a:rPr lang="ko-KR" altLang="en-US" sz="32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도요오카시</a:t>
            </a:r>
            <a:r>
              <a:rPr lang="ko-KR" altLang="en-US" sz="32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를</a:t>
            </a:r>
            <a:r>
              <a:rPr lang="ko-KR" altLang="en-US" sz="3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제외하고는 인구가 희박하고</a:t>
            </a:r>
            <a:r>
              <a:rPr lang="en-US" altLang="ko-KR" sz="3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3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중앙 고지는 작은 촌락에 약간의 인구 그리고 대부분의 남쪽의 해안선에 있음</a:t>
            </a:r>
            <a:endParaRPr lang="en-US" altLang="ko-KR" sz="32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4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32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아와지섬</a:t>
            </a:r>
            <a:r>
              <a:rPr lang="ko-KR" altLang="en-US" sz="32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은</a:t>
            </a:r>
            <a:r>
              <a:rPr lang="ko-KR" altLang="en-US" sz="3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32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세토</a:t>
            </a:r>
            <a:r>
              <a:rPr lang="ko-KR" altLang="en-US" sz="3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내해의 섬으로 </a:t>
            </a:r>
            <a:r>
              <a:rPr lang="ko-KR" alt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혼슈</a:t>
            </a:r>
            <a:r>
              <a:rPr lang="ko-KR" altLang="en-US" sz="3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와 </a:t>
            </a:r>
            <a:r>
              <a:rPr lang="ko-KR" alt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시코쿠</a:t>
            </a:r>
            <a:r>
              <a:rPr lang="ko-KR" altLang="en-US" sz="32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사이에 위치</a:t>
            </a:r>
            <a:endParaRPr lang="en-US" altLang="ko-KR" sz="32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3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여름 날씨는 덥고 습하며 겨울에는 </a:t>
            </a:r>
            <a:r>
              <a:rPr lang="ko-KR" altLang="en-US" sz="36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효고현의</a:t>
            </a:r>
            <a:r>
              <a:rPr lang="ko-KR" altLang="en-US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북쪽은 많은 눈이 내리는 데 반해 남쪽은 간간히 눈보라 존재</a:t>
            </a:r>
            <a:endParaRPr lang="ko-KR" altLang="en-US" sz="3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79C0E5E5-7218-9DC3-BB8F-CC10E1267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764146"/>
            <a:ext cx="5183188" cy="482311"/>
          </a:xfrm>
        </p:spPr>
        <p:txBody>
          <a:bodyPr/>
          <a:lstStyle/>
          <a:p>
            <a:pPr algn="ctr"/>
            <a:r>
              <a:rPr lang="ko-KR" alt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경제</a:t>
            </a: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8E3739BC-B08C-E122-1377-BD82DB637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00964" cy="3684588"/>
          </a:xfrm>
        </p:spPr>
        <p:txBody>
          <a:bodyPr>
            <a:noAutofit/>
          </a:bodyPr>
          <a:lstStyle/>
          <a:p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고현에는 많은 중공업</a:t>
            </a:r>
            <a:r>
              <a:rPr lang="en-US" altLang="ko-KR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금속</a:t>
            </a:r>
            <a:r>
              <a:rPr lang="en-US" altLang="ko-KR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의료 기업들이 존재</a:t>
            </a:r>
            <a:endParaRPr lang="en-US" altLang="ko-KR" sz="20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고베는 일본에서 가장 큰 항구 중 하나</a:t>
            </a:r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altLang="ko-KR" sz="20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효고는 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한신 공업지대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의 일부</a:t>
            </a:r>
            <a:endParaRPr lang="en-US" altLang="ko-KR" sz="2000" b="1" i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ko-KR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altLang="ko-KR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일본의 국립 과학 연구소인 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이화학연구소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의 두 개의 연구 시설이 고베와 </a:t>
            </a:r>
            <a:r>
              <a:rPr lang="ko-KR" altLang="en-US" sz="2000" b="1" i="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하리마에</a:t>
            </a:r>
            <a:r>
              <a:rPr lang="ko-KR" altLang="en-US" sz="20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2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</a:rPr>
              <a:t> 존재</a:t>
            </a:r>
            <a:endParaRPr lang="ko-KR" altLang="en-US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60256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야외, 하늘, 구름, 나무이(가) 표시된 사진&#10;&#10;자동 생성된 설명">
            <a:extLst>
              <a:ext uri="{FF2B5EF4-FFF2-40B4-BE49-F238E27FC236}">
                <a16:creationId xmlns:a16="http://schemas.microsoft.com/office/drawing/2014/main" id="{60C96557-EA76-12BB-97D3-566862020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541" r="10175"/>
          <a:stretch/>
        </p:blipFill>
        <p:spPr>
          <a:xfrm>
            <a:off x="3611418" y="10"/>
            <a:ext cx="8580582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0856054-E8EE-1B33-9510-BE2D98ED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ko-KR" altLang="en-US" sz="3400"/>
              <a:t>히메지성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6025A5-7A67-F880-D319-8385D7F5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382693"/>
            <a:ext cx="6626630" cy="4322907"/>
          </a:xfrm>
        </p:spPr>
        <p:txBody>
          <a:bodyPr anchor="t">
            <a:noAutofit/>
          </a:bodyPr>
          <a:lstStyle/>
          <a:p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Arial" panose="020B0604020202020204" pitchFamily="34" charset="0"/>
              </a:rPr>
              <a:t> </a:t>
            </a:r>
            <a:r>
              <a:rPr lang="ko-KR" altLang="en-US" sz="2200" b="1" dirty="0" err="1">
                <a:ln w="15875">
                  <a:solidFill>
                    <a:schemeClr val="bg1"/>
                  </a:solidFill>
                </a:ln>
                <a:latin typeface="Arial" panose="020B0604020202020204" pitchFamily="34" charset="0"/>
              </a:rPr>
              <a:t>효고현</a:t>
            </a:r>
            <a:r>
              <a:rPr lang="ko-KR" altLang="en-US" sz="2200" b="1" dirty="0">
                <a:ln w="15875">
                  <a:solidFill>
                    <a:schemeClr val="bg1"/>
                  </a:solidFill>
                </a:ln>
                <a:latin typeface="Arial" panose="020B0604020202020204" pitchFamily="34" charset="0"/>
              </a:rPr>
              <a:t> </a:t>
            </a:r>
            <a:r>
              <a:rPr lang="ko-KR" altLang="en-US" sz="2200" b="1" dirty="0" err="1">
                <a:ln w="15875">
                  <a:solidFill>
                    <a:schemeClr val="bg1"/>
                  </a:solidFill>
                </a:ln>
                <a:latin typeface="Arial" panose="020B0604020202020204" pitchFamily="34" charset="0"/>
              </a:rPr>
              <a:t>히메지시</a:t>
            </a:r>
            <a:r>
              <a:rPr lang="ko-KR" altLang="en-US" sz="2200" b="1" i="0" dirty="0" err="1">
                <a:ln w="15875">
                  <a:solidFill>
                    <a:schemeClr val="bg1"/>
                  </a:solidFill>
                </a:ln>
                <a:effectLst/>
                <a:latin typeface="Arial" panose="020B0604020202020204" pitchFamily="34" charset="0"/>
              </a:rPr>
              <a:t>에</a:t>
            </a:r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Arial" panose="020B0604020202020204" pitchFamily="34" charset="0"/>
              </a:rPr>
              <a:t> 있는 </a:t>
            </a:r>
            <a:r>
              <a:rPr lang="ko-KR" altLang="en-US" sz="2200" b="1" i="0" dirty="0" err="1">
                <a:ln w="15875">
                  <a:solidFill>
                    <a:schemeClr val="bg1"/>
                  </a:solidFill>
                </a:ln>
                <a:effectLst/>
                <a:latin typeface="Arial" panose="020B0604020202020204" pitchFamily="34" charset="0"/>
              </a:rPr>
              <a:t>제곽식</a:t>
            </a:r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Arial" panose="020B0604020202020204" pitchFamily="34" charset="0"/>
              </a:rPr>
              <a:t> </a:t>
            </a:r>
            <a:r>
              <a:rPr lang="ko-KR" altLang="en-US" sz="2200" b="1" i="0" dirty="0" err="1">
                <a:ln w="15875">
                  <a:solidFill>
                    <a:schemeClr val="bg1"/>
                  </a:solidFill>
                </a:ln>
                <a:effectLst/>
                <a:latin typeface="Arial" panose="020B0604020202020204" pitchFamily="34" charset="0"/>
              </a:rPr>
              <a:t>평산성</a:t>
            </a:r>
            <a:endParaRPr lang="en-US" altLang="ko-KR" sz="2200" b="1" i="0" dirty="0">
              <a:ln w="15875">
                <a:solidFill>
                  <a:schemeClr val="bg1"/>
                </a:solidFill>
              </a:ln>
              <a:effectLst/>
              <a:latin typeface="Arial" panose="020B0604020202020204" pitchFamily="34" charset="0"/>
            </a:endParaRPr>
          </a:p>
          <a:p>
            <a:endParaRPr lang="en-US" altLang="ko-KR" sz="2200" b="1" dirty="0">
              <a:ln w="15875">
                <a:solidFill>
                  <a:schemeClr val="bg1"/>
                </a:solidFill>
              </a:ln>
              <a:latin typeface="Arial" panose="020B0604020202020204" pitchFamily="34" charset="0"/>
            </a:endParaRPr>
          </a:p>
          <a:p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Arial" panose="020B0604020202020204" pitchFamily="34" charset="0"/>
              </a:rPr>
              <a:t>성 전체는 </a:t>
            </a:r>
            <a:r>
              <a:rPr lang="ko-KR" altLang="en-US" sz="2200" b="1" dirty="0">
                <a:ln w="15875">
                  <a:solidFill>
                    <a:schemeClr val="bg1"/>
                  </a:solidFill>
                </a:ln>
                <a:latin typeface="Arial" panose="020B0604020202020204" pitchFamily="34" charset="0"/>
              </a:rPr>
              <a:t>세계유산</a:t>
            </a:r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Arial" panose="020B0604020202020204" pitchFamily="34" charset="0"/>
              </a:rPr>
              <a:t>이며 국가 사적</a:t>
            </a:r>
            <a:endParaRPr lang="en-US" altLang="ko-KR" sz="2200" b="1" i="0" dirty="0">
              <a:ln w="15875">
                <a:solidFill>
                  <a:schemeClr val="bg1"/>
                </a:solidFill>
              </a:ln>
              <a:effectLst/>
              <a:latin typeface="Arial" panose="020B0604020202020204" pitchFamily="34" charset="0"/>
            </a:endParaRPr>
          </a:p>
          <a:p>
            <a:endParaRPr lang="en-US" altLang="ko-KR" sz="2200" b="1" dirty="0">
              <a:ln w="15875">
                <a:solidFill>
                  <a:schemeClr val="bg1"/>
                </a:solidFill>
              </a:ln>
              <a:latin typeface="Arial" panose="020B0604020202020204" pitchFamily="34" charset="0"/>
            </a:endParaRPr>
          </a:p>
          <a:p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천수각은 </a:t>
            </a:r>
            <a:r>
              <a:rPr lang="ko-KR" altLang="en-US" sz="2200" b="1" dirty="0">
                <a:ln w="15875">
                  <a:solidFill>
                    <a:schemeClr val="bg1"/>
                  </a:solidFill>
                </a:ln>
                <a:latin typeface="Pretendard JP"/>
              </a:rPr>
              <a:t>일본의 국보</a:t>
            </a:r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로 지정되었고 </a:t>
            </a:r>
            <a:r>
              <a:rPr lang="en-US" altLang="ko-KR" sz="2200" b="1" dirty="0">
                <a:ln w="15875">
                  <a:solidFill>
                    <a:schemeClr val="bg1"/>
                  </a:solidFill>
                </a:ln>
                <a:latin typeface="Pretendard JP"/>
              </a:rPr>
              <a:t>199</a:t>
            </a:r>
            <a:r>
              <a:rPr lang="ko-KR" altLang="en-US" sz="2200" b="1" dirty="0">
                <a:ln w="15875">
                  <a:solidFill>
                    <a:schemeClr val="bg1"/>
                  </a:solidFill>
                </a:ln>
                <a:latin typeface="Pretendard JP"/>
              </a:rPr>
              <a:t>년</a:t>
            </a:r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에는 </a:t>
            </a:r>
            <a:r>
              <a:rPr lang="ko-KR" altLang="en-US" sz="2200" b="1" i="0" dirty="0" err="1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히메지</a:t>
            </a:r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 성 전체가 </a:t>
            </a:r>
            <a:r>
              <a:rPr lang="ko-KR" altLang="en-US" sz="2200" b="1" dirty="0">
                <a:ln w="15875">
                  <a:solidFill>
                    <a:schemeClr val="bg1"/>
                  </a:solidFill>
                </a:ln>
                <a:latin typeface="Pretendard JP"/>
              </a:rPr>
              <a:t>세계문화유산</a:t>
            </a:r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으로 지정</a:t>
            </a:r>
            <a:endParaRPr lang="en-US" altLang="ko-KR" sz="2200" b="1" i="0" dirty="0">
              <a:ln w="15875">
                <a:solidFill>
                  <a:schemeClr val="bg1"/>
                </a:solidFill>
              </a:ln>
              <a:effectLst/>
              <a:latin typeface="Arial" panose="020B0604020202020204" pitchFamily="34" charset="0"/>
            </a:endParaRPr>
          </a:p>
          <a:p>
            <a:endParaRPr lang="en-US" altLang="ko-KR" sz="2200" b="1" dirty="0">
              <a:ln w="15875">
                <a:solidFill>
                  <a:schemeClr val="bg1"/>
                </a:solidFill>
              </a:ln>
              <a:latin typeface="Arial" panose="020B0604020202020204" pitchFamily="34" charset="0"/>
            </a:endParaRPr>
          </a:p>
          <a:p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현존 천수 국보 </a:t>
            </a:r>
            <a:r>
              <a:rPr lang="en-US" altLang="ko-KR" sz="2200" b="1" i="0" dirty="0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5</a:t>
            </a:r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성 중에서도 제일 큰 </a:t>
            </a:r>
            <a:r>
              <a:rPr lang="en-US" altLang="ko-KR" sz="2200" b="1" i="0" dirty="0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5</a:t>
            </a:r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층 천수를 가지고 있고</a:t>
            </a:r>
            <a:r>
              <a:rPr lang="en-US" altLang="ko-KR" sz="2200" b="1" i="0" dirty="0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, </a:t>
            </a:r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성 자체의 규모도 크고 잘 유지되어 있으며</a:t>
            </a:r>
            <a:r>
              <a:rPr lang="en-US" altLang="ko-KR" sz="2200" b="1" i="0" dirty="0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, </a:t>
            </a:r>
            <a:r>
              <a:rPr lang="ko-KR" altLang="en-US" sz="2200" b="1" i="0" dirty="0">
                <a:ln w="15875">
                  <a:solidFill>
                    <a:schemeClr val="bg1"/>
                  </a:solidFill>
                </a:ln>
                <a:effectLst/>
                <a:latin typeface="Pretendard JP"/>
              </a:rPr>
              <a:t>근현대의 영향도 크게 받지 않음</a:t>
            </a:r>
            <a:endParaRPr lang="en-US" altLang="ko-KR" sz="2200" b="1" i="0" dirty="0">
              <a:ln w="15875">
                <a:solidFill>
                  <a:schemeClr val="bg1"/>
                </a:solidFill>
              </a:ln>
              <a:effectLst/>
              <a:latin typeface="Arial" panose="020B0604020202020204" pitchFamily="34" charset="0"/>
            </a:endParaRPr>
          </a:p>
          <a:p>
            <a:endParaRPr lang="en-US" altLang="ko-KR" sz="2200" b="1" dirty="0">
              <a:ln w="15875">
                <a:solidFill>
                  <a:schemeClr val="bg1"/>
                </a:solidFill>
              </a:ln>
              <a:latin typeface="Arial" panose="020B0604020202020204" pitchFamily="34" charset="0"/>
            </a:endParaRPr>
          </a:p>
          <a:p>
            <a:endParaRPr lang="ko-KR" altLang="en-US" sz="2200" b="1" dirty="0">
              <a:ln w="158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95908269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3D03E97-44E1-2C35-04FB-F91363BB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여행을 마무리하며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온라인 미디어 2" title="How To Travel Western Japan - A Week Trip from Kansai to Kyushu | Best Itinerary 2023">
            <a:hlinkClick r:id="" action="ppaction://media"/>
            <a:extLst>
              <a:ext uri="{FF2B5EF4-FFF2-40B4-BE49-F238E27FC236}">
                <a16:creationId xmlns:a16="http://schemas.microsoft.com/office/drawing/2014/main" id="{BCFF878F-E476-AB6E-1A6D-2C696E8901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4296" y="1377155"/>
            <a:ext cx="7214616" cy="40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83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B107DD6A-B8FC-4500-57D2-D833E9EF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136" y="312537"/>
            <a:ext cx="4453081" cy="8235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간사이 지역의 문화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FCD20-2BC2-37E2-A63F-F6630F4D2C85}"/>
              </a:ext>
            </a:extLst>
          </p:cNvPr>
          <p:cNvSpPr txBox="1"/>
          <p:nvPr/>
        </p:nvSpPr>
        <p:spPr>
          <a:xfrm>
            <a:off x="5524284" y="1303697"/>
            <a:ext cx="5150643" cy="4561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3600" dirty="0" err="1"/>
              <a:t>식문화</a:t>
            </a:r>
            <a:endParaRPr lang="en-US" altLang="ko-KR" sz="3600" dirty="0"/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34290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전통적으로 </a:t>
            </a:r>
            <a:r>
              <a:rPr lang="ko-KR" altLang="en-US" sz="2000" dirty="0" err="1"/>
              <a:t>국물맛을</a:t>
            </a:r>
            <a:r>
              <a:rPr lang="en-US" altLang="ko-KR" sz="2000" dirty="0"/>
              <a:t> </a:t>
            </a:r>
            <a:r>
              <a:rPr lang="ko-KR" altLang="en-US" sz="2000" dirty="0"/>
              <a:t>중요시 여김</a:t>
            </a:r>
            <a:endParaRPr lang="en-US" altLang="ko-KR" sz="2000" dirty="0"/>
          </a:p>
          <a:p>
            <a:pPr marL="34290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34290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다시마</a:t>
            </a:r>
            <a:r>
              <a:rPr lang="en-US" altLang="ko-KR" sz="2000" dirty="0"/>
              <a:t>,</a:t>
            </a:r>
            <a:r>
              <a:rPr lang="ko-KR" altLang="en-US" sz="2000" dirty="0"/>
              <a:t>간장</a:t>
            </a:r>
            <a:r>
              <a:rPr lang="en-US" altLang="ko-KR" sz="2000" dirty="0"/>
              <a:t>,</a:t>
            </a:r>
            <a:r>
              <a:rPr lang="ko-KR" altLang="en-US" sz="2000" dirty="0"/>
              <a:t>미소 등을 이용</a:t>
            </a:r>
            <a:endParaRPr lang="en-US" altLang="ko-KR" sz="2000" dirty="0"/>
          </a:p>
          <a:p>
            <a:pPr marL="34290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34290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교토는 채소나 건어물을 살린 요리 발달</a:t>
            </a:r>
            <a:endParaRPr lang="en-US" altLang="ko-KR" sz="2000" dirty="0"/>
          </a:p>
          <a:p>
            <a:pPr marL="34290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34290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오사카는 식도락이 유명</a:t>
            </a:r>
            <a:endParaRPr lang="en-US" altLang="ko-KR" sz="2000" dirty="0"/>
          </a:p>
          <a:p>
            <a:pPr marL="34290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34290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 err="1"/>
              <a:t>타코야끼랑</a:t>
            </a:r>
            <a:r>
              <a:rPr lang="en-US" altLang="ko-KR" sz="2000" dirty="0"/>
              <a:t> </a:t>
            </a:r>
            <a:r>
              <a:rPr lang="ko-KR" altLang="en-US" sz="2000" dirty="0" err="1"/>
              <a:t>오코노미야키의</a:t>
            </a:r>
            <a:r>
              <a:rPr lang="en-US" altLang="ko-KR" sz="2000" dirty="0"/>
              <a:t> </a:t>
            </a:r>
            <a:r>
              <a:rPr lang="ko-KR" altLang="en-US" sz="2000" dirty="0"/>
              <a:t>시초지역</a:t>
            </a:r>
            <a:endParaRPr lang="en-US" altLang="ko-KR" sz="2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8EC965-623E-8BF3-985A-953E5C13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222078"/>
            <a:ext cx="12207199" cy="639001"/>
            <a:chOff x="-5025" y="6222078"/>
            <a:chExt cx="12207199" cy="6390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95F932-C833-697F-9C8B-846A4C713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5779075" y="437979"/>
              <a:ext cx="639000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87D2FB-6AB1-6569-F43A-2CB44F77D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08412" y="3577490"/>
              <a:ext cx="639000" cy="5928176"/>
            </a:xfrm>
            <a:prstGeom prst="rect">
              <a:avLst/>
            </a:prstGeom>
            <a:gradFill>
              <a:gsLst>
                <a:gs pos="3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ECDFB8A-B54F-3B3B-BC22-651806C2AA84}"/>
              </a:ext>
            </a:extLst>
          </p:cNvPr>
          <p:cNvSpPr txBox="1"/>
          <p:nvPr/>
        </p:nvSpPr>
        <p:spPr>
          <a:xfrm>
            <a:off x="415638" y="1303697"/>
            <a:ext cx="4876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ko-KR" altLang="en-US" sz="36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전통 문화</a:t>
            </a:r>
            <a:endParaRPr lang="en-US" altLang="ko-KR" sz="3600" b="0" i="0" dirty="0">
              <a:solidFill>
                <a:srgbClr val="2021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ctr"/>
            <a:endParaRPr lang="en-US" altLang="ko-KR" dirty="0">
              <a:solidFill>
                <a:srgbClr val="2021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ctr"/>
            <a:endParaRPr lang="en-US" altLang="ko-KR" dirty="0">
              <a:solidFill>
                <a:srgbClr val="2021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ctr"/>
            <a:endParaRPr lang="en-US" altLang="ko-KR" dirty="0">
              <a:solidFill>
                <a:srgbClr val="2021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가부키</a:t>
            </a:r>
            <a:endParaRPr lang="en-US" altLang="ko-KR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ctr"/>
            <a:endParaRPr lang="en-US" altLang="ko-KR" sz="2400" dirty="0">
              <a:solidFill>
                <a:srgbClr val="2021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40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ko-KR" alt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분라쿠</a:t>
            </a:r>
            <a:endParaRPr lang="en-US" altLang="ko-KR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ctr"/>
            <a:endParaRPr lang="en-US" altLang="ko-KR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40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가미가타</a:t>
            </a:r>
            <a:r>
              <a:rPr lang="ko-KR" altLang="en-US" sz="240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만담</a:t>
            </a:r>
            <a:endParaRPr lang="en-US" altLang="ko-KR" sz="2400" i="0" dirty="0">
              <a:solidFill>
                <a:srgbClr val="2021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ctr"/>
            <a:endParaRPr lang="en-US" altLang="ko-KR" sz="2400" dirty="0">
              <a:solidFill>
                <a:srgbClr val="2021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40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겐로쿠</a:t>
            </a:r>
            <a:r>
              <a:rPr lang="ko-KR" altLang="en-US" sz="240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문화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85749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지도, 텍스트, 아틀라스이(가) 표시된 사진&#10;&#10;자동 생성된 설명">
            <a:extLst>
              <a:ext uri="{FF2B5EF4-FFF2-40B4-BE49-F238E27FC236}">
                <a16:creationId xmlns:a16="http://schemas.microsoft.com/office/drawing/2014/main" id="{79D6DAE4-DE41-B1E3-966D-A956D0FDF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16" y="1084794"/>
            <a:ext cx="7821227" cy="5783802"/>
          </a:xfrm>
          <a:prstGeom prst="rect">
            <a:avLst/>
          </a:prstGeom>
        </p:spPr>
      </p:pic>
      <p:pic>
        <p:nvPicPr>
          <p:cNvPr id="12" name="그림 11" descr="클립아트, 디자인이(가) 표시된 사진&#10;&#10;자동 생성된 설명">
            <a:extLst>
              <a:ext uri="{FF2B5EF4-FFF2-40B4-BE49-F238E27FC236}">
                <a16:creationId xmlns:a16="http://schemas.microsoft.com/office/drawing/2014/main" id="{325CCB61-7508-6948-66C8-21C4744521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5" b="99611" l="3805" r="92542">
                        <a14:foregroundMark x1="39574" y1="71595" x2="44003" y2="88032"/>
                        <a14:foregroundMark x1="53164" y1="95028" x2="56353" y2="98199"/>
                        <a14:foregroundMark x1="50346" y1="92227" x2="50841" y2="92719"/>
                        <a14:foregroundMark x1="46423" y1="88327" x2="49786" y2="91670"/>
                        <a14:foregroundMark x1="83102" y1="6404" x2="84916" y2="3470"/>
                        <a14:foregroundMark x1="79604" y1="12062" x2="82145" y2="7952"/>
                        <a14:foregroundMark x1="94510" y1="4267" x2="95890" y2="5058"/>
                        <a14:foregroundMark x1="95890" y1="5058" x2="95802" y2="5509"/>
                        <a14:foregroundMark x1="91654" y1="27452" x2="91663" y2="27665"/>
                        <a14:foregroundMark x1="91924" y1="50050" x2="89954" y2="53307"/>
                        <a14:foregroundMark x1="70936" y1="25611" x2="71385" y2="26070"/>
                        <a14:foregroundMark x1="49440" y1="95297" x2="49809" y2="96064"/>
                        <a14:foregroundMark x1="48706" y1="93774" x2="48991" y2="94365"/>
                        <a14:foregroundMark x1="7915" y1="49416" x2="12481" y2="67315"/>
                        <a14:foregroundMark x1="12481" y1="67315" x2="21613" y2="72763"/>
                        <a14:foregroundMark x1="21613" y1="72763" x2="27397" y2="72374"/>
                        <a14:foregroundMark x1="8067" y1="63424" x2="10502" y2="66926"/>
                        <a14:foregroundMark x1="11568" y1="67315" x2="12481" y2="68872"/>
                        <a14:foregroundMark x1="19482" y1="30350" x2="18417" y2="32296"/>
                        <a14:foregroundMark x1="17047" y1="34630" x2="17047" y2="34630"/>
                        <a14:foregroundMark x1="16438" y1="34630" x2="15982" y2="35409"/>
                        <a14:foregroundMark x1="16438" y1="34630" x2="14612" y2="37354"/>
                        <a14:foregroundMark x1="17199" y1="33852" x2="15525" y2="34630"/>
                        <a14:foregroundMark x1="14764" y1="36965" x2="14003" y2="38132"/>
                        <a14:foregroundMark x1="14003" y1="39300" x2="13394" y2="40078"/>
                        <a14:foregroundMark x1="15525" y1="38132" x2="13699" y2="38911"/>
                        <a14:foregroundMark x1="13394" y1="39689" x2="17504" y2="33852"/>
                        <a14:foregroundMark x1="17656" y1="33463" x2="17047" y2="33463"/>
                        <a14:foregroundMark x1="18417" y1="31518" x2="17199" y2="34241"/>
                        <a14:foregroundMark x1="28158" y1="30350" x2="32572" y2="29961"/>
                        <a14:foregroundMark x1="20091" y1="29961" x2="18874" y2="30350"/>
                        <a14:foregroundMark x1="17199" y1="33463" x2="15677" y2="35798"/>
                        <a14:foregroundMark x1="16134" y1="34241" x2="14460" y2="36576"/>
                        <a14:foregroundMark x1="14612" y1="36965" x2="12938" y2="39300"/>
                        <a14:foregroundMark x1="12177" y1="42023" x2="15982" y2="36576"/>
                        <a14:backgroundMark x1="19775" y1="28794" x2="28538" y2="28794"/>
                        <a14:backgroundMark x1="32849" y1="28824" x2="44444" y2="27626"/>
                        <a14:backgroundMark x1="38813" y1="27237" x2="49772" y2="28405"/>
                        <a14:backgroundMark x1="49772" y1="28405" x2="68493" y2="27237"/>
                        <a14:backgroundMark x1="68493" y1="27237" x2="71081" y2="24903"/>
                        <a14:backgroundMark x1="81887" y1="3891" x2="84170" y2="778"/>
                        <a14:backgroundMark x1="84932" y1="778" x2="85540" y2="1167"/>
                        <a14:backgroundMark x1="85388" y1="1556" x2="94977" y2="1167"/>
                        <a14:backgroundMark x1="94977" y1="1167" x2="95282" y2="1167"/>
                        <a14:backgroundMark x1="95738" y1="5447" x2="92237" y2="28016"/>
                        <a14:backgroundMark x1="92237" y1="28016" x2="92998" y2="49805"/>
                        <a14:backgroundMark x1="91172" y1="33074" x2="92085" y2="27626"/>
                        <a14:backgroundMark x1="91933" y1="27626" x2="92085" y2="34630"/>
                        <a14:backgroundMark x1="92085" y1="31518" x2="91933" y2="28405"/>
                        <a14:backgroundMark x1="61035" y1="84825" x2="66058" y2="98054"/>
                        <a14:backgroundMark x1="66667" y1="99611" x2="67428" y2="98833"/>
                        <a14:backgroundMark x1="66514" y1="97665" x2="66514" y2="98833"/>
                        <a14:backgroundMark x1="43379" y1="91051" x2="45205" y2="89494"/>
                        <a14:backgroundMark x1="49315" y1="97665" x2="51750" y2="99611"/>
                        <a14:backgroundMark x1="48706" y1="95331" x2="49315" y2="95720"/>
                        <a14:backgroundMark x1="49619" y1="96498" x2="49619" y2="96498"/>
                        <a14:backgroundMark x1="12403" y1="40819" x2="5479" y2="52140"/>
                        <a14:backgroundMark x1="4566" y1="54864" x2="3805" y2="61479"/>
                        <a14:backgroundMark x1="27315" y1="72710" x2="31811" y2="74319"/>
                        <a14:backgroundMark x1="31811" y1="74319" x2="38356" y2="73541"/>
                        <a14:backgroundMark x1="20287" y1="77313" x2="20396" y2="77432"/>
                        <a14:backgroundMark x1="26332" y1="77432" x2="26152" y2="77456"/>
                        <a14:backgroundMark x1="32116" y1="79377" x2="30441" y2="78988"/>
                        <a14:backgroundMark x1="29680" y1="80545" x2="19330" y2="79377"/>
                        <a14:backgroundMark x1="19330" y1="79377" x2="19330" y2="79377"/>
                        <a14:backgroundMark x1="56012" y1="99611" x2="65145" y2="98444"/>
                        <a14:backgroundMark x1="68798" y1="99222" x2="65449" y2="9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2752" flipH="1">
            <a:off x="6952120" y="1569092"/>
            <a:ext cx="4892230" cy="24482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034E28-E8FF-6E3A-56F3-DD9154DB40E8}"/>
              </a:ext>
            </a:extLst>
          </p:cNvPr>
          <p:cNvSpPr txBox="1"/>
          <p:nvPr/>
        </p:nvSpPr>
        <p:spPr>
          <a:xfrm>
            <a:off x="3734898" y="2538184"/>
            <a:ext cx="779418" cy="276999"/>
          </a:xfrm>
          <a:prstGeom prst="rect">
            <a:avLst/>
          </a:prstGeom>
          <a:solidFill>
            <a:srgbClr val="81A4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교토</a:t>
            </a:r>
            <a:r>
              <a:rPr lang="ko-KR" altLang="en-US" sz="1200" dirty="0">
                <a:solidFill>
                  <a:srgbClr val="96607D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3326D8-7385-60C0-4028-A92F1C61012D}"/>
              </a:ext>
            </a:extLst>
          </p:cNvPr>
          <p:cNvSpPr txBox="1"/>
          <p:nvPr/>
        </p:nvSpPr>
        <p:spPr>
          <a:xfrm>
            <a:off x="2054800" y="3002009"/>
            <a:ext cx="627017" cy="307777"/>
          </a:xfrm>
          <a:prstGeom prst="rect">
            <a:avLst/>
          </a:prstGeom>
          <a:solidFill>
            <a:srgbClr val="81A4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효고</a:t>
            </a:r>
            <a:endParaRPr lang="ko-KR" alt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7FE22-C259-F08D-8AF2-46973B3E5C4F}"/>
              </a:ext>
            </a:extLst>
          </p:cNvPr>
          <p:cNvSpPr txBox="1"/>
          <p:nvPr/>
        </p:nvSpPr>
        <p:spPr>
          <a:xfrm>
            <a:off x="3810231" y="4268573"/>
            <a:ext cx="651707" cy="276999"/>
          </a:xfrm>
          <a:prstGeom prst="rect">
            <a:avLst/>
          </a:prstGeom>
          <a:solidFill>
            <a:srgbClr val="81A4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오사카</a:t>
            </a:r>
            <a:endParaRPr lang="ko-KR" alt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D7045B-1637-1037-9E9D-D3728A8AE631}"/>
              </a:ext>
            </a:extLst>
          </p:cNvPr>
          <p:cNvSpPr txBox="1"/>
          <p:nvPr/>
        </p:nvSpPr>
        <p:spPr>
          <a:xfrm>
            <a:off x="4711337" y="4477855"/>
            <a:ext cx="539931" cy="276999"/>
          </a:xfrm>
          <a:prstGeom prst="rect">
            <a:avLst/>
          </a:prstGeom>
          <a:solidFill>
            <a:srgbClr val="81A4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나라</a:t>
            </a:r>
            <a:endParaRPr lang="ko-KR" alt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7E3BCF-9805-D6EC-8C10-2E83CE97EA8A}"/>
              </a:ext>
            </a:extLst>
          </p:cNvPr>
          <p:cNvSpPr txBox="1"/>
          <p:nvPr/>
        </p:nvSpPr>
        <p:spPr>
          <a:xfrm>
            <a:off x="5531691" y="3032787"/>
            <a:ext cx="627017" cy="276999"/>
          </a:xfrm>
          <a:prstGeom prst="rect">
            <a:avLst/>
          </a:prstGeom>
          <a:solidFill>
            <a:srgbClr val="81A4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시가</a:t>
            </a:r>
            <a:endParaRPr lang="ko-KR" alt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1ECAF-FC7D-5068-6692-D44753FFFBC6}"/>
              </a:ext>
            </a:extLst>
          </p:cNvPr>
          <p:cNvSpPr txBox="1"/>
          <p:nvPr/>
        </p:nvSpPr>
        <p:spPr>
          <a:xfrm>
            <a:off x="5948186" y="4200856"/>
            <a:ext cx="653142" cy="276999"/>
          </a:xfrm>
          <a:prstGeom prst="rect">
            <a:avLst/>
          </a:prstGeom>
          <a:solidFill>
            <a:srgbClr val="81A4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미에</a:t>
            </a:r>
            <a:endParaRPr lang="ko-KR" alt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B9324A-474A-AD51-A94C-4FABE7536F72}"/>
              </a:ext>
            </a:extLst>
          </p:cNvPr>
          <p:cNvSpPr txBox="1"/>
          <p:nvPr/>
        </p:nvSpPr>
        <p:spPr>
          <a:xfrm>
            <a:off x="3326470" y="5496207"/>
            <a:ext cx="967521" cy="276999"/>
          </a:xfrm>
          <a:prstGeom prst="rect">
            <a:avLst/>
          </a:prstGeom>
          <a:solidFill>
            <a:srgbClr val="81A4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와카야마</a:t>
            </a:r>
            <a:endParaRPr lang="ko-KR" alt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E83191-B8C8-3FBF-DC06-CC61F42E9882}"/>
              </a:ext>
            </a:extLst>
          </p:cNvPr>
          <p:cNvSpPr txBox="1"/>
          <p:nvPr/>
        </p:nvSpPr>
        <p:spPr>
          <a:xfrm>
            <a:off x="535788" y="259168"/>
            <a:ext cx="8921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dirty="0"/>
              <a:t>비행기 타고 떠나는 간사이 지역탐방</a:t>
            </a:r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val="2232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dir="ou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2A89BC-7974-1081-DE13-7B042B7D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855" y="280856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오사카부</a:t>
            </a:r>
          </a:p>
        </p:txBody>
      </p:sp>
      <p:pic>
        <p:nvPicPr>
          <p:cNvPr id="4" name="그림 3" descr="클립아트, 디자인이(가) 표시된 사진&#10;&#10;자동 생성된 설명">
            <a:extLst>
              <a:ext uri="{FF2B5EF4-FFF2-40B4-BE49-F238E27FC236}">
                <a16:creationId xmlns:a16="http://schemas.microsoft.com/office/drawing/2014/main" id="{9B98D632-7CF4-4062-DB12-6D3741571D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5" b="99611" l="3805" r="92542">
                        <a14:foregroundMark x1="39574" y1="71595" x2="44003" y2="88032"/>
                        <a14:foregroundMark x1="53164" y1="95028" x2="56353" y2="98199"/>
                        <a14:foregroundMark x1="50346" y1="92227" x2="50841" y2="92719"/>
                        <a14:foregroundMark x1="46423" y1="88327" x2="49786" y2="91670"/>
                        <a14:foregroundMark x1="83102" y1="6404" x2="84916" y2="3470"/>
                        <a14:foregroundMark x1="79604" y1="12062" x2="82145" y2="7952"/>
                        <a14:foregroundMark x1="94510" y1="4267" x2="95890" y2="5058"/>
                        <a14:foregroundMark x1="95890" y1="5058" x2="95802" y2="5509"/>
                        <a14:foregroundMark x1="91654" y1="27452" x2="91663" y2="27665"/>
                        <a14:foregroundMark x1="91924" y1="50050" x2="89954" y2="53307"/>
                        <a14:foregroundMark x1="70936" y1="25611" x2="71385" y2="26070"/>
                        <a14:foregroundMark x1="49440" y1="95297" x2="49809" y2="96064"/>
                        <a14:foregroundMark x1="48706" y1="93774" x2="48991" y2="94365"/>
                        <a14:foregroundMark x1="7915" y1="49416" x2="12481" y2="67315"/>
                        <a14:foregroundMark x1="12481" y1="67315" x2="21613" y2="72763"/>
                        <a14:foregroundMark x1="21613" y1="72763" x2="27397" y2="72374"/>
                        <a14:foregroundMark x1="8067" y1="63424" x2="10502" y2="66926"/>
                        <a14:foregroundMark x1="11568" y1="67315" x2="12481" y2="68872"/>
                        <a14:foregroundMark x1="19482" y1="30350" x2="18417" y2="32296"/>
                        <a14:foregroundMark x1="17047" y1="34630" x2="17047" y2="34630"/>
                        <a14:foregroundMark x1="16438" y1="34630" x2="15982" y2="35409"/>
                        <a14:foregroundMark x1="16438" y1="34630" x2="14612" y2="37354"/>
                        <a14:foregroundMark x1="17199" y1="33852" x2="15525" y2="34630"/>
                        <a14:foregroundMark x1="14764" y1="36965" x2="14003" y2="38132"/>
                        <a14:foregroundMark x1="14003" y1="39300" x2="13394" y2="40078"/>
                        <a14:foregroundMark x1="15525" y1="38132" x2="13699" y2="38911"/>
                        <a14:foregroundMark x1="13394" y1="39689" x2="17504" y2="33852"/>
                        <a14:foregroundMark x1="17656" y1="33463" x2="17047" y2="33463"/>
                        <a14:foregroundMark x1="18417" y1="31518" x2="17199" y2="34241"/>
                        <a14:foregroundMark x1="28158" y1="30350" x2="32572" y2="29961"/>
                        <a14:foregroundMark x1="20091" y1="29961" x2="18874" y2="30350"/>
                        <a14:foregroundMark x1="17199" y1="33463" x2="15677" y2="35798"/>
                        <a14:foregroundMark x1="16134" y1="34241" x2="14460" y2="36576"/>
                        <a14:foregroundMark x1="14612" y1="36965" x2="12938" y2="39300"/>
                        <a14:foregroundMark x1="12177" y1="42023" x2="15982" y2="36576"/>
                        <a14:backgroundMark x1="19775" y1="28794" x2="28538" y2="28794"/>
                        <a14:backgroundMark x1="32849" y1="28824" x2="44444" y2="27626"/>
                        <a14:backgroundMark x1="38813" y1="27237" x2="49772" y2="28405"/>
                        <a14:backgroundMark x1="49772" y1="28405" x2="68493" y2="27237"/>
                        <a14:backgroundMark x1="68493" y1="27237" x2="71081" y2="24903"/>
                        <a14:backgroundMark x1="81887" y1="3891" x2="84170" y2="778"/>
                        <a14:backgroundMark x1="84932" y1="778" x2="85540" y2="1167"/>
                        <a14:backgroundMark x1="85388" y1="1556" x2="94977" y2="1167"/>
                        <a14:backgroundMark x1="94977" y1="1167" x2="95282" y2="1167"/>
                        <a14:backgroundMark x1="95738" y1="5447" x2="92237" y2="28016"/>
                        <a14:backgroundMark x1="92237" y1="28016" x2="92998" y2="49805"/>
                        <a14:backgroundMark x1="91172" y1="33074" x2="92085" y2="27626"/>
                        <a14:backgroundMark x1="91933" y1="27626" x2="92085" y2="34630"/>
                        <a14:backgroundMark x1="92085" y1="31518" x2="91933" y2="28405"/>
                        <a14:backgroundMark x1="61035" y1="84825" x2="66058" y2="98054"/>
                        <a14:backgroundMark x1="66667" y1="99611" x2="67428" y2="98833"/>
                        <a14:backgroundMark x1="66514" y1="97665" x2="66514" y2="98833"/>
                        <a14:backgroundMark x1="43379" y1="91051" x2="45205" y2="89494"/>
                        <a14:backgroundMark x1="49315" y1="97665" x2="51750" y2="99611"/>
                        <a14:backgroundMark x1="48706" y1="95331" x2="49315" y2="95720"/>
                        <a14:backgroundMark x1="49619" y1="96498" x2="49619" y2="96498"/>
                        <a14:backgroundMark x1="12403" y1="40819" x2="5479" y2="52140"/>
                        <a14:backgroundMark x1="4566" y1="54864" x2="3805" y2="61479"/>
                        <a14:backgroundMark x1="27315" y1="72710" x2="31811" y2="74319"/>
                        <a14:backgroundMark x1="31811" y1="74319" x2="38356" y2="73541"/>
                        <a14:backgroundMark x1="20287" y1="77313" x2="20396" y2="77432"/>
                        <a14:backgroundMark x1="26332" y1="77432" x2="26152" y2="77456"/>
                        <a14:backgroundMark x1="32116" y1="79377" x2="30441" y2="78988"/>
                        <a14:backgroundMark x1="29680" y1="80545" x2="19330" y2="79377"/>
                        <a14:backgroundMark x1="19330" y1="79377" x2="19330" y2="79377"/>
                        <a14:backgroundMark x1="56012" y1="99611" x2="65145" y2="98444"/>
                        <a14:backgroundMark x1="68798" y1="99222" x2="65449" y2="9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6744" y="130791"/>
            <a:ext cx="4892230" cy="2448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6EC5A-319C-F4CC-6E4F-41F2886FCAD9}"/>
              </a:ext>
            </a:extLst>
          </p:cNvPr>
          <p:cNvSpPr txBox="1"/>
          <p:nvPr/>
        </p:nvSpPr>
        <p:spPr>
          <a:xfrm>
            <a:off x="4715486" y="1963920"/>
            <a:ext cx="60250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b="1" i="0" strike="noStrike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일본</a:t>
            </a:r>
            <a:r>
              <a:rPr lang="ko-KR" altLang="en-US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ko-KR" altLang="en-US" sz="2400" b="1" i="0" strike="noStrike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긴키 지방</a:t>
            </a:r>
            <a:r>
              <a:rPr lang="ko-KR" altLang="en-US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중부에 있는 행정 구역</a:t>
            </a:r>
            <a:endParaRPr lang="en-US" altLang="ko-KR" sz="2400" b="1" i="0" dirty="0">
              <a:ln w="9525" cmpd="dbl">
                <a:solidFill>
                  <a:schemeClr val="tx1">
                    <a:alpha val="99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dirty="0">
              <a:ln w="9525" cmpd="dbl">
                <a:solidFill>
                  <a:schemeClr val="tx1">
                    <a:alpha val="99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b="1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도쿄도 다음가는 교통 중심지</a:t>
            </a:r>
            <a:endParaRPr lang="en-US" altLang="ko-KR" sz="2400" b="1" dirty="0">
              <a:ln w="9525" cmpd="dbl">
                <a:solidFill>
                  <a:schemeClr val="tx1">
                    <a:alpha val="99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dirty="0">
              <a:ln w="9525" cmpd="dbl">
                <a:solidFill>
                  <a:schemeClr val="tx1">
                    <a:alpha val="99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긴키 지방의 경제</a:t>
            </a:r>
            <a:r>
              <a:rPr lang="en-US" altLang="ko-KR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정치</a:t>
            </a:r>
            <a:r>
              <a:rPr lang="en-US" altLang="ko-KR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문화</a:t>
            </a:r>
            <a:r>
              <a:rPr lang="en-US" altLang="ko-KR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산업</a:t>
            </a:r>
            <a:r>
              <a:rPr lang="en-US" altLang="ko-KR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금융</a:t>
            </a:r>
            <a:r>
              <a:rPr lang="en-US" altLang="ko-KR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교육의 중심지</a:t>
            </a:r>
            <a:endParaRPr lang="en-US" altLang="ko-KR" sz="2400" b="1" dirty="0">
              <a:ln w="9525" cmpd="dbl">
                <a:solidFill>
                  <a:schemeClr val="tx1">
                    <a:alpha val="99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i="0" dirty="0">
              <a:ln w="9525" cmpd="dbl">
                <a:solidFill>
                  <a:schemeClr val="tx1">
                    <a:alpha val="99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b="1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부목 </a:t>
            </a:r>
            <a:r>
              <a:rPr lang="en-US" altLang="ko-KR" sz="2400" b="1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ko-KR" altLang="en-US" sz="2400" b="1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은행나무</a:t>
            </a:r>
            <a:r>
              <a:rPr lang="en-US" altLang="ko-KR" sz="2400" b="1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/  </a:t>
            </a:r>
            <a:r>
              <a:rPr lang="ko-KR" altLang="en-US" sz="2400" b="1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부화 </a:t>
            </a:r>
            <a:r>
              <a:rPr lang="en-US" altLang="ko-KR" sz="2400" b="1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ko-KR" altLang="en-US" sz="2400" b="1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매실나무</a:t>
            </a:r>
            <a:r>
              <a:rPr lang="en-US" altLang="ko-KR" sz="2400" b="1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ko-KR" altLang="en-US" sz="2400" b="1" dirty="0" err="1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앵초</a:t>
            </a:r>
            <a:r>
              <a:rPr lang="en-US" altLang="ko-KR" sz="2400" b="1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/</a:t>
            </a:r>
          </a:p>
          <a:p>
            <a:r>
              <a:rPr lang="en-US" altLang="ko-KR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ko-KR" altLang="en-US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부조 </a:t>
            </a:r>
            <a:r>
              <a:rPr lang="en-US" altLang="ko-KR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ko-KR" altLang="en-US" sz="2400" b="1" i="0" dirty="0" err="1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때까치</a:t>
            </a:r>
            <a:endParaRPr lang="en-US" altLang="ko-KR" sz="2400" b="1" i="0" dirty="0">
              <a:ln w="9525" cmpd="dbl">
                <a:solidFill>
                  <a:schemeClr val="tx1">
                    <a:alpha val="99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US" altLang="ko-KR" sz="2400" b="1" i="0" dirty="0">
              <a:ln w="9525" cmpd="dbl">
                <a:solidFill>
                  <a:schemeClr val="tx1">
                    <a:alpha val="99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+mn-ea"/>
              </a:rPr>
              <a:t>면적 </a:t>
            </a:r>
            <a:r>
              <a:rPr lang="en-US" altLang="ko-KR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+mn-ea"/>
              </a:rPr>
              <a:t>: 1,905.14</a:t>
            </a:r>
            <a:r>
              <a:rPr lang="en-US" altLang="ko-KR" sz="2400" b="1" i="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km</a:t>
            </a:r>
            <a:r>
              <a:rPr lang="en-US" altLang="ko-KR" sz="2400" b="1" i="0" baseline="30000" dirty="0">
                <a:ln w="9525" cmpd="dbl">
                  <a:solidFill>
                    <a:schemeClr val="tx1">
                      <a:alpha val="99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2</a:t>
            </a:r>
            <a:endParaRPr lang="en-US" altLang="ko-KR" sz="2400" b="1" i="0" u="none" strike="noStrike" dirty="0">
              <a:ln w="9525" cmpd="dbl">
                <a:solidFill>
                  <a:schemeClr val="tx1">
                    <a:alpha val="99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+mn-ea"/>
            </a:endParaRPr>
          </a:p>
          <a:p>
            <a:endParaRPr lang="en-US" altLang="ko-KR" b="1" dirty="0">
              <a:ln w="9525" cmpd="dbl">
                <a:solidFill>
                  <a:schemeClr val="tx1">
                    <a:alpha val="99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endParaRPr lang="ko-KR" altLang="en-US" dirty="0">
              <a:ln w="9525" cmpd="dbl">
                <a:solidFill>
                  <a:schemeClr val="tx1">
                    <a:alpha val="99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3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7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9AC22-F57F-41BD-C851-AC96FA94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0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6600" dirty="0">
                <a:ln w="12700"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bg1"/>
                </a:solidFill>
              </a:rPr>
              <a:t>오사카부의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C75523-7BD8-D0BD-80DE-453E802CD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07" y="1484211"/>
            <a:ext cx="10795819" cy="5373789"/>
          </a:xfrm>
        </p:spPr>
        <p:txBody>
          <a:bodyPr>
            <a:normAutofit lnSpcReduction="10000"/>
          </a:bodyPr>
          <a:lstStyle/>
          <a:p>
            <a:r>
              <a:rPr lang="ko-KR" altLang="en-US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고대부터 항구도시이자 국내 유통의 중심지</a:t>
            </a:r>
            <a:endParaRPr lang="en-US" altLang="ko-KR" sz="2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2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altLang="ko-KR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1868</a:t>
            </a:r>
            <a:r>
              <a:rPr lang="ko-KR" altLang="en-US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년 메이지시대가 시작된 시기에 오사카부 탄생</a:t>
            </a:r>
            <a:endParaRPr lang="en-US" altLang="ko-KR" sz="2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en-US" altLang="ko-KR" sz="2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altLang="ko-KR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1956</a:t>
            </a:r>
            <a:r>
              <a:rPr lang="ko-KR" altLang="en-US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년 </a:t>
            </a:r>
            <a:r>
              <a:rPr lang="en-US" altLang="ko-KR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r>
              <a:rPr lang="ko-KR" altLang="en-US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월 </a:t>
            </a:r>
            <a:r>
              <a:rPr lang="en-US" altLang="ko-KR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일 오사카시는 정령 지정 도시로 승격 </a:t>
            </a:r>
            <a:endParaRPr lang="en-US" altLang="ko-KR" sz="2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-&gt; 24</a:t>
            </a:r>
            <a:r>
              <a:rPr lang="ko-KR" altLang="en-US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개의 구로 나뉘어짐</a:t>
            </a:r>
            <a:endParaRPr lang="en-US" altLang="ko-KR" sz="2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2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ko-KR" altLang="en-US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이후 </a:t>
            </a:r>
            <a:r>
              <a:rPr lang="en-US" altLang="ko-KR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2006</a:t>
            </a:r>
            <a:r>
              <a:rPr lang="ko-KR" altLang="en-US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년 </a:t>
            </a:r>
            <a:r>
              <a:rPr lang="en-US" altLang="ko-KR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ko-KR" altLang="en-US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월 </a:t>
            </a:r>
            <a:r>
              <a:rPr lang="en-US" altLang="ko-KR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일 오사카부에 속한 </a:t>
            </a:r>
            <a:r>
              <a:rPr lang="ko-KR" altLang="en-US" sz="26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사카이시가</a:t>
            </a:r>
            <a:r>
              <a:rPr lang="ko-KR" altLang="en-US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정령 지정 도시로 승격 </a:t>
            </a:r>
            <a:r>
              <a:rPr lang="en-US" altLang="ko-KR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r>
              <a:rPr lang="ko-KR" altLang="en-US" sz="2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개의 구로 나뉘어짐</a:t>
            </a:r>
            <a:endParaRPr lang="en-US" altLang="ko-KR" sz="2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1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정령 지정도시 </a:t>
            </a:r>
            <a:r>
              <a:rPr lang="en-US" altLang="ko-KR" sz="1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: </a:t>
            </a:r>
            <a:r>
              <a:rPr lang="ko-KR" altLang="en-US" sz="1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내각의 정령으로 지정된 일본의 시</a:t>
            </a:r>
            <a:r>
              <a:rPr lang="en-US" altLang="ko-KR" sz="1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/ </a:t>
            </a:r>
            <a:r>
              <a:rPr lang="ko-KR" altLang="en-US" sz="16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도도부현에</a:t>
            </a:r>
            <a:r>
              <a:rPr lang="ko-KR" altLang="en-US" sz="1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속해 자치권이 없는 행정구를 두지만 광범위한 </a:t>
            </a:r>
            <a:endParaRPr lang="en-US" altLang="ko-KR" sz="1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1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                 자치권을 행사</a:t>
            </a:r>
            <a:endParaRPr lang="en-US" altLang="ko-KR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429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BCE39B-2753-1E46-FFB1-A37CF4A1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오사카부의 경제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B5D158-8840-15A8-89AF-320CF215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68" y="1690687"/>
            <a:ext cx="6990347" cy="480218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전자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전기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기계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조선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식료품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섬유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화학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제약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방송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언론 및 엔터테인먼트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건설 및 주택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부동산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유통 및 서비스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금융 등 각종 산업이 발달</a:t>
            </a:r>
            <a:endParaRPr lang="en-US" altLang="ko-KR" b="0" i="0" dirty="0">
              <a:solidFill>
                <a:srgbClr val="2021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solidFill>
                <a:srgbClr val="2021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오사카부의 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GDP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는 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2004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년에 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38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조 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7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천억 엔으로 </a:t>
            </a:r>
            <a:r>
              <a:rPr lang="ko-KR" altLang="en-US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 tooltip="도쿄도"/>
              </a:rPr>
              <a:t>도쿄도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에 이어 두 번째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-&gt;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긴키 지방의 약 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48%</a:t>
            </a:r>
          </a:p>
          <a:p>
            <a:pPr>
              <a:lnSpc>
                <a:spcPct val="120000"/>
              </a:lnSpc>
            </a:pPr>
            <a:endParaRPr lang="en-US" altLang="ko-KR" dirty="0">
              <a:solidFill>
                <a:srgbClr val="2021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오사카 경제의 특징으로는 중소기업이 산업 생산에 차지하는 비중이 높음 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-&gt; 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총 제조량은 부 전체의 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65.4%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를 차지</a:t>
            </a:r>
            <a:endParaRPr lang="en-US" altLang="ko-KR" dirty="0">
              <a:solidFill>
                <a:srgbClr val="2021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ko-KR" altLang="en-US" dirty="0"/>
          </a:p>
        </p:txBody>
      </p:sp>
      <p:pic>
        <p:nvPicPr>
          <p:cNvPr id="6" name="그림 5" descr="야외, 구름, 상업용 건물, 수도권이(가) 표시된 사진&#10;&#10;자동 생성된 설명">
            <a:extLst>
              <a:ext uri="{FF2B5EF4-FFF2-40B4-BE49-F238E27FC236}">
                <a16:creationId xmlns:a16="http://schemas.microsoft.com/office/drawing/2014/main" id="{6EFD2507-13BB-3D91-CDFE-AA9B8B80E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547" y="1364393"/>
            <a:ext cx="3356689" cy="439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032AFA-32AA-2CD5-3201-5EE5C5952764}"/>
              </a:ext>
            </a:extLst>
          </p:cNvPr>
          <p:cNvSpPr txBox="1"/>
          <p:nvPr/>
        </p:nvSpPr>
        <p:spPr>
          <a:xfrm>
            <a:off x="8057359" y="5764153"/>
            <a:ext cx="29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우메다의</a:t>
            </a:r>
            <a:r>
              <a:rPr lang="ko-KR" altLang="en-US" dirty="0"/>
              <a:t> 다이아몬드 지구</a:t>
            </a:r>
          </a:p>
        </p:txBody>
      </p:sp>
    </p:spTree>
    <p:extLst>
      <p:ext uri="{BB962C8B-B14F-4D97-AF65-F5344CB8AC3E}">
        <p14:creationId xmlns:p14="http://schemas.microsoft.com/office/powerpoint/2010/main" val="17153717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2608</Words>
  <Application>Microsoft Office PowerPoint</Application>
  <PresentationFormat>와이드스크린</PresentationFormat>
  <Paragraphs>377</Paragraphs>
  <Slides>44</Slides>
  <Notes>3</Notes>
  <HiddenSlides>0</HiddenSlides>
  <MMClips>3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51" baseType="lpstr">
      <vt:lpstr>1훈막대연필 R</vt:lpstr>
      <vt:lpstr>Pretendard JP</vt:lpstr>
      <vt:lpstr>맑은 고딕</vt:lpstr>
      <vt:lpstr>휴먼엑스포</vt:lpstr>
      <vt:lpstr>Arial</vt:lpstr>
      <vt:lpstr>Calibri</vt:lpstr>
      <vt:lpstr>Office 테마</vt:lpstr>
      <vt:lpstr>PowerPoint 프레젠테이션</vt:lpstr>
      <vt:lpstr>      목     차</vt:lpstr>
      <vt:lpstr>간사이 지방은 어떤 지역인가?</vt:lpstr>
      <vt:lpstr>간사이 지역의 특징</vt:lpstr>
      <vt:lpstr>간사이 지역의 문화</vt:lpstr>
      <vt:lpstr>PowerPoint 프레젠테이션</vt:lpstr>
      <vt:lpstr>오사카부</vt:lpstr>
      <vt:lpstr>오사카부의 역사</vt:lpstr>
      <vt:lpstr>오사카부의 경제</vt:lpstr>
      <vt:lpstr>오사카성</vt:lpstr>
      <vt:lpstr>오사카성의 역사</vt:lpstr>
      <vt:lpstr>오사카성의 역사</vt:lpstr>
      <vt:lpstr>오사카성의 역사</vt:lpstr>
      <vt:lpstr>오사카성의 역사</vt:lpstr>
      <vt:lpstr>교토부</vt:lpstr>
      <vt:lpstr>교토의 역사</vt:lpstr>
      <vt:lpstr>교토의 역사</vt:lpstr>
      <vt:lpstr>교토의 경제</vt:lpstr>
      <vt:lpstr>교토의 문화</vt:lpstr>
      <vt:lpstr>교토의 대표적인 절 기요미즈데라</vt:lpstr>
      <vt:lpstr>헤이안 신궁</vt:lpstr>
      <vt:lpstr>나라현</vt:lpstr>
      <vt:lpstr>나라현의 기후</vt:lpstr>
      <vt:lpstr>나라현 - 경제</vt:lpstr>
      <vt:lpstr>나라현 – 나라시대까지의 역사</vt:lpstr>
      <vt:lpstr>나라현 – 헤이안시대 까지의 역사</vt:lpstr>
      <vt:lpstr>중세시대</vt:lpstr>
      <vt:lpstr>근세시대 이후</vt:lpstr>
      <vt:lpstr>나라현의 역사</vt:lpstr>
      <vt:lpstr>미에현</vt:lpstr>
      <vt:lpstr>미에현 - 지리</vt:lpstr>
      <vt:lpstr>미에현 - 경제</vt:lpstr>
      <vt:lpstr>이세 신궁</vt:lpstr>
      <vt:lpstr>와카야마현</vt:lpstr>
      <vt:lpstr>와카야마현</vt:lpstr>
      <vt:lpstr>경제</vt:lpstr>
      <vt:lpstr>시가현</vt:lpstr>
      <vt:lpstr>경제</vt:lpstr>
      <vt:lpstr>시가현의 기후</vt:lpstr>
      <vt:lpstr>비와호</vt:lpstr>
      <vt:lpstr>효고현</vt:lpstr>
      <vt:lpstr>지리와 경제</vt:lpstr>
      <vt:lpstr>히메지성</vt:lpstr>
      <vt:lpstr>여행을 마무리하며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간사이로 떠나는 여행</dc:title>
  <dc:creator>정군호</dc:creator>
  <cp:lastModifiedBy>정군호</cp:lastModifiedBy>
  <cp:revision>6</cp:revision>
  <dcterms:created xsi:type="dcterms:W3CDTF">2024-03-31T08:06:38Z</dcterms:created>
  <dcterms:modified xsi:type="dcterms:W3CDTF">2024-05-31T04:35:17Z</dcterms:modified>
</cp:coreProperties>
</file>