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70" r:id="rId2"/>
    <p:sldId id="271" r:id="rId3"/>
    <p:sldId id="272" r:id="rId4"/>
    <p:sldId id="273" r:id="rId5"/>
    <p:sldId id="274" r:id="rId6"/>
    <p:sldId id="278" r:id="rId7"/>
    <p:sldId id="260" r:id="rId8"/>
  </p:sldIdLst>
  <p:sldSz cx="12192000" cy="6858000"/>
  <p:notesSz cx="6858000" cy="9144000"/>
  <p:embeddedFontLst>
    <p:embeddedFont>
      <p:font typeface="NanumSquareRoundOTF ExtraBold" panose="020B0600000101010101" pitchFamily="34" charset="-127"/>
      <p:bold r:id="rId10"/>
    </p:embeddedFont>
    <p:embeddedFont>
      <p:font typeface="맑은 고딕" panose="020B0503020000020004" pitchFamily="34" charset="-127"/>
      <p:regular r:id="rId11"/>
      <p:bold r:id="rId12"/>
    </p:embeddedFont>
    <p:embeddedFont>
      <p:font typeface="BM HANNA Pro OTF" panose="020B0600000101010101" pitchFamily="34" charset="-127"/>
      <p:regular r:id="rId1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B2D3"/>
    <a:srgbClr val="63C953"/>
    <a:srgbClr val="5BC992"/>
    <a:srgbClr val="81B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912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A562A-4C34-BD49-A728-6830FD04C09F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202EC-DA67-7649-820A-1EEA81E8BF2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1230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90CFAA-DC22-33C5-A1D4-01E657918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661AFBB-5A39-62B8-2F98-60283ACEE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46CEAC-AE82-8184-FA11-E780DF07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2A6551-0CDF-D26D-8F0A-18F1CEE3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A53679-E28C-AC7F-1444-38A7012E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3732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5F6B7C-BC29-231B-AB05-FDBF25C0A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1B6DF10-623D-060C-5FA0-A15A4B5F1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FA158D-564C-10F8-6644-E8D544E9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389886-E9F5-9F12-BE7D-D7BB0DE34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054E23-6F97-BF48-D01A-D8A6F1A43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1277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973755F-CD48-AEB1-17D5-083220FC6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F90E3C4-75B0-A1C5-A94C-74F9C86AB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C4F38B-64F7-5C1F-89C3-ED129768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19DF2C-7CCA-7AA9-AA4C-5AD9B88C3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D07113-CCCF-2268-035E-452CFBC6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2589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618D92-4E0B-0C44-6979-9F541D41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C7376A-6472-8AC4-27C7-2EBF0D628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73865A-58A8-F3D0-8AFD-6E7E89914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2D2559-B0AD-F6C4-744A-9F3433A40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26964E-359C-A4B6-7834-29335961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4301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FD7678-5763-89B7-6126-80333B48C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F43FFE-500C-02A5-86ED-DF36A4B33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488622-6E00-6FE1-E509-EF263F3D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1B5CFC-59BF-1D7F-0877-B2BDAC79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48317B-B0AA-C98C-9DB7-52281D3B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8301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293087-E12F-D510-9174-CA94F6F6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26A64F-4D29-8A97-7DDD-E943B23D6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6D76D68-3EF2-F634-2627-125B6C459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00501E7-BA81-D216-FB92-E3542E1B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991E3E6-4EF4-DE96-5BBE-17734758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510E4-CA78-983A-DE81-C67C3B78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5892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6AF489-9AC5-1463-5161-00EB55A8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69B481-8EEC-A7B1-F3EC-FDE6D16E6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E3007B0-E7A2-0C7E-D095-850E1E268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840956-583C-E730-EBAB-3C078E947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11F59A7-99AE-8D2E-3CFF-AFEA84658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77F2079-63D0-027A-BCC7-80952ECE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0DEAAF2-5ECE-1407-D1EF-2B393ED1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41576E0-71E5-9FB9-873B-F3F23D45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403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8DF0CB-CA60-5101-CA3C-FC11B4DA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5561F0-82F0-1294-53A6-06DA2830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D72F843-98E1-1D5C-07FB-A71FE9C8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8D6544-71A1-E9C0-292A-CF1801F9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3431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4C648FD-CEEC-BDB8-4D9E-A8190198B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26E77C2-C24D-279E-2881-2CF02D8E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F110A00-3E2E-C51D-F69B-4C186071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5074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F658B9-38A4-7918-25EC-FCDB279A2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30E625-4681-197B-AC5B-CAAA53DF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361C18C-5258-1E00-5611-72876A33F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224272-6E33-EDBD-BF68-F8B32EE6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1DF8622-BE91-63EB-E990-023357579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D35A6AE-B0A2-CAD0-D95C-71E63FCA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7374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85C104-44A0-FC33-E544-7706670F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05C31CA-B834-1939-0992-1D096EC4E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5E06626-C407-E670-234A-6412276EB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3E22DB5-0DB3-9E38-B1AA-7CCDB26D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F8EE55E-E22F-DABE-6630-DE4B2A3A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B03C9FC-5933-A95D-4750-D2196F5E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057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068BBF3-50B7-7EC0-AFD1-1A9F66E6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E786E5C-E2F0-A794-932D-BF438968D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1CC0D2-45D8-7A4B-F769-D4FFBB583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D85C81-1019-F2CB-8BE5-FC2524E4A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97CE47-511C-A7E8-2281-5BB2A2FC5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852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be.com/shorts/uf9o7Wnyr14?si=sfaev8R6K2oPD3qJ" TargetMode="External"/><Relationship Id="rId5" Type="http://schemas.openxmlformats.org/officeDocument/2006/relationships/hyperlink" Target="https://youtu.be/Ugks6ppW3tQ?si=5K_eWR7-u68LcqW3" TargetMode="External"/><Relationship Id="rId4" Type="http://schemas.openxmlformats.org/officeDocument/2006/relationships/hyperlink" Target="https://www.irasutoya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89DEB68-D385-F6B1-19ED-B4FB6B0996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8800" dirty="0">
              <a:latin typeface="BM HANNA Pro OTF" panose="020B0600000101010101" pitchFamily="34" charset="-127"/>
              <a:ea typeface="BM HANNA Pro OTF" panose="020B0600000101010101" pitchFamily="34" charset="-127"/>
            </a:endParaRPr>
          </a:p>
        </p:txBody>
      </p:sp>
      <p:sp>
        <p:nvSpPr>
          <p:cNvPr id="3" name="직각 삼각형[R] 2">
            <a:extLst>
              <a:ext uri="{FF2B5EF4-FFF2-40B4-BE49-F238E27FC236}">
                <a16:creationId xmlns:a16="http://schemas.microsoft.com/office/drawing/2014/main" id="{6F8004D0-66E5-3004-3BF9-1E0C16E9A6A7}"/>
              </a:ext>
            </a:extLst>
          </p:cNvPr>
          <p:cNvSpPr/>
          <p:nvPr/>
        </p:nvSpPr>
        <p:spPr>
          <a:xfrm flipH="1" flipV="1">
            <a:off x="6557210" y="-749776"/>
            <a:ext cx="5634789" cy="1925048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" name="수동 입력 3">
            <a:extLst>
              <a:ext uri="{FF2B5EF4-FFF2-40B4-BE49-F238E27FC236}">
                <a16:creationId xmlns:a16="http://schemas.microsoft.com/office/drawing/2014/main" id="{3AC0280E-5330-C46B-2EAD-39F08F68D4F7}"/>
              </a:ext>
            </a:extLst>
          </p:cNvPr>
          <p:cNvSpPr/>
          <p:nvPr/>
        </p:nvSpPr>
        <p:spPr>
          <a:xfrm flipH="1" flipV="1">
            <a:off x="0" y="-1989030"/>
            <a:ext cx="12192000" cy="3164302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AA7E1C-67DC-8830-05AA-C3B76862AEBD}"/>
              </a:ext>
            </a:extLst>
          </p:cNvPr>
          <p:cNvSpPr txBox="1"/>
          <p:nvPr/>
        </p:nvSpPr>
        <p:spPr>
          <a:xfrm>
            <a:off x="178073" y="-60159"/>
            <a:ext cx="4562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9</a:t>
            </a:r>
            <a:r>
              <a:rPr kumimoji="1" lang="ko-KR" alt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 경축일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CC692DB3-2896-D25B-865C-1F71A76B5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672" y="1265676"/>
            <a:ext cx="2700616" cy="168788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CB4B862-5DD5-F5C1-0651-EFD3F401F73A}"/>
              </a:ext>
            </a:extLst>
          </p:cNvPr>
          <p:cNvSpPr txBox="1"/>
          <p:nvPr/>
        </p:nvSpPr>
        <p:spPr>
          <a:xfrm>
            <a:off x="1141798" y="2418407"/>
            <a:ext cx="990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셋째주</a:t>
            </a:r>
            <a:r>
              <a:rPr kumimoji="1" lang="ko-KR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월요일 </a:t>
            </a:r>
            <a:r>
              <a:rPr kumimoji="1" lang="ko-KR" altLang="en-US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경로의 날</a:t>
            </a:r>
            <a:r>
              <a:rPr kumimoji="1" lang="en-US" altLang="ko-KR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kumimoji="1" lang="ko-KR" altLang="en-US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ko-KR" altLang="en-US" sz="4400" b="1" dirty="0" err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敬老</a:t>
            </a:r>
            <a:r>
              <a:rPr lang="ja-JP" altLang="en-US" sz="4400" b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の</a:t>
            </a:r>
            <a:r>
              <a:rPr lang="ko-KR" altLang="en-US" sz="4400" b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日</a:t>
            </a:r>
            <a:endParaRPr lang="ko-KR" altLang="en-US" sz="44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E78308C9-D12C-4995-CA7A-914665CEF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62" y="3874364"/>
            <a:ext cx="1635477" cy="132064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4322BB-4B9E-12DF-ABBC-C2683D47BBFB}"/>
              </a:ext>
            </a:extLst>
          </p:cNvPr>
          <p:cNvSpPr txBox="1"/>
          <p:nvPr/>
        </p:nvSpPr>
        <p:spPr>
          <a:xfrm>
            <a:off x="-262990" y="3181295"/>
            <a:ext cx="12717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경로의 날은 </a:t>
            </a:r>
            <a:r>
              <a:rPr lang="en-US" altLang="ko-KR" sz="23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“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오랜 세월에 걸쳐 사회에 힘쓴 노인을 경애하고</a:t>
            </a:r>
            <a:r>
              <a:rPr lang="en-US" altLang="ko-KR" sz="23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장수를 바라는</a:t>
            </a:r>
            <a:r>
              <a:rPr lang="en-US" altLang="ko-KR" sz="23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”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것을 취지로</a:t>
            </a:r>
            <a:endParaRPr lang="en-US" altLang="ko-KR" sz="2300" b="1" dirty="0">
              <a:solidFill>
                <a:schemeClr val="accent6">
                  <a:lumMod val="75000"/>
                </a:schemeClr>
              </a:solidFill>
              <a:effectLst/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pPr algn="ctr"/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간단하게</a:t>
            </a:r>
            <a:r>
              <a:rPr lang="en-US" altLang="ko-KR" sz="23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평소에 고마움을 느끼고 있다며 경로의 날을 축하한다는 마음을 전달하는 날 이라고 한다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58A608-D516-3E08-59F6-9C12064B641C}"/>
              </a:ext>
            </a:extLst>
          </p:cNvPr>
          <p:cNvSpPr txBox="1"/>
          <p:nvPr/>
        </p:nvSpPr>
        <p:spPr>
          <a:xfrm>
            <a:off x="1012995" y="4063758"/>
            <a:ext cx="101660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+)</a:t>
            </a:r>
            <a:r>
              <a:rPr lang="ko-KR" altLang="en-US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경로의 날에 선물을 드리게 되는데</a:t>
            </a:r>
            <a:r>
              <a:rPr lang="en-US" altLang="ko-KR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lang="ko-KR" altLang="en-US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어르신분들의 인기 선물 탑</a:t>
            </a:r>
            <a:r>
              <a:rPr lang="en-US" altLang="ko-KR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3</a:t>
            </a:r>
            <a:r>
              <a:rPr lang="ko-KR" altLang="en-US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는</a:t>
            </a:r>
            <a:r>
              <a:rPr lang="en-US" altLang="ko-KR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?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F9758A56-94F4-5A26-763F-00FE46489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452" y="5143815"/>
            <a:ext cx="905855" cy="1072018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45875D89-0698-0870-E76F-44BA332D6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564" y="5018876"/>
            <a:ext cx="1004023" cy="1186864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99952EEB-0997-2CD2-4A01-F78999384A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4287" y="1560903"/>
            <a:ext cx="1822813" cy="104811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9B182EE-0243-5F3A-F78F-E941AC4CF8AD}"/>
              </a:ext>
            </a:extLst>
          </p:cNvPr>
          <p:cNvSpPr txBox="1"/>
          <p:nvPr/>
        </p:nvSpPr>
        <p:spPr>
          <a:xfrm>
            <a:off x="1012995" y="5132868"/>
            <a:ext cx="101660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3.</a:t>
            </a:r>
            <a:r>
              <a:rPr lang="ko-KR" altLang="en-US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꽃 선물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2AD67D-6F66-D3DF-50E0-A29C99E9493A}"/>
              </a:ext>
            </a:extLst>
          </p:cNvPr>
          <p:cNvSpPr txBox="1"/>
          <p:nvPr/>
        </p:nvSpPr>
        <p:spPr>
          <a:xfrm>
            <a:off x="1012995" y="4803433"/>
            <a:ext cx="101660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2.</a:t>
            </a:r>
            <a:r>
              <a:rPr lang="ko-KR" altLang="en-US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과자 세트</a:t>
            </a:r>
            <a:endParaRPr lang="en-US" altLang="ko-KR" sz="2200" b="1" dirty="0"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81E2269-F3CB-9C94-CFC8-A4656824884E}"/>
              </a:ext>
            </a:extLst>
          </p:cNvPr>
          <p:cNvSpPr txBox="1"/>
          <p:nvPr/>
        </p:nvSpPr>
        <p:spPr>
          <a:xfrm>
            <a:off x="1156086" y="4445176"/>
            <a:ext cx="101660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1.</a:t>
            </a:r>
            <a:r>
              <a:rPr lang="ko-KR" altLang="en-US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이름을 새겨서 선물해 드리기 </a:t>
            </a:r>
            <a:r>
              <a:rPr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(</a:t>
            </a:r>
            <a:r>
              <a:rPr lang="ko-KR" altLang="en-US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도자기</a:t>
            </a:r>
            <a:r>
              <a:rPr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EBC217D-0709-DD2C-9DB0-A18F70FE45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21272">
            <a:off x="4243630" y="517887"/>
            <a:ext cx="7790869" cy="42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8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89DEB68-D385-F6B1-19ED-B4FB6B0996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8800" dirty="0">
              <a:latin typeface="BM HANNA Pro OTF" panose="020B0600000101010101" pitchFamily="34" charset="-127"/>
              <a:ea typeface="BM HANNA Pro OTF" panose="020B0600000101010101" pitchFamily="34" charset="-127"/>
            </a:endParaRPr>
          </a:p>
        </p:txBody>
      </p:sp>
      <p:sp>
        <p:nvSpPr>
          <p:cNvPr id="3" name="직각 삼각형[R] 2">
            <a:extLst>
              <a:ext uri="{FF2B5EF4-FFF2-40B4-BE49-F238E27FC236}">
                <a16:creationId xmlns:a16="http://schemas.microsoft.com/office/drawing/2014/main" id="{6F8004D0-66E5-3004-3BF9-1E0C16E9A6A7}"/>
              </a:ext>
            </a:extLst>
          </p:cNvPr>
          <p:cNvSpPr/>
          <p:nvPr/>
        </p:nvSpPr>
        <p:spPr>
          <a:xfrm flipH="1" flipV="1">
            <a:off x="6557210" y="-749776"/>
            <a:ext cx="5634789" cy="1925048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" name="수동 입력 3">
            <a:extLst>
              <a:ext uri="{FF2B5EF4-FFF2-40B4-BE49-F238E27FC236}">
                <a16:creationId xmlns:a16="http://schemas.microsoft.com/office/drawing/2014/main" id="{3AC0280E-5330-C46B-2EAD-39F08F68D4F7}"/>
              </a:ext>
            </a:extLst>
          </p:cNvPr>
          <p:cNvSpPr/>
          <p:nvPr/>
        </p:nvSpPr>
        <p:spPr>
          <a:xfrm flipH="1" flipV="1">
            <a:off x="0" y="-1989030"/>
            <a:ext cx="12192000" cy="3164302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AA7E1C-67DC-8830-05AA-C3B76862AEBD}"/>
              </a:ext>
            </a:extLst>
          </p:cNvPr>
          <p:cNvSpPr txBox="1"/>
          <p:nvPr/>
        </p:nvSpPr>
        <p:spPr>
          <a:xfrm>
            <a:off x="178073" y="-60159"/>
            <a:ext cx="4562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9</a:t>
            </a:r>
            <a:r>
              <a:rPr kumimoji="1" lang="ko-KR" alt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 경축일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44625F-2AF7-F02D-E0F7-A944C249783A}"/>
              </a:ext>
            </a:extLst>
          </p:cNvPr>
          <p:cNvSpPr txBox="1"/>
          <p:nvPr/>
        </p:nvSpPr>
        <p:spPr>
          <a:xfrm>
            <a:off x="-262990" y="3107153"/>
            <a:ext cx="127179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추분의 날은 </a:t>
            </a:r>
            <a:r>
              <a:rPr lang="en-US" altLang="ko-KR" sz="25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“</a:t>
            </a:r>
            <a:r>
              <a:rPr lang="ko-KR" altLang="en-US" sz="25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조상을 존경하고</a:t>
            </a:r>
            <a:r>
              <a:rPr lang="en-US" altLang="ko-KR" sz="25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lang="ko-KR" altLang="en-US" sz="25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망자들을 그리는 것</a:t>
            </a:r>
            <a:r>
              <a:rPr lang="en-US" altLang="ko-KR" sz="25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”</a:t>
            </a:r>
            <a:r>
              <a:rPr lang="ko-KR" altLang="en-US" sz="25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을 취지로</a:t>
            </a:r>
            <a:endParaRPr lang="en-US" altLang="ko-KR" sz="2500" b="1" dirty="0">
              <a:solidFill>
                <a:schemeClr val="accent6">
                  <a:lumMod val="75000"/>
                </a:schemeClr>
              </a:solidFill>
              <a:effectLst/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pPr algn="ctr"/>
            <a:r>
              <a:rPr lang="ko-KR" altLang="en-US" sz="25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이 날에 불교 각 파에서 </a:t>
            </a:r>
            <a:r>
              <a:rPr lang="en-US" altLang="ko-KR" sz="25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“</a:t>
            </a:r>
            <a:r>
              <a:rPr lang="ko-KR" altLang="en-US" sz="25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추계 피안</a:t>
            </a:r>
            <a:r>
              <a:rPr lang="en-US" altLang="ko-KR" sz="25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”</a:t>
            </a:r>
            <a:r>
              <a:rPr lang="ko-KR" altLang="en-US" sz="25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이 열려 종파와 관련없이 성묘하는 사람이 많다고 한다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7F316E-DD9F-C8C8-CF49-1C744D59C2E3}"/>
              </a:ext>
            </a:extLst>
          </p:cNvPr>
          <p:cNvSpPr txBox="1"/>
          <p:nvPr/>
        </p:nvSpPr>
        <p:spPr>
          <a:xfrm>
            <a:off x="1012995" y="4001973"/>
            <a:ext cx="101660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+)</a:t>
            </a:r>
            <a:r>
              <a:rPr lang="ko-KR" altLang="en-US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대부분 추분의 날은 매년 </a:t>
            </a:r>
            <a:r>
              <a:rPr lang="en-US" altLang="ko-KR" sz="22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9</a:t>
            </a:r>
            <a:r>
              <a:rPr lang="ko-KR" altLang="en-US" sz="22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 </a:t>
            </a:r>
            <a:r>
              <a:rPr lang="en-US" altLang="ko-KR" sz="22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23</a:t>
            </a:r>
            <a:r>
              <a:rPr lang="ko-KR" altLang="en-US" sz="22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 즈음</a:t>
            </a:r>
            <a:r>
              <a:rPr lang="ko-KR" altLang="en-US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이라고 한다</a:t>
            </a:r>
            <a:endParaRPr lang="en-US" altLang="ko-KR" sz="2200" b="1" dirty="0">
              <a:effectLst/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0BABBB9-FDFD-E12A-FF58-ADEA3554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084" y="1175562"/>
            <a:ext cx="2277364" cy="17763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87C74BD-EE49-F7F5-E0B9-9466D1975824}"/>
              </a:ext>
            </a:extLst>
          </p:cNvPr>
          <p:cNvSpPr txBox="1"/>
          <p:nvPr/>
        </p:nvSpPr>
        <p:spPr>
          <a:xfrm>
            <a:off x="1141798" y="2270123"/>
            <a:ext cx="990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23</a:t>
            </a:r>
            <a:r>
              <a:rPr kumimoji="1" lang="ko-KR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 </a:t>
            </a:r>
            <a:r>
              <a:rPr kumimoji="1" lang="ko-KR" altLang="en-US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추분의 날</a:t>
            </a:r>
            <a:r>
              <a:rPr kumimoji="1" lang="en-US" altLang="ko-KR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kumimoji="1" lang="ko-KR" altLang="en-US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ko-KR" altLang="en-US" sz="4400" b="1" dirty="0" err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秋分</a:t>
            </a:r>
            <a:r>
              <a:rPr lang="ja-JP" altLang="en-US" sz="4400" b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の</a:t>
            </a:r>
            <a:r>
              <a:rPr lang="ko-KR" altLang="en-US" sz="4400" b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日</a:t>
            </a:r>
            <a:endParaRPr lang="ko-KR" altLang="en-US" sz="44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4098EC78-8F0E-5843-8197-5988684FC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797" y="4395789"/>
            <a:ext cx="1094210" cy="111089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9EA53C3-E523-0790-B5DC-6C1F73537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775" y="4125399"/>
            <a:ext cx="1560179" cy="15839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B5E1EA-208F-937A-F182-3FD5803BD5B6}"/>
              </a:ext>
            </a:extLst>
          </p:cNvPr>
          <p:cNvSpPr txBox="1"/>
          <p:nvPr/>
        </p:nvSpPr>
        <p:spPr>
          <a:xfrm>
            <a:off x="297029" y="4739690"/>
            <a:ext cx="11610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+)</a:t>
            </a:r>
            <a:r>
              <a:rPr lang="ko-KR" altLang="en-US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ko-KR" altLang="en-US" sz="22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피안화</a:t>
            </a:r>
            <a:r>
              <a:rPr lang="ko-KR" altLang="en-US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는 </a:t>
            </a:r>
            <a:r>
              <a:rPr lang="ko-KR" altLang="en-US" sz="22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추분의 날을 상징하는 신기한 꽃</a:t>
            </a:r>
            <a:r>
              <a:rPr lang="ko-KR" altLang="en-US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인데</a:t>
            </a:r>
            <a:r>
              <a:rPr lang="en-US" altLang="ko-KR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</a:p>
          <a:p>
            <a:pPr algn="ctr"/>
            <a:r>
              <a:rPr lang="en-US" altLang="ko-KR" sz="2100" b="1" dirty="0"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“</a:t>
            </a:r>
            <a:r>
              <a:rPr lang="ko-KR" altLang="en-US" sz="2100" b="1" dirty="0"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꽃이 먼저 피고</a:t>
            </a:r>
            <a:r>
              <a:rPr lang="en-US" altLang="ko-KR" sz="2100" b="1" dirty="0"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lang="ko-KR" altLang="en-US" sz="2100" b="1" dirty="0"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그 꽃이 지고 난 다음 잎이 자란다</a:t>
            </a:r>
            <a:r>
              <a:rPr lang="en-US" altLang="ko-KR" sz="2100" b="1" dirty="0"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”</a:t>
            </a:r>
            <a:r>
              <a:rPr lang="ko-KR" altLang="en-US" sz="2100" b="1" dirty="0" err="1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라고</a:t>
            </a:r>
            <a:r>
              <a:rPr lang="ko-KR" altLang="en-US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하는 통상의 풀꽃과는 반대의 생태를 지니고 있고</a:t>
            </a:r>
            <a:endParaRPr lang="en-US" altLang="ko-KR" sz="2100" b="1" dirty="0"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pPr algn="ctr"/>
            <a:r>
              <a:rPr lang="ko-KR" altLang="en-US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또 일본인의 생활습관에 뿌리내리고 있는 조상들의 공양이나 계절의 변화를 느끼는 날 이라고 할 수 있다</a:t>
            </a:r>
            <a:endParaRPr lang="en-US" altLang="ko-KR" sz="2100" b="1" dirty="0">
              <a:effectLst/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6404B5D-0DC8-557C-D289-4833C65F3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1272">
            <a:off x="4243630" y="517887"/>
            <a:ext cx="7790869" cy="42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4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89DEB68-D385-F6B1-19ED-B4FB6B0996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8800" dirty="0">
              <a:latin typeface="BM HANNA Pro OTF" panose="020B0600000101010101" pitchFamily="34" charset="-127"/>
              <a:ea typeface="BM HANNA Pro OTF" panose="020B0600000101010101" pitchFamily="34" charset="-127"/>
            </a:endParaRPr>
          </a:p>
        </p:txBody>
      </p:sp>
      <p:sp>
        <p:nvSpPr>
          <p:cNvPr id="3" name="직각 삼각형[R] 2">
            <a:extLst>
              <a:ext uri="{FF2B5EF4-FFF2-40B4-BE49-F238E27FC236}">
                <a16:creationId xmlns:a16="http://schemas.microsoft.com/office/drawing/2014/main" id="{6F8004D0-66E5-3004-3BF9-1E0C16E9A6A7}"/>
              </a:ext>
            </a:extLst>
          </p:cNvPr>
          <p:cNvSpPr/>
          <p:nvPr/>
        </p:nvSpPr>
        <p:spPr>
          <a:xfrm flipH="1" flipV="1">
            <a:off x="6557210" y="-749776"/>
            <a:ext cx="5634789" cy="1925048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" name="수동 입력 3">
            <a:extLst>
              <a:ext uri="{FF2B5EF4-FFF2-40B4-BE49-F238E27FC236}">
                <a16:creationId xmlns:a16="http://schemas.microsoft.com/office/drawing/2014/main" id="{3AC0280E-5330-C46B-2EAD-39F08F68D4F7}"/>
              </a:ext>
            </a:extLst>
          </p:cNvPr>
          <p:cNvSpPr/>
          <p:nvPr/>
        </p:nvSpPr>
        <p:spPr>
          <a:xfrm flipH="1" flipV="1">
            <a:off x="0" y="-1989030"/>
            <a:ext cx="12192000" cy="3164302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AA7E1C-67DC-8830-05AA-C3B76862AEBD}"/>
              </a:ext>
            </a:extLst>
          </p:cNvPr>
          <p:cNvSpPr txBox="1"/>
          <p:nvPr/>
        </p:nvSpPr>
        <p:spPr>
          <a:xfrm>
            <a:off x="178073" y="-60159"/>
            <a:ext cx="4562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10</a:t>
            </a:r>
            <a:r>
              <a:rPr kumimoji="1" lang="ko-KR" alt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 경축일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A28DCC10-91B6-5475-FC6F-19F96105C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1272">
            <a:off x="4243630" y="517887"/>
            <a:ext cx="7790869" cy="4284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0B7599-CDFC-3A70-2AC2-58E71C6D0EFA}"/>
              </a:ext>
            </a:extLst>
          </p:cNvPr>
          <p:cNvSpPr txBox="1"/>
          <p:nvPr/>
        </p:nvSpPr>
        <p:spPr>
          <a:xfrm>
            <a:off x="-262990" y="3261615"/>
            <a:ext cx="127179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체육의 날은 </a:t>
            </a:r>
            <a:r>
              <a:rPr lang="en-US" altLang="ko-KR" sz="26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“</a:t>
            </a:r>
            <a:r>
              <a:rPr lang="ko-KR" altLang="en-US" sz="26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스포츠를 통해 건강한 심신을</a:t>
            </a:r>
            <a:r>
              <a:rPr lang="en-US" altLang="ko-KR" sz="26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”</a:t>
            </a:r>
            <a:r>
              <a:rPr lang="ko-KR" altLang="en-US" sz="26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라는 취지로</a:t>
            </a:r>
            <a:endParaRPr lang="en-US" altLang="ko-KR" sz="2600" b="1" dirty="0">
              <a:solidFill>
                <a:schemeClr val="accent6">
                  <a:lumMod val="75000"/>
                </a:schemeClr>
              </a:solidFill>
              <a:effectLst/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pPr algn="ctr"/>
            <a:r>
              <a:rPr lang="ko-KR" altLang="en-US" sz="26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많은 곳에서 체육 시설을 개방하기도 하며</a:t>
            </a:r>
            <a:r>
              <a:rPr lang="en-US" altLang="ko-KR" sz="26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lang="ko-KR" altLang="en-US" sz="26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각종 오락대회를 실시하고</a:t>
            </a:r>
            <a:endParaRPr lang="en-US" altLang="ko-KR" sz="26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pPr algn="ctr"/>
            <a:r>
              <a:rPr lang="ko-KR" altLang="en-US" sz="26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학교에서는 체육의 날 </a:t>
            </a:r>
            <a:r>
              <a:rPr lang="en-US" altLang="ko-KR" sz="26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(</a:t>
            </a:r>
            <a:r>
              <a:rPr lang="ko-KR" altLang="en-US" sz="26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연휴</a:t>
            </a:r>
            <a:r>
              <a:rPr lang="en-US" altLang="ko-KR" sz="26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)</a:t>
            </a:r>
            <a:r>
              <a:rPr lang="ko-KR" altLang="en-US" sz="26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가 가을방학이 되기도 한다고 한다</a:t>
            </a:r>
          </a:p>
          <a:p>
            <a:endParaRPr kumimoji="1" lang="ko-KR" altLang="en-US" sz="2600" b="1" dirty="0"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A03976-CC4B-9CC8-95B1-551CB71040B5}"/>
              </a:ext>
            </a:extLst>
          </p:cNvPr>
          <p:cNvSpPr txBox="1"/>
          <p:nvPr/>
        </p:nvSpPr>
        <p:spPr>
          <a:xfrm>
            <a:off x="1884947" y="4544177"/>
            <a:ext cx="8552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+)</a:t>
            </a:r>
            <a:r>
              <a:rPr lang="ko-KR" altLang="en-US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체육의 날은 </a:t>
            </a:r>
            <a:r>
              <a:rPr lang="ko-KR" altLang="en-US" sz="22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본래 </a:t>
            </a:r>
            <a:r>
              <a:rPr lang="en-US" altLang="ko-KR" sz="22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10</a:t>
            </a:r>
            <a:r>
              <a:rPr lang="ko-KR" altLang="en-US" sz="22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 </a:t>
            </a:r>
            <a:r>
              <a:rPr lang="en-US" altLang="ko-KR" sz="22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10</a:t>
            </a:r>
            <a:r>
              <a:rPr lang="ko-KR" altLang="en-US" sz="22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일이었지만</a:t>
            </a:r>
            <a:r>
              <a:rPr lang="en-US" altLang="ko-KR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lang="ko-KR" altLang="en-US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ko-KR" altLang="en-US" sz="2200" b="1" dirty="0" err="1"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해피</a:t>
            </a:r>
            <a:r>
              <a:rPr lang="ko-KR" altLang="en-US" sz="2200" b="1" dirty="0"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먼데이 제도</a:t>
            </a:r>
            <a:r>
              <a:rPr lang="ko-KR" altLang="en-US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를 적용하게 되면서 </a:t>
            </a:r>
            <a:r>
              <a:rPr lang="ko-KR" altLang="en-US" sz="2200" b="1" dirty="0" err="1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둘째주</a:t>
            </a:r>
            <a:r>
              <a:rPr lang="ko-KR" altLang="en-US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월요일로 바뀌게 되었다</a:t>
            </a:r>
            <a:endParaRPr lang="ko-KR" altLang="en-US" sz="2200" b="1" dirty="0"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11048A5F-D51D-F1B5-C79E-BBF8A3B14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634" y="998797"/>
            <a:ext cx="2120361" cy="16927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7B9FAC-B970-7D1B-4F3A-AD36AE25BE80}"/>
              </a:ext>
            </a:extLst>
          </p:cNvPr>
          <p:cNvSpPr txBox="1"/>
          <p:nvPr/>
        </p:nvSpPr>
        <p:spPr>
          <a:xfrm>
            <a:off x="1141798" y="2534602"/>
            <a:ext cx="990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둘째주</a:t>
            </a:r>
            <a:r>
              <a:rPr kumimoji="1" lang="ko-KR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월요일 </a:t>
            </a:r>
            <a:r>
              <a:rPr kumimoji="1" lang="ko-KR" altLang="en-US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체육의 날</a:t>
            </a:r>
            <a:r>
              <a:rPr kumimoji="1" lang="en-US" altLang="ko-KR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kumimoji="1" lang="ko-KR" altLang="en-US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ko-KR" altLang="en-US" sz="4400" b="1" dirty="0" err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体育</a:t>
            </a:r>
            <a:r>
              <a:rPr lang="ja-JP" altLang="en-US" sz="4400" b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の</a:t>
            </a:r>
            <a:r>
              <a:rPr lang="ko-KR" altLang="en-US" sz="4400" b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日</a:t>
            </a:r>
            <a:endParaRPr lang="ko-KR" altLang="en-US" sz="44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5AA2FCF6-17AC-2894-C9E8-E9B646D59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525" y="4859677"/>
            <a:ext cx="3091891" cy="226481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DE042036-00F1-B7BD-4834-6435A13FA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78072" y="4848548"/>
            <a:ext cx="3091891" cy="226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9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7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89DEB68-D385-F6B1-19ED-B4FB6B0996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8800" dirty="0">
              <a:latin typeface="BM HANNA Pro OTF" panose="020B0600000101010101" pitchFamily="34" charset="-127"/>
              <a:ea typeface="BM HANNA Pro OTF" panose="020B0600000101010101" pitchFamily="34" charset="-127"/>
            </a:endParaRPr>
          </a:p>
        </p:txBody>
      </p:sp>
      <p:sp>
        <p:nvSpPr>
          <p:cNvPr id="3" name="직각 삼각형[R] 2">
            <a:extLst>
              <a:ext uri="{FF2B5EF4-FFF2-40B4-BE49-F238E27FC236}">
                <a16:creationId xmlns:a16="http://schemas.microsoft.com/office/drawing/2014/main" id="{6F8004D0-66E5-3004-3BF9-1E0C16E9A6A7}"/>
              </a:ext>
            </a:extLst>
          </p:cNvPr>
          <p:cNvSpPr/>
          <p:nvPr/>
        </p:nvSpPr>
        <p:spPr>
          <a:xfrm flipH="1" flipV="1">
            <a:off x="6557210" y="-749776"/>
            <a:ext cx="5634789" cy="1925048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" name="수동 입력 3">
            <a:extLst>
              <a:ext uri="{FF2B5EF4-FFF2-40B4-BE49-F238E27FC236}">
                <a16:creationId xmlns:a16="http://schemas.microsoft.com/office/drawing/2014/main" id="{3AC0280E-5330-C46B-2EAD-39F08F68D4F7}"/>
              </a:ext>
            </a:extLst>
          </p:cNvPr>
          <p:cNvSpPr/>
          <p:nvPr/>
        </p:nvSpPr>
        <p:spPr>
          <a:xfrm flipH="1" flipV="1">
            <a:off x="0" y="-1989030"/>
            <a:ext cx="12192000" cy="3164302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AA7E1C-67DC-8830-05AA-C3B76862AEBD}"/>
              </a:ext>
            </a:extLst>
          </p:cNvPr>
          <p:cNvSpPr txBox="1"/>
          <p:nvPr/>
        </p:nvSpPr>
        <p:spPr>
          <a:xfrm>
            <a:off x="178073" y="-60159"/>
            <a:ext cx="4562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11</a:t>
            </a:r>
            <a:r>
              <a:rPr kumimoji="1" lang="ko-KR" alt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 경축일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410B11B-2333-E415-368F-E48941D19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06" y="2150073"/>
            <a:ext cx="1915172" cy="184814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90BB7D4-0C3A-A10F-CD14-5330E91C0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111" y="893719"/>
            <a:ext cx="2543276" cy="22719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A82CF1-24DA-1C19-EEE1-21037E9C80B1}"/>
              </a:ext>
            </a:extLst>
          </p:cNvPr>
          <p:cNvSpPr txBox="1"/>
          <p:nvPr/>
        </p:nvSpPr>
        <p:spPr>
          <a:xfrm>
            <a:off x="-262990" y="3008297"/>
            <a:ext cx="127179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문화의 날은 </a:t>
            </a:r>
            <a:r>
              <a:rPr lang="en-US" altLang="ko-KR" sz="27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“</a:t>
            </a:r>
            <a:r>
              <a:rPr lang="ko-KR" altLang="en-US" sz="27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자유와 평화를 사랑하고 문화를 추진하는 것</a:t>
            </a:r>
            <a:r>
              <a:rPr lang="en-US" altLang="ko-KR" sz="27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”</a:t>
            </a:r>
            <a:r>
              <a:rPr lang="ko-KR" altLang="en-US" sz="27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을 취지로</a:t>
            </a:r>
            <a:endParaRPr lang="en-US" altLang="ko-KR" sz="2700" b="1" dirty="0">
              <a:solidFill>
                <a:schemeClr val="accent6">
                  <a:lumMod val="75000"/>
                </a:schemeClr>
              </a:solidFill>
              <a:effectLst/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pPr algn="ctr"/>
            <a:r>
              <a:rPr lang="ko-KR" altLang="en-US" sz="2700" b="1" dirty="0" err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고쿄</a:t>
            </a:r>
            <a:r>
              <a:rPr lang="en-US" altLang="ko-KR" sz="27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(</a:t>
            </a:r>
            <a:r>
              <a:rPr lang="ko-KR" altLang="en-US" sz="27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황궁</a:t>
            </a:r>
            <a:r>
              <a:rPr lang="en-US" altLang="ko-KR" sz="27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)</a:t>
            </a:r>
            <a:r>
              <a:rPr lang="ko-KR" altLang="en-US" sz="27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에서 문화 훈장 수여식이 거행되며</a:t>
            </a:r>
            <a:r>
              <a:rPr lang="en-US" altLang="ko-KR" sz="27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lang="ko-KR" altLang="en-US" sz="27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endParaRPr lang="en-US" altLang="ko-KR" sz="27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pPr algn="ctr"/>
            <a:r>
              <a:rPr lang="ko-KR" altLang="en-US" sz="27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이 날을 중심으로 문화청이 주최하는 예술제가 개최된다</a:t>
            </a:r>
            <a:endParaRPr lang="en-US" altLang="ko-KR" sz="27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861E9D-6886-8626-BC70-69640E3DA20E}"/>
              </a:ext>
            </a:extLst>
          </p:cNvPr>
          <p:cNvSpPr txBox="1"/>
          <p:nvPr/>
        </p:nvSpPr>
        <p:spPr>
          <a:xfrm>
            <a:off x="1141798" y="2171267"/>
            <a:ext cx="990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3</a:t>
            </a:r>
            <a:r>
              <a:rPr kumimoji="1" lang="ko-KR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 </a:t>
            </a:r>
            <a:r>
              <a:rPr kumimoji="1" lang="ko-KR" altLang="en-US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문화의 날</a:t>
            </a:r>
            <a:r>
              <a:rPr kumimoji="1" lang="en-US" altLang="ko-KR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kumimoji="1" lang="ko-KR" altLang="en-US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ko-KR" altLang="en-US" sz="4400" b="1" dirty="0" err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文化</a:t>
            </a:r>
            <a:r>
              <a:rPr lang="ja-JP" altLang="en-US" sz="4400" b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の</a:t>
            </a:r>
            <a:r>
              <a:rPr lang="ko-KR" altLang="en-US" sz="4400" b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日</a:t>
            </a:r>
            <a:endParaRPr lang="ko-KR" altLang="en-US" sz="44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995CBA04-7B71-B051-8E67-C6CD7B7F1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4420" y="3497971"/>
            <a:ext cx="1912895" cy="136963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4CC2BC2-920A-8D44-8183-83FF08D1C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4759" y="4589280"/>
            <a:ext cx="561021" cy="55944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07F5CA7-EA89-1E32-DFDF-1E0AED475D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1874" y="4589280"/>
            <a:ext cx="989118" cy="9891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B22DFB-56C7-B05B-1C18-FDFDA786C347}"/>
              </a:ext>
            </a:extLst>
          </p:cNvPr>
          <p:cNvSpPr txBox="1"/>
          <p:nvPr/>
        </p:nvSpPr>
        <p:spPr>
          <a:xfrm>
            <a:off x="-262990" y="4653248"/>
            <a:ext cx="127179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또한 이 날은 맑은 날씨가 된 날이 많아</a:t>
            </a:r>
            <a:r>
              <a:rPr lang="en-US" altLang="ko-KR" sz="27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lang="ko-KR" altLang="en-US" sz="27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endParaRPr lang="en-US" altLang="ko-KR" sz="27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pPr algn="ctr"/>
            <a:r>
              <a:rPr lang="ko-KR" altLang="en-US" sz="27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일본에선 </a:t>
            </a:r>
            <a:r>
              <a:rPr lang="en-US" altLang="ko-KR" sz="27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“</a:t>
            </a:r>
            <a:r>
              <a:rPr lang="ko-KR" altLang="en-US" sz="27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맑은 날이 맑은 날</a:t>
            </a:r>
            <a:r>
              <a:rPr lang="en-US" altLang="ko-KR" sz="27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”</a:t>
            </a:r>
            <a:r>
              <a:rPr lang="ko-KR" altLang="en-US" sz="27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로 유명하다고 하며</a:t>
            </a:r>
            <a:endParaRPr lang="en-US" altLang="ko-KR" sz="27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pPr algn="ctr"/>
            <a:r>
              <a:rPr lang="ko-KR" altLang="en-US" sz="27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박물관에선 이 날을 입장료를 무료로 하고 각종 오락과 대회를 개최한다고 한다</a:t>
            </a:r>
            <a:endParaRPr lang="ko-KR" altLang="en-US" sz="245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D33CF4C-8C34-33FF-C0BB-CA95741B5D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21272">
            <a:off x="4243630" y="517887"/>
            <a:ext cx="7790869" cy="42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6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89DEB68-D385-F6B1-19ED-B4FB6B0996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8800" dirty="0">
              <a:latin typeface="BM HANNA Pro OTF" panose="020B0600000101010101" pitchFamily="34" charset="-127"/>
              <a:ea typeface="BM HANNA Pro OTF" panose="020B0600000101010101" pitchFamily="34" charset="-127"/>
            </a:endParaRPr>
          </a:p>
        </p:txBody>
      </p:sp>
      <p:sp>
        <p:nvSpPr>
          <p:cNvPr id="3" name="직각 삼각형[R] 2">
            <a:extLst>
              <a:ext uri="{FF2B5EF4-FFF2-40B4-BE49-F238E27FC236}">
                <a16:creationId xmlns:a16="http://schemas.microsoft.com/office/drawing/2014/main" id="{6F8004D0-66E5-3004-3BF9-1E0C16E9A6A7}"/>
              </a:ext>
            </a:extLst>
          </p:cNvPr>
          <p:cNvSpPr/>
          <p:nvPr/>
        </p:nvSpPr>
        <p:spPr>
          <a:xfrm flipH="1" flipV="1">
            <a:off x="6557210" y="-749776"/>
            <a:ext cx="5634789" cy="1925048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" name="수동 입력 3">
            <a:extLst>
              <a:ext uri="{FF2B5EF4-FFF2-40B4-BE49-F238E27FC236}">
                <a16:creationId xmlns:a16="http://schemas.microsoft.com/office/drawing/2014/main" id="{3AC0280E-5330-C46B-2EAD-39F08F68D4F7}"/>
              </a:ext>
            </a:extLst>
          </p:cNvPr>
          <p:cNvSpPr/>
          <p:nvPr/>
        </p:nvSpPr>
        <p:spPr>
          <a:xfrm flipH="1" flipV="1">
            <a:off x="0" y="-1989030"/>
            <a:ext cx="12192000" cy="3164302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3A2A47-B330-3024-EF56-3127772B13A4}"/>
              </a:ext>
            </a:extLst>
          </p:cNvPr>
          <p:cNvSpPr txBox="1"/>
          <p:nvPr/>
        </p:nvSpPr>
        <p:spPr>
          <a:xfrm>
            <a:off x="-262990" y="2649944"/>
            <a:ext cx="1271798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5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이 날은 </a:t>
            </a:r>
            <a:r>
              <a:rPr lang="en-US" altLang="ko-KR" sz="245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“</a:t>
            </a:r>
            <a:r>
              <a:rPr lang="ko-KR" altLang="en-US" sz="245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근로를 존중하고</a:t>
            </a:r>
            <a:r>
              <a:rPr lang="en-US" altLang="ko-KR" sz="245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lang="ko-KR" altLang="en-US" sz="245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생산을 축하하며</a:t>
            </a:r>
            <a:r>
              <a:rPr lang="en-US" altLang="ko-KR" sz="245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lang="ko-KR" altLang="en-US" sz="245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국민 서로 서로에게 감사하는</a:t>
            </a:r>
            <a:r>
              <a:rPr lang="en-US" altLang="ko-KR" sz="245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”</a:t>
            </a:r>
            <a:r>
              <a:rPr lang="ko-KR" altLang="en-US" sz="245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것을 취지로</a:t>
            </a:r>
            <a:endParaRPr lang="en-US" altLang="ko-KR" sz="245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pPr algn="ctr"/>
            <a:r>
              <a:rPr lang="ko-KR" altLang="en-US" sz="245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근로감사의 날에는 전국적으로 </a:t>
            </a:r>
            <a:r>
              <a:rPr lang="ko-KR" altLang="en-US" sz="2450" b="1" dirty="0" err="1">
                <a:solidFill>
                  <a:srgbClr val="FF0000"/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니이나메제</a:t>
            </a:r>
            <a:r>
              <a:rPr lang="ko-KR" altLang="en-US" sz="2450" b="1" dirty="0" err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와</a:t>
            </a:r>
            <a:r>
              <a:rPr lang="ko-KR" altLang="en-US" sz="245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같은 취지로 축제가 개최된다고 한다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0505BE-10DB-8452-3FFA-EBFB44BF7D6E}"/>
              </a:ext>
            </a:extLst>
          </p:cNvPr>
          <p:cNvSpPr txBox="1"/>
          <p:nvPr/>
        </p:nvSpPr>
        <p:spPr>
          <a:xfrm>
            <a:off x="2087979" y="5160626"/>
            <a:ext cx="91508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600" b="1" dirty="0"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+)</a:t>
            </a:r>
            <a:r>
              <a:rPr lang="ko-KR" altLang="en-US" sz="2600" b="1" dirty="0"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일본에서는 근로감사의 날이 그 해 마지막 공휴일</a:t>
            </a:r>
            <a:r>
              <a:rPr lang="ko-KR" altLang="en-US" sz="2600" b="1" dirty="0"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로</a:t>
            </a:r>
            <a:endParaRPr lang="en-US" altLang="ko-KR" sz="2600" b="1" dirty="0">
              <a:highlight>
                <a:srgbClr val="FFFF00"/>
              </a:highlight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pPr algn="ctr"/>
            <a:r>
              <a:rPr lang="ko-KR" altLang="en-US" sz="2600" b="1" dirty="0"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즉</a:t>
            </a:r>
            <a:r>
              <a:rPr lang="en-US" altLang="ko-KR" sz="2600" b="1" dirty="0"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lang="ko-KR" altLang="en-US" sz="2600" b="1" dirty="0"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일본은 크리스마스가 휴일이 아니므로 </a:t>
            </a:r>
            <a:r>
              <a:rPr lang="en-US" altLang="ko-KR" sz="2600" b="1" dirty="0"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12</a:t>
            </a:r>
            <a:r>
              <a:rPr lang="ko-KR" altLang="en-US" sz="2600" b="1" dirty="0"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월에는 공휴일이 없다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C4A2F2-32E8-DB57-ECA4-4EC90D3BD681}"/>
              </a:ext>
            </a:extLst>
          </p:cNvPr>
          <p:cNvSpPr txBox="1"/>
          <p:nvPr/>
        </p:nvSpPr>
        <p:spPr>
          <a:xfrm>
            <a:off x="1710543" y="3497562"/>
            <a:ext cx="9693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+)</a:t>
            </a:r>
            <a:r>
              <a:rPr lang="ko-KR" altLang="en-US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ko-KR" altLang="en-US" sz="2200" b="1" dirty="0" err="1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니이나메제</a:t>
            </a:r>
            <a:r>
              <a:rPr lang="ko-KR" altLang="en-US" sz="2200" b="1" dirty="0" err="1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란</a:t>
            </a:r>
            <a:r>
              <a:rPr lang="en-US" altLang="ko-KR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?</a:t>
            </a:r>
            <a:r>
              <a:rPr lang="ko-KR" altLang="en-US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천황이 수확물을 신들께 바치며 감사하며 스스로 식사하는 제사</a:t>
            </a:r>
            <a:endParaRPr lang="ko-KR" altLang="en-US" sz="2200" b="1" dirty="0"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5D7E96-76F8-465A-87E0-6E211714B8B0}"/>
              </a:ext>
            </a:extLst>
          </p:cNvPr>
          <p:cNvSpPr txBox="1"/>
          <p:nvPr/>
        </p:nvSpPr>
        <p:spPr>
          <a:xfrm>
            <a:off x="1710543" y="4009207"/>
            <a:ext cx="96933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+)</a:t>
            </a:r>
            <a:r>
              <a:rPr lang="ko-KR" altLang="en-US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예로부터 해온 </a:t>
            </a:r>
            <a:r>
              <a:rPr lang="ko-KR" altLang="en-US" sz="2200" b="1" dirty="0" err="1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니이나메제지만</a:t>
            </a:r>
            <a:r>
              <a:rPr lang="ko-KR" altLang="en-US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제 </a:t>
            </a:r>
            <a:r>
              <a:rPr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2</a:t>
            </a:r>
            <a:r>
              <a:rPr lang="ko-KR" altLang="en-US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차 세계대전 후 신 헌법 제정 때</a:t>
            </a:r>
            <a:r>
              <a:rPr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</a:p>
          <a:p>
            <a:pPr algn="ctr"/>
            <a:r>
              <a:rPr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“</a:t>
            </a:r>
            <a:r>
              <a:rPr lang="ko-KR" altLang="en-US" sz="2200" b="1" dirty="0"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공휴일에서 국가 신도 색깔을 불식한다</a:t>
            </a:r>
            <a:r>
              <a:rPr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”</a:t>
            </a:r>
            <a:r>
              <a:rPr lang="ko-KR" altLang="en-US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는 방침 때문에</a:t>
            </a:r>
            <a:endParaRPr lang="en-US" altLang="ko-KR" sz="2200" b="1" dirty="0"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pPr algn="ctr"/>
            <a:r>
              <a:rPr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“</a:t>
            </a:r>
            <a:r>
              <a:rPr lang="ko-KR" altLang="en-US" sz="2200" b="1" dirty="0">
                <a:solidFill>
                  <a:srgbClr val="FF0000"/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근로감사의 날</a:t>
            </a:r>
            <a:r>
              <a:rPr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”</a:t>
            </a:r>
            <a:r>
              <a:rPr lang="ko-KR" altLang="en-US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로 개명되었다고 한다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0942F01-796D-CCA3-0776-363A9CB99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514" y="1018443"/>
            <a:ext cx="2161584" cy="16319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D9AC23-A062-57B7-442F-645C11C13DD9}"/>
              </a:ext>
            </a:extLst>
          </p:cNvPr>
          <p:cNvSpPr txBox="1"/>
          <p:nvPr/>
        </p:nvSpPr>
        <p:spPr>
          <a:xfrm>
            <a:off x="1141798" y="1812914"/>
            <a:ext cx="990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23</a:t>
            </a:r>
            <a:r>
              <a:rPr kumimoji="1" lang="ko-KR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 </a:t>
            </a:r>
            <a:r>
              <a:rPr kumimoji="1" lang="ko-KR" altLang="en-US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근로감사의 날</a:t>
            </a:r>
            <a:r>
              <a:rPr kumimoji="1" lang="en-US" altLang="ko-KR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kumimoji="1" lang="ko-KR" altLang="en-US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ko-KR" altLang="en-US" sz="4400" b="1" dirty="0" err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勤労感謝</a:t>
            </a:r>
            <a:r>
              <a:rPr lang="ja-JP" altLang="en-US" sz="4400" b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の</a:t>
            </a:r>
            <a:r>
              <a:rPr lang="ko-KR" altLang="en-US" sz="4400" b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日</a:t>
            </a:r>
            <a:endParaRPr lang="ko-KR" altLang="en-US" sz="44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02124271-E1E2-9193-ACF7-22DEE8372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9932">
            <a:off x="4156436" y="493023"/>
            <a:ext cx="7992357" cy="43958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389F7470-6889-272E-AFBD-992EA29FB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344" y="387630"/>
            <a:ext cx="408290" cy="40829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6266D73-F19F-E49A-63D1-3AAFC141C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9308" y="460649"/>
            <a:ext cx="408290" cy="40829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86FA95B-855F-F024-2660-E6597BF55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487" y="547915"/>
            <a:ext cx="408290" cy="40829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BD098B0-712C-8813-D9E4-3F408CA04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614" y="708908"/>
            <a:ext cx="408290" cy="40829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6046C375-FB61-E878-4BBB-00134147A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510" y="610155"/>
            <a:ext cx="408290" cy="40829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E34F8E3-DB5E-BE41-D277-B0248D809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9400" y="302353"/>
            <a:ext cx="408290" cy="40829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D5C0C134-A6C6-B140-EFA2-2693B2913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451" y="1922103"/>
            <a:ext cx="1594909" cy="7336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C7409F-8F77-FE0C-9B54-4C4CAE9355D9}"/>
              </a:ext>
            </a:extLst>
          </p:cNvPr>
          <p:cNvSpPr txBox="1"/>
          <p:nvPr/>
        </p:nvSpPr>
        <p:spPr>
          <a:xfrm>
            <a:off x="178073" y="-60159"/>
            <a:ext cx="4562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11</a:t>
            </a:r>
            <a:r>
              <a:rPr kumimoji="1" lang="ko-KR" alt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 경축일</a:t>
            </a:r>
          </a:p>
        </p:txBody>
      </p:sp>
    </p:spTree>
    <p:extLst>
      <p:ext uri="{BB962C8B-B14F-4D97-AF65-F5344CB8AC3E}">
        <p14:creationId xmlns:p14="http://schemas.microsoft.com/office/powerpoint/2010/main" val="25961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968E499-8860-8200-54ED-F41AC32F0A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8800" dirty="0">
              <a:latin typeface="BM HANNA Pro OTF" panose="020B0600000101010101" pitchFamily="34" charset="-127"/>
              <a:ea typeface="BM HANNA Pro OTF" panose="020B0600000101010101" pitchFamily="34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FE9307E-42F6-864B-FAAD-4A2BFB89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328" y="-265313"/>
            <a:ext cx="12887326" cy="726618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2BB6BE8-D39E-FE31-253E-1C25303B2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98" y="-80474"/>
            <a:ext cx="11983418" cy="65307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A47A086-C360-8D7E-A6CB-F39E2746B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4" y="6223303"/>
            <a:ext cx="11983418" cy="653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3DCFD0-B252-F1A2-9FAB-AC69C9880F98}"/>
              </a:ext>
            </a:extLst>
          </p:cNvPr>
          <p:cNvSpPr txBox="1"/>
          <p:nvPr/>
        </p:nvSpPr>
        <p:spPr>
          <a:xfrm>
            <a:off x="762572" y="407031"/>
            <a:ext cx="34263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5000" b="1" dirty="0" err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자료출처</a:t>
            </a:r>
            <a:endParaRPr kumimoji="1" lang="ko-KR" altLang="en-US" sz="50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5CF181-F8A1-5B32-E05B-9713C1C9F400}"/>
              </a:ext>
            </a:extLst>
          </p:cNvPr>
          <p:cNvSpPr txBox="1"/>
          <p:nvPr/>
        </p:nvSpPr>
        <p:spPr>
          <a:xfrm>
            <a:off x="762573" y="1207020"/>
            <a:ext cx="11983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4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모든 일러스트</a:t>
            </a:r>
            <a:endParaRPr kumimoji="1" lang="en-US" altLang="ko-KR" sz="2400" b="1" dirty="0"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r>
              <a:rPr kumimoji="1" lang="en" altLang="ko-KR" sz="24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  <a:hlinkClick r:id="rId4"/>
              </a:rPr>
              <a:t>https://www.irasutoya.com/</a:t>
            </a:r>
            <a:endParaRPr kumimoji="1" lang="en" altLang="ko-KR" sz="2400" b="1" dirty="0"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0A09EC-A11F-E50E-E723-A7CAA08CB79C}"/>
              </a:ext>
            </a:extLst>
          </p:cNvPr>
          <p:cNvSpPr txBox="1"/>
          <p:nvPr/>
        </p:nvSpPr>
        <p:spPr>
          <a:xfrm>
            <a:off x="762573" y="2129798"/>
            <a:ext cx="8896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4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설날 음식</a:t>
            </a:r>
            <a:endParaRPr kumimoji="1" lang="en-US" altLang="ko-KR" sz="2400" b="1" dirty="0"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r>
              <a:rPr kumimoji="1" lang="en-US" altLang="ko-KR" sz="24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  <a:hlinkClick r:id="rId5"/>
              </a:rPr>
              <a:t>https://youtu.be/Ugks6ppW3tQ?si=5K_eWR7-u68LcqW3</a:t>
            </a:r>
            <a:endParaRPr kumimoji="1" lang="en-US" altLang="ko-KR" sz="2400" b="1" dirty="0"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0C6960-9F58-7B42-1CEC-4E51542AF662}"/>
              </a:ext>
            </a:extLst>
          </p:cNvPr>
          <p:cNvSpPr txBox="1"/>
          <p:nvPr/>
        </p:nvSpPr>
        <p:spPr>
          <a:xfrm>
            <a:off x="762572" y="3032465"/>
            <a:ext cx="10939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4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붕어 깃발 </a:t>
            </a:r>
            <a:r>
              <a:rPr kumimoji="1" lang="en-US" altLang="ko-KR" sz="24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(</a:t>
            </a:r>
            <a:r>
              <a:rPr kumimoji="1" lang="ko-KR" altLang="en-US" sz="2400" b="1" dirty="0" err="1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코이노보리</a:t>
            </a:r>
            <a:r>
              <a:rPr kumimoji="1" lang="en-US" altLang="ko-KR" sz="24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)</a:t>
            </a:r>
          </a:p>
          <a:p>
            <a:r>
              <a:rPr kumimoji="1" lang="en" altLang="ko-KR" sz="24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  <a:hlinkClick r:id="rId6"/>
              </a:rPr>
              <a:t>https://youtube.com/shorts/uf9o7Wnyr14?si=sfaev8R6K2oPD3qJ</a:t>
            </a:r>
            <a:endParaRPr kumimoji="1" lang="en" altLang="ko-KR" sz="2400" b="1" dirty="0"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22A3C1-F741-82D6-6272-E5C06CE1B7E9}"/>
              </a:ext>
            </a:extLst>
          </p:cNvPr>
          <p:cNvSpPr txBox="1"/>
          <p:nvPr/>
        </p:nvSpPr>
        <p:spPr>
          <a:xfrm>
            <a:off x="762572" y="3902113"/>
            <a:ext cx="10766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4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모든 자료</a:t>
            </a:r>
            <a:endParaRPr kumimoji="1" lang="en-US" altLang="ko-KR" sz="2400" b="1" dirty="0"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r>
              <a:rPr kumimoji="1" lang="en" altLang="ko-KR" sz="24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https://</a:t>
            </a:r>
            <a:r>
              <a:rPr kumimoji="1" lang="en" altLang="ko-KR" sz="2400" b="1" dirty="0" err="1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ko.wikipedia.org</a:t>
            </a:r>
            <a:r>
              <a:rPr kumimoji="1" lang="en" altLang="ko-KR" sz="24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/wiki/%EC%9D%BC%EB%B3%B8%EC%9D%98_%EA%B3%B5%ED%9C%B4%EC%9D%BC</a:t>
            </a:r>
            <a:endParaRPr kumimoji="1" lang="ko-KR" altLang="en-US" sz="2400" b="1" dirty="0"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79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18CD2014-756D-68F6-3588-017EF43365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8800" dirty="0">
              <a:latin typeface="BM HANNA Pro OTF" panose="020B0600000101010101" pitchFamily="34" charset="-127"/>
              <a:ea typeface="BM HANNA Pro OTF" panose="020B0600000101010101" pitchFamily="34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E7A42E5-8B64-8996-FC78-4AA99453D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724" y="363291"/>
            <a:ext cx="9278551" cy="658777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394FF23-9C65-3022-0B28-A1A087720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054" y="2150888"/>
            <a:ext cx="2145795" cy="214579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582C021-1F10-F971-A61E-F120BE9BE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34866">
            <a:off x="52993" y="1391706"/>
            <a:ext cx="2601336" cy="80366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6A58E70-8157-F3AC-D80A-5D6D95F64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852" y="2163244"/>
            <a:ext cx="2145795" cy="214579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F6F01143-80E5-85C5-7DF3-A575F9CC4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34866">
            <a:off x="9419441" y="1404062"/>
            <a:ext cx="2601336" cy="80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51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484</Words>
  <Application>Microsoft Macintosh PowerPoint</Application>
  <PresentationFormat>와이드스크린</PresentationFormat>
  <Paragraphs>49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Arial</vt:lpstr>
      <vt:lpstr>BM HANNA Pro OTF</vt:lpstr>
      <vt:lpstr>맑은 고딕</vt:lpstr>
      <vt:lpstr>NanumSquareRoundOTF ExtraBold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신은영</dc:creator>
  <cp:lastModifiedBy>신은영</cp:lastModifiedBy>
  <cp:revision>24</cp:revision>
  <dcterms:created xsi:type="dcterms:W3CDTF">2023-09-22T16:12:46Z</dcterms:created>
  <dcterms:modified xsi:type="dcterms:W3CDTF">2023-10-04T13:57:47Z</dcterms:modified>
</cp:coreProperties>
</file>