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85" r:id="rId2"/>
    <p:sldId id="274" r:id="rId3"/>
    <p:sldId id="286" r:id="rId4"/>
    <p:sldId id="256" r:id="rId5"/>
    <p:sldId id="258" r:id="rId6"/>
    <p:sldId id="259" r:id="rId7"/>
    <p:sldId id="257" r:id="rId8"/>
    <p:sldId id="260" r:id="rId9"/>
    <p:sldId id="291" r:id="rId10"/>
    <p:sldId id="292" r:id="rId11"/>
    <p:sldId id="287" r:id="rId12"/>
    <p:sldId id="293" r:id="rId13"/>
    <p:sldId id="294" r:id="rId14"/>
    <p:sldId id="295" r:id="rId15"/>
    <p:sldId id="296" r:id="rId16"/>
    <p:sldId id="297" r:id="rId17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9"/>
    <p:restoredTop sz="94488" autoAdjust="0"/>
  </p:normalViewPr>
  <p:slideViewPr>
    <p:cSldViewPr snapToGrid="0" snapToObjects="1">
      <p:cViewPr varScale="1">
        <p:scale>
          <a:sx n="119" d="100"/>
          <a:sy n="119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2022-03-30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2022-03-30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C3A927-B57F-4FF9-B06C-1522423AE6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7448ACE-8DF4-4123-9DBA-FC2266CDA343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6041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15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12BE3C31-83FA-4EBB-8764-CD3F62A7A620}" type="datetime1">
              <a:rPr lang="ko-KR" altLang="en-US"/>
              <a:pPr rtl="0">
                <a:defRPr/>
              </a:pPr>
              <a:t>2022-03-30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16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12BE3C31-83FA-4EBB-8764-CD3F62A7A620}" type="datetime1">
              <a:rPr lang="ko-KR" altLang="en-US"/>
              <a:pPr rtl="0">
                <a:defRPr/>
              </a:pPr>
              <a:t>2022-03-30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4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832201-6E8B-47C3-833B-63800D4AA8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D640A32-C3E6-4164-98DB-98971DFDBC58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73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48763A-0308-4820-BD6B-CF881CFB55E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7F808E5-05DD-4C5D-AFB7-1E50B3F988AD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096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9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3E3A75D5-0948-405C-A430-B245B8B0B505}" type="datetime1">
              <a:rPr lang="ko-KR" altLang="en-US"/>
              <a:pPr rtl="0">
                <a:defRPr/>
              </a:pPr>
              <a:t>2022-03-30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10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12BE3C31-83FA-4EBB-8764-CD3F62A7A620}" type="datetime1">
              <a:rPr lang="ko-KR" altLang="en-US"/>
              <a:pPr rtl="0">
                <a:defRPr/>
              </a:pPr>
              <a:t>2022-03-30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6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11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12BE3C31-83FA-4EBB-8764-CD3F62A7A620}" type="datetime1">
              <a:rPr lang="ko-KR" altLang="en-US"/>
              <a:pPr rtl="0">
                <a:defRPr/>
              </a:pPr>
              <a:t>2022-03-30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12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12BE3C31-83FA-4EBB-8764-CD3F62A7A620}" type="datetime1">
              <a:rPr lang="ko-KR" altLang="en-US"/>
              <a:pPr rtl="0">
                <a:defRPr/>
              </a:pPr>
              <a:t>2022-03-30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4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13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12BE3C31-83FA-4EBB-8764-CD3F62A7A620}" type="datetime1">
              <a:rPr lang="ko-KR" altLang="en-US"/>
              <a:pPr rtl="0">
                <a:defRPr/>
              </a:pPr>
              <a:t>2022-03-30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14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12BE3C31-83FA-4EBB-8764-CD3F62A7A620}" type="datetime1">
              <a:rPr lang="ko-KR" altLang="en-US"/>
              <a:pPr rtl="0">
                <a:defRPr/>
              </a:pPr>
              <a:t>2022-03-30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5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2022-03-30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2022-03-30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0D38C1-C989-43D9-91FC-B486950FD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70D2BEA-A353-424A-9D11-9901448B9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9F98AF-7423-4FDA-B06D-99F75486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15B-0A80-463C-99ED-C75D81B5F2C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750C29-2BEA-4371-906F-BA473BFD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C93650-85E9-42A6-8518-97B8F1CB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8805-6172-4E84-9241-BBC5E097F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34328-1749-4319-8756-B4C89186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24FF6B-FE89-4B2D-83BE-5F7D0B93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4D9BFA-F963-4A92-B9BF-56DCE50C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15B-0A80-463C-99ED-C75D81B5F2C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C50D84-E601-488E-BBAB-489E08C9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33DB37-0430-4328-8D3D-F02E7D7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8805-6172-4E84-9241-BBC5E097F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2022-03-30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  <p:sldLayoutId id="2147483694" r:id="rId7"/>
    <p:sldLayoutId id="2147483695" r:id="rId8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D%99%A9%ED%83%9C%EC%9E%90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hyperlink" Target="https://namu.wiki/w/%EC%B9%AD%ED%98%B8" TargetMode="External"/><Relationship Id="rId4" Type="http://schemas.openxmlformats.org/officeDocument/2006/relationships/hyperlink" Target="https://namu.wiki/w/%EB%AF%B8%EC%95%BC%EC%BC%80#s-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wiki/w/%EB%AA%A8%EB%A6%AC%EC%95%BC%20%EC%95%84%EC%95%BC%EC%BD%94" TargetMode="External"/><Relationship Id="rId3" Type="http://schemas.openxmlformats.org/officeDocument/2006/relationships/hyperlink" Target="https://namu.wiki/w/%EB%85%B8%EB%A6%AC%EC%BD%94%20%EA%B3%B5%EC%A3%BC" TargetMode="External"/><Relationship Id="rId7" Type="http://schemas.openxmlformats.org/officeDocument/2006/relationships/hyperlink" Target="https://namu.wiki/w/%EC%95%84%EC%95%BC%EC%BD%94%20%EA%B3%B5%EC%A3%BC" TargetMode="External"/><Relationship Id="rId12" Type="http://schemas.openxmlformats.org/officeDocument/2006/relationships/hyperlink" Target="https://namu.wiki/w/%EC%8B%A0%EC%A0%81%EA%B0%95%ED%95%9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11" Type="http://schemas.openxmlformats.org/officeDocument/2006/relationships/image" Target="../media/image5.jpg"/><Relationship Id="rId5" Type="http://schemas.openxmlformats.org/officeDocument/2006/relationships/image" Target="../media/image3.jpg"/><Relationship Id="rId10" Type="http://schemas.openxmlformats.org/officeDocument/2006/relationships/hyperlink" Target="https://namu.wiki/w/%EC%BD%94%EB%AC%B4%EB%A1%9C%20%EC%BC%80%EC%9D%B4" TargetMode="External"/><Relationship Id="rId4" Type="http://schemas.openxmlformats.org/officeDocument/2006/relationships/hyperlink" Target="https://namu.wiki/w/%EC%84%BC%EA%B2%8C%20%EB%85%B8%EB%A6%AC%EC%BD%94" TargetMode="External"/><Relationship Id="rId9" Type="http://schemas.openxmlformats.org/officeDocument/2006/relationships/hyperlink" Target="https://namu.wiki/w/%EC%BD%94%EB%AC%B4%EB%A1%9C%20%EB%A7%88%EC%BD%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67868" y="3347504"/>
            <a:ext cx="4559075" cy="300884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ko-KR" altLang="en-US" dirty="0">
                <a:solidFill>
                  <a:srgbClr val="FF0000"/>
                </a:solidFill>
              </a:rPr>
              <a:t>🏵</a:t>
            </a:r>
            <a:r>
              <a:rPr lang="ko-KR" altLang="en-US" dirty="0">
                <a:hlinkClick r:id="rId3" tooltip="황태자"/>
              </a:rPr>
              <a:t>황태자</a:t>
            </a:r>
            <a:r>
              <a:rPr lang="ko-KR" altLang="en-US" dirty="0"/>
              <a:t>를 제외한 천황의 아들은 혼인하면 </a:t>
            </a:r>
            <a:r>
              <a:rPr lang="ko-KR" altLang="en-US" dirty="0" err="1"/>
              <a:t>궁가</a:t>
            </a:r>
            <a:r>
              <a:rPr lang="en-US" altLang="ko-KR" dirty="0"/>
              <a:t>(</a:t>
            </a:r>
            <a:r>
              <a:rPr lang="ko-KR" altLang="en-US" dirty="0" err="1">
                <a:hlinkClick r:id="rId4" tooltip="미야케"/>
              </a:rPr>
              <a:t>미야케</a:t>
            </a:r>
            <a:r>
              <a:rPr lang="en-US" altLang="ko-KR" dirty="0"/>
              <a:t>)</a:t>
            </a:r>
            <a:r>
              <a:rPr lang="ko-KR" altLang="en-US" dirty="0"/>
              <a:t>를 새로 창설하며</a:t>
            </a:r>
            <a:r>
              <a:rPr lang="en-US" altLang="ko-KR" dirty="0"/>
              <a:t>, </a:t>
            </a:r>
            <a:r>
              <a:rPr lang="ko-KR" altLang="en-US" dirty="0"/>
              <a:t>딸은 혼인한 집안</a:t>
            </a:r>
            <a:r>
              <a:rPr lang="en-US" altLang="ko-KR" dirty="0"/>
              <a:t>(</a:t>
            </a:r>
            <a:r>
              <a:rPr lang="ko-KR" altLang="en-US" dirty="0" err="1"/>
              <a:t>궁가</a:t>
            </a:r>
            <a:r>
              <a:rPr lang="en-US" altLang="ko-KR" dirty="0"/>
              <a:t>)</a:t>
            </a:r>
            <a:r>
              <a:rPr lang="ko-KR" altLang="en-US" dirty="0"/>
              <a:t>의 성씨를 따른다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>
                <a:solidFill>
                  <a:srgbClr val="FF0000"/>
                </a:solidFill>
              </a:rPr>
              <a:t>🏵</a:t>
            </a:r>
            <a:r>
              <a:rPr lang="ko-KR" altLang="en-US" dirty="0"/>
              <a:t>천황과 황태자의 자녀에게는 혼인 이전의 </a:t>
            </a:r>
            <a:r>
              <a:rPr lang="ko-KR" altLang="en-US" dirty="0">
                <a:hlinkClick r:id="rId5" tooltip="칭호"/>
              </a:rPr>
              <a:t>칭호</a:t>
            </a:r>
            <a:r>
              <a:rPr lang="ko-KR" altLang="en-US" dirty="0"/>
              <a:t>라고 하는 일종의 </a:t>
            </a:r>
            <a:r>
              <a:rPr lang="ko-KR" altLang="en-US" b="1" dirty="0"/>
              <a:t>아명</a:t>
            </a:r>
            <a:r>
              <a:rPr lang="ko-KR" altLang="en-US" dirty="0"/>
              <a:t>이 있으며</a:t>
            </a:r>
            <a:r>
              <a:rPr lang="en-US" altLang="ko-KR" dirty="0"/>
              <a:t>, </a:t>
            </a:r>
            <a:r>
              <a:rPr lang="ko-KR" altLang="en-US" dirty="0"/>
              <a:t>혼인 이후에는 잘 사용하지 않는다</a:t>
            </a:r>
            <a:r>
              <a:rPr lang="en-US" altLang="ko-KR" dirty="0"/>
              <a:t>.</a:t>
            </a:r>
            <a:endParaRPr lang="ko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80" y="2841641"/>
            <a:ext cx="4559075" cy="583800"/>
          </a:xfrm>
        </p:spPr>
        <p:txBody>
          <a:bodyPr rtlCol="0"/>
          <a:lstStyle/>
          <a:p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</a:rPr>
              <a:t>내정황족이길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 거부하고 결혼한 </a:t>
            </a:r>
            <a:b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사람들의 성 씨는 어떻게 될까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ko" sz="1800" dirty="0"/>
          </a:p>
        </p:txBody>
      </p:sp>
      <p:pic>
        <p:nvPicPr>
          <p:cNvPr id="5" name="그림 개체 틀 4" descr="분홍 꽃이 있는 나무 아래 다리 위를 걷는 여자">
            <a:extLst>
              <a:ext uri="{FF2B5EF4-FFF2-40B4-BE49-F238E27FC236}">
                <a16:creationId xmlns:a16="http://schemas.microsoft.com/office/drawing/2014/main" id="{54FE80A2-965E-4185-A874-E2C5532D47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98096" cy="6858000"/>
          </a:xfr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09A934A-06F6-47BF-84DD-573AE3BE0D98}"/>
              </a:ext>
            </a:extLst>
          </p:cNvPr>
          <p:cNvSpPr/>
          <p:nvPr/>
        </p:nvSpPr>
        <p:spPr>
          <a:xfrm>
            <a:off x="6529137" y="2566738"/>
            <a:ext cx="5045242" cy="416292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2D820BE-299E-43DF-9097-F27C7C866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26465">
            <a:off x="8252004" y="3600497"/>
            <a:ext cx="1370061" cy="47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9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ko-KR" altLang="en-US" sz="2800">
                <a:latin typeface="HY나무B"/>
                <a:ea typeface="HY나무B"/>
              </a:rPr>
              <a:t>목차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4037" y="2112725"/>
            <a:ext cx="1835528" cy="51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>
                <a:latin typeface="HY나무B"/>
                <a:ea typeface="HY나무B"/>
                <a:cs typeface="Lucida Sans Unicode"/>
              </a:rPr>
              <a:t>미야케란</a:t>
            </a:r>
            <a:r>
              <a:rPr lang="en-US" altLang="ko-KR" sz="2800">
                <a:latin typeface="HY나무B"/>
                <a:ea typeface="HY나무B"/>
                <a:cs typeface="Lucida Sans Unicode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7812" y="3055579"/>
            <a:ext cx="2464178" cy="516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>
                <a:latin typeface="HY나무B"/>
                <a:ea typeface="HY나무B"/>
              </a:rPr>
              <a:t>미야케의 시작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27810" y="4757838"/>
            <a:ext cx="2464180" cy="517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  <a:cs typeface="Lucida Sans Unicode"/>
              </a:rPr>
              <a:t>현재의 미야케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10817" y="2112725"/>
            <a:ext cx="3993853" cy="514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808080"/>
                </a:solidFill>
                <a:latin typeface="HY나무B"/>
                <a:ea typeface="HY나무B"/>
                <a:cs typeface="Lucida Sans Unicode"/>
              </a:rPr>
              <a:t>미야케의 사전적 정의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2041" y="3055579"/>
            <a:ext cx="5331404" cy="514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808080"/>
                </a:solidFill>
                <a:latin typeface="HY나무B"/>
                <a:ea typeface="HY나무B"/>
              </a:rPr>
              <a:t>미야케는 어떻게 시작 되었는가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808080"/>
                </a:solidFill>
                <a:latin typeface="HY나무B"/>
                <a:ea typeface="HY나무B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24575" y="4759459"/>
            <a:ext cx="3365609" cy="51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808080"/>
                </a:solidFill>
                <a:latin typeface="HY나무B"/>
                <a:ea typeface="HY나무B"/>
                <a:cs typeface="Lucida Sans Unicode"/>
              </a:rPr>
              <a:t>현재 미야케의 상황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7810" y="3977599"/>
            <a:ext cx="2464180" cy="516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미야케의 계승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80168" y="3977599"/>
            <a:ext cx="3655150" cy="516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808080"/>
                </a:solidFill>
                <a:latin typeface="HY나무B"/>
                <a:ea typeface="HY나무B"/>
              </a:rPr>
              <a:t>미야케의 계승과 단절</a:t>
            </a:r>
          </a:p>
        </p:txBody>
      </p:sp>
    </p:spTree>
    <p:extLst>
      <p:ext uri="{BB962C8B-B14F-4D97-AF65-F5344CB8AC3E}">
        <p14:creationId xmlns:p14="http://schemas.microsoft.com/office/powerpoint/2010/main" val="38189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ko-KR" altLang="en-US" sz="2800">
                <a:latin typeface="HY나무B"/>
                <a:ea typeface="HY나무B"/>
              </a:rPr>
              <a:t>미야케란</a:t>
            </a:r>
            <a:r>
              <a:rPr lang="en-US" altLang="ko-KR" sz="2800">
                <a:latin typeface="HY나무B"/>
                <a:ea typeface="HY나무B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17855"/>
            <a:ext cx="10515600" cy="75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>
                <a:latin typeface="HY나무B"/>
                <a:ea typeface="HY나무B"/>
              </a:rPr>
              <a:t>미야케(</a:t>
            </a:r>
            <a:r>
              <a:rPr lang="ko-KR" altLang="en-US" sz="2200">
                <a:latin typeface="HY나무B"/>
              </a:rPr>
              <a:t>宮家</a:t>
            </a:r>
            <a:r>
              <a:rPr lang="ko-KR" altLang="en-US" sz="2200">
                <a:latin typeface="HY나무B"/>
                <a:ea typeface="HY나무B"/>
              </a:rPr>
              <a:t>) </a:t>
            </a:r>
            <a:r>
              <a:rPr lang="en-US" altLang="ko-KR" sz="2200">
                <a:latin typeface="HY나무B"/>
                <a:ea typeface="HY나무B"/>
              </a:rPr>
              <a:t>-</a:t>
            </a:r>
            <a:r>
              <a:rPr lang="ko-KR" altLang="en-US" sz="2200">
                <a:latin typeface="HY나무B"/>
                <a:ea typeface="HY나무B"/>
              </a:rPr>
              <a:t> </a:t>
            </a:r>
            <a:r>
              <a:rPr lang="en-US" altLang="ko-KR" sz="2200">
                <a:latin typeface="HY나무B"/>
                <a:ea typeface="HY나무B"/>
              </a:rPr>
              <a:t>(</a:t>
            </a:r>
            <a:r>
              <a:rPr lang="ko-KR" altLang="en-US" sz="2200">
                <a:latin typeface="HY나무B"/>
                <a:ea typeface="HY나무B"/>
              </a:rPr>
              <a:t>위키피디아 재팬</a:t>
            </a:r>
            <a:r>
              <a:rPr lang="en-US" altLang="ko-KR" sz="2200">
                <a:latin typeface="HY나무B"/>
                <a:ea typeface="HY나무B"/>
              </a:rPr>
              <a:t>)</a:t>
            </a:r>
            <a:endParaRPr lang="en-US" altLang="ko-KR" sz="2200">
              <a:latin typeface="HY나무M"/>
              <a:ea typeface="HY나무M"/>
            </a:endParaRPr>
          </a:p>
          <a:p>
            <a:pPr>
              <a:defRPr/>
            </a:pPr>
            <a:r>
              <a:rPr lang="ko-KR" altLang="en-US" sz="2200">
                <a:latin typeface="HY나무M"/>
                <a:ea typeface="HY나무M"/>
              </a:rPr>
              <a:t>일본 에서 궁호 를 받은 황족 남자( 친왕 또는 제왕 )를 시조로 하는 황족 일가</a:t>
            </a:r>
            <a:endParaRPr lang="en-US" altLang="ko-KR" sz="2200">
              <a:latin typeface="HY나무M"/>
              <a:ea typeface="HY나무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3084478"/>
            <a:ext cx="10515600" cy="242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미야케(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B"/>
              </a:rPr>
              <a:t>宮家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) 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-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 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(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B"/>
              </a:rPr>
              <a:t>精選版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 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B"/>
              </a:rPr>
              <a:t>日本国語大辞典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/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정선판 일본어대사전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)</a:t>
            </a:r>
            <a:endParaRPr kumimoji="0" lang="en-US" altLang="ko-KR" sz="2200" b="0" i="0" u="none" strike="noStrike" kern="1200" cap="none" spc="0" normalizeH="0" baseline="0">
              <a:solidFill>
                <a:srgbClr val="000000"/>
              </a:solidFill>
              <a:latin typeface="HY나무M"/>
              <a:ea typeface="HY나무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1.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 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친왕·법친왕·제왕·문적 등의 집.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2.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 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황족으로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서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 궁호(みやご)를 받고 일가 를 창립한 것.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(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에도시대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의 4친왕가,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 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B"/>
                <a:ea typeface="HY나무B"/>
              </a:rPr>
              <a:t>메이지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의 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야마시나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, 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나시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모토 , 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쿠니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, 카야 , 아사카, 히가시쿠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니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 , 코마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쓰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 , 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카쵸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, 키타시라카와 , 히가시후시미, 다케다 등을 말하며,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 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AE09D7"/>
                </a:solidFill>
                <a:latin typeface="HY나무B"/>
                <a:ea typeface="HY나무B"/>
              </a:rPr>
              <a:t>현재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는, 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치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치부·다카마쓰·</a:t>
            </a:r>
            <a:r>
              <a:rPr kumimoji="0" lang="en-US" altLang="ko-KR" sz="2200" b="1" i="0" u="none" strike="noStrike" kern="1200" cap="none" spc="0" normalizeH="0" baseline="0">
                <a:solidFill>
                  <a:srgbClr val="AE09D7"/>
                </a:solidFill>
                <a:latin typeface="HY나무B"/>
                <a:ea typeface="HY나무B"/>
              </a:rPr>
              <a:t>미카사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· </a:t>
            </a:r>
            <a:r>
              <a:rPr kumimoji="0" lang="ko-KR" altLang="en-US" sz="2200" b="1" i="0" u="none" strike="noStrike" kern="1200" cap="none" spc="0" normalizeH="0" baseline="0">
                <a:solidFill>
                  <a:srgbClr val="AE09D7"/>
                </a:solidFill>
                <a:latin typeface="HY나무B"/>
                <a:ea typeface="HY나무B"/>
              </a:rPr>
              <a:t>히타치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·</a:t>
            </a:r>
            <a:r>
              <a:rPr kumimoji="0" lang="ko-KR" altLang="en-US" sz="2200" b="1" i="0" u="none" strike="noStrike" kern="1200" cap="none" spc="0" normalizeH="0" baseline="0">
                <a:solidFill>
                  <a:srgbClr val="AE09D7"/>
                </a:solidFill>
                <a:latin typeface="HY나무B"/>
                <a:ea typeface="HY나무B"/>
              </a:rPr>
              <a:t>타카마도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·카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쓰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라·</a:t>
            </a:r>
            <a:r>
              <a:rPr kumimoji="0" lang="en-US" altLang="ko-KR" sz="2200" b="1" i="0" u="none" strike="noStrike" kern="1200" cap="none" spc="0" normalizeH="0" baseline="0">
                <a:solidFill>
                  <a:srgbClr val="AE09D7"/>
                </a:solidFill>
                <a:latin typeface="HY나무B"/>
                <a:ea typeface="HY나무B"/>
              </a:rPr>
              <a:t>아키시노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latin typeface="HY나무M"/>
                <a:ea typeface="HY나무M"/>
              </a:rPr>
              <a:t>의 칠가가 있다.</a:t>
            </a:r>
          </a:p>
        </p:txBody>
      </p:sp>
    </p:spTree>
    <p:extLst>
      <p:ext uri="{BB962C8B-B14F-4D97-AF65-F5344CB8AC3E}">
        <p14:creationId xmlns:p14="http://schemas.microsoft.com/office/powerpoint/2010/main" val="30445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ko-KR" altLang="en-US" sz="2800">
                <a:latin typeface="HY나무B"/>
                <a:ea typeface="HY나무B"/>
              </a:rPr>
              <a:t>미야케의 시작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1541872"/>
            <a:ext cx="10515600" cy="751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>
                <a:latin typeface="HY나무M"/>
                <a:ea typeface="HY나무M"/>
              </a:rPr>
              <a:t>미야케는 </a:t>
            </a:r>
            <a:r>
              <a:rPr lang="ko-KR" altLang="en-US" sz="2200" b="1">
                <a:solidFill>
                  <a:srgbClr val="AE09D7"/>
                </a:solidFill>
                <a:latin typeface="HY나무M"/>
                <a:ea typeface="HY나무M"/>
              </a:rPr>
              <a:t>헤이안 말기</a:t>
            </a:r>
            <a:r>
              <a:rPr lang="ko-KR" altLang="en-US" sz="2200">
                <a:latin typeface="HY나무M"/>
                <a:ea typeface="HY나무M"/>
              </a:rPr>
              <a:t>, 친왕가가 궁호를 칭한 것에서 시작</a:t>
            </a:r>
            <a:r>
              <a:rPr lang="en-US" altLang="ko-KR" sz="2200">
                <a:latin typeface="HY나무M"/>
                <a:ea typeface="HY나무M"/>
              </a:rPr>
              <a:t>.</a:t>
            </a:r>
          </a:p>
          <a:p>
            <a:pPr>
              <a:defRPr/>
            </a:pP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고토바 천황</a:t>
            </a:r>
            <a:r>
              <a:rPr lang="ko-KR" altLang="en-US" sz="2200">
                <a:latin typeface="HY나무M"/>
                <a:ea typeface="HY나무M"/>
              </a:rPr>
              <a:t>의 황자, 황손이 </a:t>
            </a: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로쿠조노미야</a:t>
            </a:r>
            <a:r>
              <a:rPr lang="en-US" altLang="ko-KR" sz="2200" b="1">
                <a:solidFill>
                  <a:srgbClr val="AE09D7"/>
                </a:solidFill>
                <a:latin typeface="HY나무B"/>
                <a:ea typeface="HY나무B"/>
              </a:rPr>
              <a:t>(</a:t>
            </a:r>
            <a:r>
              <a:rPr lang="zh-CN" altLang="en-US" sz="2200" b="1">
                <a:solidFill>
                  <a:srgbClr val="AE09D7"/>
                </a:solidFill>
                <a:latin typeface="HY나무B"/>
              </a:rPr>
              <a:t>六条宮</a:t>
            </a:r>
            <a:r>
              <a:rPr lang="en-US" altLang="ko-KR" sz="2200" b="1">
                <a:solidFill>
                  <a:srgbClr val="AE09D7"/>
                </a:solidFill>
                <a:latin typeface="HY나무B"/>
                <a:ea typeface="HY나무B"/>
              </a:rPr>
              <a:t>)</a:t>
            </a: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를 칭한 것이 최초</a:t>
            </a:r>
            <a:r>
              <a:rPr lang="en-US" altLang="ko-KR" sz="2200" b="1">
                <a:solidFill>
                  <a:srgbClr val="AE09D7"/>
                </a:solidFill>
                <a:latin typeface="HY나무B"/>
                <a:ea typeface="HY나무B"/>
              </a:rPr>
              <a:t>.</a:t>
            </a:r>
            <a:endParaRPr lang="ko-KR" altLang="en-US" sz="2200">
              <a:latin typeface="HY나무M"/>
              <a:ea typeface="HY나무M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199" y="2677252"/>
            <a:ext cx="10515600" cy="41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>
                <a:latin typeface="HY나무M"/>
                <a:ea typeface="HY나무M"/>
              </a:rPr>
              <a:t>이 관습은 </a:t>
            </a: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친왕 선하 제도 이후</a:t>
            </a:r>
            <a:r>
              <a:rPr lang="ko-KR" altLang="en-US" sz="2200">
                <a:latin typeface="HY나무M"/>
                <a:ea typeface="HY나무M"/>
              </a:rPr>
              <a:t> 특히 황족의 관습으로 두드러지게 됨</a:t>
            </a:r>
            <a:r>
              <a:rPr lang="en-US" altLang="ko-KR" sz="2200">
                <a:latin typeface="HY나무M"/>
                <a:ea typeface="HY나무M"/>
              </a:rPr>
              <a:t>.</a:t>
            </a:r>
            <a:endParaRPr kumimoji="0" lang="ko-KR" altLang="en-US" sz="2200" b="0" i="0" u="none" strike="noStrike" kern="1200" cap="none" spc="0" normalizeH="0" baseline="0">
              <a:solidFill>
                <a:srgbClr val="000000"/>
              </a:solidFill>
              <a:latin typeface="HY나무M"/>
              <a:ea typeface="HY나무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3429000"/>
            <a:ext cx="10515600" cy="75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>
                <a:latin typeface="HY나무M"/>
                <a:ea typeface="HY나무M"/>
              </a:rPr>
              <a:t>친왕의 자격이 없는 2세왕 이하의 황족이 친왕 선하를 받음으로써 친왕의 지위를 계속 유지하게 되어, 후에</a:t>
            </a:r>
            <a:r>
              <a:rPr lang="ko-KR" altLang="en-US" sz="2200" b="1">
                <a:latin typeface="HY나무B"/>
                <a:ea typeface="HY나무B"/>
              </a:rPr>
              <a:t>「</a:t>
            </a: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세습친왕가</a:t>
            </a:r>
            <a:r>
              <a:rPr lang="ko-KR" altLang="en-US" sz="2200" b="1">
                <a:latin typeface="HY나무B"/>
                <a:ea typeface="HY나무B"/>
              </a:rPr>
              <a:t>」</a:t>
            </a:r>
            <a:r>
              <a:rPr lang="ko-KR" altLang="en-US" sz="2200">
                <a:latin typeface="HY나무M"/>
                <a:ea typeface="HY나무M"/>
              </a:rPr>
              <a:t>라고 부르게 됨</a:t>
            </a:r>
            <a:r>
              <a:rPr lang="en-US" altLang="ko-KR" sz="2200">
                <a:latin typeface="HY나무M"/>
                <a:ea typeface="HY나무M"/>
              </a:rPr>
              <a:t>.(</a:t>
            </a: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궁가</a:t>
            </a:r>
            <a:r>
              <a:rPr lang="en-US" altLang="ko-KR" sz="2200" b="1">
                <a:solidFill>
                  <a:srgbClr val="AE09D7"/>
                </a:solidFill>
                <a:latin typeface="HY나무B"/>
                <a:ea typeface="HY나무B"/>
              </a:rPr>
              <a:t>(</a:t>
            </a: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宮家</a:t>
            </a:r>
            <a:r>
              <a:rPr lang="en-US" altLang="ko-KR" sz="2200" b="1">
                <a:solidFill>
                  <a:srgbClr val="AE09D7"/>
                </a:solidFill>
                <a:latin typeface="HY나무B"/>
                <a:ea typeface="HY나무B"/>
              </a:rPr>
              <a:t>)</a:t>
            </a: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의 원류</a:t>
            </a:r>
            <a:r>
              <a:rPr lang="en-US" altLang="ko-KR" sz="2200">
                <a:latin typeface="HY나무M"/>
                <a:ea typeface="HY나무M"/>
              </a:rPr>
              <a:t>)</a:t>
            </a:r>
            <a:endParaRPr kumimoji="0" lang="ko-KR" altLang="en-US" sz="2200" b="0" i="0" u="none" strike="noStrike" kern="1200" cap="none" spc="0" normalizeH="0" baseline="0">
              <a:solidFill>
                <a:srgbClr val="000000"/>
              </a:solidFill>
              <a:latin typeface="HY나무M"/>
              <a:ea typeface="HY나무M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4561213"/>
            <a:ext cx="10515600" cy="109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>
                <a:latin typeface="HY나무M"/>
                <a:ea typeface="HY나무M"/>
              </a:rPr>
              <a:t>본격적인 </a:t>
            </a: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세습친왕가의 시작</a:t>
            </a:r>
            <a:r>
              <a:rPr lang="ko-KR" altLang="en-US" sz="2200">
                <a:latin typeface="HY나무M"/>
                <a:ea typeface="HY나무M"/>
              </a:rPr>
              <a:t>으로 여겨지는 미야케는 무로마치 시대에 성립된 가메야마 천황의 황자 쓰네아키 친왕을 시조로 하는 도키와이조 천황의 황자 구니요시 친왕을 시조로 하는 </a:t>
            </a:r>
            <a:r>
              <a:rPr lang="ko-KR" altLang="en-US" sz="2200" b="1">
                <a:solidFill>
                  <a:srgbClr val="AE09D7"/>
                </a:solidFill>
                <a:latin typeface="HY나무B"/>
                <a:ea typeface="HY나무B"/>
              </a:rPr>
              <a:t>키데라궁</a:t>
            </a:r>
            <a:r>
              <a:rPr lang="en-US" altLang="ko-KR" sz="2200" b="1">
                <a:solidFill>
                  <a:srgbClr val="AE09D7"/>
                </a:solidFill>
                <a:latin typeface="HY나무B"/>
                <a:ea typeface="HY나무B"/>
              </a:rPr>
              <a:t>(</a:t>
            </a:r>
            <a:r>
              <a:rPr lang="zh-CN" altLang="en-US" sz="2200" b="1">
                <a:solidFill>
                  <a:srgbClr val="AE09D7"/>
                </a:solidFill>
                <a:latin typeface="HY나무B"/>
                <a:ea typeface="HY나무B"/>
              </a:rPr>
              <a:t>木寺宮</a:t>
            </a:r>
            <a:r>
              <a:rPr lang="en-US" altLang="ko-KR" sz="2200" b="1">
                <a:solidFill>
                  <a:srgbClr val="AE09D7"/>
                </a:solidFill>
                <a:latin typeface="HY나무B"/>
                <a:ea typeface="HY나무B"/>
              </a:rPr>
              <a:t>)</a:t>
            </a:r>
            <a:r>
              <a:rPr lang="ko-KR" altLang="en-US" sz="2200">
                <a:latin typeface="HY나무M"/>
                <a:ea typeface="HY나무M"/>
              </a:rPr>
              <a:t>이다.</a:t>
            </a:r>
            <a:endParaRPr kumimoji="0" lang="ko-KR" altLang="en-US" sz="2200" b="0" i="0" u="none" strike="noStrike" kern="1200" cap="none" spc="0" normalizeH="0" baseline="0">
              <a:solidFill>
                <a:srgbClr val="000000"/>
              </a:solidFill>
              <a:latin typeface="HY나무M"/>
              <a:ea typeface="HY나무M"/>
            </a:endParaRPr>
          </a:p>
        </p:txBody>
      </p:sp>
    </p:spTree>
    <p:extLst>
      <p:ext uri="{BB962C8B-B14F-4D97-AF65-F5344CB8AC3E}">
        <p14:creationId xmlns:p14="http://schemas.microsoft.com/office/powerpoint/2010/main" val="31991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ko-KR" altLang="en-US" sz="2800">
                <a:latin typeface="HY나무B"/>
                <a:ea typeface="HY나무B"/>
              </a:rPr>
              <a:t>미야케의 계승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1541872"/>
            <a:ext cx="10515600" cy="116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에도시대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까지는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, </a:t>
            </a:r>
            <a:r>
              <a:rPr lang="EN-US" sz="2200" i="0" u="none" strike="noStrike">
                <a:solidFill>
                  <a:srgbClr val="000000"/>
                </a:solidFill>
                <a:latin typeface="HY나무B"/>
                <a:ea typeface="HY나무B"/>
              </a:rPr>
              <a:t>4</a:t>
            </a:r>
            <a:r>
              <a:rPr sz="220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개의 미야케</a:t>
            </a:r>
            <a:r>
              <a:rPr lang="EN-US" sz="2200" b="1" i="0" u="none" strike="noStrike">
                <a:solidFill>
                  <a:srgbClr val="AE09D7"/>
                </a:solidFill>
                <a:latin typeface="HY나무B"/>
                <a:ea typeface="HY나무B"/>
              </a:rPr>
              <a:t>(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세습친왕가</a:t>
            </a:r>
            <a:r>
              <a:rPr lang="EN-US" sz="2200" b="1" i="0" u="none" strike="noStrike">
                <a:solidFill>
                  <a:srgbClr val="AE09D7"/>
                </a:solidFill>
                <a:latin typeface="HY나무B"/>
                <a:ea typeface="HY나무B"/>
              </a:rPr>
              <a:t>)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만이 계승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후</a:t>
            </a:r>
            <a:r>
              <a:rPr lang="ko-KR" altLang="en-US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사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가 없는 경우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는 다른 미야케 혹은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내정황족의 남자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가 계승하고 있었다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199" y="3101663"/>
            <a:ext cx="10515600" cy="115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0" u="none" strike="noStrike">
                <a:solidFill>
                  <a:srgbClr val="AE09D7"/>
                </a:solidFill>
                <a:latin typeface="HY나무B"/>
                <a:ea typeface="HY나무B"/>
              </a:rPr>
              <a:t>1889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년</a:t>
            </a:r>
            <a:r>
              <a:rPr lang="en-US" altLang="ko-KR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(</a:t>
            </a:r>
            <a:r>
              <a:rPr lang="ko-KR" altLang="en-US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메이지 </a:t>
            </a:r>
            <a:r>
              <a:rPr lang="en-US" altLang="ko-KR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22</a:t>
            </a:r>
            <a:r>
              <a:rPr lang="ko-KR" altLang="en-US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년</a:t>
            </a:r>
            <a:r>
              <a:rPr lang="en-US" altLang="ko-KR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)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황실전범에 의해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영세황족제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가 확립</a:t>
            </a:r>
            <a:r>
              <a:rPr lang="en-US" altLang="ko-KR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,</a:t>
            </a:r>
            <a:r>
              <a:rPr lang="ko-KR" altLang="en-US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세습친왕가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제도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폐기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메이지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,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다이쇼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,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쇼와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,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헤이세이 의 각 시대에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새로운 미야케가 창설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되었다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.</a:t>
            </a:r>
            <a:endParaRPr kumimoji="0" lang="EN-US" sz="2200" b="0" i="0" u="none" strike="noStrike" kern="1200" cap="none" spc="0" normalizeH="0" baseline="0">
              <a:solidFill>
                <a:srgbClr val="000000"/>
              </a:solidFill>
              <a:latin typeface="HY나무B"/>
              <a:ea typeface="HY나무B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199" y="4624204"/>
            <a:ext cx="10515600" cy="1164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미야케의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장남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이 미야고를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계승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,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차남 이하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(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천황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·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황태자의 차남 이하를 포함한다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)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는 새롭게 </a:t>
            </a:r>
            <a:r>
              <a:rPr sz="2200" b="0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미야케를 창설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하거나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,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또는 </a:t>
            </a:r>
            <a:r>
              <a:rPr sz="2200" b="0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신적강하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한다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.</a:t>
            </a:r>
            <a:endParaRPr kumimoji="0" lang="EN-US" sz="2200" b="0" i="0" u="none" strike="noStrike" kern="1200" cap="none" spc="0" normalizeH="0" baseline="0">
              <a:solidFill>
                <a:srgbClr val="000000"/>
              </a:solidFill>
              <a:latin typeface="HY나무B"/>
              <a:ea typeface="HY나무B"/>
            </a:endParaRPr>
          </a:p>
        </p:txBody>
      </p:sp>
    </p:spTree>
    <p:extLst>
      <p:ext uri="{BB962C8B-B14F-4D97-AF65-F5344CB8AC3E}">
        <p14:creationId xmlns:p14="http://schemas.microsoft.com/office/powerpoint/2010/main" val="42407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ko-KR" altLang="en-US" sz="2800">
                <a:latin typeface="HY나무B"/>
                <a:ea typeface="HY나무B"/>
              </a:rPr>
              <a:t>미야케의 단절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1541872"/>
            <a:ext cx="10515600" cy="1161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황실전범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에서는 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신</a:t>
            </a:r>
            <a:r>
              <a:rPr lang="en-US" altLang="ko-KR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(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新</a:t>
            </a:r>
            <a:r>
              <a:rPr lang="en-US" altLang="ko-KR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),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구</a:t>
            </a:r>
            <a:r>
              <a:rPr lang="en-US" altLang="ko-KR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(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舊</a:t>
            </a:r>
            <a:r>
              <a:rPr lang="en-US" altLang="ko-KR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)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모두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양자를 인정하지 않</a:t>
            </a:r>
            <a:r>
              <a:rPr lang="ko-KR" altLang="en-US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음</a:t>
            </a:r>
            <a:r>
              <a:rPr lang="en-US" altLang="ko-KR" sz="2200" b="1" i="0" u="none" strike="noStrike">
                <a:solidFill>
                  <a:srgbClr val="AE09D7"/>
                </a:solidFill>
                <a:latin typeface="HY나무B"/>
                <a:ea typeface="HY나무B"/>
              </a:rPr>
              <a:t>.</a:t>
            </a:r>
            <a:endParaRPr sz="2200" b="0" i="0" u="none" strike="noStrike">
              <a:solidFill>
                <a:srgbClr val="000000"/>
              </a:solidFill>
              <a:latin typeface="HY나무B"/>
              <a:ea typeface="HY나무B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미야케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의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</a:t>
            </a:r>
            <a:r>
              <a:rPr lang="ko-KR" altLang="en-US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후사가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 </a:t>
            </a:r>
            <a:r>
              <a:rPr lang="ko-KR" altLang="en-US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부재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시</a:t>
            </a:r>
            <a:r>
              <a:rPr lang="en-US" altLang="ko-KR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,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다른 미야케의 황족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에게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계승</a:t>
            </a:r>
            <a:r>
              <a:rPr lang="ko-KR" altLang="en-US"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 불가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,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미야케는 단절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199" y="3118646"/>
            <a:ext cx="10515600" cy="62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후계가 없는 경우</a:t>
            </a:r>
            <a:r>
              <a:rPr lang="en-US" altLang="ko-KR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,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구 세습친왕가라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하더라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도 단절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을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피할 수 없다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4255312"/>
            <a:ext cx="10515600" cy="116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계승을 하기 전 후계에게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불치병이 있는 경우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, 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후계는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폐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적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되었다</a:t>
            </a:r>
            <a:r>
              <a:rPr lang="en-US" altLang="ko-KR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미야고 </a:t>
            </a:r>
            <a:r>
              <a:rPr sz="2200" b="1" i="0" u="none" strike="noStrike">
                <a:solidFill>
                  <a:srgbClr val="AE09D7"/>
                </a:solidFill>
                <a:latin typeface="HY나무B"/>
                <a:ea typeface="HY나무B"/>
                <a:cs typeface="함초롬바탕"/>
              </a:rPr>
              <a:t>계승 후에 발병한 경우</a:t>
            </a:r>
            <a:r>
              <a:rPr lang="en-US" altLang="ko-KR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,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동생이 건재해도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,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 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미야케는 </a:t>
            </a:r>
            <a:r>
              <a:rPr lang="ko-KR" altLang="en-US"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존속</a:t>
            </a:r>
            <a:r>
              <a:rPr sz="2200" b="0"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할 수 없다</a:t>
            </a:r>
            <a:r>
              <a:rPr lang="EN-US" sz="2200" b="0" i="0" u="none" strike="noStrike">
                <a:solidFill>
                  <a:srgbClr val="000000"/>
                </a:solidFill>
                <a:latin typeface="HY나무B"/>
                <a:ea typeface="HY나무B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4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ko-KR" altLang="en-US" sz="2800">
                <a:latin typeface="HY나무B"/>
                <a:ea typeface="HY나무B"/>
              </a:rPr>
              <a:t>현재의 미야케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6039" y="1726659"/>
            <a:ext cx="259851" cy="366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831533" y="1264837"/>
          <a:ext cx="10528935" cy="4695682"/>
        </p:xfrm>
        <a:graphic>
          <a:graphicData uri="http://schemas.openxmlformats.org/drawingml/2006/table">
            <a:tbl>
              <a:tblPr firstRow="1" bandRow="1"/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256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宮家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미야케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読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み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읽는 법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現当主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현당주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創設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창설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創設者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창립자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現人数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현재인원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備考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비고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51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秋篠宮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HY나무B"/>
                        <a:ea typeface="HY나무B"/>
                        <a:cs typeface="함초롬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あきしの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(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아키시노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文仁親王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후미히토 친왕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1990. 6. 29.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헤이세이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2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년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上皇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쇼고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4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直宮家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(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지키미야케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499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常陸宮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HY나무B"/>
                        <a:ea typeface="HY나무B"/>
                        <a:cs typeface="함초롬바탕"/>
                      </a:endParaRP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ひたち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(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히타치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正仁親王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마사히토 친왕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1964. 9, 30,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쇼와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39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년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正仁親王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마사히토 친왕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2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명</a:t>
                      </a: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直宮家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(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지키미야케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)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HY나무B"/>
                        <a:ea typeface="HY나무B"/>
                        <a:cs typeface="함초롬바탕"/>
                      </a:endParaRPr>
                    </a:p>
                  </a:txBody>
                  <a:tcPr anchor="ctr">
                    <a:solidFill>
                      <a:srgbClr val="FB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499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三笠宮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HY나무B"/>
                        <a:ea typeface="HY나무B"/>
                        <a:cs typeface="함초롬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みかさ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(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미카사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崇仁親王妃百合子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타카히노 친왕비 유리코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1935. 12. 2.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쇼와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10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년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崇仁親王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타카히토 친왕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4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直宮家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(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지키미야케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)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HY나무B"/>
                        <a:ea typeface="HY나무B"/>
                        <a:cs typeface="함초롬바탕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2499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高円宮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HY나무B"/>
                        <a:ea typeface="HY나무B"/>
                        <a:cs typeface="함초롬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たかまど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(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타카마도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憲仁親王妃久子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노리히토 친왕비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히사코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1984. 12. 6.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쇼와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59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년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cs typeface="함초롬바탕"/>
                        </a:rPr>
                        <a:t>憲仁親王</a:t>
                      </a: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노리히토 친왕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</a:rPr>
                        <a:t>2</a:t>
                      </a:r>
                      <a:r>
                        <a:rPr sz="1400" b="0" i="0" u="none" strike="noStrike">
                          <a:solidFill>
                            <a:srgbClr val="000000"/>
                          </a:solidFill>
                          <a:latin typeface="HY나무B"/>
                          <a:ea typeface="HY나무B"/>
                          <a:cs typeface="함초롬바탕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400">
                        <a:latin typeface="HY나무B"/>
                        <a:ea typeface="HY나무B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582928" y="2002045"/>
            <a:ext cx="3794436" cy="520666"/>
          </a:xfrm>
          <a:prstGeom prst="rect">
            <a:avLst/>
          </a:prstGeom>
          <a:solidFill>
            <a:srgbClr val="F6A2B5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i="0" u="none" strike="noStrike">
                <a:solidFill>
                  <a:srgbClr val="000000"/>
                </a:solidFill>
                <a:latin typeface="HY나무B"/>
                <a:ea typeface="HY나무B"/>
                <a:cs typeface="함초롬바탕"/>
              </a:rPr>
              <a:t>천황의 아들과 형제가 창설한 궁가</a:t>
            </a:r>
            <a:endParaRPr>
              <a:latin typeface="HY나무B"/>
              <a:ea typeface="HY나무B"/>
            </a:endParaRPr>
          </a:p>
        </p:txBody>
      </p:sp>
      <p:sp>
        <p:nvSpPr>
          <p:cNvPr id="33" name="화살표: 오른쪽 32"/>
          <p:cNvSpPr/>
          <p:nvPr/>
        </p:nvSpPr>
        <p:spPr>
          <a:xfrm>
            <a:off x="9637557" y="2141220"/>
            <a:ext cx="690044" cy="2423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E09D7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5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ko-KR" altLang="en-US" sz="2800">
                <a:latin typeface="HY나무B"/>
                <a:ea typeface="HY나무B"/>
              </a:rPr>
              <a:t>현재의 미야케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6039" y="1726659"/>
            <a:ext cx="259851" cy="366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8200" y="1447485"/>
            <a:ext cx="10515600" cy="36551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38200" y="5439833"/>
            <a:ext cx="10515600" cy="409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100">
                <a:latin typeface="HY나무B"/>
                <a:ea typeface="HY나무B"/>
              </a:rPr>
              <a:t>황족 남성의 감소로 인한 황위계승 문제와 함께, 미야케의 존속도 위기적인 상황이다.</a:t>
            </a:r>
          </a:p>
        </p:txBody>
      </p:sp>
      <p:sp>
        <p:nvSpPr>
          <p:cNvPr id="44" name="순서도: 연결자 43"/>
          <p:cNvSpPr/>
          <p:nvPr/>
        </p:nvSpPr>
        <p:spPr>
          <a:xfrm>
            <a:off x="2603972" y="4455182"/>
            <a:ext cx="5408348" cy="448706"/>
          </a:xfrm>
          <a:prstGeom prst="flowChartConnector">
            <a:avLst/>
          </a:prstGeom>
          <a:noFill/>
          <a:ln w="19050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0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E1AA6A-68D8-451E-BB15-823A741D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353"/>
            <a:ext cx="10515600" cy="583800"/>
          </a:xfrm>
        </p:spPr>
        <p:txBody>
          <a:bodyPr rtlCol="0"/>
          <a:lstStyle/>
          <a:p>
            <a:r>
              <a:rPr lang="ko-KR" altLang="en-US" sz="2400" dirty="0" err="1">
                <a:solidFill>
                  <a:schemeClr val="accent1">
                    <a:lumMod val="75000"/>
                  </a:schemeClr>
                </a:solidFill>
              </a:rPr>
              <a:t>내정황족이길</a:t>
            </a:r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 거부하고 결혼한 사람들</a:t>
            </a:r>
            <a:b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ko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8037CE4-DFB3-4674-87B6-598F8C5B14DB}"/>
              </a:ext>
            </a:extLst>
          </p:cNvPr>
          <p:cNvSpPr/>
          <p:nvPr/>
        </p:nvSpPr>
        <p:spPr>
          <a:xfrm>
            <a:off x="1338456" y="5382891"/>
            <a:ext cx="3789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0275D8"/>
                </a:solidFill>
                <a:latin typeface="Open Sans"/>
                <a:hlinkClick r:id="rId3" tooltip="노리코 공주"/>
              </a:rPr>
              <a:t>노리코</a:t>
            </a:r>
            <a:r>
              <a:rPr lang="ko-KR" altLang="en-US" dirty="0">
                <a:solidFill>
                  <a:srgbClr val="0275D8"/>
                </a:solidFill>
                <a:latin typeface="Open Sans"/>
                <a:hlinkClick r:id="rId3" tooltip="노리코 공주"/>
              </a:rPr>
              <a:t> 여왕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(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典子女王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) </a:t>
            </a:r>
          </a:p>
          <a:p>
            <a:r>
              <a:rPr lang="en-US" altLang="ko-KR" dirty="0">
                <a:solidFill>
                  <a:srgbClr val="373A3C"/>
                </a:solidFill>
                <a:latin typeface="Open Sans"/>
              </a:rPr>
              <a:t>→ 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황적이탈 </a:t>
            </a:r>
            <a:r>
              <a:rPr lang="ko-KR" altLang="en-US" dirty="0" err="1">
                <a:solidFill>
                  <a:srgbClr val="0275D8"/>
                </a:solidFill>
                <a:latin typeface="Open Sans"/>
                <a:hlinkClick r:id="rId4" tooltip="센게 노리코"/>
              </a:rPr>
              <a:t>센게</a:t>
            </a:r>
            <a:r>
              <a:rPr lang="ko-KR" altLang="en-US" dirty="0">
                <a:solidFill>
                  <a:srgbClr val="0275D8"/>
                </a:solidFill>
                <a:latin typeface="Open Sans"/>
                <a:hlinkClick r:id="rId4" tooltip="센게 노리코"/>
              </a:rPr>
              <a:t> </a:t>
            </a:r>
            <a:r>
              <a:rPr lang="ko-KR" altLang="en-US" dirty="0" err="1">
                <a:solidFill>
                  <a:srgbClr val="0275D8"/>
                </a:solidFill>
                <a:latin typeface="Open Sans"/>
                <a:hlinkClick r:id="rId4" tooltip="센게 노리코"/>
              </a:rPr>
              <a:t>노리코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(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千家典子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)</a:t>
            </a:r>
            <a:endParaRPr lang="en-US" altLang="ko-KR" b="0" i="0" dirty="0">
              <a:solidFill>
                <a:srgbClr val="373A3C"/>
              </a:solidFill>
              <a:effectLst/>
              <a:latin typeface="Open San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D02BC09-477A-4356-8EF6-6B58BC698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736" y="1777444"/>
            <a:ext cx="2679032" cy="353632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55205AC-F370-429E-8C12-FBDB3C4D8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235" y="1806385"/>
            <a:ext cx="2627252" cy="350738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1624AD1-6A25-4D0A-857C-DB7716381979}"/>
              </a:ext>
            </a:extLst>
          </p:cNvPr>
          <p:cNvSpPr/>
          <p:nvPr/>
        </p:nvSpPr>
        <p:spPr>
          <a:xfrm>
            <a:off x="7063726" y="53828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0275D8"/>
                </a:solidFill>
                <a:latin typeface="Open Sans"/>
                <a:hlinkClick r:id="rId7" tooltip="아야코 공주"/>
              </a:rPr>
              <a:t>아야코</a:t>
            </a:r>
            <a:r>
              <a:rPr lang="ko-KR" altLang="en-US" dirty="0">
                <a:solidFill>
                  <a:srgbClr val="0275D8"/>
                </a:solidFill>
                <a:latin typeface="Open Sans"/>
                <a:hlinkClick r:id="rId7" tooltip="아야코 공주"/>
              </a:rPr>
              <a:t> 여왕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(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絢子女王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) </a:t>
            </a:r>
          </a:p>
          <a:p>
            <a:r>
              <a:rPr lang="en-US" altLang="ko-KR" dirty="0">
                <a:solidFill>
                  <a:srgbClr val="373A3C"/>
                </a:solidFill>
                <a:latin typeface="Open Sans"/>
              </a:rPr>
              <a:t>→ 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황적이탈 </a:t>
            </a:r>
            <a:r>
              <a:rPr lang="ko-KR" altLang="en-US" dirty="0">
                <a:solidFill>
                  <a:srgbClr val="0275D8"/>
                </a:solidFill>
                <a:latin typeface="Open Sans"/>
                <a:hlinkClick r:id="rId8" tooltip="모리야 아야코"/>
              </a:rPr>
              <a:t>모리야 </a:t>
            </a:r>
            <a:r>
              <a:rPr lang="ko-KR" altLang="en-US" dirty="0" err="1">
                <a:solidFill>
                  <a:srgbClr val="0275D8"/>
                </a:solidFill>
                <a:latin typeface="Open Sans"/>
                <a:hlinkClick r:id="rId8" tooltip="모리야 아야코"/>
              </a:rPr>
              <a:t>아야코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(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守谷絢子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)</a:t>
            </a:r>
            <a:endParaRPr lang="en-US" altLang="ko-KR" b="0" i="0" dirty="0">
              <a:solidFill>
                <a:srgbClr val="373A3C"/>
              </a:solidFill>
              <a:effectLst/>
              <a:latin typeface="Open San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D315D49-45CD-4C2A-8F91-955817246AE2}"/>
              </a:ext>
            </a:extLst>
          </p:cNvPr>
          <p:cNvSpPr/>
          <p:nvPr/>
        </p:nvSpPr>
        <p:spPr>
          <a:xfrm>
            <a:off x="3561916" y="1696523"/>
            <a:ext cx="4858593" cy="466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endParaRPr lang="en-US" altLang="ko-KR" dirty="0">
              <a:hlinkClick r:id="rId9" tooltip="코무로 마코"/>
            </a:endParaRPr>
          </a:p>
          <a:p>
            <a:pPr algn="ctr"/>
            <a:r>
              <a:rPr lang="ko-KR" altLang="en-US" dirty="0" err="1">
                <a:hlinkClick r:id="rId9" tooltip="코무로 마코"/>
              </a:rPr>
              <a:t>코무로</a:t>
            </a:r>
            <a:r>
              <a:rPr lang="ko-KR" altLang="en-US" dirty="0">
                <a:hlinkClick r:id="rId9" tooltip="코무로 마코"/>
              </a:rPr>
              <a:t> </a:t>
            </a:r>
            <a:r>
              <a:rPr lang="ko-KR" altLang="en-US" dirty="0" err="1">
                <a:hlinkClick r:id="rId9" tooltip="코무로 마코"/>
              </a:rPr>
              <a:t>마코</a:t>
            </a:r>
            <a:r>
              <a:rPr lang="ko-KR" altLang="en-US" dirty="0"/>
              <a:t> </a:t>
            </a:r>
            <a:r>
              <a:rPr lang="en-US" altLang="ko-KR" dirty="0">
                <a:solidFill>
                  <a:schemeClr val="tx1"/>
                </a:solidFill>
              </a:rPr>
              <a:t>2021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10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26</a:t>
            </a:r>
            <a:r>
              <a:rPr lang="ko-KR" altLang="en-US" dirty="0">
                <a:solidFill>
                  <a:schemeClr val="tx1"/>
                </a:solidFill>
              </a:rPr>
              <a:t>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평민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/>
              <a:t>2</a:t>
            </a:r>
            <a:r>
              <a:rPr lang="ko-KR" altLang="en-US" dirty="0" err="1">
                <a:hlinkClick r:id="rId10" tooltip="코무로 케이"/>
              </a:rPr>
              <a:t>코무로</a:t>
            </a:r>
            <a:r>
              <a:rPr lang="ko-KR" altLang="en-US" dirty="0">
                <a:hlinkClick r:id="rId10" tooltip="코무로 케이"/>
              </a:rPr>
              <a:t> 케이</a:t>
            </a:r>
            <a:r>
              <a:rPr lang="ko-KR" altLang="en-US" dirty="0">
                <a:solidFill>
                  <a:schemeClr val="tx1"/>
                </a:solidFill>
              </a:rPr>
              <a:t>와 결혼하여 황적을 이탈 </a:t>
            </a:r>
            <a:r>
              <a:rPr lang="ko-KR" altLang="en-US" dirty="0"/>
              <a:t>결혼하여 황적을 이탈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0EA0FA3-AF76-408D-96E6-7D45ECF5EB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7586" y="1777444"/>
            <a:ext cx="2627251" cy="3507380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B06E8AF-FFED-4192-B17C-957136BC8ADE}"/>
              </a:ext>
            </a:extLst>
          </p:cNvPr>
          <p:cNvSpPr/>
          <p:nvPr/>
        </p:nvSpPr>
        <p:spPr>
          <a:xfrm>
            <a:off x="3138951" y="2362874"/>
            <a:ext cx="5882910" cy="20472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혼인이나 기타 여러 사유로 황족에서 벗어나는 경우를 과거에는 </a:t>
            </a:r>
            <a:r>
              <a:rPr lang="ko-KR" altLang="en-US" dirty="0">
                <a:hlinkClick r:id="rId12" tooltip="신적강하"/>
              </a:rPr>
              <a:t>신적강하</a:t>
            </a:r>
            <a:r>
              <a:rPr lang="en-US" altLang="ko-KR" b="1" dirty="0"/>
              <a:t>(</a:t>
            </a:r>
            <a:r>
              <a:rPr lang="ko-KR" altLang="en-US" b="1" dirty="0"/>
              <a:t>臣籍降下</a:t>
            </a:r>
            <a:r>
              <a:rPr lang="en-US" altLang="ko-KR" b="1" dirty="0"/>
              <a:t>)</a:t>
            </a:r>
            <a:r>
              <a:rPr lang="ko-KR" altLang="en-US" dirty="0"/>
              <a:t>라고 했지만</a:t>
            </a:r>
            <a:r>
              <a:rPr lang="en-US" altLang="ko-KR" dirty="0"/>
              <a:t>, </a:t>
            </a:r>
            <a:r>
              <a:rPr lang="ko-KR" altLang="en-US" dirty="0"/>
              <a:t>현대에는 </a:t>
            </a:r>
            <a:r>
              <a:rPr lang="ko-KR" altLang="en-US" dirty="0">
                <a:solidFill>
                  <a:schemeClr val="accent1"/>
                </a:solidFill>
              </a:rPr>
              <a:t>황적이탈</a:t>
            </a:r>
            <a:r>
              <a:rPr lang="en-US" altLang="ko-KR" dirty="0"/>
              <a:t>(</a:t>
            </a:r>
            <a:r>
              <a:rPr lang="ko-KR" altLang="en-US" dirty="0"/>
              <a:t>皇籍離脫</a:t>
            </a:r>
            <a:r>
              <a:rPr lang="en-US" altLang="ko-KR" dirty="0"/>
              <a:t>)</a:t>
            </a:r>
            <a:r>
              <a:rPr lang="ko-KR" altLang="en-US" dirty="0"/>
              <a:t>이라고 한다</a:t>
            </a:r>
          </a:p>
        </p:txBody>
      </p:sp>
    </p:spTree>
    <p:extLst>
      <p:ext uri="{BB962C8B-B14F-4D97-AF65-F5344CB8AC3E}">
        <p14:creationId xmlns:p14="http://schemas.microsoft.com/office/powerpoint/2010/main" val="33880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내용 개체 틀 31">
            <a:extLst>
              <a:ext uri="{FF2B5EF4-FFF2-40B4-BE49-F238E27FC236}">
                <a16:creationId xmlns:a16="http://schemas.microsoft.com/office/drawing/2014/main" id="{ED0FF02C-DD83-4075-BD5C-EAAA3240A7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12510" y="487196"/>
            <a:ext cx="11354373" cy="5905583"/>
          </a:xfr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611126D0-2D79-418C-94D1-112FAD606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8789">
            <a:off x="1089610" y="4973053"/>
            <a:ext cx="5610286" cy="8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6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D6D7A0-F27C-422E-9FDD-5643AFE0C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2387600"/>
          </a:xfrm>
        </p:spPr>
        <p:txBody>
          <a:bodyPr/>
          <a:lstStyle/>
          <a:p>
            <a:r>
              <a:rPr lang="ko-KR" altLang="en-US" dirty="0"/>
              <a:t>황실족보</a:t>
            </a:r>
            <a:endParaRPr lang="en-US" dirty="0"/>
          </a:p>
        </p:txBody>
      </p:sp>
      <p:pic>
        <p:nvPicPr>
          <p:cNvPr id="2050" name="Picture 2" descr="Bản đồ Nhật Bản (Japan) khổ lớn mới nhất năm 2022">
            <a:extLst>
              <a:ext uri="{FF2B5EF4-FFF2-40B4-BE49-F238E27FC236}">
                <a16:creationId xmlns:a16="http://schemas.microsoft.com/office/drawing/2014/main" id="{29D37DE8-BF4A-4D8B-BE4A-866EC922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69" y="159657"/>
            <a:ext cx="7143750" cy="36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5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나루히토 일왕 즉위 '전후세대' 첫 일왕 취임…한일 관계 개선 기대감">
            <a:extLst>
              <a:ext uri="{FF2B5EF4-FFF2-40B4-BE49-F238E27FC236}">
                <a16:creationId xmlns:a16="http://schemas.microsoft.com/office/drawing/2014/main" id="{126DFCCD-5F83-4650-A382-64A499EB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57" y="0"/>
            <a:ext cx="4752975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A98FFB-3FCD-4A8A-BC67-6A5A4085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56" y="447496"/>
            <a:ext cx="231010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일본 왕실 족보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476CF-8CDA-4453-A12F-5C8D9EAC8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68" y="1401333"/>
            <a:ext cx="4251357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나루 히토 일왕 공식 즉위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: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많은 약속 과 기대 가 있는 새로운 왕조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8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ân Nhật hoàng Naruhito sẽ hiện đại hoá truyền thống hoàng gia? - Ảnh 1.">
            <a:extLst>
              <a:ext uri="{FF2B5EF4-FFF2-40B4-BE49-F238E27FC236}">
                <a16:creationId xmlns:a16="http://schemas.microsoft.com/office/drawing/2014/main" id="{F8FA2C86-E67D-4D70-9033-DDB511ED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0"/>
            <a:ext cx="5153025" cy="27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3CE551-6787-4E5F-9881-666D7FFA7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399" y="1354194"/>
            <a:ext cx="11719444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나루 히토 일왕 과 오 와 다 마사코 황후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4" name="Picture 8" descr="Hoàng gia Nhật công bố ảnh năm mới 2022 khác biệt so với mọi năm, Công chúa cô độc có màn lột xác ngoạn mục - Ảnh 3.">
            <a:extLst>
              <a:ext uri="{FF2B5EF4-FFF2-40B4-BE49-F238E27FC236}">
                <a16:creationId xmlns:a16="http://schemas.microsoft.com/office/drawing/2014/main" id="{0FD76CF3-0E31-48EF-90D5-50ACFFD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831452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3B784A0B-BBC1-4B6A-BDCA-F5AECB4C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66926"/>
            <a:ext cx="4286250" cy="246735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일본 황후 는 우아한 흰색 드레스 로 눈 에 띄고 아이코 공주 는 파란색 드레스 로 우아 합니다</a:t>
            </a:r>
            <a:r>
              <a:rPr kumimoji="0" lang="en-US" altLang="ko-KR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그녀 는 이제 막 성인 이 되어 왕실 의 의무 를 수행 하기 시작 했습니다</a:t>
            </a:r>
            <a:r>
              <a:rPr kumimoji="0" lang="en-US" altLang="ko-KR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궁내청 에 따르면 이날 일본 일왕가 의 신년회 는 참석 인원 을 제한 했다</a:t>
            </a:r>
            <a:r>
              <a:rPr kumimoji="0" lang="en-US" altLang="ko-KR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축하 하는 동안 천황 은 </a:t>
            </a:r>
            <a:r>
              <a:rPr kumimoji="0" lang="en-US" altLang="ko-KR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"</a:t>
            </a:r>
            <a:r>
              <a:rPr kumimoji="0" lang="ko-KR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국민 의 행복 과 국가 의 발전 을 기원 합니다</a:t>
            </a:r>
            <a:r>
              <a:rPr kumimoji="0" lang="en-US" altLang="ko-KR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" </a:t>
            </a:r>
            <a:r>
              <a:rPr kumimoji="0" lang="ko-KR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라는 메시지 를 보냈 습니다</a:t>
            </a:r>
            <a:r>
              <a:rPr kumimoji="0" lang="en-US" altLang="ko-KR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0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ật Bản chính thức có Thiên Hoàng mới">
            <a:extLst>
              <a:ext uri="{FF2B5EF4-FFF2-40B4-BE49-F238E27FC236}">
                <a16:creationId xmlns:a16="http://schemas.microsoft.com/office/drawing/2014/main" id="{590F2D13-4766-46C3-8C78-ECEDE2211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" y="78645"/>
            <a:ext cx="3947141" cy="272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F26D58-12EA-48C2-9BC7-83416931F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57" y="639745"/>
            <a:ext cx="7651101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즉위식 에도 퇴위 식과 같은 구성 으로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300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여명 의 하객 들이 참석 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즉위식 이 끝난 후 오전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10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시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30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분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(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일본 시간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)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에 왕 의 보물 이전 식이 거행 되어 검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보석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국인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띠 엔티 엔 황 을 수여 받았다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이 의식 에는 대사제 와 일본 내각 대표 를 포함 하여 단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26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명이 참석 했습니다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Hoàng gia Nhật công bố ảnh năm mới 2022 khác biệt so với mọi năm, Công chúa cô độc có màn lột xác ngoạn mục - Ảnh 1.">
            <a:extLst>
              <a:ext uri="{FF2B5EF4-FFF2-40B4-BE49-F238E27FC236}">
                <a16:creationId xmlns:a16="http://schemas.microsoft.com/office/drawing/2014/main" id="{3491CC46-E594-4F6E-80F8-8493CE5E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" y="3015926"/>
            <a:ext cx="5905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3C5423-2F36-47B4-B859-FBB36BD8A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836" y="3711450"/>
            <a:ext cx="4962525" cy="21903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하지만 올해 는 코로나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19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확산 방지 를 위해 가족 별로 따로 촬영 을 진행 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나루 히토 일왕 의 아내 인 마사코 황후 와 딸 아이코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2022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년 새해 를 맞아 가족 사진 사진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2021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년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12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월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21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 도쿄 고쿄 에서 촬영 되었습니다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일련 의 사진 에서 나루 히토 일왕 의 가족 은 시마네 현 이즈모 지역 에서 유통 되고 있는 올해 의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"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하리 코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"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라는 민속 장난감 에 대해 이야기 하고 있습니다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9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àng gia Nhật công bố ảnh năm mới 2022 khác biệt so với mọi năm, Công chúa cô độc có màn lột xác ngoạn mục - Ảnh 7.">
            <a:extLst>
              <a:ext uri="{FF2B5EF4-FFF2-40B4-BE49-F238E27FC236}">
                <a16:creationId xmlns:a16="http://schemas.microsoft.com/office/drawing/2014/main" id="{7409393B-3EB8-4394-B02E-AD9CC7E2E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60385"/>
            <a:ext cx="59055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74ED9B-957A-41BD-BEB0-6A026C3A2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927" y="1719944"/>
            <a:ext cx="4760363" cy="16363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2021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년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12 11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 도쿄 미나토 황궁 에서 후미 히토 왕세자 가족 의 새해 사진 을 찍었 습니다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사진 속 인물 은 지난해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10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월 서민 고무 로 게이 와 결혼 해 왕실 을 떠난 전 마코 공주 를 제외 하고 후미 히토 왕세자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기코 왕세자비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가코 공주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히사 히토 왕자 등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4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명만 남아 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F967EE-2B3F-49C9-A82F-2B80BAA8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927" y="3869574"/>
            <a:ext cx="4760362" cy="8053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（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Mako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와 그녀 의 남편 은 현재 미국 에서 자유로운 삶 을 즐기고 있으며 첫 번째 새해 를 어떻게 함께 보낼지 불확실 합니다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）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9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701383" y="2818761"/>
            <a:ext cx="8789234" cy="1220477"/>
          </a:xfrm>
        </p:spPr>
        <p:txBody>
          <a:bodyPr/>
          <a:lstStyle/>
          <a:p>
            <a:pPr rtl="0">
              <a:defRPr/>
            </a:pPr>
            <a:r>
              <a:rPr lang="ko-KR" altLang="en-US"/>
              <a:t>宮家</a:t>
            </a:r>
            <a:r>
              <a:rPr lang="en-US" altLang="ko-KR"/>
              <a:t>(みやけ)</a:t>
            </a:r>
          </a:p>
        </p:txBody>
      </p:sp>
    </p:spTree>
    <p:extLst>
      <p:ext uri="{BB962C8B-B14F-4D97-AF65-F5344CB8AC3E}">
        <p14:creationId xmlns:p14="http://schemas.microsoft.com/office/powerpoint/2010/main" val="18195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tf11176810_win32</Template>
  <TotalTime>0</TotalTime>
  <Words>995</Words>
  <Application>Microsoft Office PowerPoint</Application>
  <PresentationFormat>와이드스크린</PresentationFormat>
  <Paragraphs>148</Paragraphs>
  <Slides>16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Arial Unicode MS</vt:lpstr>
      <vt:lpstr>HY나무B</vt:lpstr>
      <vt:lpstr>HY나무M</vt:lpstr>
      <vt:lpstr>Meiryo UI</vt:lpstr>
      <vt:lpstr>Open Sans</vt:lpstr>
      <vt:lpstr>Malgun Gothic</vt:lpstr>
      <vt:lpstr>Arial</vt:lpstr>
      <vt:lpstr>Calibri</vt:lpstr>
      <vt:lpstr>창의적 그라데이션 </vt:lpstr>
      <vt:lpstr>내정황족이길 거부하고 결혼한  사람들의 성 씨는 어떻게 될까? </vt:lpstr>
      <vt:lpstr>내정황족이길 거부하고 결혼한 사람들 </vt:lpstr>
      <vt:lpstr>PowerPoint 프레젠테이션</vt:lpstr>
      <vt:lpstr>황실족보</vt:lpstr>
      <vt:lpstr>PowerPoint 프레젠테이션</vt:lpstr>
      <vt:lpstr>PowerPoint 프레젠테이션</vt:lpstr>
      <vt:lpstr>PowerPoint 프레젠테이션</vt:lpstr>
      <vt:lpstr>PowerPoint 프레젠테이션</vt:lpstr>
      <vt:lpstr>宮家(みやけ)</vt:lpstr>
      <vt:lpstr>목차</vt:lpstr>
      <vt:lpstr>미야케란?</vt:lpstr>
      <vt:lpstr>미야케의 시작</vt:lpstr>
      <vt:lpstr>미야케의 계승</vt:lpstr>
      <vt:lpstr>미야케의 단절</vt:lpstr>
      <vt:lpstr>현재의 미야케</vt:lpstr>
      <vt:lpstr>현재의 미야케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2022-03-24T08:05:23Z</dcterms:created>
  <dcterms:modified xsi:type="dcterms:W3CDTF">2022-03-30T13:40:30Z</dcterms:modified>
</cp:coreProperties>
</file>