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7" r:id="rId10"/>
    <p:sldId id="269" r:id="rId11"/>
    <p:sldId id="265" r:id="rId12"/>
    <p:sldId id="266" r:id="rId13"/>
    <p:sldId id="264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3" r:id="rId22"/>
    <p:sldId id="278" r:id="rId23"/>
    <p:sldId id="279" r:id="rId24"/>
    <p:sldId id="281" r:id="rId25"/>
    <p:sldId id="282" r:id="rId26"/>
    <p:sldId id="280" r:id="rId27"/>
    <p:sldId id="283" r:id="rId2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0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9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2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3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2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0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5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3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1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4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00" spc="4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000" spc="4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00" spc="14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6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16" r:id="rId8"/>
    <p:sldLayoutId id="2147483817" r:id="rId9"/>
    <p:sldLayoutId id="2147483818" r:id="rId10"/>
    <p:sldLayoutId id="214748382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 spc="1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 spc="4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 spc="4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 spc="4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 spc="4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 spc="4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3_gV3BcEwv4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s.naver.com/entry.naver?docId=5781645&amp;cid=43667&amp;categoryId=4366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arch.naver.com/p/cr/rd?m=1&amp;px=412&amp;py=204.79998779296875&amp;sx=412&amp;sy=204.79998779296875&amp;p=hbK9owprvxZssM5I6RhssssstTG-360927&amp;q=%EB%8F%85%EB%8F%84+%EA%B2%BD%EB%B9%84%EB%8C%80&amp;ie=utf8&amp;rev=1&amp;ssc=tab.nx.all&amp;f=nexearch&amp;w=nexearch&amp;s=yJyP3gY7qCUTe19jggKG0A%3D%3D&amp;time=1617116722151&amp;bt=16&amp;a=vsd_bas.purl&amp;r=1&amp;i=a00000fa_2343948519ecd586e5f05d52&amp;u=https://www.gbpolice.go.kr/dokdo/index.do&amp;cr=1" TargetMode="External"/><Relationship Id="rId5" Type="http://schemas.openxmlformats.org/officeDocument/2006/relationships/hyperlink" Target="https://dokdo.mofa.go.kr/kor/pds/docu.jsp" TargetMode="External"/><Relationship Id="rId4" Type="http://schemas.openxmlformats.org/officeDocument/2006/relationships/hyperlink" Target="https://blog.naver.com/dokdojd/221558928666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65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xmlns:p14="http://schemas.microsoft.com/office/powerpoint/2010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3" name="Rectangle 67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xmlns:p14="http://schemas.microsoft.com/office/powerpoint/2010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0DAC32B-07CB-45E3-9797-669EA2EC9D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r="5614" b="3"/>
          <a:stretch/>
        </p:blipFill>
        <p:spPr>
          <a:xfrm>
            <a:off x="0" y="0"/>
            <a:ext cx="6096000" cy="685673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0344A06-777D-4E75-9B53-FBD8913D62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" r="11817" b="-2"/>
          <a:stretch/>
        </p:blipFill>
        <p:spPr>
          <a:xfrm>
            <a:off x="6091555" y="0"/>
            <a:ext cx="6097270" cy="6856730"/>
          </a:xfrm>
          <a:prstGeom prst="rect">
            <a:avLst/>
          </a:prstGeom>
        </p:spPr>
      </p:pic>
      <p:grpSp>
        <p:nvGrpSpPr>
          <p:cNvPr id="84" name="Group 69">
            <a:extLst>
              <a:ext uri="{FF2B5EF4-FFF2-40B4-BE49-F238E27FC236}">
                <a16:creationId xmlns:a16="http://schemas.microsoft.com/office/drawing/2014/main" id="{7E0BD6BA-AC5F-41D8-B6B1-5D293D98B64F}"/>
              </a:ext>
              <a:ext uri="{C183D7F6-B498-43B3-948B-1728B52AA6E4}">
                <adec:decorative xmlns:adec="http://schemas.microsoft.com/office/drawing/2017/decorative" xmlns:p14="http://schemas.microsoft.com/office/powerpoint/2010/main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0" y="0"/>
            <a:ext cx="5236845" cy="6858000"/>
            <a:chOff x="6951980" y="0"/>
            <a:chExt cx="5236845" cy="6858000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04EB65F9-0754-401F-857A-869F31CFBE14}"/>
                </a:ext>
                <a:ext uri="{C183D7F6-B498-43B3-948B-1728B52AA6E4}">
                  <adec:decorative xmlns:adec="http://schemas.microsoft.com/office/drawing/2017/decorative" xmlns:p14="http://schemas.microsoft.com/office/powerpoint/2010/main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0" y="692785"/>
              <a:ext cx="5236210" cy="6164580"/>
            </a:xfrm>
            <a:prstGeom prst="rect">
              <a:avLst/>
            </a:prstGeom>
          </p:spPr>
        </p:pic>
        <p:pic>
          <p:nvPicPr>
            <p:cNvPr id="85" name="Picture 71">
              <a:extLst>
                <a:ext uri="{FF2B5EF4-FFF2-40B4-BE49-F238E27FC236}">
                  <a16:creationId xmlns:a16="http://schemas.microsoft.com/office/drawing/2014/main" id="{37EEF00B-092B-4DEB-948D-0128E8A358B7}"/>
                </a:ext>
                <a:ext uri="{C183D7F6-B498-43B3-948B-1728B52AA6E4}">
                  <adec:decorative xmlns:adec="http://schemas.microsoft.com/office/drawing/2017/decorative" xmlns:p14="http://schemas.microsoft.com/office/powerpoint/2010/main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730" y="-373380"/>
              <a:ext cx="4197350" cy="4942840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F13CD03B-60B1-4C0A-8667-0E7D48A67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315" y="744856"/>
            <a:ext cx="10190480" cy="2754802"/>
          </a:xfr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5300" b="1" cap="all" spc="700" dirty="0" err="1">
                <a:solidFill>
                  <a:srgbClr val="FFFFFF"/>
                </a:solidFill>
                <a:latin typeface="궁서" panose="02030600000101010101" pitchFamily="18" charset="-127"/>
                <a:ea typeface="궁서" panose="02030600000101010101" pitchFamily="18" charset="-127"/>
                <a:cs typeface="NanumGothic" charset="0"/>
              </a:rPr>
              <a:t>독도는</a:t>
            </a:r>
            <a:r>
              <a:rPr sz="5300" b="1" cap="all" spc="700" dirty="0">
                <a:solidFill>
                  <a:srgbClr val="FFFFFF"/>
                </a:solidFill>
                <a:latin typeface="궁서" panose="02030600000101010101" pitchFamily="18" charset="-127"/>
                <a:ea typeface="궁서" panose="02030600000101010101" pitchFamily="18" charset="-127"/>
                <a:cs typeface="NanumGothic" charset="0"/>
              </a:rPr>
              <a:t> </a:t>
            </a:r>
            <a:r>
              <a:rPr sz="5300" b="1" cap="all" spc="700" dirty="0" err="1">
                <a:solidFill>
                  <a:srgbClr val="FFFFFF"/>
                </a:solidFill>
                <a:latin typeface="궁서" panose="02030600000101010101" pitchFamily="18" charset="-127"/>
                <a:ea typeface="궁서" panose="02030600000101010101" pitchFamily="18" charset="-127"/>
                <a:cs typeface="NanumGothic" charset="0"/>
              </a:rPr>
              <a:t>대한민국</a:t>
            </a:r>
            <a:r>
              <a:rPr sz="5300" b="1" cap="all" spc="700" dirty="0">
                <a:solidFill>
                  <a:srgbClr val="FFFFFF"/>
                </a:solidFill>
                <a:latin typeface="궁서" panose="02030600000101010101" pitchFamily="18" charset="-127"/>
                <a:ea typeface="궁서" panose="02030600000101010101" pitchFamily="18" charset="-127"/>
                <a:cs typeface="NanumGothic" charset="0"/>
              </a:rPr>
              <a:t> </a:t>
            </a:r>
            <a:r>
              <a:rPr sz="5300" b="1" cap="all" spc="700" dirty="0" err="1">
                <a:solidFill>
                  <a:srgbClr val="FFFFFF"/>
                </a:solidFill>
                <a:latin typeface="궁서" panose="02030600000101010101" pitchFamily="18" charset="-127"/>
                <a:ea typeface="궁서" panose="02030600000101010101" pitchFamily="18" charset="-127"/>
                <a:cs typeface="NanumGothic" charset="0"/>
              </a:rPr>
              <a:t>땅입니다</a:t>
            </a:r>
            <a:r>
              <a:rPr sz="5300" b="1" cap="all" spc="700" dirty="0">
                <a:solidFill>
                  <a:srgbClr val="FFFFFF"/>
                </a:solidFill>
                <a:latin typeface="폴라리스바탕" charset="0"/>
                <a:ea typeface="폴라리스바탕" charset="0"/>
                <a:cs typeface="NanumGothic" charset="0"/>
              </a:rPr>
              <a:t>.</a:t>
            </a:r>
            <a:endParaRPr lang="ko-KR" altLang="en-US" sz="5300" b="1" cap="all" dirty="0">
              <a:solidFill>
                <a:srgbClr val="FFFFFF"/>
              </a:solidFill>
              <a:latin typeface="폴라리스바탕" charset="0"/>
              <a:ea typeface="폴라리스바탕" charset="0"/>
              <a:cs typeface="NanumGothic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65E07B1-C7FF-4290-97C2-05DFE8760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8965" y="5403850"/>
            <a:ext cx="4051300" cy="114808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altLang="ko-KR" sz="22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ko-KR" sz="2600" b="1" dirty="0">
                <a:solidFill>
                  <a:schemeClr val="bg1"/>
                </a:solidFill>
              </a:rPr>
              <a:t>21902474 –</a:t>
            </a:r>
            <a:r>
              <a:rPr lang="ko-KR" altLang="en-US" sz="2600" b="1" dirty="0">
                <a:solidFill>
                  <a:schemeClr val="bg1"/>
                </a:solidFill>
              </a:rPr>
              <a:t>영어영문학과</a:t>
            </a:r>
            <a:endParaRPr lang="en-US" altLang="ko-KR" sz="2600" b="1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ko-KR" altLang="en-US" sz="2600" b="1" dirty="0" err="1">
                <a:solidFill>
                  <a:schemeClr val="bg1"/>
                </a:solidFill>
              </a:rPr>
              <a:t>백지희</a:t>
            </a:r>
            <a:r>
              <a:rPr lang="en-US" altLang="ko-KR" sz="2600" b="1" dirty="0">
                <a:solidFill>
                  <a:schemeClr val="bg1"/>
                </a:solidFill>
              </a:rPr>
              <a:t> (Beak Ji-Hui)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altLang="ko-KR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3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4A2D426-35C6-4E5A-8204-1E6F28713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23" y="76201"/>
            <a:ext cx="6400800" cy="40081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독도가 한국 영토인 이유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2)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역사적 근거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C96D671-CB09-4A40-87DE-E5042068B0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1A0628A-CD3B-450E-BF5A-04678A41E4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96386AA-8B39-4EAE-8E84-F62C12CCE9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3" name="그림 2" descr="텍스트, 자연, 산호초이(가) 표시된 사진&#10;&#10;자동 생성된 설명">
            <a:extLst>
              <a:ext uri="{FF2B5EF4-FFF2-40B4-BE49-F238E27FC236}">
                <a16:creationId xmlns:a16="http://schemas.microsoft.com/office/drawing/2014/main" id="{2D76C15D-FD5E-4F99-B426-A73E265717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r="6702" b="3"/>
          <a:stretch/>
        </p:blipFill>
        <p:spPr>
          <a:xfrm>
            <a:off x="6671775" y="891938"/>
            <a:ext cx="5046291" cy="5046291"/>
          </a:xfrm>
          <a:custGeom>
            <a:avLst/>
            <a:gdLst/>
            <a:ahLst/>
            <a:cxnLst/>
            <a:rect l="l" t="t" r="r" b="b"/>
            <a:pathLst>
              <a:path w="4800600" h="4800600">
                <a:moveTo>
                  <a:pt x="2400300" y="0"/>
                </a:moveTo>
                <a:cubicBezTo>
                  <a:pt x="3725949" y="0"/>
                  <a:pt x="4800600" y="1074651"/>
                  <a:pt x="4800600" y="2400300"/>
                </a:cubicBez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423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CCA337-1445-4DAA-95BB-424B638BE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5400" b="1" dirty="0">
                <a:latin typeface="궁서" panose="02030600000101010101" pitchFamily="18" charset="-127"/>
                <a:ea typeface="궁서" panose="02030600000101010101" pitchFamily="18" charset="-127"/>
                <a:cs typeface="Aharoni" panose="02010803020104030203" pitchFamily="2" charset="-79"/>
              </a:rPr>
              <a:t>1.</a:t>
            </a:r>
            <a:r>
              <a:rPr lang="ko-KR" altLang="en-US" sz="5400" b="1" dirty="0">
                <a:latin typeface="궁서" panose="02030600000101010101" pitchFamily="18" charset="-127"/>
                <a:ea typeface="궁서" panose="02030600000101010101" pitchFamily="18" charset="-127"/>
                <a:cs typeface="Aharoni" panose="02010803020104030203" pitchFamily="2" charset="-79"/>
              </a:rPr>
              <a:t>조선시대때의 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A6EF4F-1B57-4E37-9567-EB116E1B7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4" y="2884404"/>
            <a:ext cx="10677734" cy="1325563"/>
          </a:xfrm>
        </p:spPr>
        <p:txBody>
          <a:bodyPr/>
          <a:lstStyle/>
          <a:p>
            <a:pPr algn="ctr"/>
            <a:r>
              <a:rPr lang="ko-KR" altLang="en-US" sz="3200" b="1" dirty="0">
                <a:latin typeface="궁서" panose="02030600000101010101" pitchFamily="18" charset="-127"/>
                <a:ea typeface="궁서" panose="02030600000101010101" pitchFamily="18" charset="-127"/>
              </a:rPr>
              <a:t>조선시대때 독도에 살던 </a:t>
            </a:r>
            <a:r>
              <a:rPr lang="en-US" altLang="ko-KR" sz="3200" b="1" dirty="0">
                <a:latin typeface="궁서" panose="02030600000101010101" pitchFamily="18" charset="-127"/>
                <a:ea typeface="궁서" panose="02030600000101010101" pitchFamily="18" charset="-127"/>
              </a:rPr>
              <a:t>‘</a:t>
            </a:r>
            <a:r>
              <a:rPr lang="ko-KR" altLang="en-US" sz="3200" b="1" dirty="0">
                <a:latin typeface="궁서" panose="02030600000101010101" pitchFamily="18" charset="-127"/>
                <a:ea typeface="궁서" panose="02030600000101010101" pitchFamily="18" charset="-127"/>
              </a:rPr>
              <a:t>일본인</a:t>
            </a:r>
            <a:r>
              <a:rPr lang="en-US" altLang="ko-KR" sz="3200" b="1" dirty="0">
                <a:latin typeface="궁서" panose="02030600000101010101" pitchFamily="18" charset="-127"/>
                <a:ea typeface="궁서" panose="02030600000101010101" pitchFamily="18" charset="-127"/>
              </a:rPr>
              <a:t>＇</a:t>
            </a:r>
            <a:r>
              <a:rPr lang="ko-KR" altLang="en-US" sz="3200" b="1" dirty="0">
                <a:latin typeface="궁서" panose="02030600000101010101" pitchFamily="18" charset="-127"/>
                <a:ea typeface="궁서" panose="02030600000101010101" pitchFamily="18" charset="-127"/>
              </a:rPr>
              <a:t>이 </a:t>
            </a:r>
            <a:r>
              <a:rPr lang="ko-KR" altLang="en-US" sz="32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쫒겨난</a:t>
            </a:r>
            <a:r>
              <a:rPr lang="ko-KR" altLang="en-US" sz="3200" b="1" dirty="0">
                <a:latin typeface="궁서" panose="02030600000101010101" pitchFamily="18" charset="-127"/>
                <a:ea typeface="궁서" panose="02030600000101010101" pitchFamily="18" charset="-127"/>
              </a:rPr>
              <a:t> 적이 있다</a:t>
            </a:r>
            <a:r>
              <a:rPr lang="en-US" altLang="ko-KR" sz="3200" b="1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sz="32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85AE173-A78B-4175-9E2F-9B93F76EE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695" y="4581625"/>
            <a:ext cx="11274610" cy="1595338"/>
          </a:xfrm>
        </p:spPr>
        <p:txBody>
          <a:bodyPr/>
          <a:lstStyle/>
          <a:p>
            <a:pPr algn="ctr"/>
            <a:r>
              <a:rPr lang="en-US" altLang="ko-KR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</a:t>
            </a:r>
            <a:r>
              <a:rPr lang="ko-KR" altLang="en-US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이것은 독도가 우리땅이라는 것을 알려준다</a:t>
            </a:r>
            <a:r>
              <a:rPr lang="en-US" altLang="ko-KR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7231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2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6" name="Picture 14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7" name="Rectangle 1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A3EF0E40-AEB8-4DF7-A67A-7317B3BF94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8138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7B5A654-AA58-41D3-9D33-03F53FC4B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2308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>
                <a:solidFill>
                  <a:srgbClr val="FFFFFF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2.</a:t>
            </a:r>
            <a:r>
              <a:rPr lang="ko-KR" altLang="en-US" dirty="0">
                <a:solidFill>
                  <a:srgbClr val="FFFFFF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독도의 </a:t>
            </a:r>
            <a:r>
              <a:rPr lang="en-US" altLang="ko-KR" dirty="0">
                <a:solidFill>
                  <a:srgbClr val="FFFFFF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“</a:t>
            </a:r>
            <a:r>
              <a:rPr lang="ko-KR" altLang="en-US" dirty="0">
                <a:solidFill>
                  <a:srgbClr val="FFFFFF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연표</a:t>
            </a:r>
            <a:r>
              <a:rPr lang="en-US" altLang="ko-KR" dirty="0">
                <a:solidFill>
                  <a:srgbClr val="FFFFFF"/>
                </a:solidFill>
              </a:rPr>
              <a:t>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1FC0A62-A89F-4C1D-9AC3-36D5F3A7D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9400"/>
            <a:ext cx="4952681" cy="34609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>
              <a:lnSpc>
                <a:spcPct val="110000"/>
              </a:lnSpc>
            </a:pPr>
            <a:endParaRPr lang="en-US" altLang="ko-KR" sz="180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en-US" altLang="ko-KR" sz="180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ko-KR" sz="1800" b="1">
                <a:solidFill>
                  <a:srgbClr val="FFFFFF"/>
                </a:solidFill>
              </a:rPr>
              <a:t>https://search.pstatic.net/common/?src=http%3A%2F%2Fcafefiles.naver.net%2F20111024_11%2Fcamille1300_1319427792868SxIuC_jpg%2Fk-20111024-457105_camille1300.jpg&amp;type=sc960_832</a:t>
            </a:r>
          </a:p>
        </p:txBody>
      </p:sp>
      <p:grpSp>
        <p:nvGrpSpPr>
          <p:cNvPr id="29" name="Group 20">
            <a:extLst>
              <a:ext uri="{FF2B5EF4-FFF2-40B4-BE49-F238E27FC236}">
                <a16:creationId xmlns:a16="http://schemas.microsoft.com/office/drawing/2014/main" id="{EE9B2788-52F7-4FD8-9A6C-1CBD701193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5029" y="1"/>
            <a:ext cx="5236971" cy="6858000"/>
            <a:chOff x="20829" y="1"/>
            <a:chExt cx="5236971" cy="685799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927285D-4714-43A4-B813-F4723866DD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196FC73-5547-418C-A557-60B63BA6B2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8" name="그림 7" descr="지도이(가) 표시된 사진&#10;&#10;자동 생성된 설명">
            <a:extLst>
              <a:ext uri="{FF2B5EF4-FFF2-40B4-BE49-F238E27FC236}">
                <a16:creationId xmlns:a16="http://schemas.microsoft.com/office/drawing/2014/main" id="{25753FF3-8816-4195-B79D-0857A2AEC3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r="25137" b="-1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99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6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:p14="http://schemas.microsoft.com/office/powerpoint/2010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6" name="Rectangle 7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xmlns:p14="http://schemas.microsoft.com/office/powerpoint/2010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825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87" name="Group 72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xmlns:p14="http://schemas.microsoft.com/office/powerpoint/2010/main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175" y="0"/>
            <a:ext cx="7724140" cy="6858000"/>
            <a:chOff x="3175" y="0"/>
            <a:chExt cx="7724140" cy="6858000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xmlns:p14="http://schemas.microsoft.com/office/powerpoint/2010/main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120" y="0"/>
              <a:ext cx="5115560" cy="685800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xmlns:p14="http://schemas.microsoft.com/office/powerpoint/2010/main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50595" y="-947420"/>
              <a:ext cx="5562600" cy="7456170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2256155" y="151765"/>
            <a:ext cx="7320915" cy="166497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spc="100">
                <a:latin typeface="Microsoft GothicNeo" charset="0"/>
                <a:ea typeface="Arial" charset="0"/>
                <a:cs typeface="Aharoni" charset="0"/>
              </a:rPr>
              <a:t>1)  </a:t>
            </a:r>
            <a:r>
              <a:rPr lang="ko-KR" altLang="en-US" sz="4400" b="1" spc="100">
                <a:latin typeface="Aharoni" charset="0"/>
                <a:ea typeface="Microsoft GothicNeo" charset="0"/>
                <a:cs typeface="Aharoni" charset="0"/>
              </a:rPr>
              <a:t>삼국사기</a:t>
            </a:r>
            <a:r>
              <a:rPr lang="ko-KR" altLang="en-US" sz="4400" b="1" spc="100">
                <a:latin typeface="Aharoni" charset="0"/>
                <a:ea typeface="Aharoni" charset="0"/>
                <a:cs typeface="Aharoni" charset="0"/>
              </a:rPr>
              <a:t> </a:t>
            </a:r>
            <a:r>
              <a:rPr lang="en-US" altLang="ko-KR" sz="4400" b="1" spc="100">
                <a:latin typeface="Aharoni" charset="0"/>
                <a:ea typeface="Aharoni" charset="0"/>
                <a:cs typeface="Aharoni" charset="0"/>
              </a:rPr>
              <a:t>(</a:t>
            </a:r>
            <a:r>
              <a:rPr lang="ko-KR" altLang="en-US" sz="4400" b="1" spc="100">
                <a:latin typeface="Aharoni" charset="0"/>
                <a:ea typeface="Microsoft GothicNeo" charset="0"/>
                <a:cs typeface="Aharoni" charset="0"/>
              </a:rPr>
              <a:t>우산국</a:t>
            </a:r>
            <a:r>
              <a:rPr lang="ko-KR" altLang="en-US" sz="4400" b="1" spc="100">
                <a:latin typeface="Aharoni" charset="0"/>
                <a:ea typeface="Aharoni" charset="0"/>
                <a:cs typeface="Aharoni" charset="0"/>
              </a:rPr>
              <a:t> </a:t>
            </a:r>
            <a:r>
              <a:rPr lang="ko-KR" altLang="en-US" sz="4400" b="1" spc="100">
                <a:latin typeface="Aharoni" charset="0"/>
                <a:ea typeface="Microsoft GothicNeo" charset="0"/>
                <a:cs typeface="Aharoni" charset="0"/>
              </a:rPr>
              <a:t>복속</a:t>
            </a:r>
            <a:r>
              <a:rPr lang="en-US" altLang="ko-KR" sz="4400" b="1" spc="100">
                <a:latin typeface="Aharoni" charset="0"/>
                <a:ea typeface="Aharoni" charset="0"/>
                <a:cs typeface="Aharoni" charset="0"/>
              </a:rPr>
              <a:t>)</a:t>
            </a:r>
            <a:endParaRPr lang="ko-KR" altLang="en-US" sz="4400" b="1">
              <a:latin typeface="Aharoni" charset="0"/>
              <a:ea typeface="Aharoni" charset="0"/>
              <a:cs typeface="Aharoni" charset="0"/>
            </a:endParaRPr>
          </a:p>
        </p:txBody>
      </p:sp>
      <p:pic>
        <p:nvPicPr>
          <p:cNvPr id="11" name="그림 10" descr="/var/mobile/Containers/Data/Application/CD58A6BF-6A30-4720-B170-83CA899F278C/tmp/_d/image1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4" t="18204" r="5622" b="21541"/>
          <a:stretch>
            <a:fillRect/>
          </a:stretch>
        </p:blipFill>
        <p:spPr>
          <a:xfrm>
            <a:off x="400050" y="2719070"/>
            <a:ext cx="4725035" cy="3326765"/>
          </a:xfrm>
          <a:prstGeom prst="rect">
            <a:avLst/>
          </a:prstGeom>
          <a:noFill/>
        </p:spPr>
      </p:pic>
      <p:sp>
        <p:nvSpPr>
          <p:cNvPr id="7" name="내용 개체 틀 6"/>
          <p:cNvSpPr txBox="1">
            <a:spLocks noGrp="1"/>
          </p:cNvSpPr>
          <p:nvPr>
            <p:ph idx="1"/>
          </p:nvPr>
        </p:nvSpPr>
        <p:spPr>
          <a:xfrm>
            <a:off x="6091555" y="1530350"/>
            <a:ext cx="5494655" cy="4341495"/>
          </a:xfrm>
          <a:prstGeom prst="rect">
            <a:avLst/>
          </a:prstGeom>
        </p:spPr>
        <p:txBody>
          <a:bodyPr vert="horz" wrap="square" lIns="109855" tIns="109855" rIns="109855" bIns="91440" numCol="1" anchor="t">
            <a:normAutofit fontScale="25000" lnSpcReduction="20000"/>
          </a:bodyPr>
          <a:lstStyle/>
          <a:p>
            <a:pPr marL="0" indent="0" algn="r" defTabSz="914400" eaLnBrk="1" latinLnBrk="0" hangingPunct="1">
              <a:lnSpc>
                <a:spcPct val="113999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1200" spc="40">
                <a:latin typeface="Microsoft GothicNeo Light" charset="0"/>
                <a:ea typeface="Arial" charset="0"/>
                <a:cs typeface="+mn-cs"/>
              </a:rPr>
              <a:t>512</a:t>
            </a:r>
            <a:r>
              <a:rPr lang="ko-KR" altLang="en-US" sz="11200" spc="40">
                <a:latin typeface="Microsoft GothicNeo Light" charset="0"/>
                <a:ea typeface="Microsoft GothicNeo Light" charset="0"/>
                <a:cs typeface="+mn-cs"/>
              </a:rPr>
              <a:t>년 </a:t>
            </a:r>
            <a:endParaRPr lang="ko-KR" altLang="en-US" sz="11200">
              <a:latin typeface="Microsoft GothicNeo Light" charset="0"/>
              <a:ea typeface="Microsoft GothicNeo Light" charset="0"/>
              <a:cs typeface="+mn-cs"/>
            </a:endParaRPr>
          </a:p>
          <a:p>
            <a:pPr marL="0" indent="0" algn="l" defTabSz="914400" eaLnBrk="1" latinLnBrk="0" hangingPunct="1">
              <a:lnSpc>
                <a:spcPct val="113999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1200">
              <a:latin typeface="Microsoft GothicNeo Light" charset="0"/>
              <a:ea typeface="Arial" charset="0"/>
              <a:cs typeface="+mn-cs"/>
            </a:endParaRPr>
          </a:p>
          <a:p>
            <a:pPr marL="0" indent="0" algn="l" defTabSz="914400" eaLnBrk="1" latinLnBrk="0" hangingPunct="1">
              <a:lnSpc>
                <a:spcPct val="113999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ko-KR" altLang="en-US" sz="11200" spc="40">
                <a:latin typeface="Microsoft GothicNeo Light" charset="0"/>
                <a:ea typeface="Microsoft GothicNeo Light" charset="0"/>
                <a:cs typeface="+mn-cs"/>
              </a:rPr>
              <a:t>신라 이찬 이사부가 우산국을 정벌하여 우산국을</a:t>
            </a:r>
            <a:r>
              <a:rPr lang="ko-KR" altLang="en-US" sz="11200" b="1" spc="40">
                <a:solidFill>
                  <a:srgbClr val="C00000"/>
                </a:solidFill>
                <a:latin typeface="Microsoft GothicNeo Light" charset="0"/>
                <a:ea typeface="Microsoft GothicNeo Light" charset="0"/>
                <a:cs typeface="+mn-cs"/>
              </a:rPr>
              <a:t> 복속하였다고 </a:t>
            </a:r>
            <a:r>
              <a:rPr lang="ko-KR" altLang="en-US" sz="11200" spc="40">
                <a:latin typeface="Microsoft GothicNeo Light" charset="0"/>
                <a:ea typeface="Microsoft GothicNeo Light" charset="0"/>
                <a:cs typeface="+mn-cs"/>
              </a:rPr>
              <a:t>서술되어 있다</a:t>
            </a:r>
            <a:r>
              <a:rPr lang="en-US" altLang="ko-KR" sz="11200" spc="40">
                <a:latin typeface="Microsoft GothicNeo Light" charset="0"/>
                <a:ea typeface="Arial" charset="0"/>
                <a:cs typeface="+mn-cs"/>
              </a:rPr>
              <a:t>.</a:t>
            </a:r>
            <a:endParaRPr lang="ko-KR" altLang="en-US" sz="11200">
              <a:latin typeface="Microsoft GothicNeo Light" charset="0"/>
              <a:ea typeface="Arial" charset="0"/>
              <a:cs typeface="+mn-cs"/>
            </a:endParaRPr>
          </a:p>
          <a:p>
            <a:pPr marL="0" indent="0" algn="l" defTabSz="914400" eaLnBrk="1" latinLnBrk="0" hangingPunct="1">
              <a:lnSpc>
                <a:spcPct val="113999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1200">
              <a:latin typeface="Microsoft GothicNeo Light" charset="0"/>
              <a:ea typeface="Arial" charset="0"/>
              <a:cs typeface="+mn-cs"/>
            </a:endParaRPr>
          </a:p>
          <a:p>
            <a:pPr marL="0" indent="0" algn="l" defTabSz="914400" eaLnBrk="1" latinLnBrk="0" hangingPunct="1">
              <a:lnSpc>
                <a:spcPct val="113999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1200" spc="40">
                <a:latin typeface="Microsoft GothicNeo Light" charset="0"/>
                <a:ea typeface="Arial" charset="0"/>
                <a:cs typeface="+mn-cs"/>
              </a:rPr>
              <a:t>‘</a:t>
            </a:r>
            <a:r>
              <a:rPr lang="ko-KR" altLang="en-US" sz="11200" spc="40">
                <a:latin typeface="Microsoft GothicNeo Light" charset="0"/>
                <a:ea typeface="Microsoft GothicNeo Light" charset="0"/>
                <a:cs typeface="+mn-cs"/>
              </a:rPr>
              <a:t>동국문헌비고 </a:t>
            </a:r>
            <a:r>
              <a:rPr lang="en-US" altLang="ko-KR" sz="11200" spc="40">
                <a:latin typeface="Microsoft GothicNeo Light" charset="0"/>
                <a:ea typeface="Arial" charset="0"/>
                <a:cs typeface="+mn-cs"/>
              </a:rPr>
              <a:t>’</a:t>
            </a:r>
            <a:r>
              <a:rPr lang="ko-KR" altLang="en-US" sz="11200" spc="40">
                <a:latin typeface="Microsoft GothicNeo Light" charset="0"/>
                <a:ea typeface="Microsoft GothicNeo Light" charset="0"/>
                <a:cs typeface="+mn-cs"/>
              </a:rPr>
              <a:t>  </a:t>
            </a:r>
            <a:endParaRPr lang="ko-KR" altLang="en-US" sz="11200">
              <a:latin typeface="Microsoft GothicNeo Light" charset="0"/>
              <a:ea typeface="Microsoft GothicNeo Light" charset="0"/>
              <a:cs typeface="+mn-cs"/>
            </a:endParaRPr>
          </a:p>
          <a:p>
            <a:pPr marL="0" indent="0" algn="l" defTabSz="914400" eaLnBrk="1" latinLnBrk="0" hangingPunct="1">
              <a:lnSpc>
                <a:spcPct val="113999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1200" b="1" spc="40">
                <a:solidFill>
                  <a:srgbClr val="C00000"/>
                </a:solidFill>
                <a:latin typeface="Microsoft GothicNeo Light" charset="0"/>
                <a:ea typeface="Arial" charset="0"/>
                <a:cs typeface="+mn-cs"/>
              </a:rPr>
              <a:t>“</a:t>
            </a:r>
            <a:r>
              <a:rPr lang="ko-KR" altLang="en-US" sz="11200" b="1" spc="40">
                <a:solidFill>
                  <a:srgbClr val="C00000"/>
                </a:solidFill>
                <a:latin typeface="Microsoft GothicNeo Light" charset="0"/>
                <a:ea typeface="Microsoft GothicNeo Light" charset="0"/>
                <a:cs typeface="+mn-cs"/>
              </a:rPr>
              <a:t>울릉</a:t>
            </a:r>
            <a:r>
              <a:rPr lang="en-US" altLang="ko-KR" sz="11200" b="1" spc="40">
                <a:solidFill>
                  <a:srgbClr val="C00000"/>
                </a:solidFill>
                <a:latin typeface="Microsoft GothicNeo Light" charset="0"/>
                <a:ea typeface="Arial" charset="0"/>
                <a:cs typeface="+mn-cs"/>
              </a:rPr>
              <a:t>(</a:t>
            </a:r>
            <a:r>
              <a:rPr lang="ko-KR" altLang="en-US" sz="11200" b="1" spc="40">
                <a:solidFill>
                  <a:srgbClr val="C00000"/>
                </a:solidFill>
                <a:latin typeface="Microsoft GothicNeo Light" charset="0"/>
                <a:ea typeface="Microsoft GothicNeo Light" charset="0"/>
                <a:cs typeface="+mn-cs"/>
              </a:rPr>
              <a:t>울릉도</a:t>
            </a:r>
            <a:r>
              <a:rPr lang="en-US" altLang="ko-KR" sz="11200" b="1" spc="40">
                <a:solidFill>
                  <a:srgbClr val="C00000"/>
                </a:solidFill>
                <a:latin typeface="Microsoft GothicNeo Light" charset="0"/>
                <a:ea typeface="Arial" charset="0"/>
                <a:cs typeface="+mn-cs"/>
              </a:rPr>
              <a:t>)</a:t>
            </a:r>
            <a:r>
              <a:rPr lang="ko-KR" altLang="en-US" sz="11200" b="1" spc="40">
                <a:solidFill>
                  <a:srgbClr val="C00000"/>
                </a:solidFill>
                <a:latin typeface="Microsoft GothicNeo Light" charset="0"/>
                <a:ea typeface="Microsoft GothicNeo Light" charset="0"/>
                <a:cs typeface="+mn-cs"/>
              </a:rPr>
              <a:t>와 우산</a:t>
            </a:r>
            <a:r>
              <a:rPr lang="en-US" altLang="ko-KR" sz="11200" b="1" spc="40">
                <a:solidFill>
                  <a:srgbClr val="C00000"/>
                </a:solidFill>
                <a:latin typeface="Microsoft GothicNeo Light" charset="0"/>
                <a:ea typeface="Arial" charset="0"/>
                <a:cs typeface="+mn-cs"/>
              </a:rPr>
              <a:t>(</a:t>
            </a:r>
            <a:r>
              <a:rPr lang="ko-KR" altLang="en-US" sz="11200" b="1" spc="40">
                <a:solidFill>
                  <a:srgbClr val="C00000"/>
                </a:solidFill>
                <a:latin typeface="Microsoft GothicNeo Light" charset="0"/>
                <a:ea typeface="Microsoft GothicNeo Light" charset="0"/>
                <a:cs typeface="+mn-cs"/>
              </a:rPr>
              <a:t>독도</a:t>
            </a:r>
            <a:r>
              <a:rPr lang="en-US" altLang="ko-KR" sz="11200" b="1" spc="40">
                <a:solidFill>
                  <a:srgbClr val="C00000"/>
                </a:solidFill>
                <a:latin typeface="Microsoft GothicNeo Light" charset="0"/>
                <a:ea typeface="Arial" charset="0"/>
                <a:cs typeface="+mn-cs"/>
              </a:rPr>
              <a:t>)</a:t>
            </a:r>
            <a:r>
              <a:rPr lang="ko-KR" altLang="en-US" sz="11200" b="1" spc="40">
                <a:solidFill>
                  <a:srgbClr val="C00000"/>
                </a:solidFill>
                <a:latin typeface="Microsoft GothicNeo Light" charset="0"/>
                <a:ea typeface="Microsoft GothicNeo Light" charset="0"/>
                <a:cs typeface="+mn-cs"/>
              </a:rPr>
              <a:t>는 모두 우산국의 땅</a:t>
            </a:r>
            <a:r>
              <a:rPr lang="en-US" altLang="ko-KR" sz="11200" b="1" spc="40">
                <a:solidFill>
                  <a:srgbClr val="C00000"/>
                </a:solidFill>
                <a:latin typeface="Microsoft GothicNeo Light" charset="0"/>
                <a:ea typeface="Arial" charset="0"/>
                <a:cs typeface="+mn-cs"/>
              </a:rPr>
              <a:t>” </a:t>
            </a:r>
            <a:r>
              <a:rPr lang="ko-KR" altLang="en-US" sz="11200" b="1" spc="40">
                <a:solidFill>
                  <a:srgbClr val="C00000"/>
                </a:solidFill>
                <a:latin typeface="Microsoft GothicNeo Light" charset="0"/>
                <a:ea typeface="Microsoft GothicNeo Light" charset="0"/>
                <a:cs typeface="+mn-cs"/>
              </a:rPr>
              <a:t>이라고 기술 </a:t>
            </a:r>
            <a:r>
              <a:rPr lang="ko-KR" altLang="en-US" sz="11200" spc="40">
                <a:latin typeface="Microsoft GothicNeo Light" charset="0"/>
                <a:ea typeface="Microsoft GothicNeo Light" charset="0"/>
                <a:cs typeface="+mn-cs"/>
              </a:rPr>
              <a:t>되어 있다</a:t>
            </a:r>
            <a:r>
              <a:rPr lang="en-US" altLang="ko-KR" sz="11200" spc="40">
                <a:latin typeface="Microsoft GothicNeo Light" charset="0"/>
                <a:ea typeface="Arial" charset="0"/>
                <a:cs typeface="+mn-cs"/>
              </a:rPr>
              <a:t>.</a:t>
            </a:r>
            <a:endParaRPr lang="ko-KR" altLang="en-US" sz="11200">
              <a:latin typeface="Microsoft GothicNeo Light" charset="0"/>
              <a:ea typeface="Arial" charset="0"/>
              <a:cs typeface="+mn-cs"/>
            </a:endParaRPr>
          </a:p>
          <a:p>
            <a:pPr marL="0" indent="0" algn="l" defTabSz="914400" eaLnBrk="1" latinLnBrk="0" hangingPunct="1">
              <a:lnSpc>
                <a:spcPct val="113999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endParaRPr lang="ko-KR" altLang="en-US" sz="1800">
              <a:latin typeface="Microsoft GothicNeo Light" charset="0"/>
              <a:ea typeface="Arial" charset="0"/>
              <a:cs typeface="+mn-cs"/>
            </a:endParaRPr>
          </a:p>
          <a:p>
            <a:pPr marL="228600" indent="-228600" algn="l" defTabSz="914400" eaLnBrk="1" latinLnBrk="0" hangingPunct="1">
              <a:lnSpc>
                <a:spcPct val="113999"/>
              </a:lnSpc>
              <a:spcBef>
                <a:spcPts val="1000"/>
              </a:spcBef>
              <a:spcAft>
                <a:spcPts val="0"/>
              </a:spcAft>
              <a:buClr>
                <a:srgbClr val="758468"/>
              </a:buClr>
              <a:buFont typeface="Arial"/>
              <a:buChar char="•"/>
            </a:pPr>
            <a:endParaRPr lang="ko-KR" altLang="en-US" sz="2400" b="1">
              <a:solidFill>
                <a:srgbClr val="C00000"/>
              </a:solidFill>
              <a:latin typeface="Microsoft GothicNeo Light" charset="0"/>
              <a:ea typeface="Arial" charset="0"/>
              <a:cs typeface="+mn-cs"/>
            </a:endParaRPr>
          </a:p>
          <a:p>
            <a:pPr marL="228600" indent="-228600" algn="l" defTabSz="914400" eaLnBrk="1" latinLnBrk="0" hangingPunct="1">
              <a:lnSpc>
                <a:spcPct val="113999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ko-KR" sz="2400" b="1" spc="40">
                <a:solidFill>
                  <a:srgbClr val="C00000"/>
                </a:solidFill>
                <a:latin typeface="Microsoft GothicNeo Light" charset="0"/>
                <a:ea typeface="Arial" charset="0"/>
                <a:cs typeface="+mn-cs"/>
              </a:rPr>
              <a:t/>
            </a:r>
            <a:br>
              <a:rPr lang="en-US" altLang="ko-KR" sz="2400" b="1" spc="40">
                <a:solidFill>
                  <a:srgbClr val="C00000"/>
                </a:solidFill>
                <a:latin typeface="Microsoft GothicNeo Light" charset="0"/>
                <a:ea typeface="Arial" charset="0"/>
                <a:cs typeface="+mn-cs"/>
              </a:rPr>
            </a:br>
            <a:endParaRPr lang="ko-KR" altLang="en-US" sz="2400" b="1">
              <a:solidFill>
                <a:srgbClr val="C00000"/>
              </a:solidFill>
              <a:latin typeface="Microsoft GothicNeo Light" charset="0"/>
              <a:ea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78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0" name="Group 15">
            <a:extLst>
              <a:ext uri="{FF2B5EF4-FFF2-40B4-BE49-F238E27FC236}">
                <a16:creationId xmlns:a16="http://schemas.microsoft.com/office/drawing/2014/main" id="{9A687177-F702-448F-8EF6-F096F2FC63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C78AB25-4A75-4173-8E4D-36502001B8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F9364C2-7251-4B95-A5A4-20323B34FF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482D5894-7D35-49D5-AC55-C841109C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441" y="-154688"/>
            <a:ext cx="4953000" cy="2461008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2</a:t>
            </a:r>
            <a:r>
              <a:rPr lang="en-US" altLang="ko-KR" dirty="0" smtClean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dirty="0" smtClean="0">
                <a:latin typeface="궁서" panose="02030600000101010101" pitchFamily="18" charset="-127"/>
                <a:ea typeface="궁서" panose="02030600000101010101" pitchFamily="18" charset="-127"/>
              </a:rPr>
              <a:t>세종실록지리지</a:t>
            </a:r>
            <a:endParaRPr lang="ko-KR" altLang="en-US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DAFE9C-85B6-4639-AC9E-A1973A755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1760" y="1504604"/>
            <a:ext cx="6915002" cy="4775763"/>
          </a:xfrm>
        </p:spPr>
        <p:txBody>
          <a:bodyPr anchor="ctr">
            <a:normAutofit/>
          </a:bodyPr>
          <a:lstStyle/>
          <a:p>
            <a:pPr>
              <a:lnSpc>
                <a:spcPct val="104000"/>
              </a:lnSpc>
            </a:pPr>
            <a:r>
              <a:rPr lang="en-US" altLang="ko-KR" b="1" i="1" dirty="0">
                <a:latin typeface="+mn-ea"/>
              </a:rPr>
              <a:t>“</a:t>
            </a:r>
            <a:r>
              <a:rPr lang="ko-KR" altLang="en-US" b="1" i="1" dirty="0">
                <a:latin typeface="+mn-ea"/>
              </a:rPr>
              <a:t>우산</a:t>
            </a:r>
            <a:r>
              <a:rPr lang="en-US" altLang="ko-KR" b="1" i="1" dirty="0">
                <a:latin typeface="+mn-ea"/>
              </a:rPr>
              <a:t>(</a:t>
            </a:r>
            <a:r>
              <a:rPr lang="ko-KR" altLang="en-US" b="1" i="1" dirty="0">
                <a:latin typeface="+mn-ea"/>
              </a:rPr>
              <a:t>독도</a:t>
            </a:r>
            <a:r>
              <a:rPr lang="en-US" altLang="ko-KR" b="1" i="1" dirty="0">
                <a:latin typeface="+mn-ea"/>
              </a:rPr>
              <a:t>) </a:t>
            </a:r>
            <a:r>
              <a:rPr lang="ko-KR" altLang="en-US" b="1" i="1" dirty="0" err="1">
                <a:latin typeface="+mn-ea"/>
              </a:rPr>
              <a:t>무릉</a:t>
            </a:r>
            <a:r>
              <a:rPr lang="en-US" altLang="ko-KR" b="1" i="1" dirty="0">
                <a:latin typeface="+mn-ea"/>
              </a:rPr>
              <a:t>(</a:t>
            </a:r>
            <a:r>
              <a:rPr lang="ko-KR" altLang="en-US" b="1" i="1" dirty="0">
                <a:latin typeface="+mn-ea"/>
              </a:rPr>
              <a:t>울릉도</a:t>
            </a:r>
            <a:r>
              <a:rPr lang="en-US" altLang="ko-KR" b="1" i="1" dirty="0">
                <a:latin typeface="+mn-ea"/>
              </a:rPr>
              <a:t>) </a:t>
            </a:r>
            <a:r>
              <a:rPr lang="ko-KR" altLang="en-US" b="1" i="1" dirty="0">
                <a:latin typeface="+mn-ea"/>
              </a:rPr>
              <a:t>두 섬은 서로 멀리 떨어져 있지 않아 날씨가 맑으면 바라볼 수 있다</a:t>
            </a:r>
            <a:r>
              <a:rPr lang="en-US" altLang="ko-KR" sz="1800" dirty="0" smtClean="0">
                <a:latin typeface="+mn-ea"/>
              </a:rPr>
              <a:t>.”  </a:t>
            </a:r>
            <a:r>
              <a:rPr lang="ko-KR" altLang="en-US" sz="1600" dirty="0">
                <a:latin typeface="+mn-ea"/>
              </a:rPr>
              <a:t>라고 서술 되어 있다</a:t>
            </a:r>
            <a:r>
              <a:rPr lang="en-US" altLang="ko-KR" sz="1600" dirty="0">
                <a:latin typeface="+mn-ea"/>
              </a:rPr>
              <a:t>.</a:t>
            </a:r>
          </a:p>
          <a:p>
            <a:pPr>
              <a:lnSpc>
                <a:spcPct val="104000"/>
              </a:lnSpc>
            </a:pPr>
            <a:endParaRPr lang="en-US" altLang="ko-KR" sz="1600" dirty="0">
              <a:latin typeface="+mn-ea"/>
            </a:endParaRPr>
          </a:p>
          <a:p>
            <a:pPr>
              <a:lnSpc>
                <a:spcPct val="104000"/>
              </a:lnSpc>
            </a:pPr>
            <a:r>
              <a:rPr lang="ko-KR" altLang="en-US" sz="1600" dirty="0">
                <a:latin typeface="+mn-ea"/>
              </a:rPr>
              <a:t>이 말은 즉</a:t>
            </a:r>
            <a:r>
              <a:rPr lang="en-US" altLang="ko-KR" sz="1600" dirty="0">
                <a:latin typeface="+mn-ea"/>
              </a:rPr>
              <a:t>,</a:t>
            </a:r>
            <a:r>
              <a:rPr lang="ko-KR" altLang="en-US" sz="1600" b="1" dirty="0">
                <a:solidFill>
                  <a:srgbClr val="C00000"/>
                </a:solidFill>
                <a:latin typeface="+mn-ea"/>
              </a:rPr>
              <a:t>울릉도와 독도가 우산국에 속한 두 섬이라고 기록</a:t>
            </a:r>
            <a:r>
              <a:rPr lang="ko-KR" altLang="en-US" sz="1600" dirty="0">
                <a:latin typeface="+mn-ea"/>
              </a:rPr>
              <a:t>하고 있다</a:t>
            </a:r>
            <a:r>
              <a:rPr lang="en-US" altLang="ko-KR" sz="1600" dirty="0">
                <a:latin typeface="+mn-ea"/>
              </a:rPr>
              <a:t>.</a:t>
            </a:r>
          </a:p>
          <a:p>
            <a:pPr>
              <a:lnSpc>
                <a:spcPct val="104000"/>
              </a:lnSpc>
            </a:pPr>
            <a:endParaRPr lang="en-US" altLang="ko-KR" sz="1600" dirty="0">
              <a:latin typeface="+mn-ea"/>
            </a:endParaRPr>
          </a:p>
          <a:p>
            <a:pPr>
              <a:lnSpc>
                <a:spcPct val="104000"/>
              </a:lnSpc>
            </a:pPr>
            <a:r>
              <a:rPr lang="en-US" altLang="ko-KR" sz="1800" b="1" dirty="0">
                <a:latin typeface="+mn-ea"/>
              </a:rPr>
              <a:t>( </a:t>
            </a:r>
            <a:r>
              <a:rPr lang="ko-KR" altLang="en-US" sz="1800" b="1" dirty="0">
                <a:latin typeface="+mn-ea"/>
              </a:rPr>
              <a:t>울릉도에서 날씨가 맑은 날 육안으로 보이는 섬은 독도가 유일하다</a:t>
            </a:r>
            <a:r>
              <a:rPr lang="en-US" altLang="ko-KR" sz="1800" b="1" dirty="0">
                <a:latin typeface="+mn-ea"/>
              </a:rPr>
              <a:t>. </a:t>
            </a:r>
            <a:r>
              <a:rPr lang="ko-KR" altLang="en-US" sz="1800" b="1" dirty="0">
                <a:latin typeface="+mn-ea"/>
              </a:rPr>
              <a:t>현재에도 날씨가 좋으면 울릉도에서 독도를 볼 수 있다</a:t>
            </a:r>
            <a:r>
              <a:rPr lang="en-US" altLang="ko-KR" sz="1800" b="1" dirty="0">
                <a:latin typeface="+mn-ea"/>
              </a:rPr>
              <a:t>.)</a:t>
            </a:r>
          </a:p>
        </p:txBody>
      </p:sp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4347A167-0349-40DE-8C60-6D5495C667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r="23432" b="-1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13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3" name="Group 26">
            <a:extLst>
              <a:ext uri="{FF2B5EF4-FFF2-40B4-BE49-F238E27FC236}">
                <a16:creationId xmlns:a16="http://schemas.microsoft.com/office/drawing/2014/main" id="{9A687177-F702-448F-8EF6-F096F2FC63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C78AB25-4A75-4173-8E4D-36502001B8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F9364C2-7251-4B95-A5A4-20323B34FF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80BFBCEF-DE0A-4921-A645-2F8B08A73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398" y="64898"/>
            <a:ext cx="4953000" cy="1996658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latin typeface="궁서" panose="02030600000101010101" pitchFamily="18" charset="-127"/>
                <a:ea typeface="궁서" panose="02030600000101010101" pitchFamily="18" charset="-127"/>
              </a:rPr>
              <a:t>3)</a:t>
            </a:r>
            <a:r>
              <a:rPr lang="ko-KR" altLang="en-US" sz="4000" dirty="0" err="1">
                <a:latin typeface="궁서" panose="02030600000101010101" pitchFamily="18" charset="-127"/>
                <a:ea typeface="궁서" panose="02030600000101010101" pitchFamily="18" charset="-127"/>
              </a:rPr>
              <a:t>신증동국여지승람</a:t>
            </a:r>
            <a:endParaRPr lang="ko-KR" altLang="en-US" sz="4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3437486-62EA-444D-96AD-6B549332F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7" y="1512916"/>
            <a:ext cx="6591036" cy="47674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독도와 울릉도가 </a:t>
            </a:r>
            <a:endParaRPr lang="en-US" altLang="ko-KR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ko-KR" altLang="en-US" sz="28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동해에 위치함이 명확히 표시</a:t>
            </a:r>
            <a:r>
              <a:rPr lang="ko-KR" alt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되어 있음</a:t>
            </a:r>
            <a:endParaRPr lang="en-US" altLang="ko-KR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ko-KR" altLang="en-US" sz="28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독도가 조선의 영토임을 분명히 </a:t>
            </a:r>
            <a:r>
              <a:rPr lang="ko-KR" altLang="en-US" sz="2800" b="1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하고있음</a:t>
            </a:r>
            <a:r>
              <a:rPr lang="en-US" altLang="ko-KR" sz="28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endParaRPr lang="en-US" sz="2800" b="1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내용 개체 틀 4" descr="텍스트이(가) 표시된 사진&#10;&#10;자동 생성된 설명">
            <a:extLst>
              <a:ext uri="{FF2B5EF4-FFF2-40B4-BE49-F238E27FC236}">
                <a16:creationId xmlns:a16="http://schemas.microsoft.com/office/drawing/2014/main" id="{11D8D45F-3D4C-4795-B89A-5FAB2385E4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r="5601" b="-1"/>
          <a:stretch/>
        </p:blipFill>
        <p:spPr>
          <a:xfrm>
            <a:off x="6858001" y="567942"/>
            <a:ext cx="4724400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40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238B23-7848-4B0F-BFFC-7C0E6C3051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977E703-46B3-4517-877D-764259CE5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6F22691-4426-4E20-AA0B-79FA8FDF9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53C1D49D-5F82-4F57-8176-7822BE0D0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13" y="586992"/>
            <a:ext cx="5981437" cy="2175365"/>
          </a:xfrm>
        </p:spPr>
        <p:txBody>
          <a:bodyPr anchor="ctr">
            <a:normAutofit/>
          </a:bodyPr>
          <a:lstStyle/>
          <a:p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4)</a:t>
            </a:r>
            <a:r>
              <a:rPr lang="ko-KR" altLang="en-US" dirty="0" smtClean="0">
                <a:latin typeface="궁서" panose="02030600000101010101" pitchFamily="18" charset="-127"/>
                <a:ea typeface="궁서" panose="02030600000101010101" pitchFamily="18" charset="-127"/>
              </a:rPr>
              <a:t>다케시마도해금지령 </a:t>
            </a:r>
            <a:endParaRPr lang="ko-KR" altLang="en-US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9D91CC-34CC-4B5B-A97A-05959E8C8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664" y="2194561"/>
            <a:ext cx="6318324" cy="4090244"/>
          </a:xfrm>
        </p:spPr>
        <p:txBody>
          <a:bodyPr anchor="ctr">
            <a:normAutofit/>
          </a:bodyPr>
          <a:lstStyle/>
          <a:p>
            <a:r>
              <a:rPr lang="en-US" altLang="ko-KR" sz="3200" dirty="0">
                <a:latin typeface="+mn-ea"/>
              </a:rPr>
              <a:t>“</a:t>
            </a:r>
            <a:r>
              <a:rPr lang="ko-KR" altLang="en-US" sz="3200" dirty="0">
                <a:latin typeface="+mn-ea"/>
              </a:rPr>
              <a:t>울릉 우산은 모두 </a:t>
            </a:r>
            <a:r>
              <a:rPr lang="ko-KR" altLang="en-US" sz="3200" dirty="0">
                <a:solidFill>
                  <a:srgbClr val="C00000"/>
                </a:solidFill>
                <a:latin typeface="+mn-ea"/>
              </a:rPr>
              <a:t>우산국의 땅이다</a:t>
            </a:r>
            <a:r>
              <a:rPr lang="en-US" altLang="ko-KR" sz="3200" dirty="0" smtClean="0">
                <a:latin typeface="+mn-ea"/>
              </a:rPr>
              <a:t>. </a:t>
            </a:r>
            <a:r>
              <a:rPr lang="ko-KR" altLang="en-US" sz="3200" dirty="0" smtClean="0">
                <a:latin typeface="+mn-ea"/>
              </a:rPr>
              <a:t>우산은 </a:t>
            </a:r>
            <a:r>
              <a:rPr lang="ko-KR" altLang="en-US" sz="3200" dirty="0">
                <a:latin typeface="+mn-ea"/>
              </a:rPr>
              <a:t>왜인이 말 하는 </a:t>
            </a:r>
            <a:r>
              <a:rPr lang="ko-KR" altLang="en-US" sz="3200" dirty="0" smtClean="0">
                <a:latin typeface="+mn-ea"/>
              </a:rPr>
              <a:t>송도이다</a:t>
            </a:r>
            <a:r>
              <a:rPr lang="en-US" altLang="ko-KR" sz="2800" dirty="0" smtClean="0"/>
              <a:t>＂</a:t>
            </a:r>
            <a:endParaRPr lang="ko-KR" altLang="en-US" sz="28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6916DA5-94C2-40E0-8210-6A7CE46D6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597391"/>
            <a:ext cx="4724400" cy="565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71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4A2D426-35C6-4E5A-8204-1E6F28713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23" y="76201"/>
            <a:ext cx="6400800" cy="40081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독도가 한국 영토인 이유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3)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국제법적 근거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C96D671-CB09-4A40-87DE-E5042068B0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1A0628A-CD3B-450E-BF5A-04678A41E4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96386AA-8B39-4EAE-8E84-F62C12CCE9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3" name="그림 2" descr="텍스트, 자연, 산호초이(가) 표시된 사진&#10;&#10;자동 생성된 설명">
            <a:extLst>
              <a:ext uri="{FF2B5EF4-FFF2-40B4-BE49-F238E27FC236}">
                <a16:creationId xmlns:a16="http://schemas.microsoft.com/office/drawing/2014/main" id="{2D76C15D-FD5E-4F99-B426-A73E265717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r="6702" b="3"/>
          <a:stretch/>
        </p:blipFill>
        <p:spPr>
          <a:xfrm>
            <a:off x="6671775" y="891938"/>
            <a:ext cx="5046291" cy="5046291"/>
          </a:xfrm>
          <a:custGeom>
            <a:avLst/>
            <a:gdLst/>
            <a:ahLst/>
            <a:cxnLst/>
            <a:rect l="l" t="t" r="r" b="b"/>
            <a:pathLst>
              <a:path w="4800600" h="4800600">
                <a:moveTo>
                  <a:pt x="2400300" y="0"/>
                </a:moveTo>
                <a:cubicBezTo>
                  <a:pt x="3725949" y="0"/>
                  <a:pt x="4800600" y="1074651"/>
                  <a:pt x="4800600" y="2400300"/>
                </a:cubicBez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34794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763DA8-CE3A-4B30-B2F5-0D128777F7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6B75A5A-FDA7-4C8E-BD65-8506C42AA8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E6AFCAB-12BF-4A0B-B089-A794259D2F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F6F0B8A7-8C5F-42EC-AB65-518BCAC68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30" y="335279"/>
            <a:ext cx="4191000" cy="2682875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1)</a:t>
            </a:r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국제적법 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B4270D-CA6A-4D63-A6B9-000908288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9252"/>
            <a:ext cx="4190730" cy="3578626"/>
          </a:xfrm>
        </p:spPr>
        <p:txBody>
          <a:bodyPr>
            <a:normAutofit lnSpcReduction="10000"/>
          </a:bodyPr>
          <a:lstStyle/>
          <a:p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영역에서 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울릉도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독도와 제주도는 제외한다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.”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라고 규정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1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1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1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18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연학국최고사령관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각서 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(SCAPIN)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 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677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호 제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차</a:t>
            </a:r>
            <a:endParaRPr lang="en-US" altLang="ko-KR" sz="1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169ACE84-C47E-4FC1-B3F8-ABFBF9AE9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205" y="609600"/>
            <a:ext cx="531446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29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5EFE88-F6A7-4B53-AF99-227DFC56A0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D08D52E-56C9-4654-9764-ADE6C0F0E3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4CC9B0D-E068-488B-A88F-E69A1B690B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6E2E1E2-C875-4AF6-A6C4-67E7EA0489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342F9492-F902-409E-930D-62EEAB55F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13" y="744910"/>
            <a:ext cx="5368787" cy="22004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2)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연합국 최고사령관 각서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(SCAPIN)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1033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1CCF96-A137-46FB-9031-2F9283CD9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46" y="3994485"/>
            <a:ext cx="5571422" cy="26158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ko-KR" altLang="en-US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일본의 선박 및 국민이 독도 또는 독도 주변 </a:t>
            </a:r>
            <a:r>
              <a:rPr lang="en-US" altLang="ko-KR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12</a:t>
            </a:r>
            <a:r>
              <a:rPr lang="ko-KR" altLang="en-US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해리 이내에 접근하는 것을 금지한 각서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720E989-FE7F-492E-A276-7F1B0A44AF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" r="-1" b="-1"/>
          <a:stretch/>
        </p:blipFill>
        <p:spPr>
          <a:xfrm>
            <a:off x="5864351" y="567942"/>
            <a:ext cx="5715000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9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F56CC9-B811-4546-8FCB-2DB9DB7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궁서" panose="02030600000101010101" pitchFamily="18" charset="-127"/>
                <a:ea typeface="궁서" panose="02030600000101010101" pitchFamily="18" charset="-127"/>
                <a:cs typeface="Aharoni" panose="02010803020104030203" pitchFamily="2" charset="-79"/>
              </a:rPr>
              <a:t>독도가 한국영토인 이유 </a:t>
            </a:r>
            <a:r>
              <a:rPr lang="en-US" altLang="ko-KR" b="1" dirty="0">
                <a:latin typeface="궁서" panose="02030600000101010101" pitchFamily="18" charset="-127"/>
                <a:ea typeface="궁서" panose="02030600000101010101" pitchFamily="18" charset="-127"/>
                <a:cs typeface="Aharoni" panose="02010803020104030203" pitchFamily="2" charset="-79"/>
              </a:rPr>
              <a:t>?</a:t>
            </a:r>
            <a:r>
              <a:rPr lang="ko-KR" altLang="en-US" b="1" dirty="0">
                <a:latin typeface="궁서" panose="02030600000101010101" pitchFamily="18" charset="-127"/>
                <a:ea typeface="궁서" panose="02030600000101010101" pitchFamily="18" charset="-127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160B32-46F0-4394-AE9C-F2C6864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032" y="1949450"/>
            <a:ext cx="10578274" cy="4195763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5400" b="1" dirty="0">
                <a:latin typeface="궁서" panose="02030600000101010101" pitchFamily="18" charset="-127"/>
                <a:ea typeface="궁서" panose="02030600000101010101" pitchFamily="18" charset="-127"/>
                <a:cs typeface="Aharoni" panose="02010803020104030203" pitchFamily="2" charset="-79"/>
              </a:rPr>
              <a:t>독도</a:t>
            </a:r>
            <a:r>
              <a:rPr lang="ko-KR" altLang="en-US" sz="3200" b="1" dirty="0">
                <a:latin typeface="+mj-lt"/>
                <a:cs typeface="Aharoni" panose="02010803020104030203" pitchFamily="2" charset="-79"/>
              </a:rPr>
              <a:t>는</a:t>
            </a:r>
            <a:endParaRPr lang="en-US" altLang="ko-KR" sz="1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                         1.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지리적 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</a:p>
          <a:p>
            <a:pPr marL="0" indent="0">
              <a:buNone/>
            </a:pP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                         2.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역사적 </a:t>
            </a: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                         3.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국제법적</a:t>
            </a:r>
            <a:endParaRPr lang="en-US" altLang="ko-KR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dirty="0"/>
              <a:t>                                                            </a:t>
            </a:r>
            <a:r>
              <a:rPr lang="ko-KR" altLang="en-US" dirty="0" err="1"/>
              <a:t>으로</a:t>
            </a:r>
            <a:r>
              <a:rPr lang="ko-KR" altLang="en-US" dirty="0"/>
              <a:t> </a:t>
            </a:r>
            <a:r>
              <a:rPr lang="ko-KR" altLang="en-US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한국의</a:t>
            </a:r>
            <a:r>
              <a:rPr lang="ko-KR" alt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ko-KR" altLang="en-US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영토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B855BA9-9A42-4025-8048-38668E12A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40" y="574040"/>
            <a:ext cx="3855720" cy="38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2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9" name="Group 18">
            <a:extLst>
              <a:ext uri="{FF2B5EF4-FFF2-40B4-BE49-F238E27FC236}">
                <a16:creationId xmlns:a16="http://schemas.microsoft.com/office/drawing/2014/main" id="{46238B23-7848-4B0F-BFFC-7C0E6C3051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977E703-46B3-4517-877D-764259CE5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6F22691-4426-4E20-AA0B-79FA8FDF9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31675D2E-738E-4BA7-A60C-D015DA07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64" y="-154688"/>
            <a:ext cx="5413250" cy="2175365"/>
          </a:xfrm>
        </p:spPr>
        <p:txBody>
          <a:bodyPr anchor="ctr">
            <a:normAutofit/>
          </a:bodyPr>
          <a:lstStyle/>
          <a:p>
            <a:pPr algn="ctr"/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3)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샌프라시스코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강화조약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(1951.9)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28C6DD-D499-4356-94C1-77C3C275A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24" y="1677421"/>
            <a:ext cx="4606941" cy="4600444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04000"/>
              </a:lnSpc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평화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 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항 일본과 관련 당사국 사이에 체결한 현조약이 효력을 발생하는 당일로부터 일본과 연합국 사이의 전시 사항은 종결된다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>
              <a:lnSpc>
                <a:spcPct val="104000"/>
              </a:lnSpc>
            </a:pPr>
            <a:r>
              <a:rPr lang="en-US" altLang="ko-KR" sz="2000" b="1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2000" b="1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항 연합국은 일본 국민의 일본영토와 영해에 대한 완전한 주권을 승인한다</a:t>
            </a:r>
            <a:r>
              <a:rPr lang="en-US" altLang="ko-KR" sz="2000" b="1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>
              <a:lnSpc>
                <a:spcPct val="104000"/>
              </a:lnSpc>
            </a:pP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04000"/>
              </a:lnSpc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 1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항 일본은 한국의 독립을 승인하고 제주도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거문도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울릉도를 포함한 한국에 대한 모든 권리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권원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청구권을 포기한다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>
              <a:lnSpc>
                <a:spcPct val="104000"/>
              </a:lnSpc>
            </a:pPr>
            <a:r>
              <a:rPr lang="en-US" altLang="ko-KR" sz="20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20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항 일본은 대만과 </a:t>
            </a:r>
            <a:r>
              <a:rPr lang="ko-KR" altLang="en-US" sz="2000" dirty="0" err="1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팽호군도에</a:t>
            </a:r>
            <a:r>
              <a:rPr lang="ko-KR" altLang="en-US" sz="20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대한 모든 권리</a:t>
            </a:r>
            <a:r>
              <a:rPr lang="en-US" altLang="ko-KR" sz="20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 err="1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권원</a:t>
            </a:r>
            <a:r>
              <a:rPr lang="en-US" altLang="ko-KR" sz="20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청구권을 포기한다</a:t>
            </a:r>
            <a:r>
              <a:rPr lang="en-US" altLang="ko-KR" sz="2000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20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0" name="그림 9" descr="지도이(가) 표시된 사진&#10;&#10;자동 생성된 설명">
            <a:extLst>
              <a:ext uri="{FF2B5EF4-FFF2-40B4-BE49-F238E27FC236}">
                <a16:creationId xmlns:a16="http://schemas.microsoft.com/office/drawing/2014/main" id="{2F7B5DF8-0E80-43C6-B581-1E410457F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557" y="871081"/>
            <a:ext cx="6579856" cy="511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40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4763DA8-CE3A-4B30-B2F5-0D128777F7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6B75A5A-FDA7-4C8E-BD65-8506C42AA8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E6AFCAB-12BF-4A0B-B089-A794259D2F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AC291826-9B40-42CC-822B-6E1F5AA2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53" y="-35563"/>
            <a:ext cx="4759187" cy="1828805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부가설명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8259A1E-E713-41C3-B450-B4E7072BF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5920"/>
            <a:ext cx="5425440" cy="5100320"/>
          </a:xfrm>
        </p:spPr>
        <p:txBody>
          <a:bodyPr>
            <a:normAutofit/>
          </a:bodyPr>
          <a:lstStyle/>
          <a:p>
            <a:endParaRPr lang="en-US" altLang="ko-KR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ko-KR" alt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연합국의 구 일본 영토 처리에 관한 합의서에는 </a:t>
            </a:r>
            <a:r>
              <a:rPr lang="en-US" altLang="ko-KR" sz="28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'</a:t>
            </a:r>
            <a:r>
              <a:rPr lang="ko-KR" altLang="en-US" sz="28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독도는 한국 영토</a:t>
            </a:r>
            <a:r>
              <a:rPr lang="en-US" altLang="ko-KR" sz="28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'</a:t>
            </a:r>
            <a:r>
              <a:rPr lang="ko-KR" alt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라고 규정되어 있습니다</a:t>
            </a:r>
            <a:r>
              <a:rPr lang="en-US" altLang="ko-KR" b="1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en-US" altLang="ko-KR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ko-K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1950</a:t>
            </a:r>
            <a:r>
              <a:rPr lang="ko-KR" alt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년 연합국은 다시 한번</a:t>
            </a:r>
            <a:r>
              <a:rPr lang="en-US" altLang="ko-K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ko-KR" altLang="en-US" sz="32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독도는 일본이 한국에 반환해야 할 영토</a:t>
            </a:r>
            <a:r>
              <a:rPr lang="ko-KR" alt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라고 밝혔습니다</a:t>
            </a:r>
          </a:p>
          <a:p>
            <a:endParaRPr lang="ko-KR" altLang="en-US" sz="1800" dirty="0"/>
          </a:p>
        </p:txBody>
      </p:sp>
      <p:pic>
        <p:nvPicPr>
          <p:cNvPr id="5" name="그림 4" descr="물, 자연, 실외, 산이(가) 표시된 사진&#10;&#10;자동 생성된 설명">
            <a:extLst>
              <a:ext uri="{FF2B5EF4-FFF2-40B4-BE49-F238E27FC236}">
                <a16:creationId xmlns:a16="http://schemas.microsoft.com/office/drawing/2014/main" id="{15202CF5-BB2F-4B8C-8035-54C92C73C3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" r="20016"/>
          <a:stretch/>
        </p:blipFill>
        <p:spPr>
          <a:xfrm>
            <a:off x="5562600" y="1262713"/>
            <a:ext cx="5881672" cy="418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96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:p14="http://schemas.microsoft.com/office/powerpoint/2010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xmlns:p14="http://schemas.microsoft.com/office/powerpoint/2010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825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8" name="Group 31">
            <a:extLst>
              <a:ext uri="{FF2B5EF4-FFF2-40B4-BE49-F238E27FC236}">
                <a16:creationId xmlns:a16="http://schemas.microsoft.com/office/drawing/2014/main" id="{46238B23-7848-4B0F-BFFC-7C0E6C30517F}"/>
              </a:ext>
              <a:ext uri="{C183D7F6-B498-43B3-948B-1728B52AA6E4}">
                <adec:decorative xmlns:adec="http://schemas.microsoft.com/office/drawing/2017/decorative" xmlns:p14="http://schemas.microsoft.com/office/powerpoint/2010/main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685" y="0"/>
            <a:ext cx="7724140" cy="6858000"/>
            <a:chOff x="4464685" y="0"/>
            <a:chExt cx="7724140" cy="685800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977E703-46B3-4517-877D-764259CE5012}"/>
                </a:ext>
                <a:ext uri="{C183D7F6-B498-43B3-948B-1728B52AA6E4}">
                  <adec:decorative xmlns:adec="http://schemas.microsoft.com/office/drawing/2017/decorative" xmlns:p14="http://schemas.microsoft.com/office/powerpoint/2010/main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65" y="0"/>
              <a:ext cx="5115560" cy="68580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6F22691-4426-4E20-AA0B-79FA8FDF9BD6}"/>
                </a:ext>
                <a:ext uri="{C183D7F6-B498-43B3-948B-1728B52AA6E4}">
                  <adec:decorative xmlns:adec="http://schemas.microsoft.com/office/drawing/2017/decorative" xmlns:p14="http://schemas.microsoft.com/office/powerpoint/2010/main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05" y="-947420"/>
              <a:ext cx="5562600" cy="7456805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98AE0BE0-DA7D-4751-B7F2-9EF556830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740"/>
            <a:ext cx="5413375" cy="2175510"/>
          </a:xfrm>
        </p:spPr>
        <p:txBody>
          <a:bodyPr anchor="ctr">
            <a:norm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독도가 대체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뭐길래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내용 개체 틀 5"/>
          <p:cNvSpPr txBox="1">
            <a:spLocks noGrp="1"/>
          </p:cNvSpPr>
          <p:nvPr>
            <p:ph idx="1"/>
          </p:nvPr>
        </p:nvSpPr>
        <p:spPr>
          <a:xfrm>
            <a:off x="268605" y="2146935"/>
            <a:ext cx="6346190" cy="4138295"/>
          </a:xfrm>
          <a:prstGeom prst="rect">
            <a:avLst/>
          </a:prstGeom>
        </p:spPr>
        <p:txBody>
          <a:bodyPr vert="horz" wrap="square" lIns="109855" tIns="109855" rIns="109855" bIns="91440" numCol="1" anchor="ctr">
            <a:normAutofit/>
          </a:bodyPr>
          <a:lstStyle/>
          <a:p>
            <a:pPr marL="228600" indent="-228600" algn="l" defTabSz="914400" eaLnBrk="1" latinLnBrk="0" hangingPunct="1">
              <a:lnSpc>
                <a:spcPct val="113999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ko-KR" altLang="en-US" sz="3200" b="1" spc="4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독도의 가치는 크게 경제적 </a:t>
            </a:r>
            <a:r>
              <a:rPr lang="en-US" altLang="ko-KR" sz="3200" b="1" spc="4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3200" b="1" spc="4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지리적</a:t>
            </a:r>
            <a:r>
              <a:rPr lang="en-US" altLang="ko-KR" sz="3200" b="1" spc="4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, </a:t>
            </a:r>
            <a:r>
              <a:rPr lang="ko-KR" altLang="en-US" sz="3200" b="1" spc="4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군사적 가치로</a:t>
            </a:r>
            <a:r>
              <a:rPr lang="en-US" altLang="ko-KR" sz="3200" b="1" spc="4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3200" b="1" spc="4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나뉜다</a:t>
            </a:r>
            <a:r>
              <a:rPr lang="en-US" altLang="ko-KR" sz="3200" spc="4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3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F1DEFD0-C15A-4488-8754-3C27AABE41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7637"/>
          <a:stretch/>
        </p:blipFill>
        <p:spPr>
          <a:xfrm>
            <a:off x="6729730" y="247650"/>
            <a:ext cx="5193665" cy="668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7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064A05-90DD-49E3-9D67-77DF1C430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추가자료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38B1B44-7950-447E-98BC-4BB27EE13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25625"/>
            <a:ext cx="6019801" cy="4351338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현재 일본은 독도에 대한 영유권을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‘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거짓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＇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으로 주장하며 일본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‘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국민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＇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속이고 기만하고 있음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0" indent="0">
              <a:buNone/>
            </a:pP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32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국민 일본인의 잘못이 아닌 국가 일본의 잘못</a:t>
            </a:r>
            <a:r>
              <a:rPr lang="en-US" altLang="ko-KR" sz="3200" b="1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1D376A0-C2D9-4630-8865-68D2909052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https://youtu.be/3_gV3BcEwv4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초등학교</a:t>
            </a:r>
            <a:r>
              <a:rPr lang="en-US" altLang="ko-KR" dirty="0"/>
              <a:t>, </a:t>
            </a:r>
            <a:r>
              <a:rPr lang="ko-KR" altLang="en-US" dirty="0"/>
              <a:t>중학교 역사 교과서를 왜곡하는 예의</a:t>
            </a:r>
            <a:r>
              <a:rPr lang="en-US" altLang="ko-KR" dirty="0"/>
              <a:t>, </a:t>
            </a:r>
            <a:r>
              <a:rPr lang="ko-KR" altLang="en-US" dirty="0"/>
              <a:t>참고 동영상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8600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C92CEF-8872-4405-A8F5-5AFB0FF21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sz="48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두번은</a:t>
            </a:r>
            <a:r>
              <a:rPr lang="ko-KR" altLang="en-US" sz="4800" b="1" dirty="0">
                <a:latin typeface="궁서" panose="02030600000101010101" pitchFamily="18" charset="-127"/>
                <a:ea typeface="궁서" panose="02030600000101010101" pitchFamily="18" charset="-127"/>
              </a:rPr>
              <a:t> 일본에게 뺏기지 말자</a:t>
            </a:r>
            <a:r>
              <a:rPr lang="en-US" altLang="ko-KR" sz="4800" b="1" dirty="0">
                <a:latin typeface="궁서" panose="02030600000101010101" pitchFamily="18" charset="-127"/>
                <a:ea typeface="궁서" panose="02030600000101010101" pitchFamily="18" charset="-127"/>
              </a:rPr>
              <a:t>!</a:t>
            </a:r>
            <a:endParaRPr lang="ko-KR" altLang="en-US" sz="48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9985D5-BA79-49B0-9F49-91467F974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691323"/>
            <a:ext cx="11274612" cy="470142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  <a:cs typeface="Aharoni" panose="02010803020104030203" pitchFamily="2" charset="-79"/>
              </a:rPr>
              <a:t>우리가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cs typeface="Aharoni" panose="02010803020104030203" pitchFamily="2" charset="-79"/>
              </a:rPr>
              <a:t>1500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  <a:cs typeface="Aharoni" panose="02010803020104030203" pitchFamily="2" charset="-79"/>
              </a:rPr>
              <a:t>년전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  <a:cs typeface="Aharoni" panose="02010803020104030203" pitchFamily="2" charset="-79"/>
              </a:rPr>
              <a:t> 부터 독도를 실효적으로 지배하고 있고 역사적으로나 국제법상으로 뒷받침할 근거가 충분하다고 생각하기 때문이다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cs typeface="Aharoni" panose="02010803020104030203" pitchFamily="2" charset="-79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  <a:cs typeface="Aharoni" panose="02010803020104030203" pitchFamily="2" charset="-79"/>
              </a:rPr>
              <a:t>우리 입장에서는 당연히 무주지도 아닌 독도를 놓고 국제사법재판소에 회부되어야 할 이유가 없다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cs typeface="Aharoni" panose="02010803020104030203" pitchFamily="2" charset="-79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latin typeface="Aharoni" panose="02010803020104030203" pitchFamily="2" charset="-79"/>
                <a:ea typeface="돋움" panose="020B0600000101010101" pitchFamily="50" charset="-127"/>
                <a:cs typeface="Aharoni" panose="02010803020104030203" pitchFamily="2" charset="-79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u="sng" dirty="0">
                <a:latin typeface="궁서" panose="02030600000101010101" pitchFamily="18" charset="-127"/>
                <a:ea typeface="궁서" panose="02030600000101010101" pitchFamily="18" charset="-127"/>
                <a:cs typeface="Aharoni" panose="02010803020104030203" pitchFamily="2" charset="-79"/>
              </a:rPr>
              <a:t>만약 힘과 무력이 마지막 수단이라면 누가 독도를 실효적 지배하게 될까</a:t>
            </a:r>
            <a:r>
              <a:rPr lang="en-US" altLang="ko-KR" u="sng" dirty="0">
                <a:latin typeface="궁서" panose="02030600000101010101" pitchFamily="18" charset="-127"/>
                <a:ea typeface="궁서" panose="02030600000101010101" pitchFamily="18" charset="-127"/>
                <a:cs typeface="Aharoni" panose="02010803020104030203" pitchFamily="2" charset="-79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u="sng" dirty="0">
                <a:latin typeface="궁서" panose="02030600000101010101" pitchFamily="18" charset="-127"/>
                <a:ea typeface="궁서" panose="02030600000101010101" pitchFamily="18" charset="-127"/>
                <a:cs typeface="Aharoni" panose="02010803020104030203" pitchFamily="2" charset="-79"/>
              </a:rPr>
              <a:t> </a:t>
            </a:r>
            <a:r>
              <a:rPr lang="ko-KR" altLang="en-US" u="sng" dirty="0">
                <a:latin typeface="궁서" panose="02030600000101010101" pitchFamily="18" charset="-127"/>
                <a:ea typeface="궁서" panose="02030600000101010101" pitchFamily="18" charset="-127"/>
                <a:cs typeface="Aharoni" panose="02010803020104030203" pitchFamily="2" charset="-79"/>
              </a:rPr>
              <a:t>우리의 국력이 </a:t>
            </a:r>
            <a:r>
              <a:rPr lang="ko-KR" altLang="en-US" u="sng" dirty="0" err="1">
                <a:latin typeface="궁서" panose="02030600000101010101" pitchFamily="18" charset="-127"/>
                <a:ea typeface="궁서" panose="02030600000101010101" pitchFamily="18" charset="-127"/>
                <a:cs typeface="Aharoni" panose="02010803020104030203" pitchFamily="2" charset="-79"/>
              </a:rPr>
              <a:t>강했었다면</a:t>
            </a:r>
            <a:r>
              <a:rPr lang="ko-KR" altLang="en-US" u="sng" dirty="0">
                <a:latin typeface="궁서" panose="02030600000101010101" pitchFamily="18" charset="-127"/>
                <a:ea typeface="궁서" panose="02030600000101010101" pitchFamily="18" charset="-127"/>
                <a:cs typeface="Aharoni" panose="02010803020104030203" pitchFamily="2" charset="-79"/>
              </a:rPr>
              <a:t> 과거 일본이 우리나라를 식민통치 할 수 있었을까</a:t>
            </a:r>
            <a:r>
              <a:rPr lang="en-US" altLang="ko-KR" u="sng" dirty="0">
                <a:latin typeface="궁서" panose="02030600000101010101" pitchFamily="18" charset="-127"/>
                <a:ea typeface="궁서" panose="02030600000101010101" pitchFamily="18" charset="-127"/>
                <a:cs typeface="Aharoni" panose="02010803020104030203" pitchFamily="2" charset="-79"/>
              </a:rPr>
              <a:t>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ko-KR" sz="2800" b="1" dirty="0">
              <a:solidFill>
                <a:srgbClr val="C00000"/>
              </a:solidFill>
              <a:latin typeface="Aharoni" panose="02010803020104030203" pitchFamily="2" charset="-79"/>
              <a:ea typeface="돋움" panose="020B0600000101010101" pitchFamily="50" charset="-127"/>
              <a:cs typeface="Aharoni" panose="02010803020104030203" pitchFamily="2" charset="-79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2800" b="1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haroni" panose="02010803020104030203" pitchFamily="2" charset="-79"/>
              </a:rPr>
              <a:t>우리땅은 우리의 힘으로 우리가 지켜야 한다</a:t>
            </a:r>
            <a:r>
              <a:rPr lang="en-US" altLang="ko-KR" sz="2800" b="1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haroni" panose="02010803020104030203" pitchFamily="2" charset="-79"/>
              </a:rPr>
              <a:t>.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sz="2800" b="1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haroni" panose="02010803020104030203" pitchFamily="2" charset="-79"/>
              </a:rPr>
              <a:t>그러기 위해서는 온국민이 힘을 합해 국력을 키워 나가야 한다</a:t>
            </a:r>
            <a:r>
              <a:rPr lang="en-US" altLang="ko-KR" sz="2800" b="1" dirty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haroni" panose="02010803020104030203" pitchFamily="2" charset="-79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latin typeface="돋움" panose="020B0600000101010101" pitchFamily="50" charset="-127"/>
                <a:ea typeface="돋움" panose="020B0600000101010101" pitchFamily="50" charset="-127"/>
              </a:rPr>
              <a:t> </a:t>
            </a:r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19748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2036A1B-17E1-4F4D-96B1-0E6FF7C22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59813"/>
            <a:ext cx="5257799" cy="3021587"/>
          </a:xfrm>
        </p:spPr>
        <p:txBody>
          <a:bodyPr anchor="t">
            <a:normAutofit/>
          </a:bodyPr>
          <a:lstStyle/>
          <a:p>
            <a:r>
              <a:rPr lang="ko-KR" altLang="en-US" dirty="0"/>
              <a:t>참고문헌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0D82D56-D377-48D4-8DE9-6A0A8DB5E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8CD235-5DAC-4779-B652-AEF90B9844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048802B-B281-498F-88C5-E240B74438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CA32E07-C0DE-4C55-92E9-F8B3DBCD3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81199"/>
            <a:ext cx="5637306" cy="3962401"/>
          </a:xfrm>
        </p:spPr>
        <p:txBody>
          <a:bodyPr anchor="b">
            <a:normAutofit/>
          </a:bodyPr>
          <a:lstStyle/>
          <a:p>
            <a:pPr>
              <a:lnSpc>
                <a:spcPct val="104000"/>
              </a:lnSpc>
            </a:pPr>
            <a:r>
              <a:rPr lang="ko-KR" altLang="en-US" sz="1100"/>
              <a:t>독도역사</a:t>
            </a:r>
            <a:r>
              <a:rPr lang="en-US" altLang="ko-KR" sz="1100"/>
              <a:t>-</a:t>
            </a:r>
            <a:r>
              <a:rPr lang="en-US" altLang="ko-KR" sz="1100">
                <a:hlinkClick r:id="rId3"/>
              </a:rPr>
              <a:t>https://terms.naver.com/entry.naver?docId=5781645&amp;cid=43667&amp;categoryId=43667</a:t>
            </a:r>
            <a:endParaRPr lang="en-US" altLang="ko-KR" sz="1100"/>
          </a:p>
          <a:p>
            <a:pPr>
              <a:lnSpc>
                <a:spcPct val="104000"/>
              </a:lnSpc>
            </a:pPr>
            <a:r>
              <a:rPr lang="en-US" altLang="ko-KR" sz="1100"/>
              <a:t>“</a:t>
            </a:r>
            <a:r>
              <a:rPr lang="ko-KR" altLang="en-US" sz="1100"/>
              <a:t>독도를 지키는 독도경비대</a:t>
            </a:r>
            <a:r>
              <a:rPr lang="en-US" altLang="ko-KR" sz="1100"/>
              <a:t>“ -</a:t>
            </a:r>
            <a:r>
              <a:rPr lang="ko-KR" altLang="en-US" sz="1100"/>
              <a:t>독도재단</a:t>
            </a:r>
            <a:endParaRPr lang="en-US" altLang="ko-KR" sz="1100"/>
          </a:p>
          <a:p>
            <a:pPr>
              <a:lnSpc>
                <a:spcPct val="104000"/>
              </a:lnSpc>
            </a:pPr>
            <a:r>
              <a:rPr lang="en-US" altLang="ko-KR" sz="1100"/>
              <a:t> </a:t>
            </a:r>
            <a:r>
              <a:rPr lang="en-US" altLang="ko-KR" sz="1100">
                <a:hlinkClick r:id="rId4"/>
              </a:rPr>
              <a:t>https://blog.naver.com/dokdojd/221558928666</a:t>
            </a:r>
            <a:endParaRPr lang="en-US" altLang="ko-KR" sz="1100"/>
          </a:p>
          <a:p>
            <a:pPr>
              <a:lnSpc>
                <a:spcPct val="104000"/>
              </a:lnSpc>
            </a:pPr>
            <a:r>
              <a:rPr lang="ko-KR" altLang="en-US" sz="1100"/>
              <a:t>독도외교부</a:t>
            </a:r>
            <a:r>
              <a:rPr lang="en-US" altLang="ko-KR" sz="1100"/>
              <a:t>) </a:t>
            </a:r>
          </a:p>
          <a:p>
            <a:pPr>
              <a:lnSpc>
                <a:spcPct val="104000"/>
              </a:lnSpc>
            </a:pPr>
            <a:r>
              <a:rPr lang="en-US" altLang="ko-KR" sz="1100">
                <a:hlinkClick r:id="rId5"/>
              </a:rPr>
              <a:t>https://dokdo.mofa.go.kr/kor/pds/docu.jsp</a:t>
            </a:r>
            <a:endParaRPr lang="en-US" altLang="ko-KR" sz="1100"/>
          </a:p>
          <a:p>
            <a:pPr>
              <a:lnSpc>
                <a:spcPct val="104000"/>
              </a:lnSpc>
            </a:pPr>
            <a:r>
              <a:rPr lang="ko-KR" altLang="en-US" sz="1100"/>
              <a:t>독도경비대</a:t>
            </a:r>
            <a:r>
              <a:rPr lang="en-US" altLang="ko-KR" sz="1100"/>
              <a:t>)</a:t>
            </a:r>
          </a:p>
          <a:p>
            <a:pPr>
              <a:lnSpc>
                <a:spcPct val="104000"/>
              </a:lnSpc>
            </a:pPr>
            <a:r>
              <a:rPr lang="en-US" altLang="ko-KR" sz="1100">
                <a:hlinkClick r:id="rId6"/>
              </a:rPr>
              <a:t>https://search.naver.com/p/cr/rd?m=1&amp;px=412&amp;py=204.79998779296875&amp;sx=412&amp;sy=204.79998779296875&amp;p=hbK9owprvxZssM5I6RhssssstTG-360927&amp;q=%EB%8F%85%EB%8F%84+%EA%B2%BD%EB%B9%84%EB%8C%80&amp;ie=utf8&amp;rev=1&amp;ssc=tab.nx.all&amp;f=nexearch&amp;w=nexearch&amp;s=yJyP3gY7qCUTe19jggKG0A%3D%3D&amp;time=1617116722151&amp;bt=16&amp;a=vsd_bas.purl&amp;r=1&amp;i=a00000fa_2343948519ecd586e5f05d52&amp;u=https%3A%2F%2Fwww.gbpolice.go.kr%2Fdokdo%2Findex.do&amp;cr=1</a:t>
            </a:r>
            <a:endParaRPr lang="en-US" altLang="ko-KR" sz="1100"/>
          </a:p>
          <a:p>
            <a:pPr>
              <a:lnSpc>
                <a:spcPct val="104000"/>
              </a:lnSpc>
            </a:pPr>
            <a:endParaRPr lang="en-US" altLang="ko-KR" sz="1100"/>
          </a:p>
          <a:p>
            <a:pPr>
              <a:lnSpc>
                <a:spcPct val="104000"/>
              </a:lnSpc>
            </a:pPr>
            <a:endParaRPr lang="ko-KR" altLang="en-US" sz="1100"/>
          </a:p>
        </p:txBody>
      </p:sp>
    </p:spTree>
    <p:extLst>
      <p:ext uri="{BB962C8B-B14F-4D97-AF65-F5344CB8AC3E}">
        <p14:creationId xmlns:p14="http://schemas.microsoft.com/office/powerpoint/2010/main" val="2951952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65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xmlns:p14="http://schemas.microsoft.com/office/powerpoint/2010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83" name="Rectangle 67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xmlns:p14="http://schemas.microsoft.com/office/powerpoint/2010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0DAC32B-07CB-45E3-9797-669EA2EC9D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r="5614" b="3"/>
          <a:stretch/>
        </p:blipFill>
        <p:spPr>
          <a:xfrm>
            <a:off x="0" y="0"/>
            <a:ext cx="6096000" cy="685673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0344A06-777D-4E75-9B53-FBD8913D62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" r="11817" b="-2"/>
          <a:stretch/>
        </p:blipFill>
        <p:spPr>
          <a:xfrm>
            <a:off x="6091555" y="0"/>
            <a:ext cx="6097270" cy="6856730"/>
          </a:xfrm>
          <a:prstGeom prst="rect">
            <a:avLst/>
          </a:prstGeom>
        </p:spPr>
      </p:pic>
      <p:grpSp>
        <p:nvGrpSpPr>
          <p:cNvPr id="84" name="Group 69">
            <a:extLst>
              <a:ext uri="{FF2B5EF4-FFF2-40B4-BE49-F238E27FC236}">
                <a16:creationId xmlns:a16="http://schemas.microsoft.com/office/drawing/2014/main" id="{7E0BD6BA-AC5F-41D8-B6B1-5D293D98B64F}"/>
              </a:ext>
              <a:ext uri="{C183D7F6-B498-43B3-948B-1728B52AA6E4}">
                <adec:decorative xmlns:adec="http://schemas.microsoft.com/office/drawing/2017/decorative" xmlns:p14="http://schemas.microsoft.com/office/powerpoint/2010/main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0" y="0"/>
            <a:ext cx="5236845" cy="6858000"/>
            <a:chOff x="6951980" y="0"/>
            <a:chExt cx="5236845" cy="6858000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04EB65F9-0754-401F-857A-869F31CFBE14}"/>
                </a:ext>
                <a:ext uri="{C183D7F6-B498-43B3-948B-1728B52AA6E4}">
                  <adec:decorative xmlns:adec="http://schemas.microsoft.com/office/drawing/2017/decorative" xmlns:p14="http://schemas.microsoft.com/office/powerpoint/2010/main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0" y="692785"/>
              <a:ext cx="5236210" cy="6164580"/>
            </a:xfrm>
            <a:prstGeom prst="rect">
              <a:avLst/>
            </a:prstGeom>
          </p:spPr>
        </p:pic>
        <p:pic>
          <p:nvPicPr>
            <p:cNvPr id="85" name="Picture 71">
              <a:extLst>
                <a:ext uri="{FF2B5EF4-FFF2-40B4-BE49-F238E27FC236}">
                  <a16:creationId xmlns:a16="http://schemas.microsoft.com/office/drawing/2014/main" id="{37EEF00B-092B-4DEB-948D-0128E8A358B7}"/>
                </a:ext>
                <a:ext uri="{C183D7F6-B498-43B3-948B-1728B52AA6E4}">
                  <adec:decorative xmlns:adec="http://schemas.microsoft.com/office/drawing/2017/decorative" xmlns:p14="http://schemas.microsoft.com/office/powerpoint/2010/main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730" y="-373380"/>
              <a:ext cx="4197350" cy="4942840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F13CD03B-60B1-4C0A-8667-0E7D48A67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315" y="744855"/>
            <a:ext cx="10190480" cy="3146425"/>
          </a:xfr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5400" b="1" cap="all" spc="700" dirty="0" err="1">
                <a:solidFill>
                  <a:srgbClr val="FFFFFF"/>
                </a:solidFill>
                <a:latin typeface="궁서체" panose="02030609000101010101" pitchFamily="17" charset="-127"/>
                <a:ea typeface="궁서체" panose="02030609000101010101" pitchFamily="17" charset="-127"/>
                <a:cs typeface="NanumGothic" charset="0"/>
              </a:rPr>
              <a:t>독도는</a:t>
            </a:r>
            <a:r>
              <a:rPr sz="5400" b="1" cap="all" spc="700" dirty="0">
                <a:solidFill>
                  <a:srgbClr val="FFFFFF"/>
                </a:solidFill>
                <a:latin typeface="궁서체" panose="02030609000101010101" pitchFamily="17" charset="-127"/>
                <a:ea typeface="궁서체" panose="02030609000101010101" pitchFamily="17" charset="-127"/>
                <a:cs typeface="NanumGothic" charset="0"/>
              </a:rPr>
              <a:t> </a:t>
            </a:r>
            <a:r>
              <a:rPr sz="5400" b="1" cap="all" spc="700" dirty="0" err="1">
                <a:solidFill>
                  <a:srgbClr val="FFFFFF"/>
                </a:solidFill>
                <a:latin typeface="궁서체" panose="02030609000101010101" pitchFamily="17" charset="-127"/>
                <a:ea typeface="궁서체" panose="02030609000101010101" pitchFamily="17" charset="-127"/>
                <a:cs typeface="NanumGothic" charset="0"/>
              </a:rPr>
              <a:t>대한민국</a:t>
            </a:r>
            <a:r>
              <a:rPr sz="5400" b="1" cap="all" spc="700" dirty="0">
                <a:solidFill>
                  <a:srgbClr val="FFFFFF"/>
                </a:solidFill>
                <a:latin typeface="궁서체" panose="02030609000101010101" pitchFamily="17" charset="-127"/>
                <a:ea typeface="궁서체" panose="02030609000101010101" pitchFamily="17" charset="-127"/>
                <a:cs typeface="NanumGothic" charset="0"/>
              </a:rPr>
              <a:t> </a:t>
            </a:r>
            <a:r>
              <a:rPr sz="5400" b="1" i="0" u="sng" cap="all" spc="700" dirty="0" err="1">
                <a:solidFill>
                  <a:srgbClr val="FFFFFF"/>
                </a:solidFill>
                <a:latin typeface="궁서체" panose="02030609000101010101" pitchFamily="17" charset="-127"/>
                <a:ea typeface="궁서체" panose="02030609000101010101" pitchFamily="17" charset="-127"/>
                <a:cs typeface="NanumGothic" charset="0"/>
              </a:rPr>
              <a:t>땅입니다</a:t>
            </a:r>
            <a:r>
              <a:rPr sz="5400" b="1" cap="all" spc="700" dirty="0">
                <a:solidFill>
                  <a:srgbClr val="FFFFFF"/>
                </a:solidFill>
                <a:latin typeface="궁서체" panose="02030609000101010101" pitchFamily="17" charset="-127"/>
                <a:ea typeface="궁서체" panose="02030609000101010101" pitchFamily="17" charset="-127"/>
                <a:cs typeface="NanumGothic" charset="0"/>
              </a:rPr>
              <a:t>.</a:t>
            </a:r>
            <a:endParaRPr lang="ko-KR" altLang="en-US" sz="5400" b="1" cap="all" dirty="0">
              <a:solidFill>
                <a:srgbClr val="FFFFFF"/>
              </a:solidFill>
              <a:latin typeface="궁서체" panose="02030609000101010101" pitchFamily="17" charset="-127"/>
              <a:ea typeface="궁서체" panose="02030609000101010101" pitchFamily="17" charset="-127"/>
              <a:cs typeface="NanumGothic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65E07B1-C7FF-4290-97C2-05DFE8760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8965" y="5403850"/>
            <a:ext cx="4051300" cy="114808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altLang="ko-KR" sz="22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ko-KR" sz="2600" b="1" dirty="0">
                <a:solidFill>
                  <a:schemeClr val="bg1"/>
                </a:solidFill>
              </a:rPr>
              <a:t>21902474 –</a:t>
            </a:r>
            <a:r>
              <a:rPr lang="ko-KR" altLang="en-US" sz="2600" b="1" dirty="0">
                <a:solidFill>
                  <a:schemeClr val="bg1"/>
                </a:solidFill>
              </a:rPr>
              <a:t>영어영문학과</a:t>
            </a:r>
            <a:endParaRPr lang="en-US" altLang="ko-KR" sz="2600" b="1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ko-KR" altLang="en-US" sz="2600" b="1" dirty="0" err="1">
                <a:solidFill>
                  <a:schemeClr val="bg1"/>
                </a:solidFill>
              </a:rPr>
              <a:t>백지희</a:t>
            </a:r>
            <a:r>
              <a:rPr lang="en-US" altLang="ko-KR" sz="2600" b="1" dirty="0">
                <a:solidFill>
                  <a:schemeClr val="bg1"/>
                </a:solidFill>
              </a:rPr>
              <a:t> (Beak Ji-Hui)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altLang="ko-KR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7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028756-0FA5-471F-B25F-B44FA1553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9C2C53-C77D-4569-8377-F6307A1056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91D0B37-4004-4E3A-97FE-EF3C057AA4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E0457E7-51E7-4FFE-B085-40494AC3E8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A1846F7D-1B35-468F-9C11-4F4EC7E35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087" y="877913"/>
            <a:ext cx="6295505" cy="420947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ko-KR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Thanks for listening</a:t>
            </a:r>
            <a:br>
              <a:rPr lang="en-US" altLang="ko-KR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en-US" altLang="ko-KR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lang="en-US" altLang="ko-KR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ko-KR" altLang="en-US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</p:txBody>
      </p:sp>
      <p:pic>
        <p:nvPicPr>
          <p:cNvPr id="6" name="Graphic 5" descr="Winking Face with No Fill">
            <a:extLst>
              <a:ext uri="{FF2B5EF4-FFF2-40B4-BE49-F238E27FC236}">
                <a16:creationId xmlns:a16="http://schemas.microsoft.com/office/drawing/2014/main" id="{3BF791B2-8422-46FF-BA41-4A85E0AA3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37742" y="1017640"/>
            <a:ext cx="4817466" cy="48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9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DC60FC-1A03-490E-A6B9-0C0EB999E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59" y="-62467"/>
            <a:ext cx="10895106" cy="1325563"/>
          </a:xfrm>
        </p:spPr>
        <p:txBody>
          <a:bodyPr/>
          <a:lstStyle/>
          <a:p>
            <a:r>
              <a:rPr lang="ko-KR" altLang="en-US" sz="4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64A85F-0EC1-463C-8C92-18231F14C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35241" y="77002"/>
            <a:ext cx="9679218" cy="4351338"/>
          </a:xfrm>
        </p:spPr>
        <p:txBody>
          <a:bodyPr/>
          <a:lstStyle/>
          <a:p>
            <a:r>
              <a:rPr lang="en-US" altLang="ko-KR" b="1" dirty="0">
                <a:latin typeface="+mn-ea"/>
              </a:rPr>
              <a:t>1. </a:t>
            </a:r>
            <a:r>
              <a:rPr lang="ko-KR" altLang="en-US" b="1" dirty="0">
                <a:latin typeface="+mn-ea"/>
              </a:rPr>
              <a:t>독도 란</a:t>
            </a:r>
            <a:r>
              <a:rPr lang="en-US" altLang="ko-KR" b="1" dirty="0">
                <a:latin typeface="+mn-ea"/>
              </a:rPr>
              <a:t>?</a:t>
            </a:r>
          </a:p>
          <a:p>
            <a:r>
              <a:rPr lang="en-US" altLang="ko-KR" sz="1800" dirty="0">
                <a:latin typeface="+mn-ea"/>
              </a:rPr>
              <a:t>1) </a:t>
            </a:r>
            <a:r>
              <a:rPr lang="ko-KR" altLang="en-US" sz="1800" dirty="0">
                <a:latin typeface="+mn-ea"/>
              </a:rPr>
              <a:t>독도의 기본 소개</a:t>
            </a:r>
            <a:endParaRPr lang="en-US" altLang="ko-KR" sz="1800" dirty="0">
              <a:latin typeface="+mn-ea"/>
            </a:endParaRPr>
          </a:p>
          <a:p>
            <a:r>
              <a:rPr lang="en-US" altLang="ko-KR" sz="1800" dirty="0">
                <a:latin typeface="+mn-ea"/>
              </a:rPr>
              <a:t>2)</a:t>
            </a:r>
            <a:r>
              <a:rPr lang="ko-KR" altLang="en-US" sz="1800" dirty="0">
                <a:latin typeface="+mn-ea"/>
              </a:rPr>
              <a:t>현재 독도의 실효적 지배 </a:t>
            </a:r>
            <a:r>
              <a:rPr lang="en-US" altLang="ko-KR" sz="1800" dirty="0">
                <a:latin typeface="+mn-ea"/>
              </a:rPr>
              <a:t>&amp; </a:t>
            </a:r>
            <a:r>
              <a:rPr lang="ko-KR" altLang="en-US" sz="1800" dirty="0">
                <a:latin typeface="+mn-ea"/>
              </a:rPr>
              <a:t>상황</a:t>
            </a:r>
            <a:endParaRPr lang="en-US" altLang="ko-KR" sz="1800" dirty="0">
              <a:latin typeface="+mn-ea"/>
            </a:endParaRPr>
          </a:p>
          <a:p>
            <a:endParaRPr lang="en-US" altLang="ko-KR" dirty="0">
              <a:latin typeface="+mn-ea"/>
            </a:endParaRPr>
          </a:p>
          <a:p>
            <a:r>
              <a:rPr lang="en-US" altLang="ko-KR" b="1" dirty="0">
                <a:latin typeface="+mn-ea"/>
              </a:rPr>
              <a:t>2. </a:t>
            </a:r>
            <a:r>
              <a:rPr lang="ko-KR" altLang="en-US" b="1" dirty="0">
                <a:latin typeface="+mn-ea"/>
              </a:rPr>
              <a:t>독도가 한국영토인 이유</a:t>
            </a:r>
            <a:endParaRPr lang="en-US" altLang="ko-KR" b="1" dirty="0">
              <a:latin typeface="+mn-ea"/>
            </a:endParaRPr>
          </a:p>
          <a:p>
            <a:r>
              <a:rPr lang="en-US" altLang="ko-KR" sz="1800" dirty="0">
                <a:latin typeface="+mn-ea"/>
              </a:rPr>
              <a:t>1)</a:t>
            </a:r>
            <a:r>
              <a:rPr lang="ko-KR" altLang="en-US" sz="1800" dirty="0">
                <a:latin typeface="+mn-ea"/>
              </a:rPr>
              <a:t>지리적 근거</a:t>
            </a:r>
            <a:endParaRPr lang="en-US" altLang="ko-KR" sz="1800" dirty="0">
              <a:latin typeface="+mn-ea"/>
            </a:endParaRPr>
          </a:p>
          <a:p>
            <a:r>
              <a:rPr lang="en-US" altLang="ko-KR" sz="1800" dirty="0">
                <a:latin typeface="+mn-ea"/>
              </a:rPr>
              <a:t>2)</a:t>
            </a:r>
            <a:r>
              <a:rPr lang="ko-KR" altLang="en-US" sz="1800" dirty="0">
                <a:latin typeface="+mn-ea"/>
              </a:rPr>
              <a:t>역사적 근거</a:t>
            </a:r>
            <a:endParaRPr lang="en-US" altLang="ko-KR" sz="1800" dirty="0">
              <a:latin typeface="+mn-ea"/>
            </a:endParaRPr>
          </a:p>
          <a:p>
            <a:r>
              <a:rPr lang="en-US" altLang="ko-KR" sz="1800" dirty="0">
                <a:latin typeface="+mn-ea"/>
              </a:rPr>
              <a:t>3)</a:t>
            </a:r>
            <a:r>
              <a:rPr lang="ko-KR" altLang="en-US" sz="1800" dirty="0">
                <a:latin typeface="+mn-ea"/>
              </a:rPr>
              <a:t>국제법적근거</a:t>
            </a:r>
            <a:endParaRPr lang="en-US" altLang="ko-KR" sz="1800" dirty="0">
              <a:latin typeface="+mn-ea"/>
            </a:endParaRPr>
          </a:p>
          <a:p>
            <a:r>
              <a:rPr lang="en-US" altLang="ko-KR" sz="1800" dirty="0">
                <a:latin typeface="+mn-ea"/>
              </a:rPr>
              <a:t>4)</a:t>
            </a:r>
            <a:r>
              <a:rPr lang="ko-KR" altLang="en-US" sz="1800" dirty="0">
                <a:latin typeface="+mn-ea"/>
              </a:rPr>
              <a:t>그 외 실효적 지배권</a:t>
            </a:r>
            <a:endParaRPr lang="en-US" altLang="ko-KR" sz="1800" dirty="0">
              <a:latin typeface="+mn-ea"/>
            </a:endParaRPr>
          </a:p>
          <a:p>
            <a:endParaRPr lang="en-US" altLang="ko-KR" dirty="0">
              <a:latin typeface="+mn-ea"/>
            </a:endParaRPr>
          </a:p>
          <a:p>
            <a:r>
              <a:rPr lang="en-US" altLang="ko-KR" b="1" dirty="0">
                <a:latin typeface="+mn-ea"/>
              </a:rPr>
              <a:t>3.</a:t>
            </a:r>
            <a:r>
              <a:rPr lang="ko-KR" altLang="en-US" b="1" dirty="0">
                <a:latin typeface="+mn-ea"/>
              </a:rPr>
              <a:t>결론</a:t>
            </a:r>
            <a:endParaRPr lang="en-US" altLang="ko-KR" b="1" dirty="0">
              <a:latin typeface="+mn-ea"/>
            </a:endParaRPr>
          </a:p>
          <a:p>
            <a:r>
              <a:rPr lang="en-US" altLang="ko-KR" sz="1800" dirty="0">
                <a:latin typeface="+mn-ea"/>
              </a:rPr>
              <a:t>1)</a:t>
            </a:r>
            <a:r>
              <a:rPr lang="ko-KR" altLang="en-US" sz="1800" dirty="0">
                <a:latin typeface="+mn-ea"/>
              </a:rPr>
              <a:t>독도가 가진 가치</a:t>
            </a:r>
            <a:endParaRPr lang="en-US" altLang="ko-KR" sz="1800" dirty="0">
              <a:latin typeface="+mn-ea"/>
            </a:endParaRPr>
          </a:p>
          <a:p>
            <a:r>
              <a:rPr lang="en-US" altLang="ko-KR" sz="1800" dirty="0">
                <a:latin typeface="+mn-ea"/>
              </a:rPr>
              <a:t>2)</a:t>
            </a:r>
            <a:r>
              <a:rPr lang="ko-KR" altLang="en-US" sz="1800" dirty="0">
                <a:latin typeface="+mn-ea"/>
              </a:rPr>
              <a:t>일본의 역사 왜곡</a:t>
            </a:r>
            <a:endParaRPr lang="en-US" altLang="ko-KR" sz="1800" dirty="0">
              <a:latin typeface="+mn-ea"/>
            </a:endParaRPr>
          </a:p>
          <a:p>
            <a:r>
              <a:rPr lang="en-US" altLang="ko-KR" sz="1800" dirty="0">
                <a:latin typeface="+mn-ea"/>
              </a:rPr>
              <a:t>3)</a:t>
            </a:r>
            <a:r>
              <a:rPr lang="ko-KR" altLang="en-US" sz="1800" dirty="0">
                <a:latin typeface="+mn-ea"/>
              </a:rPr>
              <a:t>마무리</a:t>
            </a:r>
            <a:r>
              <a:rPr lang="en-US" altLang="ko-KR" sz="1800" dirty="0">
                <a:latin typeface="+mn-ea"/>
              </a:rPr>
              <a:t>(</a:t>
            </a:r>
            <a:r>
              <a:rPr lang="ko-KR" altLang="en-US" sz="1800" dirty="0" err="1">
                <a:latin typeface="+mn-ea"/>
              </a:rPr>
              <a:t>참고동영상시청</a:t>
            </a:r>
            <a:r>
              <a:rPr lang="ko-KR" altLang="en-US" sz="1800" dirty="0">
                <a:latin typeface="+mn-ea"/>
              </a:rPr>
              <a:t> 및 앞으로 우리의 다짐</a:t>
            </a:r>
            <a:r>
              <a:rPr lang="en-US" altLang="ko-KR" sz="1800" dirty="0"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336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F3F80A4D-FAD6-487F-8B36-AFED3FD5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11" y="198092"/>
            <a:ext cx="11588376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ko-KR" altLang="en-US" sz="5400" b="1" dirty="0">
                <a:latin typeface="궁서" panose="02030600000101010101" pitchFamily="18" charset="-127"/>
                <a:ea typeface="궁서" panose="02030600000101010101" pitchFamily="18" charset="-127"/>
                <a:cs typeface="Aharoni" panose="02010803020104030203" pitchFamily="2" charset="-79"/>
              </a:rPr>
              <a:t>독도의 기본 소개</a:t>
            </a:r>
          </a:p>
        </p:txBody>
      </p:sp>
      <p:pic>
        <p:nvPicPr>
          <p:cNvPr id="8" name="내용 개체 틀 7" descr="물, 하늘, 실외, 자연이(가) 표시된 사진&#10;&#10;자동 생성된 설명">
            <a:extLst>
              <a:ext uri="{FF2B5EF4-FFF2-40B4-BE49-F238E27FC236}">
                <a16:creationId xmlns:a16="http://schemas.microsoft.com/office/drawing/2014/main" id="{4CCFE7D3-CE65-4E17-9209-1D8EC3A79B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757"/>
            <a:ext cx="5635812" cy="4167323"/>
          </a:xfrm>
          <a:prstGeom prst="rect">
            <a:avLst/>
          </a:prstGeom>
        </p:spPr>
      </p:pic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ACABC5F-FA1D-4CB3-B924-20D744B8C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8870" y="1862665"/>
            <a:ext cx="6210081" cy="4797242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  <a:cs typeface="Aharoni" panose="02010803020104030203" pitchFamily="2" charset="-79"/>
              </a:rPr>
              <a:t>위치</a:t>
            </a:r>
            <a:endParaRPr lang="en-US" altLang="ko-KR" sz="2800" dirty="0">
              <a:latin typeface="HY헤드라인M" panose="02030600000101010101" pitchFamily="18" charset="-127"/>
              <a:ea typeface="HY헤드라인M" panose="02030600000101010101" pitchFamily="18" charset="-127"/>
              <a:cs typeface="Aharoni" panose="02010803020104030203" pitchFamily="2" charset="-79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-</a:t>
            </a:r>
            <a:r>
              <a:rPr lang="ko-KR" alt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경산북도 울릉군 </a:t>
            </a:r>
            <a:r>
              <a:rPr lang="ko-KR" altLang="en-US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울릉읍</a:t>
            </a:r>
            <a:r>
              <a:rPr lang="ko-KR" alt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ko-KR" altLang="en-US" sz="2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독도리</a:t>
            </a:r>
            <a:r>
              <a:rPr lang="ko-KR" alt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ko-K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1~96-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ko-KR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독도는 현재</a:t>
            </a:r>
            <a:endParaRPr lang="en-US" altLang="ko-KR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ko-KR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39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대한민국 천연기념물 </a:t>
            </a:r>
            <a:endParaRPr lang="en-US" altLang="ko-KR" sz="3900" b="1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3800" b="1" dirty="0">
                <a:latin typeface="Aharoni" panose="02010803020104030203" pitchFamily="2" charset="-79"/>
                <a:cs typeface="Aharoni" panose="02010803020104030203" pitchFamily="2" charset="-79"/>
              </a:rPr>
              <a:t>제 </a:t>
            </a:r>
            <a:r>
              <a:rPr lang="en-US" altLang="ko-KR" sz="3800" b="1" dirty="0">
                <a:latin typeface="Aharoni" panose="02010803020104030203" pitchFamily="2" charset="-79"/>
                <a:cs typeface="Aharoni" panose="02010803020104030203" pitchFamily="2" charset="-79"/>
              </a:rPr>
              <a:t>336</a:t>
            </a:r>
            <a:r>
              <a:rPr lang="ko-KR" altLang="en-US" sz="3800" b="1" dirty="0">
                <a:latin typeface="Aharoni" panose="02010803020104030203" pitchFamily="2" charset="-79"/>
                <a:cs typeface="Aharoni" panose="02010803020104030203" pitchFamily="2" charset="-79"/>
              </a:rPr>
              <a:t>호로 </a:t>
            </a:r>
            <a:r>
              <a:rPr lang="ko-KR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지정 되어있는</a:t>
            </a:r>
            <a:endParaRPr lang="en-US" altLang="ko-KR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ko-KR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sz="3300" b="1" dirty="0">
                <a:latin typeface="Aharoni" panose="02010803020104030203" pitchFamily="2" charset="-79"/>
                <a:cs typeface="Aharoni" panose="02010803020104030203" pitchFamily="2" charset="-79"/>
              </a:rPr>
              <a:t>대한민국 정부 소유의 </a:t>
            </a:r>
            <a:r>
              <a:rPr lang="ko-KR" altLang="en-US" sz="4700" b="1" u="sng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국유지</a:t>
            </a:r>
            <a:endParaRPr lang="en-US" altLang="ko-KR" sz="3300" b="1" u="sng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075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458470" y="365760"/>
            <a:ext cx="10895965" cy="992505"/>
          </a:xfrm>
          <a:prstGeom prst="rect">
            <a:avLst/>
          </a:prstGeom>
        </p:spPr>
        <p:txBody>
          <a:bodyPr vert="horz" wrap="square" lIns="109855" tIns="109855" rIns="109855" bIns="91440" numCol="1" anchor="ctr">
            <a:no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400" b="1" spc="100" dirty="0">
                <a:latin typeface="Aharoni" charset="0"/>
                <a:ea typeface="Microsoft GothicNeo" charset="0"/>
                <a:cs typeface="Aharoni" charset="0"/>
              </a:rPr>
              <a:t>지금</a:t>
            </a:r>
            <a:r>
              <a:rPr lang="ko-KR" altLang="en-US" sz="4400" b="1" spc="100" dirty="0">
                <a:latin typeface="Aharoni" charset="0"/>
                <a:ea typeface="Aharoni" charset="0"/>
                <a:cs typeface="Aharoni" charset="0"/>
              </a:rPr>
              <a:t> </a:t>
            </a:r>
            <a:r>
              <a:rPr lang="ko-KR" altLang="en-US" sz="4400" b="1" spc="100" dirty="0">
                <a:latin typeface="Aharoni" charset="0"/>
                <a:ea typeface="Microsoft GothicNeo" charset="0"/>
                <a:cs typeface="Aharoni" charset="0"/>
              </a:rPr>
              <a:t>독도는</a:t>
            </a:r>
            <a:r>
              <a:rPr lang="ko-KR" altLang="en-US" sz="4400" b="1" spc="100" dirty="0">
                <a:latin typeface="Aharoni" charset="0"/>
                <a:ea typeface="Aharoni" charset="0"/>
                <a:cs typeface="Aharoni" charset="0"/>
              </a:rPr>
              <a:t> </a:t>
            </a:r>
            <a:r>
              <a:rPr lang="en-US" altLang="ko-KR" sz="4400" b="1" spc="100" dirty="0">
                <a:latin typeface="Aharoni" charset="0"/>
                <a:ea typeface="Aharoni" charset="0"/>
                <a:cs typeface="Aharoni" charset="0"/>
              </a:rPr>
              <a:t>?</a:t>
            </a:r>
            <a:endParaRPr lang="ko-KR" altLang="en-US" sz="4400" b="1" dirty="0">
              <a:latin typeface="Aharoni" charset="0"/>
              <a:ea typeface="Aharoni" charset="0"/>
              <a:cs typeface="Aharoni" charset="0"/>
            </a:endParaRPr>
          </a:p>
        </p:txBody>
      </p:sp>
      <p:sp>
        <p:nvSpPr>
          <p:cNvPr id="4" name="내용 개체 틀 3"/>
          <p:cNvSpPr txBox="1">
            <a:spLocks noGrp="1"/>
          </p:cNvSpPr>
          <p:nvPr>
            <p:ph sz="half" idx="2"/>
          </p:nvPr>
        </p:nvSpPr>
        <p:spPr>
          <a:xfrm>
            <a:off x="39370" y="3547110"/>
            <a:ext cx="11734165" cy="3154680"/>
          </a:xfrm>
          <a:prstGeom prst="rect">
            <a:avLst/>
          </a:prstGeom>
        </p:spPr>
        <p:txBody>
          <a:bodyPr vert="horz" wrap="square" lIns="109855" tIns="109855" rIns="109855" bIns="91440" numCol="1" anchor="ctr">
            <a:noAutofit/>
          </a:bodyPr>
          <a:lstStyle/>
          <a:p>
            <a:pPr marL="457200" indent="-457200" algn="l" defTabSz="914400" eaLnBrk="1" latinLnBrk="0" hangingPunct="1">
              <a:lnSpc>
                <a:spcPct val="113999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arenR"/>
            </a:pPr>
            <a:r>
              <a:rPr lang="en-US" altLang="ko-KR" sz="2800" b="1" spc="40">
                <a:solidFill>
                  <a:srgbClr val="C00000"/>
                </a:solidFill>
                <a:latin typeface="Microsoft GothicNeo Light" charset="0"/>
                <a:ea typeface="Arial" charset="0"/>
                <a:cs typeface="+mn-cs"/>
              </a:rPr>
              <a:t>“</a:t>
            </a:r>
            <a:r>
              <a:rPr lang="ko-KR" altLang="en-US" sz="2800" b="1" spc="40">
                <a:solidFill>
                  <a:srgbClr val="C00000"/>
                </a:solidFill>
                <a:latin typeface="Microsoft GothicNeo Light" charset="0"/>
                <a:ea typeface="Microsoft GothicNeo Light" charset="0"/>
                <a:cs typeface="+mn-cs"/>
              </a:rPr>
              <a:t>우리나라 군</a:t>
            </a:r>
            <a:r>
              <a:rPr lang="en-US" altLang="ko-KR" sz="2800" b="1" spc="40">
                <a:solidFill>
                  <a:srgbClr val="C00000"/>
                </a:solidFill>
                <a:latin typeface="Microsoft GothicNeo Light" charset="0"/>
                <a:ea typeface="Arial" charset="0"/>
                <a:cs typeface="+mn-cs"/>
              </a:rPr>
              <a:t>”</a:t>
            </a:r>
            <a:r>
              <a:rPr lang="ko-KR" altLang="en-US" sz="2800" b="1" spc="40">
                <a:latin typeface="Microsoft GothicNeo Light" charset="0"/>
                <a:ea typeface="Microsoft GothicNeo Light" charset="0"/>
                <a:cs typeface="+mn-cs"/>
              </a:rPr>
              <a:t>이 독도영공</a:t>
            </a:r>
            <a:r>
              <a:rPr lang="en-US" altLang="ko-KR" sz="2800" b="1" spc="40">
                <a:latin typeface="Microsoft GothicNeo Light" charset="0"/>
                <a:ea typeface="Arial" charset="0"/>
                <a:cs typeface="+mn-cs"/>
              </a:rPr>
              <a:t> &amp; </a:t>
            </a:r>
            <a:r>
              <a:rPr lang="ko-KR" altLang="en-US" sz="2800" b="1" spc="40">
                <a:latin typeface="Microsoft GothicNeo Light" charset="0"/>
                <a:ea typeface="Microsoft GothicNeo Light" charset="0"/>
                <a:cs typeface="+mn-cs"/>
              </a:rPr>
              <a:t>영해 수호중</a:t>
            </a:r>
            <a:endParaRPr lang="ko-KR" altLang="en-US" sz="2800" b="1">
              <a:latin typeface="Microsoft GothicNeo Light" charset="0"/>
              <a:ea typeface="Microsoft GothicNeo Light" charset="0"/>
              <a:cs typeface="+mn-cs"/>
            </a:endParaRPr>
          </a:p>
          <a:p>
            <a:pPr marL="457200" indent="-457200" algn="l" defTabSz="914400" eaLnBrk="1" latinLnBrk="0" hangingPunct="1">
              <a:lnSpc>
                <a:spcPct val="113999"/>
              </a:lnSpc>
              <a:spcBef>
                <a:spcPts val="1000"/>
              </a:spcBef>
              <a:spcAft>
                <a:spcPts val="0"/>
              </a:spcAft>
              <a:buClr>
                <a:srgbClr val="758468"/>
              </a:buClr>
              <a:buFont typeface="+mj-lt"/>
              <a:buAutoNum type="arabicParenR"/>
            </a:pPr>
            <a:endParaRPr lang="ko-KR" altLang="en-US" sz="2800" b="1">
              <a:latin typeface="Microsoft GothicNeo Light" charset="0"/>
              <a:ea typeface="Arial" charset="0"/>
              <a:cs typeface="+mn-cs"/>
            </a:endParaRPr>
          </a:p>
          <a:p>
            <a:pPr marL="457200" indent="-457200" algn="l" defTabSz="914400" eaLnBrk="1" latinLnBrk="0" hangingPunct="1">
              <a:lnSpc>
                <a:spcPct val="113999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arenR"/>
            </a:pPr>
            <a:r>
              <a:rPr lang="ko-KR" altLang="en-US" sz="2800" b="1" spc="40">
                <a:latin typeface="Microsoft GothicNeo Light" charset="0"/>
                <a:ea typeface="Microsoft GothicNeo Light" charset="0"/>
                <a:cs typeface="+mn-cs"/>
              </a:rPr>
              <a:t>독도 관련 각종 법이 시행 中</a:t>
            </a:r>
            <a:endParaRPr lang="ko-KR" altLang="en-US" sz="2800" b="1">
              <a:latin typeface="Microsoft GothicNeo Light" charset="0"/>
              <a:ea typeface="Microsoft GothicNeo Light" charset="0"/>
              <a:cs typeface="+mn-cs"/>
            </a:endParaRPr>
          </a:p>
          <a:p>
            <a:pPr marL="457200" indent="-457200" algn="l" defTabSz="914400" eaLnBrk="1" latinLnBrk="0" hangingPunct="1">
              <a:lnSpc>
                <a:spcPct val="113999"/>
              </a:lnSpc>
              <a:spcBef>
                <a:spcPts val="1000"/>
              </a:spcBef>
              <a:spcAft>
                <a:spcPts val="0"/>
              </a:spcAft>
              <a:buClr>
                <a:srgbClr val="758468"/>
              </a:buClr>
              <a:buFont typeface="+mj-lt"/>
              <a:buAutoNum type="arabicParenR"/>
            </a:pPr>
            <a:endParaRPr lang="ko-KR" altLang="en-US" sz="2800" b="1">
              <a:latin typeface="Microsoft GothicNeo Light" charset="0"/>
              <a:ea typeface="Arial" charset="0"/>
              <a:cs typeface="+mn-cs"/>
            </a:endParaRPr>
          </a:p>
          <a:p>
            <a:pPr marL="457200" indent="-457200" algn="l" defTabSz="914400" eaLnBrk="1" latinLnBrk="0" hangingPunct="1">
              <a:lnSpc>
                <a:spcPct val="113999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arenR"/>
            </a:pPr>
            <a:r>
              <a:rPr lang="ko-KR" altLang="en-US" sz="2800" b="1" spc="40">
                <a:solidFill>
                  <a:srgbClr val="000000"/>
                </a:solidFill>
                <a:latin typeface="Microsoft GothicNeo Light" charset="0"/>
                <a:ea typeface="Microsoft GothicNeo Light" charset="0"/>
                <a:cs typeface="+mn-cs"/>
              </a:rPr>
              <a:t>현재 독도에는 </a:t>
            </a:r>
            <a:r>
              <a:rPr lang="en-US" altLang="ko-KR" sz="2800" b="1" spc="40">
                <a:solidFill>
                  <a:srgbClr val="C00000"/>
                </a:solidFill>
                <a:latin typeface="Microsoft GothicNeo Light" charset="0"/>
                <a:ea typeface="Arial" charset="0"/>
                <a:cs typeface="+mn-cs"/>
              </a:rPr>
              <a:t>“</a:t>
            </a:r>
            <a:r>
              <a:rPr lang="ko-KR" altLang="en-US" sz="2800" b="1" spc="40">
                <a:solidFill>
                  <a:srgbClr val="C00000"/>
                </a:solidFill>
                <a:latin typeface="Microsoft GothicNeo Light" charset="0"/>
                <a:ea typeface="Microsoft GothicNeo Light" charset="0"/>
                <a:cs typeface="+mn-cs"/>
              </a:rPr>
              <a:t>대한민국 경찰</a:t>
            </a:r>
            <a:r>
              <a:rPr lang="en-US" altLang="ko-KR" sz="2800" b="1" spc="40">
                <a:solidFill>
                  <a:srgbClr val="C00000"/>
                </a:solidFill>
                <a:latin typeface="Microsoft GothicNeo Light" charset="0"/>
                <a:ea typeface="Arial" charset="0"/>
                <a:cs typeface="+mn-cs"/>
              </a:rPr>
              <a:t>＂</a:t>
            </a:r>
            <a:r>
              <a:rPr lang="ko-KR" altLang="en-US" sz="2800" b="1" spc="40">
                <a:solidFill>
                  <a:srgbClr val="000000"/>
                </a:solidFill>
                <a:latin typeface="Microsoft GothicNeo Light" charset="0"/>
                <a:ea typeface="Microsoft GothicNeo Light" charset="0"/>
                <a:cs typeface="+mn-cs"/>
              </a:rPr>
              <a:t>이 독도에 상주하며</a:t>
            </a:r>
            <a:r>
              <a:rPr lang="en-US" altLang="ko-KR" sz="2800" b="1" spc="40">
                <a:solidFill>
                  <a:srgbClr val="000000"/>
                </a:solidFill>
                <a:latin typeface="Microsoft GothicNeo Light" charset="0"/>
                <a:ea typeface="Arial" charset="0"/>
                <a:cs typeface="+mn-cs"/>
              </a:rPr>
              <a:t>, </a:t>
            </a:r>
            <a:r>
              <a:rPr lang="ko-KR" altLang="en-US" sz="2800" b="1" spc="40">
                <a:solidFill>
                  <a:srgbClr val="000000"/>
                </a:solidFill>
                <a:latin typeface="Microsoft GothicNeo Light" charset="0"/>
                <a:ea typeface="Microsoft GothicNeo Light" charset="0"/>
                <a:cs typeface="+mn-cs"/>
              </a:rPr>
              <a:t>경비 中</a:t>
            </a:r>
            <a:endParaRPr lang="ko-KR" altLang="en-US" sz="2800" b="1">
              <a:solidFill>
                <a:srgbClr val="000000"/>
              </a:solidFill>
              <a:latin typeface="Microsoft GothicNeo Light" charset="0"/>
              <a:ea typeface="Microsoft GothicNeo Light" charset="0"/>
              <a:cs typeface="+mn-cs"/>
            </a:endParaRPr>
          </a:p>
          <a:p>
            <a:pPr marL="0" indent="0" algn="l" defTabSz="914400" eaLnBrk="1" latinLnBrk="0" hangingPunct="1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spc="40">
                <a:solidFill>
                  <a:srgbClr val="000000"/>
                </a:solidFill>
                <a:latin typeface="Microsoft GothicNeo Light" charset="0"/>
                <a:ea typeface="Arial" charset="0"/>
                <a:cs typeface="+mn-cs"/>
              </a:rPr>
              <a:t>(</a:t>
            </a:r>
            <a:r>
              <a:rPr lang="ko-KR" altLang="ko-KR" sz="2400" spc="40">
                <a:latin typeface="돋움" charset="0"/>
                <a:ea typeface="돋움" charset="0"/>
              </a:rPr>
              <a:t>독도경비대는 독도를 경비하는 경찰부대로 DSP(Dokdo Security Police)라는 정식명칭을 가지고 있</a:t>
            </a:r>
            <a:r>
              <a:rPr lang="ko-KR" altLang="en-US" sz="2400" spc="40">
                <a:latin typeface="돋움" charset="0"/>
                <a:ea typeface="돋움" charset="0"/>
              </a:rPr>
              <a:t>는 경찰부대 </a:t>
            </a:r>
            <a:endParaRPr lang="ko-KR" altLang="en-US" sz="2400">
              <a:latin typeface="돋움" charset="0"/>
              <a:ea typeface="돋움" charset="0"/>
            </a:endParaRPr>
          </a:p>
          <a:p>
            <a:pPr marL="0" indent="0" algn="l" defTabSz="914400" eaLnBrk="1" latinLnBrk="0" hangingPunct="1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>
              <a:latin typeface="돋움" charset="0"/>
              <a:ea typeface="돋움" charset="0"/>
            </a:endParaRPr>
          </a:p>
          <a:p>
            <a:pPr marL="0" indent="0" algn="l" defTabSz="914400" eaLnBrk="1" latinLnBrk="0" hangingPunct="1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>
              <a:latin typeface="돋움" charset="0"/>
              <a:ea typeface="돋움" charset="0"/>
            </a:endParaRPr>
          </a:p>
          <a:p>
            <a:pPr marL="228600" indent="-228600" algn="l" defTabSz="914400" eaLnBrk="1" latinLnBrk="0" hangingPunct="1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758468"/>
              </a:buClr>
              <a:buFont typeface="Arial"/>
              <a:buChar char="•"/>
            </a:pPr>
            <a:endParaRPr lang="ko-KR" altLang="en-US" sz="2400">
              <a:latin typeface="돋움" charset="0"/>
              <a:ea typeface="돋움" charset="0"/>
            </a:endParaRPr>
          </a:p>
          <a:p>
            <a:pPr marL="228600" indent="-228600" algn="l" defTabSz="914400" eaLnBrk="1" latinLnBrk="0" hangingPunct="1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758468"/>
              </a:buClr>
              <a:buFont typeface="Arial"/>
              <a:buChar char="•"/>
            </a:pPr>
            <a:endParaRPr lang="ko-KR" altLang="en-US" sz="2400">
              <a:solidFill>
                <a:srgbClr val="000000"/>
              </a:solidFill>
              <a:latin typeface="돋움" charset="0"/>
              <a:ea typeface="돋움" charset="0"/>
            </a:endParaRPr>
          </a:p>
          <a:p>
            <a:pPr marL="228600" indent="-228600" algn="l" defTabSz="914400" eaLnBrk="1" latinLnBrk="0" hangingPunct="1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758468"/>
              </a:buClr>
              <a:buFont typeface="Arial"/>
              <a:buChar char="•"/>
            </a:pPr>
            <a:endParaRPr lang="ko-KR" altLang="en-US" sz="2400">
              <a:solidFill>
                <a:srgbClr val="000000"/>
              </a:solidFill>
              <a:latin typeface="Microsoft GothicNeo Light" charset="0"/>
              <a:ea typeface="Arial" charset="0"/>
              <a:cs typeface="+mn-cs"/>
            </a:endParaRPr>
          </a:p>
          <a:p>
            <a:pPr marL="457200" indent="-457200" algn="l" defTabSz="914400" eaLnBrk="1" latinLnBrk="0" hangingPunct="1">
              <a:lnSpc>
                <a:spcPct val="113999"/>
              </a:lnSpc>
              <a:spcBef>
                <a:spcPts val="1000"/>
              </a:spcBef>
              <a:spcAft>
                <a:spcPts val="0"/>
              </a:spcAft>
              <a:buClr>
                <a:srgbClr val="758468"/>
              </a:buClr>
              <a:buFont typeface="+mj-lt"/>
              <a:buAutoNum type="arabicParenR"/>
            </a:pPr>
            <a:endParaRPr lang="ko-KR" altLang="en-US" sz="2400">
              <a:solidFill>
                <a:srgbClr val="000000"/>
              </a:solidFill>
              <a:latin typeface="Microsoft GothicNeo Light" charset="0"/>
              <a:ea typeface="Arial" charset="0"/>
              <a:cs typeface="+mn-cs"/>
            </a:endParaRPr>
          </a:p>
          <a:p>
            <a:pPr marL="457200" indent="-457200" algn="l" defTabSz="914400" eaLnBrk="1" latinLnBrk="0" hangingPunct="1">
              <a:lnSpc>
                <a:spcPct val="113999"/>
              </a:lnSpc>
              <a:spcBef>
                <a:spcPts val="1000"/>
              </a:spcBef>
              <a:spcAft>
                <a:spcPts val="0"/>
              </a:spcAft>
              <a:buClr>
                <a:srgbClr val="758468"/>
              </a:buClr>
              <a:buFont typeface="+mj-lt"/>
              <a:buAutoNum type="arabicParenR"/>
            </a:pPr>
            <a:endParaRPr lang="ko-KR" altLang="en-US" sz="2400">
              <a:latin typeface="Microsoft GothicNeo Light" charset="0"/>
              <a:ea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5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DFA7EB-2D7E-4750-859F-6BE33CA25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독도경비대 </a:t>
            </a:r>
            <a:r>
              <a:rPr lang="en-US" altLang="ko-KR" dirty="0"/>
              <a:t>(</a:t>
            </a:r>
            <a:r>
              <a:rPr lang="ko-KR" altLang="ko-KR" dirty="0"/>
              <a:t>DSP(</a:t>
            </a:r>
            <a:r>
              <a:rPr lang="ko-KR" altLang="ko-KR" dirty="0" err="1"/>
              <a:t>Dokdo</a:t>
            </a:r>
            <a:r>
              <a:rPr lang="ko-KR" altLang="ko-KR" dirty="0"/>
              <a:t> </a:t>
            </a:r>
            <a:r>
              <a:rPr lang="ko-KR" altLang="ko-KR" dirty="0" err="1"/>
              <a:t>Security</a:t>
            </a:r>
            <a:r>
              <a:rPr lang="ko-KR" altLang="ko-KR" dirty="0"/>
              <a:t> </a:t>
            </a:r>
            <a:r>
              <a:rPr lang="ko-KR" altLang="ko-KR" dirty="0" err="1"/>
              <a:t>Police</a:t>
            </a:r>
            <a:r>
              <a:rPr lang="ko-KR" altLang="ko-KR" dirty="0"/>
              <a:t>)</a:t>
            </a:r>
            <a:r>
              <a:rPr lang="en-US" altLang="ko-KR" b="1" dirty="0"/>
              <a:t>?</a:t>
            </a:r>
            <a:r>
              <a:rPr lang="ko-KR" altLang="ko-KR" dirty="0"/>
              <a:t/>
            </a:r>
            <a:br>
              <a:rPr lang="ko-KR" altLang="ko-KR" dirty="0"/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FC2C13-3807-4120-B9EB-6311B6AFF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131" y="1825625"/>
            <a:ext cx="6660682" cy="4351338"/>
          </a:xfrm>
        </p:spPr>
        <p:txBody>
          <a:bodyPr/>
          <a:lstStyle/>
          <a:p>
            <a:r>
              <a:rPr lang="ko-KR" altLang="en-US" sz="3200" b="1" dirty="0"/>
              <a:t>독도경비대는</a:t>
            </a:r>
            <a:endParaRPr lang="en-US" altLang="ko-KR" sz="3200" b="1" dirty="0"/>
          </a:p>
          <a:p>
            <a:endParaRPr lang="en-US" altLang="ko-KR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ko-KR" dirty="0">
                <a:latin typeface="돋움" panose="020B0600000101010101" pitchFamily="50" charset="-127"/>
                <a:ea typeface="돋움" panose="020B0600000101010101" pitchFamily="50" charset="-127"/>
              </a:rPr>
              <a:t>이들은 해양경찰이 아닌 경찰청 소속의 의무경찰</a:t>
            </a:r>
            <a:endParaRPr lang="en-US" altLang="ko-KR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ko-KR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ko-KR" dirty="0">
                <a:latin typeface="돋움" panose="020B0600000101010101" pitchFamily="50" charset="-127"/>
                <a:ea typeface="돋움" panose="020B0600000101010101" pitchFamily="50" charset="-127"/>
              </a:rPr>
              <a:t>이들이 주로 하는 일은 외부세력의 침범에 대비하여 독도 인근의 해역을 감시하고 경계하는 일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8ED5BB1-30D8-4EEE-90A1-ECA60D803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8434" y="1825625"/>
            <a:ext cx="5014870" cy="4351338"/>
          </a:xfrm>
        </p:spPr>
        <p:txBody>
          <a:bodyPr/>
          <a:lstStyle/>
          <a:p>
            <a:r>
              <a:rPr lang="ko-KR" altLang="en-US" sz="2800" b="1" dirty="0"/>
              <a:t>왜 군이 아닌 경찰이 경비를 하는가 </a:t>
            </a:r>
            <a:r>
              <a:rPr lang="en-US" altLang="ko-KR" sz="2800" b="1" dirty="0"/>
              <a:t>?</a:t>
            </a:r>
          </a:p>
          <a:p>
            <a:endParaRPr lang="en-US" altLang="ko-KR" sz="2800" b="1" dirty="0"/>
          </a:p>
          <a:p>
            <a:r>
              <a:rPr lang="ko-KR" altLang="ko-KR" dirty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외교안보의 문제 </a:t>
            </a:r>
            <a:endParaRPr lang="en-US" altLang="ko-KR" dirty="0">
              <a:solidFill>
                <a:srgbClr val="C0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endParaRPr lang="en-US" altLang="ko-KR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공간적인 문제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986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886698-41F2-4B29-AACB-9DF0427D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정리하자면 </a:t>
            </a:r>
            <a:r>
              <a:rPr lang="en-US" altLang="ko-KR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lang="ko-KR" altLang="en-US" sz="4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619A9B-F9B3-4FC5-A4A3-146832A8F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99" y="2156059"/>
            <a:ext cx="11274612" cy="4427621"/>
          </a:xfrm>
        </p:spPr>
        <p:txBody>
          <a:bodyPr/>
          <a:lstStyle/>
          <a:p>
            <a:r>
              <a:rPr lang="ko-KR" alt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  독도에는 현재</a:t>
            </a:r>
            <a:r>
              <a:rPr lang="en-US" altLang="ko-KR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r>
              <a:rPr lang="ko-KR" alt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             </a:t>
            </a:r>
            <a:endParaRPr lang="en-US" altLang="ko-KR" sz="2800" b="1" dirty="0"/>
          </a:p>
          <a:p>
            <a:pPr algn="just"/>
            <a:r>
              <a:rPr lang="en-US" altLang="ko-KR" sz="2800" b="1" dirty="0"/>
              <a:t>                                </a:t>
            </a:r>
            <a:r>
              <a:rPr lang="ko-KR" altLang="en-US" sz="2800" b="1" dirty="0"/>
              <a:t>대한민국 국민이 </a:t>
            </a:r>
            <a:r>
              <a:rPr lang="ko-KR" altLang="en-US" sz="2800" b="1" dirty="0">
                <a:solidFill>
                  <a:srgbClr val="C00000"/>
                </a:solidFill>
              </a:rPr>
              <a:t>거주 中</a:t>
            </a:r>
            <a:endParaRPr lang="en-US" altLang="ko-KR" sz="2800" b="1" dirty="0">
              <a:solidFill>
                <a:srgbClr val="C00000"/>
              </a:solidFill>
            </a:endParaRPr>
          </a:p>
          <a:p>
            <a:pPr algn="just"/>
            <a:r>
              <a:rPr lang="en-US" altLang="ko-KR" sz="2800" b="1" dirty="0"/>
              <a:t>                                </a:t>
            </a:r>
            <a:r>
              <a:rPr lang="ko-KR" altLang="en-US" sz="2800" b="1" dirty="0"/>
              <a:t>대한민국 군인이 </a:t>
            </a:r>
            <a:r>
              <a:rPr lang="ko-KR" altLang="en-US" sz="2800" b="1" dirty="0">
                <a:solidFill>
                  <a:srgbClr val="C00000"/>
                </a:solidFill>
              </a:rPr>
              <a:t>해양과 해공 수호 中</a:t>
            </a:r>
            <a:endParaRPr lang="en-US" altLang="ko-KR" sz="2800" b="1" dirty="0">
              <a:solidFill>
                <a:srgbClr val="C00000"/>
              </a:solidFill>
            </a:endParaRPr>
          </a:p>
          <a:p>
            <a:pPr algn="just"/>
            <a:r>
              <a:rPr lang="en-US" altLang="ko-KR" sz="2800" b="1" dirty="0"/>
              <a:t>                                </a:t>
            </a:r>
            <a:r>
              <a:rPr lang="ko-KR" altLang="en-US" sz="2800" b="1" dirty="0"/>
              <a:t>대한민국 경찰이 </a:t>
            </a:r>
            <a:r>
              <a:rPr lang="ko-KR" altLang="en-US" sz="2800" b="1" dirty="0">
                <a:solidFill>
                  <a:srgbClr val="C00000"/>
                </a:solidFill>
              </a:rPr>
              <a:t>상주하며 경비 中</a:t>
            </a:r>
            <a:endParaRPr lang="en-US" altLang="ko-KR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ko-KR" sz="2800" b="1" dirty="0">
                <a:solidFill>
                  <a:srgbClr val="C00000"/>
                </a:solidFill>
              </a:rPr>
              <a:t>                   </a:t>
            </a:r>
            <a:r>
              <a:rPr lang="ko-KR" altLang="en-US" sz="2800" b="1" dirty="0">
                <a:solidFill>
                  <a:srgbClr val="C00000"/>
                </a:solidFill>
              </a:rPr>
              <a:t>즉</a:t>
            </a:r>
            <a:r>
              <a:rPr lang="en-US" altLang="ko-KR" sz="2800" b="1" dirty="0">
                <a:solidFill>
                  <a:srgbClr val="C00000"/>
                </a:solidFill>
              </a:rPr>
              <a:t>, </a:t>
            </a:r>
            <a:r>
              <a:rPr lang="ko-KR" altLang="en-US" sz="2800" b="1" dirty="0">
                <a:solidFill>
                  <a:srgbClr val="C00000"/>
                </a:solidFill>
              </a:rPr>
              <a:t>실효적 지배권이 </a:t>
            </a:r>
            <a:r>
              <a:rPr lang="en-US" altLang="ko-KR" sz="2800" b="1" dirty="0">
                <a:solidFill>
                  <a:srgbClr val="C00000"/>
                </a:solidFill>
              </a:rPr>
              <a:t>＇</a:t>
            </a:r>
            <a:r>
              <a:rPr lang="ko-KR" altLang="en-US" sz="2800" b="1" dirty="0">
                <a:solidFill>
                  <a:srgbClr val="C00000"/>
                </a:solidFill>
              </a:rPr>
              <a:t>대한민국</a:t>
            </a:r>
            <a:r>
              <a:rPr lang="en-US" altLang="ko-KR" sz="2800" b="1" dirty="0">
                <a:solidFill>
                  <a:srgbClr val="C00000"/>
                </a:solidFill>
              </a:rPr>
              <a:t> ‘ </a:t>
            </a:r>
            <a:r>
              <a:rPr lang="ko-KR" altLang="en-US" sz="2800" b="1" dirty="0">
                <a:solidFill>
                  <a:srgbClr val="C00000"/>
                </a:solidFill>
              </a:rPr>
              <a:t>에 있다는 점</a:t>
            </a:r>
            <a:endParaRPr lang="en-US" altLang="ko-KR" sz="2800" b="1" dirty="0">
              <a:solidFill>
                <a:srgbClr val="C00000"/>
              </a:solidFill>
            </a:endParaRPr>
          </a:p>
          <a:p>
            <a:r>
              <a:rPr lang="en-US" altLang="ko-KR" sz="2800" b="1" dirty="0">
                <a:solidFill>
                  <a:srgbClr val="C00000"/>
                </a:solidFill>
              </a:rPr>
              <a:t>                     (</a:t>
            </a:r>
            <a:r>
              <a:rPr lang="ko-KR" altLang="en-US" sz="2800" b="1" dirty="0">
                <a:solidFill>
                  <a:srgbClr val="C00000"/>
                </a:solidFill>
              </a:rPr>
              <a:t>일제강점기 이후 실효적 지배권을 소유</a:t>
            </a:r>
            <a:r>
              <a:rPr lang="en-US" altLang="ko-KR" sz="2800" b="1" dirty="0">
                <a:solidFill>
                  <a:srgbClr val="C00000"/>
                </a:solidFill>
              </a:rPr>
              <a:t>.</a:t>
            </a:r>
            <a:endParaRPr lang="ko-KR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6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4A2D426-35C6-4E5A-8204-1E6F28713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23" y="76201"/>
            <a:ext cx="6400800" cy="40081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독도가 한국 영토인 이유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1)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지리적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근거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C96D671-CB09-4A40-87DE-E5042068B0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1A0628A-CD3B-450E-BF5A-04678A41E4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96386AA-8B39-4EAE-8E84-F62C12CCE9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3" name="그림 2" descr="텍스트, 자연, 산호초이(가) 표시된 사진&#10;&#10;자동 생성된 설명">
            <a:extLst>
              <a:ext uri="{FF2B5EF4-FFF2-40B4-BE49-F238E27FC236}">
                <a16:creationId xmlns:a16="http://schemas.microsoft.com/office/drawing/2014/main" id="{2D76C15D-FD5E-4F99-B426-A73E265717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r="6702" b="3"/>
          <a:stretch/>
        </p:blipFill>
        <p:spPr>
          <a:xfrm>
            <a:off x="6671775" y="891938"/>
            <a:ext cx="5046291" cy="5046291"/>
          </a:xfrm>
          <a:custGeom>
            <a:avLst/>
            <a:gdLst/>
            <a:ahLst/>
            <a:cxnLst/>
            <a:rect l="l" t="t" r="r" b="b"/>
            <a:pathLst>
              <a:path w="4800600" h="4800600">
                <a:moveTo>
                  <a:pt x="2400300" y="0"/>
                </a:moveTo>
                <a:cubicBezTo>
                  <a:pt x="3725949" y="0"/>
                  <a:pt x="4800600" y="1074651"/>
                  <a:pt x="4800600" y="2400300"/>
                </a:cubicBez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2776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:p14="http://schemas.microsoft.com/office/powerpoint/2010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xmlns:p14="http://schemas.microsoft.com/office/powerpoint/2010/main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425" cy="4575175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:p14="http://schemas.microsoft.com/office/powerpoint/2010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xmlns:p14="http://schemas.microsoft.com/office/powerpoint/2010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825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xmlns:p14="http://schemas.microsoft.com/office/powerpoint/2010/main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140" cy="6858000"/>
            <a:chOff x="0" y="0"/>
            <a:chExt cx="7724140" cy="6858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xmlns:p14="http://schemas.microsoft.com/office/powerpoint/2010/main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580" y="0"/>
              <a:ext cx="5115560" cy="6858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xmlns:p14="http://schemas.microsoft.com/office/powerpoint/2010/main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47420" y="-947420"/>
              <a:ext cx="5562600" cy="7456170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602D7553-1681-4574-84B6-AFD13AF7D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3505" y="0"/>
            <a:ext cx="6580505" cy="22618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거리가 가까움 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sz="half" idx="1"/>
          </p:nvPr>
        </p:nvSpPr>
        <p:spPr>
          <a:xfrm>
            <a:off x="269875" y="1718945"/>
            <a:ext cx="6477000" cy="48615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228600" indent="-228600" algn="l" defTabSz="91440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1" spc="40">
                <a:latin typeface="Microsoft GothicNeo Light" charset="0"/>
                <a:ea typeface="Arial" charset="0"/>
                <a:cs typeface="+mn-cs"/>
              </a:rPr>
              <a:t>-</a:t>
            </a:r>
            <a:r>
              <a:rPr lang="ko-KR" altLang="en-US" sz="1800" b="1" spc="40">
                <a:latin typeface="Microsoft GothicNeo Light" charset="0"/>
                <a:ea typeface="Microsoft GothicNeo Light" charset="0"/>
                <a:cs typeface="+mn-cs"/>
              </a:rPr>
              <a:t>일본의 </a:t>
            </a:r>
            <a:r>
              <a:rPr lang="en-US" altLang="ko-KR" sz="1800" b="1" spc="40">
                <a:latin typeface="Microsoft GothicNeo Light" charset="0"/>
                <a:ea typeface="Arial" charset="0"/>
                <a:cs typeface="+mn-cs"/>
              </a:rPr>
              <a:t>‘</a:t>
            </a:r>
            <a:r>
              <a:rPr lang="ko-KR" altLang="en-US" sz="1800" b="1" spc="40">
                <a:latin typeface="Microsoft GothicNeo Light" charset="0"/>
                <a:ea typeface="Microsoft GothicNeo Light" charset="0"/>
                <a:cs typeface="+mn-cs"/>
              </a:rPr>
              <a:t>오 키 섬</a:t>
            </a:r>
            <a:r>
              <a:rPr lang="en-US" altLang="ko-KR" sz="1800" b="1" spc="40">
                <a:latin typeface="Microsoft GothicNeo Light" charset="0"/>
                <a:ea typeface="Arial" charset="0"/>
                <a:cs typeface="+mn-cs"/>
              </a:rPr>
              <a:t>‘ </a:t>
            </a:r>
            <a:r>
              <a:rPr lang="ko-KR" altLang="en-US" sz="1800" b="1" spc="40">
                <a:latin typeface="Microsoft GothicNeo Light" charset="0"/>
                <a:ea typeface="Microsoft GothicNeo Light" charset="0"/>
                <a:cs typeface="+mn-cs"/>
              </a:rPr>
              <a:t>과 독도의 거리</a:t>
            </a:r>
            <a:endParaRPr lang="ko-KR" altLang="en-US" sz="1800" b="1">
              <a:latin typeface="Microsoft GothicNeo Light" charset="0"/>
              <a:ea typeface="Microsoft GothicNeo Light" charset="0"/>
              <a:cs typeface="+mn-cs"/>
            </a:endParaRPr>
          </a:p>
          <a:p>
            <a:pPr marL="228600" indent="-228600" algn="l" defTabSz="91440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1" spc="40">
                <a:latin typeface="Microsoft GothicNeo Light" charset="0"/>
                <a:ea typeface="Arial" charset="0"/>
                <a:cs typeface="+mn-cs"/>
              </a:rPr>
              <a:t>=156km</a:t>
            </a:r>
            <a:endParaRPr lang="ko-KR" altLang="en-US" sz="2400" b="1">
              <a:latin typeface="Microsoft GothicNeo Light" charset="0"/>
              <a:ea typeface="Arial" charset="0"/>
              <a:cs typeface="+mn-cs"/>
            </a:endParaRPr>
          </a:p>
          <a:p>
            <a:pPr marL="228600" indent="-228600" algn="l" defTabSz="91440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58468"/>
              </a:buClr>
              <a:buFont typeface="Arial"/>
              <a:buChar char="•"/>
            </a:pPr>
            <a:endParaRPr lang="ko-KR" altLang="en-US" sz="1800" b="1">
              <a:latin typeface="Microsoft GothicNeo Light" charset="0"/>
              <a:ea typeface="Arial" charset="0"/>
              <a:cs typeface="+mn-cs"/>
            </a:endParaRPr>
          </a:p>
          <a:p>
            <a:pPr marL="228600" indent="-228600" algn="l" defTabSz="91440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 b="1" spc="40">
                <a:latin typeface="Microsoft GothicNeo Light" charset="0"/>
                <a:ea typeface="Arial" charset="0"/>
                <a:cs typeface="+mn-cs"/>
              </a:rPr>
              <a:t>-</a:t>
            </a:r>
            <a:r>
              <a:rPr lang="ko-KR" altLang="en-US" sz="1800" b="1" spc="40">
                <a:latin typeface="Microsoft GothicNeo Light" charset="0"/>
                <a:ea typeface="Microsoft GothicNeo Light" charset="0"/>
                <a:cs typeface="+mn-cs"/>
              </a:rPr>
              <a:t>대한민국의 울릉도와 독도의 거리 </a:t>
            </a:r>
            <a:endParaRPr lang="ko-KR" altLang="en-US" sz="1800" b="1">
              <a:latin typeface="Microsoft GothicNeo Light" charset="0"/>
              <a:ea typeface="Microsoft GothicNeo Light" charset="0"/>
              <a:cs typeface="+mn-cs"/>
            </a:endParaRPr>
          </a:p>
          <a:p>
            <a:pPr marL="228600" indent="-228600" algn="l" defTabSz="91440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 b="1" spc="40">
                <a:latin typeface="Microsoft GothicNeo Light" charset="0"/>
                <a:ea typeface="Arial" charset="0"/>
                <a:cs typeface="+mn-cs"/>
              </a:rPr>
              <a:t>=87.4km</a:t>
            </a:r>
            <a:endParaRPr lang="ko-KR" altLang="en-US" sz="2400" b="1">
              <a:latin typeface="Microsoft GothicNeo Light" charset="0"/>
              <a:ea typeface="Arial" charset="0"/>
              <a:cs typeface="+mn-cs"/>
            </a:endParaRPr>
          </a:p>
          <a:p>
            <a:pPr marL="0" indent="228600" algn="l" defTabSz="91440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58468"/>
              </a:buClr>
              <a:buFont typeface="Arial"/>
              <a:buChar char="•"/>
            </a:pPr>
            <a:endParaRPr lang="ko-KR" altLang="en-US" sz="1800">
              <a:latin typeface="Microsoft GothicNeo Light" charset="0"/>
              <a:ea typeface="Arial" charset="0"/>
              <a:cs typeface="+mn-cs"/>
            </a:endParaRPr>
          </a:p>
          <a:p>
            <a:pPr marL="0" indent="228600" algn="l" defTabSz="91440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Font typeface="Arial"/>
              <a:buChar char="•"/>
            </a:pPr>
            <a:r>
              <a:rPr lang="en-US" altLang="ko-KR" sz="2200" b="1" spc="40">
                <a:solidFill>
                  <a:srgbClr val="C00000"/>
                </a:solidFill>
                <a:latin typeface="Microsoft GothicNeo Light" charset="0"/>
                <a:ea typeface="Arial" charset="0"/>
                <a:cs typeface="+mn-cs"/>
              </a:rPr>
              <a:t>=</a:t>
            </a:r>
            <a:r>
              <a:rPr lang="ko-KR" altLang="en-US" sz="2800" b="1" spc="40">
                <a:solidFill>
                  <a:srgbClr val="C00000"/>
                </a:solidFill>
                <a:latin typeface="Microsoft GothicNeo Light" charset="0"/>
                <a:ea typeface="Microsoft GothicNeo Light" charset="0"/>
                <a:cs typeface="+mn-cs"/>
              </a:rPr>
              <a:t>울릉도와 독도가 </a:t>
            </a:r>
            <a:r>
              <a:rPr lang="ko-KR" altLang="en-US" sz="2200" b="1" spc="40">
                <a:solidFill>
                  <a:srgbClr val="C00000"/>
                </a:solidFill>
                <a:latin typeface="Microsoft GothicNeo Light" charset="0"/>
                <a:ea typeface="Microsoft GothicNeo Light" charset="0"/>
                <a:cs typeface="+mn-cs"/>
              </a:rPr>
              <a:t>두배의 거리만큼 </a:t>
            </a:r>
            <a:endParaRPr lang="ko-KR" altLang="en-US" sz="2200" b="1">
              <a:solidFill>
                <a:srgbClr val="C00000"/>
              </a:solidFill>
              <a:latin typeface="Microsoft GothicNeo Light" charset="0"/>
              <a:ea typeface="Microsoft GothicNeo Light" charset="0"/>
              <a:cs typeface="+mn-cs"/>
            </a:endParaRPr>
          </a:p>
          <a:p>
            <a:pPr marL="0" indent="0" algn="ctr" defTabSz="91440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ko-KR" altLang="en-US" sz="2200" b="1" spc="40">
                <a:solidFill>
                  <a:srgbClr val="C00000"/>
                </a:solidFill>
                <a:latin typeface="Microsoft GothicNeo Light" charset="0"/>
                <a:ea typeface="Microsoft GothicNeo Light" charset="0"/>
                <a:cs typeface="+mn-cs"/>
              </a:rPr>
              <a:t>                 더 가까움</a:t>
            </a:r>
            <a:endParaRPr lang="ko-KR" altLang="en-US" sz="2200" b="1">
              <a:solidFill>
                <a:srgbClr val="C00000"/>
              </a:solidFill>
              <a:latin typeface="Microsoft GothicNeo Light" charset="0"/>
              <a:ea typeface="Microsoft GothicNeo Light" charset="0"/>
              <a:cs typeface="+mn-cs"/>
            </a:endParaRPr>
          </a:p>
          <a:p>
            <a:pPr marL="228600" indent="-228600" algn="l" defTabSz="91440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58468"/>
              </a:buClr>
              <a:buFont typeface="Arial"/>
              <a:buChar char="•"/>
            </a:pPr>
            <a:endParaRPr lang="ko-KR" altLang="en-US" sz="1800">
              <a:latin typeface="Microsoft GothicNeo Light" charset="0"/>
              <a:ea typeface="Arial" charset="0"/>
              <a:cs typeface="+mn-cs"/>
            </a:endParaRPr>
          </a:p>
          <a:p>
            <a:pPr marL="228600" indent="-228600" algn="l" defTabSz="91440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58468"/>
              </a:buClr>
              <a:buFont typeface="Arial"/>
              <a:buChar char="•"/>
            </a:pPr>
            <a:endParaRPr lang="ko-KR" altLang="en-US" sz="1800">
              <a:latin typeface="Microsoft GothicNeo Light" charset="0"/>
              <a:ea typeface="Arial" charset="0"/>
              <a:cs typeface="+mn-cs"/>
            </a:endParaRP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135EF9FD-4FD3-49DA-988F-0C66AC9A6A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3" b="7643"/>
          <a:stretch/>
        </p:blipFill>
        <p:spPr>
          <a:xfrm>
            <a:off x="5608320" y="0"/>
            <a:ext cx="6580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8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Microsoft GothicNeo"/>
        <a:ea typeface=""/>
        <a:cs typeface=""/>
      </a:majorFont>
      <a:minorFont>
        <a:latin typeface="Microsoft GothicNe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Pages>27</Pages>
  <Words>762</Words>
  <Characters>0</Characters>
  <Application>Microsoft Office PowerPoint</Application>
  <DocSecurity>0</DocSecurity>
  <PresentationFormat>와이드스크린</PresentationFormat>
  <Lines>0</Lines>
  <Paragraphs>165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9" baseType="lpstr">
      <vt:lpstr>Aharoni</vt:lpstr>
      <vt:lpstr>AvenirNext LT Pro Medium</vt:lpstr>
      <vt:lpstr>HY헤드라인M</vt:lpstr>
      <vt:lpstr>Microsoft GothicNeo</vt:lpstr>
      <vt:lpstr>Microsoft GothicNeo Light</vt:lpstr>
      <vt:lpstr>NanumGothic</vt:lpstr>
      <vt:lpstr>궁서</vt:lpstr>
      <vt:lpstr>궁서체</vt:lpstr>
      <vt:lpstr>돋움</vt:lpstr>
      <vt:lpstr>폴라리스바탕</vt:lpstr>
      <vt:lpstr>Arial</vt:lpstr>
      <vt:lpstr>DappledVTI</vt:lpstr>
      <vt:lpstr>독도는 대한민국 땅입니다.</vt:lpstr>
      <vt:lpstr>독도가 한국영토인 이유 ? </vt:lpstr>
      <vt:lpstr>목차</vt:lpstr>
      <vt:lpstr>독도의 기본 소개</vt:lpstr>
      <vt:lpstr>지금 독도는 ?</vt:lpstr>
      <vt:lpstr>독도경비대 (DSP(Dokdo Security Police)? </vt:lpstr>
      <vt:lpstr>정리하자면 !</vt:lpstr>
      <vt:lpstr>독도가 한국 영토인 이유    1) 지리적 근거</vt:lpstr>
      <vt:lpstr>1. 거리가 가까움 </vt:lpstr>
      <vt:lpstr>독도가 한국 영토인 이유    2)역사적 근거</vt:lpstr>
      <vt:lpstr>1.조선시대때의 일</vt:lpstr>
      <vt:lpstr>2.독도의 “연표”</vt:lpstr>
      <vt:lpstr>1)  삼국사기 (우산국 복속)</vt:lpstr>
      <vt:lpstr>2)세종실록지리지</vt:lpstr>
      <vt:lpstr>3)신증동국여지승람</vt:lpstr>
      <vt:lpstr>4)다케시마도해금지령 </vt:lpstr>
      <vt:lpstr>독도가 한국 영토인 이유    3)국제법적 근거</vt:lpstr>
      <vt:lpstr>1)국제적법 근거</vt:lpstr>
      <vt:lpstr>2)연합국 최고사령관 각서 (SCAPIN) 제1033호</vt:lpstr>
      <vt:lpstr>3)샌프라시스코 강화조약(1951.9)</vt:lpstr>
      <vt:lpstr>부가설명</vt:lpstr>
      <vt:lpstr>독도가 대체 뭐길래 ?</vt:lpstr>
      <vt:lpstr>추가자료</vt:lpstr>
      <vt:lpstr>두번은 일본에게 뺏기지 말자!</vt:lpstr>
      <vt:lpstr>참고문헌</vt:lpstr>
      <vt:lpstr>독도는 대한민국 땅입니다.</vt:lpstr>
      <vt:lpstr>Thanks for listening  감사합니다.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독도영토학</dc:title>
  <dc:creator>백경민</dc:creator>
  <cp:lastModifiedBy>Administrator</cp:lastModifiedBy>
  <cp:revision>4</cp:revision>
  <dcterms:modified xsi:type="dcterms:W3CDTF">2021-03-31T07:26:28Z</dcterms:modified>
</cp:coreProperties>
</file>