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16" r:id="rId2"/>
    <p:sldId id="315" r:id="rId3"/>
    <p:sldId id="318" r:id="rId4"/>
    <p:sldId id="317" r:id="rId5"/>
    <p:sldId id="319" r:id="rId6"/>
    <p:sldId id="306" r:id="rId7"/>
    <p:sldId id="307" r:id="rId8"/>
    <p:sldId id="335" r:id="rId9"/>
    <p:sldId id="336" r:id="rId10"/>
    <p:sldId id="304" r:id="rId11"/>
    <p:sldId id="321" r:id="rId12"/>
    <p:sldId id="324" r:id="rId13"/>
    <p:sldId id="322" r:id="rId14"/>
    <p:sldId id="326" r:id="rId15"/>
    <p:sldId id="320" r:id="rId16"/>
    <p:sldId id="334" r:id="rId17"/>
    <p:sldId id="332" r:id="rId18"/>
    <p:sldId id="328" r:id="rId19"/>
    <p:sldId id="333" r:id="rId20"/>
    <p:sldId id="295" r:id="rId21"/>
  </p:sldIdLst>
  <p:sldSz cx="9144000" cy="5143500" type="screen16x9"/>
  <p:notesSz cx="6858000" cy="9144000"/>
  <p:embeddedFontLst>
    <p:embeddedFont>
      <p:font typeface="-윤고딕330" panose="020B0600000101010101" charset="-127"/>
      <p:regular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맑은 고딕" panose="020B0503020000020004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EF3A-A907-4EBA-9D0B-0EEB44C2961B}" type="datetimeFigureOut">
              <a:rPr lang="ko-KR" altLang="en-US" smtClean="0"/>
              <a:pPr/>
              <a:t>2021-03-28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37E13-9CF6-4644-917C-F9A490F314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44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2021-03-28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278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2021-03-28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15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2021-03-28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982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 userDrawn="1"/>
        </p:nvSpPr>
        <p:spPr>
          <a:xfrm>
            <a:off x="179512" y="140335"/>
            <a:ext cx="8784976" cy="4862831"/>
          </a:xfrm>
          <a:prstGeom prst="roundRect">
            <a:avLst>
              <a:gd name="adj" fmla="val 86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575556" y="627534"/>
            <a:ext cx="79928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7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 userDrawn="1"/>
        </p:nvSpPr>
        <p:spPr>
          <a:xfrm>
            <a:off x="179512" y="140335"/>
            <a:ext cx="8784976" cy="4862831"/>
          </a:xfrm>
          <a:prstGeom prst="roundRect">
            <a:avLst>
              <a:gd name="adj" fmla="val 86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061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2021-03-28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479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2021-03-28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23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2021-03-28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743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2021-03-28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498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2021-03-28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262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2021-03-28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7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2021-03-28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052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2021-03-28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183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CDB5-0B1D-4CBD-AD39-D1B9C84A26F5}" type="datetimeFigureOut">
              <a:rPr lang="ko-KR" altLang="en-US" smtClean="0"/>
              <a:pPr/>
              <a:t>2021-03-28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63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hyperlink" Target="https://youtu.be/dnPrSFBz2d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832E275-8E4F-443A-92A3-FFFC37CE69F9}"/>
              </a:ext>
            </a:extLst>
          </p:cNvPr>
          <p:cNvSpPr/>
          <p:nvPr/>
        </p:nvSpPr>
        <p:spPr>
          <a:xfrm>
            <a:off x="755576" y="1778509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일본의 보육원</a:t>
            </a:r>
            <a:endParaRPr lang="en-US" altLang="ko-KR" sz="4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54228-C93A-4CF2-84A2-4D52E3B44DCB}"/>
              </a:ext>
            </a:extLst>
          </p:cNvPr>
          <p:cNvSpPr txBox="1"/>
          <p:nvPr/>
        </p:nvSpPr>
        <p:spPr>
          <a:xfrm>
            <a:off x="3199892" y="3205306"/>
            <a:ext cx="5944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dirty="0">
                <a:solidFill>
                  <a:schemeClr val="bg1"/>
                </a:solidFill>
              </a:rPr>
              <a:t>일본어 일본학과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algn="r"/>
            <a:r>
              <a:rPr lang="ko-KR" altLang="en-US" sz="3200" dirty="0">
                <a:solidFill>
                  <a:schemeClr val="bg1"/>
                </a:solidFill>
              </a:rPr>
              <a:t>이윤지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22101575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0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347B8F-F8B7-466E-A708-995FB4D0D19C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보육원의 하루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C96EFAA-AC1C-44E0-BDC1-EC0FA67D2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79705"/>
            <a:ext cx="5009253" cy="3384089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D2C0946-272F-44A9-B605-EB34C4F80F93}"/>
              </a:ext>
            </a:extLst>
          </p:cNvPr>
          <p:cNvSpPr/>
          <p:nvPr/>
        </p:nvSpPr>
        <p:spPr>
          <a:xfrm>
            <a:off x="5076056" y="699542"/>
            <a:ext cx="3703715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7:00 </a:t>
            </a:r>
            <a:r>
              <a:rPr lang="ko-KR" altLang="en-US" dirty="0">
                <a:solidFill>
                  <a:srgbClr val="002060"/>
                </a:solidFill>
              </a:rPr>
              <a:t>등원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778FD2A-407E-47A5-AFE0-20D861394B80}"/>
              </a:ext>
            </a:extLst>
          </p:cNvPr>
          <p:cNvSpPr/>
          <p:nvPr/>
        </p:nvSpPr>
        <p:spPr>
          <a:xfrm>
            <a:off x="5076055" y="1408098"/>
            <a:ext cx="370371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7:00~11:30 </a:t>
            </a:r>
            <a:r>
              <a:rPr lang="ko-KR" altLang="en-US" dirty="0">
                <a:solidFill>
                  <a:srgbClr val="002060"/>
                </a:solidFill>
              </a:rPr>
              <a:t>오전보육</a:t>
            </a:r>
            <a:r>
              <a:rPr lang="en-US" altLang="ko-KR" dirty="0">
                <a:solidFill>
                  <a:srgbClr val="002060"/>
                </a:solidFill>
              </a:rPr>
              <a:t>,</a:t>
            </a:r>
            <a:r>
              <a:rPr lang="ko-KR" altLang="en-US" dirty="0">
                <a:solidFill>
                  <a:srgbClr val="002060"/>
                </a:solidFill>
              </a:rPr>
              <a:t>간식</a:t>
            </a:r>
            <a:r>
              <a:rPr lang="en-US" altLang="ko-KR" dirty="0">
                <a:solidFill>
                  <a:srgbClr val="002060"/>
                </a:solidFill>
              </a:rPr>
              <a:t>,</a:t>
            </a:r>
            <a:r>
              <a:rPr lang="ko-KR" altLang="en-US" dirty="0">
                <a:solidFill>
                  <a:srgbClr val="002060"/>
                </a:solidFill>
              </a:rPr>
              <a:t>정리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C38EC61-372A-47C5-8544-A864191C6ECC}"/>
              </a:ext>
            </a:extLst>
          </p:cNvPr>
          <p:cNvSpPr/>
          <p:nvPr/>
        </p:nvSpPr>
        <p:spPr>
          <a:xfrm>
            <a:off x="5076055" y="2101032"/>
            <a:ext cx="370371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11:30~12:30 </a:t>
            </a:r>
            <a:r>
              <a:rPr lang="ko-KR" altLang="en-US" dirty="0">
                <a:solidFill>
                  <a:srgbClr val="002060"/>
                </a:solidFill>
              </a:rPr>
              <a:t>점심식사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5655656-3550-4A78-9501-B6DEF59C315F}"/>
              </a:ext>
            </a:extLst>
          </p:cNvPr>
          <p:cNvSpPr/>
          <p:nvPr/>
        </p:nvSpPr>
        <p:spPr>
          <a:xfrm>
            <a:off x="5076055" y="2797305"/>
            <a:ext cx="370371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12:30~14:00 </a:t>
            </a:r>
            <a:r>
              <a:rPr lang="ko-KR" altLang="en-US" dirty="0">
                <a:solidFill>
                  <a:srgbClr val="002060"/>
                </a:solidFill>
              </a:rPr>
              <a:t>낮잠시간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90454F7-D87C-4042-AF1E-CFAC7F2A383C}"/>
              </a:ext>
            </a:extLst>
          </p:cNvPr>
          <p:cNvSpPr/>
          <p:nvPr/>
        </p:nvSpPr>
        <p:spPr>
          <a:xfrm>
            <a:off x="5076055" y="3493578"/>
            <a:ext cx="370371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14:00~17:00 </a:t>
            </a:r>
            <a:r>
              <a:rPr lang="ko-KR" altLang="en-US" dirty="0">
                <a:solidFill>
                  <a:srgbClr val="002060"/>
                </a:solidFill>
              </a:rPr>
              <a:t>오후보육</a:t>
            </a:r>
            <a:r>
              <a:rPr lang="en-US" altLang="ko-KR" dirty="0">
                <a:solidFill>
                  <a:srgbClr val="002060"/>
                </a:solidFill>
              </a:rPr>
              <a:t>, </a:t>
            </a:r>
            <a:r>
              <a:rPr lang="ko-KR" altLang="en-US" dirty="0">
                <a:solidFill>
                  <a:srgbClr val="002060"/>
                </a:solidFill>
              </a:rPr>
              <a:t>간식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BDAFB06-3026-4D6C-9C71-DFEC5A8421B3}"/>
              </a:ext>
            </a:extLst>
          </p:cNvPr>
          <p:cNvSpPr/>
          <p:nvPr/>
        </p:nvSpPr>
        <p:spPr>
          <a:xfrm>
            <a:off x="5076055" y="4189851"/>
            <a:ext cx="370371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17:00~18:00 </a:t>
            </a:r>
            <a:r>
              <a:rPr lang="ko-KR" altLang="en-US" dirty="0">
                <a:solidFill>
                  <a:srgbClr val="002060"/>
                </a:solidFill>
              </a:rPr>
              <a:t>하원</a:t>
            </a:r>
          </a:p>
        </p:txBody>
      </p:sp>
    </p:spTree>
    <p:extLst>
      <p:ext uri="{BB962C8B-B14F-4D97-AF65-F5344CB8AC3E}">
        <p14:creationId xmlns:p14="http://schemas.microsoft.com/office/powerpoint/2010/main" val="21070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大阪市鶴見区にある保育園｜社会福祉法人 敬愛会 もろぐち保育園 よこ ...">
            <a:extLst>
              <a:ext uri="{FF2B5EF4-FFF2-40B4-BE49-F238E27FC236}">
                <a16:creationId xmlns:a16="http://schemas.microsoft.com/office/drawing/2014/main" id="{BB02AEE9-9D29-4557-B60F-248968FB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5566"/>
            <a:ext cx="52925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E76E5-E002-4170-863C-359A4AB19550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보육원의 하루</a:t>
            </a:r>
          </a:p>
        </p:txBody>
      </p:sp>
      <p:pic>
        <p:nvPicPr>
          <p:cNvPr id="1032" name="Picture 8" descr="school-totsuka1 | LaLaLand/みんなともだち保育園/YBS逗子">
            <a:extLst>
              <a:ext uri="{FF2B5EF4-FFF2-40B4-BE49-F238E27FC236}">
                <a16:creationId xmlns:a16="http://schemas.microsoft.com/office/drawing/2014/main" id="{5B31C4AD-3A0F-43E0-9754-ACF64567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54" y="963856"/>
            <a:ext cx="50776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和光保育園 | 福岡市西区">
            <a:extLst>
              <a:ext uri="{FF2B5EF4-FFF2-40B4-BE49-F238E27FC236}">
                <a16:creationId xmlns:a16="http://schemas.microsoft.com/office/drawing/2014/main" id="{47750A47-FCED-41EC-B4E7-A4B750D75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4" y="1102512"/>
            <a:ext cx="4972600" cy="331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BE76E5-E002-4170-863C-359A4AB19550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보육원의 하루</a:t>
            </a:r>
          </a:p>
        </p:txBody>
      </p:sp>
      <p:pic>
        <p:nvPicPr>
          <p:cNvPr id="1028" name="Picture 4" descr="ひよこ組】室内遊び | 保育 | 川口市 認可保育園 東川口鳩笛保育園 ...">
            <a:extLst>
              <a:ext uri="{FF2B5EF4-FFF2-40B4-BE49-F238E27FC236}">
                <a16:creationId xmlns:a16="http://schemas.microsoft.com/office/drawing/2014/main" id="{9EE27FF8-69B2-41A7-A63B-A52453972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71550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昭和保育園 | 京都市東山区の昭和保育園">
            <a:extLst>
              <a:ext uri="{FF2B5EF4-FFF2-40B4-BE49-F238E27FC236}">
                <a16:creationId xmlns:a16="http://schemas.microsoft.com/office/drawing/2014/main" id="{41806A0C-9C48-421D-B114-30F5F1B35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6678"/>
            <a:ext cx="6512332" cy="33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9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弁当グッズ 海苔カッター 食材カッター おかおごはんde1年生 弁当 デコ ...">
            <a:extLst>
              <a:ext uri="{FF2B5EF4-FFF2-40B4-BE49-F238E27FC236}">
                <a16:creationId xmlns:a16="http://schemas.microsoft.com/office/drawing/2014/main" id="{EAEC2183-C4F0-4664-A575-5FDF5001E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7" b="6668"/>
          <a:stretch/>
        </p:blipFill>
        <p:spPr bwMode="auto">
          <a:xfrm>
            <a:off x="683568" y="771550"/>
            <a:ext cx="338988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３歳の娘と保育園のバス遠足！お弁当は持参とのことで…簡単でかわいい ...">
            <a:extLst>
              <a:ext uri="{FF2B5EF4-FFF2-40B4-BE49-F238E27FC236}">
                <a16:creationId xmlns:a16="http://schemas.microsoft.com/office/drawing/2014/main" id="{F30B6B10-D472-44C7-AA72-08869E62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68" y="771846"/>
            <a:ext cx="3552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幼稚園弁当 保育園弁当のフォトまとめ | LIMIA (リミア)">
            <a:extLst>
              <a:ext uri="{FF2B5EF4-FFF2-40B4-BE49-F238E27FC236}">
                <a16:creationId xmlns:a16="http://schemas.microsoft.com/office/drawing/2014/main" id="{C7EF3499-D467-4E99-AE90-C48F5A1D2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9582"/>
            <a:ext cx="3391200" cy="33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歳児 みかん組・りんご組 給食の様子 | 港区立神明保育園 | 株式会社 ...">
            <a:extLst>
              <a:ext uri="{FF2B5EF4-FFF2-40B4-BE49-F238E27FC236}">
                <a16:creationId xmlns:a16="http://schemas.microsoft.com/office/drawing/2014/main" id="{5F190816-8C64-4FA3-B251-146336432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51" y="675951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424543-947B-459C-87D1-2161F19E7599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보육원의 하루</a:t>
            </a:r>
          </a:p>
        </p:txBody>
      </p:sp>
    </p:spTree>
    <p:extLst>
      <p:ext uri="{BB962C8B-B14F-4D97-AF65-F5344CB8AC3E}">
        <p14:creationId xmlns:p14="http://schemas.microsoft.com/office/powerpoint/2010/main" val="33070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全公立保育所への午睡用ベッド導入について - 上尾市Webサイト">
            <a:extLst>
              <a:ext uri="{FF2B5EF4-FFF2-40B4-BE49-F238E27FC236}">
                <a16:creationId xmlns:a16="http://schemas.microsoft.com/office/drawing/2014/main" id="{D6363F18-88D1-4353-A20F-1B40FD1D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1" y="987574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464C5B-FB28-4773-ACA7-19138AFA282A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보육원의 하루</a:t>
            </a:r>
          </a:p>
        </p:txBody>
      </p:sp>
      <p:pic>
        <p:nvPicPr>
          <p:cNvPr id="5126" name="Picture 6" descr="心を込めて訴える ～一般質問を終えました～ その３:午睡用ベッド ...">
            <a:extLst>
              <a:ext uri="{FF2B5EF4-FFF2-40B4-BE49-F238E27FC236}">
                <a16:creationId xmlns:a16="http://schemas.microsoft.com/office/drawing/2014/main" id="{7BBAA879-6DFB-47EA-A9E3-3E5D445C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55300"/>
            <a:ext cx="4038017" cy="303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ちちぶ保育園 お昼寝中≪２歳児≫ : 秩父こども園 認めてほめて愛して ...">
            <a:extLst>
              <a:ext uri="{FF2B5EF4-FFF2-40B4-BE49-F238E27FC236}">
                <a16:creationId xmlns:a16="http://schemas.microsoft.com/office/drawing/2014/main" id="{39F07378-6DAC-416B-BEA3-41759D33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244" y="843558"/>
            <a:ext cx="5443388" cy="36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562E551-185C-46B7-8E1C-45BB3C0CF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71550"/>
            <a:ext cx="6732748" cy="4080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965354-C19A-44AB-B672-7FC67942F945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운동회</a:t>
            </a:r>
          </a:p>
        </p:txBody>
      </p:sp>
      <p:pic>
        <p:nvPicPr>
          <p:cNvPr id="4098" name="Picture 2" descr="ぞうさんのはな保育園「運動会」開催しました！ | 株式会社 サンコー ...">
            <a:extLst>
              <a:ext uri="{FF2B5EF4-FFF2-40B4-BE49-F238E27FC236}">
                <a16:creationId xmlns:a16="http://schemas.microsoft.com/office/drawing/2014/main" id="{530C3458-AA02-4E74-99CB-F4C2EAD7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667604"/>
            <a:ext cx="6331867" cy="42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親子遠足 末吉いづみ保育園 | 社会福祉法人三篠会">
            <a:extLst>
              <a:ext uri="{FF2B5EF4-FFF2-40B4-BE49-F238E27FC236}">
                <a16:creationId xmlns:a16="http://schemas.microsoft.com/office/drawing/2014/main" id="{BACCC577-DA95-40E1-A8F3-98A521C3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43558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02BFE0-6E2E-4F67-A24F-8915AA9CDAC7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소풍</a:t>
            </a:r>
          </a:p>
        </p:txBody>
      </p:sp>
      <p:pic>
        <p:nvPicPr>
          <p:cNvPr id="6150" name="Picture 6" descr="秋の遠足～未満児～ - 湯前保育園ブログ - 湯前保育園 【湯前町】">
            <a:extLst>
              <a:ext uri="{FF2B5EF4-FFF2-40B4-BE49-F238E27FC236}">
                <a16:creationId xmlns:a16="http://schemas.microsoft.com/office/drawing/2014/main" id="{7D482FC8-AF66-4167-B860-D390A324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43558"/>
            <a:ext cx="5040307" cy="38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保育士必見＞保育園の遠足マニュアル！準備項目やレクリエーションや ...">
            <a:extLst>
              <a:ext uri="{FF2B5EF4-FFF2-40B4-BE49-F238E27FC236}">
                <a16:creationId xmlns:a16="http://schemas.microsoft.com/office/drawing/2014/main" id="{B4442D9A-AD55-4561-B82A-1E79C1800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16" y="950131"/>
            <a:ext cx="5524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4月２１日 春の親子遠足 | 黒崎聖母保育園">
            <a:extLst>
              <a:ext uri="{FF2B5EF4-FFF2-40B4-BE49-F238E27FC236}">
                <a16:creationId xmlns:a16="http://schemas.microsoft.com/office/drawing/2014/main" id="{95CFD0FE-EAE1-4A45-ADC9-88016B30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15443"/>
            <a:ext cx="5306683" cy="39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217807"/>
            <a:ext cx="734481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2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4000" b="1" dirty="0">
                <a:latin typeface="돋움체" panose="020B0609000101010101" pitchFamily="49" charset="-127"/>
                <a:ea typeface="돋움체" panose="020B0609000101010101" pitchFamily="49" charset="-127"/>
              </a:rPr>
              <a:t>보육원과 유치원의 차이점</a:t>
            </a:r>
          </a:p>
        </p:txBody>
      </p:sp>
    </p:spTree>
    <p:extLst>
      <p:ext uri="{BB962C8B-B14F-4D97-AF65-F5344CB8AC3E}">
        <p14:creationId xmlns:p14="http://schemas.microsoft.com/office/powerpoint/2010/main" val="789271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0EBAA-3C49-4E86-9A4B-944ADCE29B97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보육원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81DFE25-D13B-462B-AEC0-5B1D8549555E}"/>
              </a:ext>
            </a:extLst>
          </p:cNvPr>
          <p:cNvSpPr/>
          <p:nvPr/>
        </p:nvSpPr>
        <p:spPr>
          <a:xfrm>
            <a:off x="611560" y="915566"/>
            <a:ext cx="3456384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후생 노동성 관할 시설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289FFDB-9EC2-4C33-B12B-0B4688056E1B}"/>
              </a:ext>
            </a:extLst>
          </p:cNvPr>
          <p:cNvSpPr/>
          <p:nvPr/>
        </p:nvSpPr>
        <p:spPr>
          <a:xfrm>
            <a:off x="611560" y="2859782"/>
            <a:ext cx="3456384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만</a:t>
            </a:r>
            <a:r>
              <a:rPr lang="en-US" altLang="ko-KR" dirty="0">
                <a:solidFill>
                  <a:srgbClr val="002060"/>
                </a:solidFill>
              </a:rPr>
              <a:t>1</a:t>
            </a:r>
            <a:r>
              <a:rPr lang="ko-KR" altLang="en-US" dirty="0">
                <a:solidFill>
                  <a:srgbClr val="002060"/>
                </a:solidFill>
              </a:rPr>
              <a:t>세 미만 유아</a:t>
            </a:r>
            <a:r>
              <a:rPr lang="en-US" altLang="ko-KR" dirty="0">
                <a:solidFill>
                  <a:srgbClr val="002060"/>
                </a:solidFill>
              </a:rPr>
              <a:t>~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6923988-46F1-4545-B63C-4977561156EA}"/>
              </a:ext>
            </a:extLst>
          </p:cNvPr>
          <p:cNvSpPr/>
          <p:nvPr/>
        </p:nvSpPr>
        <p:spPr>
          <a:xfrm>
            <a:off x="4932040" y="915566"/>
            <a:ext cx="3456384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하루 </a:t>
            </a:r>
            <a:r>
              <a:rPr lang="en-US" altLang="ko-KR" dirty="0">
                <a:solidFill>
                  <a:srgbClr val="002060"/>
                </a:solidFill>
              </a:rPr>
              <a:t>8</a:t>
            </a:r>
            <a:r>
              <a:rPr lang="ko-KR" altLang="en-US" dirty="0">
                <a:solidFill>
                  <a:srgbClr val="002060"/>
                </a:solidFill>
              </a:rPr>
              <a:t>시간 연장 보육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80DB9DE-1521-4B26-B61A-989CE6620EA4}"/>
              </a:ext>
            </a:extLst>
          </p:cNvPr>
          <p:cNvGrpSpPr/>
          <p:nvPr/>
        </p:nvGrpSpPr>
        <p:grpSpPr>
          <a:xfrm>
            <a:off x="4932040" y="2859782"/>
            <a:ext cx="3456384" cy="1296144"/>
            <a:chOff x="4932040" y="2859782"/>
            <a:chExt cx="3456384" cy="1296144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ECAA976D-6A6F-4D8C-BE70-74D8011CE1E2}"/>
                </a:ext>
              </a:extLst>
            </p:cNvPr>
            <p:cNvSpPr/>
            <p:nvPr/>
          </p:nvSpPr>
          <p:spPr>
            <a:xfrm>
              <a:off x="4932040" y="2859782"/>
              <a:ext cx="3456384" cy="129614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002060"/>
                  </a:solidFill>
                </a:rPr>
                <a:t>장기간 휴업 </a:t>
              </a:r>
            </a:p>
          </p:txBody>
        </p:sp>
        <p:sp>
          <p:nvSpPr>
            <p:cNvPr id="4" name="곱하기 기호 3">
              <a:extLst>
                <a:ext uri="{FF2B5EF4-FFF2-40B4-BE49-F238E27FC236}">
                  <a16:creationId xmlns:a16="http://schemas.microsoft.com/office/drawing/2014/main" id="{E1807C58-43C8-42F4-8B9A-B09C9439D76A}"/>
                </a:ext>
              </a:extLst>
            </p:cNvPr>
            <p:cNvSpPr/>
            <p:nvPr/>
          </p:nvSpPr>
          <p:spPr>
            <a:xfrm>
              <a:off x="7236296" y="3291830"/>
              <a:ext cx="504056" cy="432048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A6F8BD0-972E-4DF3-A931-41824316D939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유치원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68043FC-01B3-46DC-B4BF-0B8F44B2FA59}"/>
              </a:ext>
            </a:extLst>
          </p:cNvPr>
          <p:cNvSpPr/>
          <p:nvPr/>
        </p:nvSpPr>
        <p:spPr>
          <a:xfrm>
            <a:off x="611560" y="915566"/>
            <a:ext cx="3456384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rgbClr val="002060"/>
                </a:solidFill>
              </a:rPr>
              <a:t>문부과학성</a:t>
            </a:r>
            <a:r>
              <a:rPr lang="ko-KR" altLang="en-US" dirty="0">
                <a:solidFill>
                  <a:srgbClr val="002060"/>
                </a:solidFill>
              </a:rPr>
              <a:t> 관할 학교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5C6E5E0B-1838-4811-99FA-4436F27CDDDE}"/>
              </a:ext>
            </a:extLst>
          </p:cNvPr>
          <p:cNvSpPr/>
          <p:nvPr/>
        </p:nvSpPr>
        <p:spPr>
          <a:xfrm>
            <a:off x="611560" y="2859782"/>
            <a:ext cx="3456384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만</a:t>
            </a:r>
            <a:r>
              <a:rPr lang="en-US" altLang="ko-KR" dirty="0">
                <a:solidFill>
                  <a:srgbClr val="002060"/>
                </a:solidFill>
              </a:rPr>
              <a:t>3</a:t>
            </a:r>
            <a:r>
              <a:rPr lang="ko-KR" altLang="en-US" dirty="0">
                <a:solidFill>
                  <a:srgbClr val="002060"/>
                </a:solidFill>
              </a:rPr>
              <a:t>세</a:t>
            </a:r>
            <a:r>
              <a:rPr lang="en-US" altLang="ko-KR" dirty="0">
                <a:solidFill>
                  <a:srgbClr val="002060"/>
                </a:solidFill>
              </a:rPr>
              <a:t>~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AB8EBF5A-1F83-4723-8A6B-AF3153EC4E6B}"/>
              </a:ext>
            </a:extLst>
          </p:cNvPr>
          <p:cNvSpPr/>
          <p:nvPr/>
        </p:nvSpPr>
        <p:spPr>
          <a:xfrm>
            <a:off x="4932040" y="915566"/>
            <a:ext cx="3456384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1</a:t>
            </a:r>
            <a:r>
              <a:rPr lang="ko-KR" altLang="en-US" dirty="0">
                <a:solidFill>
                  <a:srgbClr val="002060"/>
                </a:solidFill>
              </a:rPr>
              <a:t>일 </a:t>
            </a:r>
            <a:r>
              <a:rPr lang="en-US" altLang="ko-KR" dirty="0">
                <a:solidFill>
                  <a:srgbClr val="002060"/>
                </a:solidFill>
              </a:rPr>
              <a:t>4</a:t>
            </a:r>
            <a:r>
              <a:rPr lang="ko-KR" altLang="en-US" dirty="0">
                <a:solidFill>
                  <a:srgbClr val="002060"/>
                </a:solidFill>
              </a:rPr>
              <a:t>시간 수업</a:t>
            </a:r>
            <a:endParaRPr lang="en-US" altLang="ko-KR" dirty="0">
              <a:solidFill>
                <a:srgbClr val="002060"/>
              </a:solidFill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</a:rPr>
              <a:t>년간 최소 </a:t>
            </a:r>
            <a:r>
              <a:rPr lang="en-US" altLang="ko-KR" dirty="0">
                <a:solidFill>
                  <a:srgbClr val="002060"/>
                </a:solidFill>
              </a:rPr>
              <a:t>39</a:t>
            </a:r>
            <a:r>
              <a:rPr lang="ko-KR" altLang="en-US" dirty="0">
                <a:solidFill>
                  <a:srgbClr val="002060"/>
                </a:solidFill>
              </a:rPr>
              <a:t>주간 교육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AC23ADD-9F97-4007-9B9F-F4335A554480}"/>
              </a:ext>
            </a:extLst>
          </p:cNvPr>
          <p:cNvGrpSpPr/>
          <p:nvPr/>
        </p:nvGrpSpPr>
        <p:grpSpPr>
          <a:xfrm>
            <a:off x="4921771" y="2859782"/>
            <a:ext cx="3456384" cy="1296144"/>
            <a:chOff x="4921771" y="2859782"/>
            <a:chExt cx="3456384" cy="1296144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21CA8581-0541-4136-ABAD-7673F4AE8997}"/>
                </a:ext>
              </a:extLst>
            </p:cNvPr>
            <p:cNvSpPr/>
            <p:nvPr/>
          </p:nvSpPr>
          <p:spPr>
            <a:xfrm>
              <a:off x="4921771" y="2859782"/>
              <a:ext cx="3456384" cy="129614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002060"/>
                  </a:solidFill>
                </a:rPr>
                <a:t>여름방학</a:t>
              </a:r>
              <a:r>
                <a:rPr lang="en-US" altLang="ko-KR" dirty="0">
                  <a:solidFill>
                    <a:srgbClr val="002060"/>
                  </a:solidFill>
                </a:rPr>
                <a:t>&amp;</a:t>
              </a:r>
              <a:r>
                <a:rPr lang="ko-KR" altLang="en-US" dirty="0">
                  <a:solidFill>
                    <a:srgbClr val="002060"/>
                  </a:solidFill>
                </a:rPr>
                <a:t>겨울방학</a:t>
              </a: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AE65145C-8847-4784-BE3D-A5DBDC951392}"/>
                </a:ext>
              </a:extLst>
            </p:cNvPr>
            <p:cNvSpPr/>
            <p:nvPr/>
          </p:nvSpPr>
          <p:spPr>
            <a:xfrm>
              <a:off x="7740352" y="3327834"/>
              <a:ext cx="360040" cy="36004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696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hlinkClick r:id="rId2"/>
            <a:extLst>
              <a:ext uri="{FF2B5EF4-FFF2-40B4-BE49-F238E27FC236}">
                <a16:creationId xmlns:a16="http://schemas.microsoft.com/office/drawing/2014/main" id="{59A0325E-E2B1-492D-A7E8-6F39DFB7A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9" y="1059582"/>
            <a:ext cx="8446901" cy="367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8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44F21E-599D-427A-9ED9-BAB1547181E6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보육원</a:t>
            </a:r>
            <a:endParaRPr lang="en-US" altLang="ko-KR" sz="20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3E8B3-7B76-45D0-88BF-25CA42A9F0B6}"/>
              </a:ext>
            </a:extLst>
          </p:cNvPr>
          <p:cNvSpPr txBox="1"/>
          <p:nvPr/>
        </p:nvSpPr>
        <p:spPr>
          <a:xfrm>
            <a:off x="539552" y="843558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rgbClr val="002060"/>
                </a:solidFill>
              </a:rPr>
              <a:t>부모가 </a:t>
            </a:r>
            <a:r>
              <a:rPr lang="ko-KR" altLang="en-US" sz="2800" b="0" i="0" dirty="0">
                <a:solidFill>
                  <a:srgbClr val="00206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가정에서 충분히 아이를 보육 할 수 없는 경우에 가정을 대신하여 아이를 보육 </a:t>
            </a:r>
            <a:endParaRPr lang="en-US" altLang="ko-KR" sz="2800" b="0" i="0" dirty="0">
              <a:solidFill>
                <a:srgbClr val="00206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800" b="0" i="0" dirty="0">
              <a:solidFill>
                <a:srgbClr val="00206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b="0" i="0" dirty="0">
                <a:solidFill>
                  <a:srgbClr val="00206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0-5 </a:t>
            </a:r>
            <a:r>
              <a:rPr lang="ko-KR" altLang="en-US" sz="2800" b="0" i="0" dirty="0">
                <a:solidFill>
                  <a:srgbClr val="00206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세 유아 및 어린이 보육</a:t>
            </a:r>
            <a:endParaRPr lang="en-US" altLang="ko-KR" sz="2800" b="0" i="0" dirty="0">
              <a:solidFill>
                <a:srgbClr val="00206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800" dirty="0">
              <a:solidFill>
                <a:srgbClr val="00206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800" b="0" i="0" dirty="0">
                <a:solidFill>
                  <a:srgbClr val="00206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아동 복지법에 따라 자리 잡은 「아동복지시설」</a:t>
            </a:r>
            <a:endParaRPr lang="en-US" altLang="ko-KR" sz="2800" b="0" i="0" dirty="0">
              <a:solidFill>
                <a:srgbClr val="00206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800" dirty="0">
              <a:solidFill>
                <a:srgbClr val="00206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800" b="0" i="0" dirty="0">
                <a:solidFill>
                  <a:srgbClr val="00206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부모와 가정에 필요한 조언과 지원</a:t>
            </a:r>
            <a:endParaRPr lang="en-US" altLang="ko-KR" sz="2800" b="0" i="0" dirty="0">
              <a:solidFill>
                <a:srgbClr val="00206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endParaRPr lang="ko-KR" altLang="en-US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206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0" i="0" dirty="0">
              <a:solidFill>
                <a:srgbClr val="00206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endParaRPr lang="ko-KR" alt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5789" y="2217807"/>
            <a:ext cx="361242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2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400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28016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9A890-73FC-4FC4-9A7E-E63E4C4877CF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인증 보육원</a:t>
            </a:r>
            <a:endParaRPr lang="en-US" altLang="ko-KR" sz="2000" dirty="0">
              <a:solidFill>
                <a:srgbClr val="002060"/>
              </a:solidFill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E8E58C2-39D9-45C2-81F8-8651C358B8BE}"/>
              </a:ext>
            </a:extLst>
          </p:cNvPr>
          <p:cNvSpPr/>
          <p:nvPr/>
        </p:nvSpPr>
        <p:spPr>
          <a:xfrm>
            <a:off x="611560" y="690382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하루</a:t>
            </a:r>
            <a:r>
              <a:rPr lang="en-US" altLang="ko-KR" dirty="0">
                <a:solidFill>
                  <a:srgbClr val="002060"/>
                </a:solidFill>
              </a:rPr>
              <a:t>13</a:t>
            </a:r>
            <a:r>
              <a:rPr lang="ko-KR" altLang="en-US" dirty="0">
                <a:solidFill>
                  <a:srgbClr val="002060"/>
                </a:solidFill>
              </a:rPr>
              <a:t>시간 이상 운영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084F58E9-05F1-4A46-BD03-B8BBA32F4DF2}"/>
              </a:ext>
            </a:extLst>
          </p:cNvPr>
          <p:cNvSpPr/>
          <p:nvPr/>
        </p:nvSpPr>
        <p:spPr>
          <a:xfrm>
            <a:off x="589525" y="2144058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도와 구의 보조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7BB225D-D914-4194-861A-41F81D027F96}"/>
              </a:ext>
            </a:extLst>
          </p:cNvPr>
          <p:cNvSpPr/>
          <p:nvPr/>
        </p:nvSpPr>
        <p:spPr>
          <a:xfrm>
            <a:off x="583054" y="3587927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0</a:t>
            </a:r>
            <a:r>
              <a:rPr lang="ko-KR" altLang="en-US" dirty="0">
                <a:solidFill>
                  <a:srgbClr val="002060"/>
                </a:solidFill>
              </a:rPr>
              <a:t>세부터 입학 가능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85B74A8-B8D6-4C97-A946-600CDD98F534}"/>
              </a:ext>
            </a:extLst>
          </p:cNvPr>
          <p:cNvSpPr/>
          <p:nvPr/>
        </p:nvSpPr>
        <p:spPr>
          <a:xfrm>
            <a:off x="4860032" y="690382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역 앞 설치 </a:t>
            </a:r>
            <a:r>
              <a:rPr lang="en-US" altLang="ko-KR" dirty="0">
                <a:solidFill>
                  <a:srgbClr val="002060"/>
                </a:solidFill>
              </a:rPr>
              <a:t>A</a:t>
            </a:r>
            <a:r>
              <a:rPr lang="ko-KR" altLang="en-US" dirty="0">
                <a:solidFill>
                  <a:srgbClr val="002060"/>
                </a:solidFill>
              </a:rPr>
              <a:t>타입</a:t>
            </a:r>
            <a:endParaRPr lang="en-US" altLang="ko-KR" dirty="0">
              <a:solidFill>
                <a:srgbClr val="002060"/>
              </a:solidFill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104636B0-DC69-4F51-8F5A-1EBD40B40894}"/>
              </a:ext>
            </a:extLst>
          </p:cNvPr>
          <p:cNvSpPr/>
          <p:nvPr/>
        </p:nvSpPr>
        <p:spPr>
          <a:xfrm>
            <a:off x="4832093" y="2144058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소규모 가정적 보육</a:t>
            </a:r>
            <a:r>
              <a:rPr lang="en-US" altLang="ko-KR" dirty="0">
                <a:solidFill>
                  <a:srgbClr val="002060"/>
                </a:solidFill>
              </a:rPr>
              <a:t> B</a:t>
            </a:r>
            <a:r>
              <a:rPr lang="ko-KR" altLang="en-US" dirty="0">
                <a:solidFill>
                  <a:srgbClr val="002060"/>
                </a:solidFill>
              </a:rPr>
              <a:t>타입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259628C-A9ED-4540-B0C4-5EFF51ACCC61}"/>
              </a:ext>
            </a:extLst>
          </p:cNvPr>
          <p:cNvSpPr/>
          <p:nvPr/>
        </p:nvSpPr>
        <p:spPr>
          <a:xfrm>
            <a:off x="4832093" y="3529184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보육료 </a:t>
            </a:r>
            <a:r>
              <a:rPr lang="ko-KR" altLang="en-US" dirty="0" err="1">
                <a:solidFill>
                  <a:srgbClr val="002060"/>
                </a:solidFill>
              </a:rPr>
              <a:t>상한액</a:t>
            </a:r>
            <a:r>
              <a:rPr lang="ko-KR" altLang="en-US" dirty="0">
                <a:solidFill>
                  <a:srgbClr val="002060"/>
                </a:solidFill>
              </a:rPr>
              <a:t> 월 </a:t>
            </a:r>
            <a:r>
              <a:rPr lang="en-US" altLang="ko-KR" dirty="0">
                <a:solidFill>
                  <a:srgbClr val="002060"/>
                </a:solidFill>
              </a:rPr>
              <a:t>7</a:t>
            </a:r>
            <a:r>
              <a:rPr lang="ko-KR" altLang="en-US" dirty="0">
                <a:solidFill>
                  <a:srgbClr val="002060"/>
                </a:solidFill>
              </a:rPr>
              <a:t>만</a:t>
            </a:r>
            <a:r>
              <a:rPr lang="en-US" altLang="ko-KR" dirty="0">
                <a:solidFill>
                  <a:srgbClr val="002060"/>
                </a:solidFill>
              </a:rPr>
              <a:t>-8</a:t>
            </a:r>
            <a:r>
              <a:rPr lang="ko-KR" altLang="en-US" dirty="0">
                <a:solidFill>
                  <a:srgbClr val="002060"/>
                </a:solidFill>
              </a:rPr>
              <a:t>만엔</a:t>
            </a:r>
          </a:p>
        </p:txBody>
      </p:sp>
    </p:spTree>
    <p:extLst>
      <p:ext uri="{BB962C8B-B14F-4D97-AF65-F5344CB8AC3E}">
        <p14:creationId xmlns:p14="http://schemas.microsoft.com/office/powerpoint/2010/main" val="78283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B6F9B4-4196-410A-9937-CECC73F24F58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인가 보육원</a:t>
            </a:r>
            <a:endParaRPr lang="en-US" altLang="ko-KR" sz="2000" dirty="0">
              <a:solidFill>
                <a:srgbClr val="002060"/>
              </a:solidFill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A92F044-D5C5-490C-9D95-52A2B38980ED}"/>
              </a:ext>
            </a:extLst>
          </p:cNvPr>
          <p:cNvSpPr/>
          <p:nvPr/>
        </p:nvSpPr>
        <p:spPr>
          <a:xfrm>
            <a:off x="611560" y="690382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국가가 지정한 </a:t>
            </a:r>
            <a:endParaRPr lang="en-US" altLang="ko-KR" dirty="0">
              <a:solidFill>
                <a:srgbClr val="002060"/>
              </a:solidFill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</a:rPr>
              <a:t>설치기준 충족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576E9B1-20D9-4376-A1BB-1A46175E49D5}"/>
              </a:ext>
            </a:extLst>
          </p:cNvPr>
          <p:cNvSpPr/>
          <p:nvPr/>
        </p:nvSpPr>
        <p:spPr>
          <a:xfrm>
            <a:off x="589525" y="2144058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지자체의 많은 보조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E06A6A3-EF27-4590-8F9D-78FFF8CEB4D1}"/>
              </a:ext>
            </a:extLst>
          </p:cNvPr>
          <p:cNvSpPr/>
          <p:nvPr/>
        </p:nvSpPr>
        <p:spPr>
          <a:xfrm>
            <a:off x="583054" y="3587927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도부현지사에게 </a:t>
            </a:r>
            <a:endParaRPr lang="en-US" altLang="ko-KR" dirty="0">
              <a:solidFill>
                <a:srgbClr val="002060"/>
              </a:solidFill>
            </a:endParaRPr>
          </a:p>
          <a:p>
            <a:pPr algn="ctr"/>
            <a:r>
              <a:rPr lang="ko-KR" altLang="en-US" dirty="0" err="1">
                <a:solidFill>
                  <a:srgbClr val="002060"/>
                </a:solidFill>
              </a:rPr>
              <a:t>인가받은</a:t>
            </a:r>
            <a:r>
              <a:rPr lang="ko-KR" altLang="en-US" dirty="0">
                <a:solidFill>
                  <a:srgbClr val="002060"/>
                </a:solidFill>
              </a:rPr>
              <a:t> 시설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7FA59EE-84E0-49D4-AAF3-D874E24AD9CF}"/>
              </a:ext>
            </a:extLst>
          </p:cNvPr>
          <p:cNvSpPr/>
          <p:nvPr/>
        </p:nvSpPr>
        <p:spPr>
          <a:xfrm>
            <a:off x="4860032" y="690382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지자체 거주</a:t>
            </a:r>
            <a:r>
              <a:rPr lang="en-US" altLang="ko-KR" dirty="0">
                <a:solidFill>
                  <a:srgbClr val="002060"/>
                </a:solidFill>
              </a:rPr>
              <a:t>,</a:t>
            </a:r>
            <a:r>
              <a:rPr lang="ko-KR" altLang="en-US" dirty="0">
                <a:solidFill>
                  <a:srgbClr val="002060"/>
                </a:solidFill>
              </a:rPr>
              <a:t>통근</a:t>
            </a:r>
            <a:r>
              <a:rPr lang="en-US" altLang="ko-KR" dirty="0">
                <a:solidFill>
                  <a:srgbClr val="002060"/>
                </a:solidFill>
              </a:rPr>
              <a:t>,</a:t>
            </a:r>
            <a:r>
              <a:rPr lang="ko-KR" altLang="en-US" dirty="0">
                <a:solidFill>
                  <a:srgbClr val="002060"/>
                </a:solidFill>
              </a:rPr>
              <a:t>재학중인 사람만 이용 가능</a:t>
            </a:r>
            <a:endParaRPr lang="en-US" altLang="ko-KR" dirty="0">
              <a:solidFill>
                <a:srgbClr val="002060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146064C-92EC-4868-B4F8-0B0112F96B62}"/>
              </a:ext>
            </a:extLst>
          </p:cNvPr>
          <p:cNvSpPr/>
          <p:nvPr/>
        </p:nvSpPr>
        <p:spPr>
          <a:xfrm>
            <a:off x="4832093" y="2144058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순번 대기시에는</a:t>
            </a:r>
            <a:endParaRPr lang="en-US" altLang="ko-KR" dirty="0">
              <a:solidFill>
                <a:srgbClr val="002060"/>
              </a:solidFill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</a:rPr>
              <a:t> 거주자 우선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32B11FE-27E2-4A2A-B81E-1B8CB08495FF}"/>
              </a:ext>
            </a:extLst>
          </p:cNvPr>
          <p:cNvSpPr/>
          <p:nvPr/>
        </p:nvSpPr>
        <p:spPr>
          <a:xfrm>
            <a:off x="4832093" y="3529184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보육료 저렴</a:t>
            </a:r>
          </a:p>
        </p:txBody>
      </p:sp>
    </p:spTree>
    <p:extLst>
      <p:ext uri="{BB962C8B-B14F-4D97-AF65-F5344CB8AC3E}">
        <p14:creationId xmlns:p14="http://schemas.microsoft.com/office/powerpoint/2010/main" val="8053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7A24C-2E45-4F8F-BEF0-4ED260CB6327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인가 외 보육원</a:t>
            </a:r>
            <a:endParaRPr lang="en-US" altLang="ko-KR" sz="2000" dirty="0">
              <a:solidFill>
                <a:srgbClr val="002060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D352593-D8CD-4658-B673-60E4172C0990}"/>
              </a:ext>
            </a:extLst>
          </p:cNvPr>
          <p:cNvSpPr/>
          <p:nvPr/>
        </p:nvSpPr>
        <p:spPr>
          <a:xfrm>
            <a:off x="611560" y="690382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국가의 인가를 </a:t>
            </a:r>
            <a:endParaRPr lang="en-US" altLang="ko-KR" dirty="0">
              <a:solidFill>
                <a:srgbClr val="002060"/>
              </a:solidFill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</a:rPr>
              <a:t>받지 못한 시설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003CDEB-2EC7-4F46-8EC9-211E11785D1E}"/>
              </a:ext>
            </a:extLst>
          </p:cNvPr>
          <p:cNvSpPr/>
          <p:nvPr/>
        </p:nvSpPr>
        <p:spPr>
          <a:xfrm>
            <a:off x="589525" y="2144058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기관의 보조가 있는 경우</a:t>
            </a:r>
            <a:endParaRPr lang="en-US" altLang="ko-KR" dirty="0">
              <a:solidFill>
                <a:srgbClr val="002060"/>
              </a:solidFill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</a:rPr>
              <a:t> 보육료 저렴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D4CB218-0403-439D-BBCD-BA2A73825DD7}"/>
              </a:ext>
            </a:extLst>
          </p:cNvPr>
          <p:cNvSpPr/>
          <p:nvPr/>
        </p:nvSpPr>
        <p:spPr>
          <a:xfrm>
            <a:off x="583054" y="3587927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공적보조가 없는 독립시설의 경우 </a:t>
            </a:r>
            <a:r>
              <a:rPr lang="en-US" altLang="ko-KR" dirty="0">
                <a:solidFill>
                  <a:srgbClr val="002060"/>
                </a:solidFill>
              </a:rPr>
              <a:t>10-15</a:t>
            </a:r>
            <a:r>
              <a:rPr lang="ko-KR" altLang="en-US" dirty="0" err="1">
                <a:solidFill>
                  <a:srgbClr val="002060"/>
                </a:solidFill>
              </a:rPr>
              <a:t>만엔의</a:t>
            </a:r>
            <a:r>
              <a:rPr lang="ko-KR" altLang="en-US" dirty="0">
                <a:solidFill>
                  <a:srgbClr val="002060"/>
                </a:solidFill>
              </a:rPr>
              <a:t> 보육료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2AD4758-B9CD-445E-8A41-58C06F276E22}"/>
              </a:ext>
            </a:extLst>
          </p:cNvPr>
          <p:cNvSpPr/>
          <p:nvPr/>
        </p:nvSpPr>
        <p:spPr>
          <a:xfrm>
            <a:off x="4860032" y="690382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대학의 학생전용 보육시설</a:t>
            </a:r>
            <a:endParaRPr lang="en-US" altLang="ko-KR" dirty="0">
              <a:solidFill>
                <a:srgbClr val="002060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5C9EC7A-68BB-41E9-8BE3-75E27C34E6F3}"/>
              </a:ext>
            </a:extLst>
          </p:cNvPr>
          <p:cNvSpPr/>
          <p:nvPr/>
        </p:nvSpPr>
        <p:spPr>
          <a:xfrm>
            <a:off x="4832093" y="2144058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기업</a:t>
            </a:r>
            <a:r>
              <a:rPr lang="en-US" altLang="ko-KR" dirty="0">
                <a:solidFill>
                  <a:srgbClr val="002060"/>
                </a:solidFill>
              </a:rPr>
              <a:t>,</a:t>
            </a:r>
            <a:r>
              <a:rPr lang="ko-KR" altLang="en-US" dirty="0">
                <a:solidFill>
                  <a:srgbClr val="002060"/>
                </a:solidFill>
              </a:rPr>
              <a:t>관청의 직원 전용 </a:t>
            </a:r>
            <a:endParaRPr lang="en-US" altLang="ko-KR" dirty="0">
              <a:solidFill>
                <a:srgbClr val="002060"/>
              </a:solidFill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</a:rPr>
              <a:t>보육시설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418628A6-525B-4BAD-8FF5-6143AC7E8450}"/>
              </a:ext>
            </a:extLst>
          </p:cNvPr>
          <p:cNvSpPr/>
          <p:nvPr/>
        </p:nvSpPr>
        <p:spPr>
          <a:xfrm>
            <a:off x="4832093" y="3529184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베이비 호텔</a:t>
            </a:r>
            <a:r>
              <a:rPr lang="en-US" altLang="ko-KR" dirty="0">
                <a:solidFill>
                  <a:srgbClr val="002060"/>
                </a:solidFill>
              </a:rPr>
              <a:t>, </a:t>
            </a:r>
            <a:r>
              <a:rPr lang="ko-KR" altLang="en-US" dirty="0">
                <a:solidFill>
                  <a:srgbClr val="002060"/>
                </a:solidFill>
              </a:rPr>
              <a:t>심야 보육시설</a:t>
            </a:r>
          </a:p>
        </p:txBody>
      </p:sp>
    </p:spTree>
    <p:extLst>
      <p:ext uri="{BB962C8B-B14F-4D97-AF65-F5344CB8AC3E}">
        <p14:creationId xmlns:p14="http://schemas.microsoft.com/office/powerpoint/2010/main" val="30693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A00ADA-99E9-4AB8-9655-8C6F5E7580E0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보육원 이용 조건</a:t>
            </a:r>
            <a:endParaRPr lang="en-US" altLang="ko-KR" sz="20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56C4B-7E00-4265-9B85-3C043661A42E}"/>
              </a:ext>
            </a:extLst>
          </p:cNvPr>
          <p:cNvSpPr txBox="1"/>
          <p:nvPr/>
        </p:nvSpPr>
        <p:spPr>
          <a:xfrm>
            <a:off x="611560" y="843558"/>
            <a:ext cx="83030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rgbClr val="002060"/>
                </a:solidFill>
              </a:rPr>
              <a:t>한달에 </a:t>
            </a:r>
            <a:r>
              <a:rPr lang="en-US" altLang="ko-KR" sz="3200" dirty="0">
                <a:solidFill>
                  <a:srgbClr val="002060"/>
                </a:solidFill>
              </a:rPr>
              <a:t>30</a:t>
            </a:r>
            <a:r>
              <a:rPr lang="ko-KR" altLang="en-US" sz="3200" dirty="0">
                <a:solidFill>
                  <a:srgbClr val="002060"/>
                </a:solidFill>
              </a:rPr>
              <a:t>시간 이상 근무</a:t>
            </a:r>
            <a:r>
              <a:rPr lang="en-US" altLang="ko-KR" sz="3200" dirty="0">
                <a:solidFill>
                  <a:srgbClr val="002060"/>
                </a:solidFill>
              </a:rPr>
              <a:t>(</a:t>
            </a:r>
            <a:r>
              <a:rPr lang="ko-KR" altLang="en-US" sz="3200" dirty="0">
                <a:solidFill>
                  <a:srgbClr val="002060"/>
                </a:solidFill>
              </a:rPr>
              <a:t>회사</a:t>
            </a:r>
            <a:r>
              <a:rPr lang="en-US" altLang="ko-KR" sz="3200" dirty="0">
                <a:solidFill>
                  <a:srgbClr val="002060"/>
                </a:solidFill>
              </a:rPr>
              <a:t>,</a:t>
            </a:r>
            <a:r>
              <a:rPr lang="ko-KR" altLang="en-US" sz="3200" dirty="0">
                <a:solidFill>
                  <a:srgbClr val="002060"/>
                </a:solidFill>
              </a:rPr>
              <a:t>자영업 등</a:t>
            </a:r>
            <a:r>
              <a:rPr lang="en-US" altLang="ko-KR" sz="3200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rgbClr val="002060"/>
                </a:solidFill>
              </a:rPr>
              <a:t>출산 전 후</a:t>
            </a:r>
            <a:endParaRPr lang="en-US" altLang="ko-KR" sz="3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rgbClr val="002060"/>
                </a:solidFill>
              </a:rPr>
              <a:t>질병</a:t>
            </a:r>
            <a:r>
              <a:rPr lang="en-US" altLang="ko-KR" sz="3200" dirty="0">
                <a:solidFill>
                  <a:srgbClr val="002060"/>
                </a:solidFill>
              </a:rPr>
              <a:t>,</a:t>
            </a:r>
            <a:r>
              <a:rPr lang="ko-KR" altLang="en-US" sz="3200" dirty="0">
                <a:solidFill>
                  <a:srgbClr val="002060"/>
                </a:solidFill>
              </a:rPr>
              <a:t>부상</a:t>
            </a:r>
            <a:r>
              <a:rPr lang="en-US" altLang="ko-KR" sz="3200" dirty="0">
                <a:solidFill>
                  <a:srgbClr val="002060"/>
                </a:solidFill>
              </a:rPr>
              <a:t>,</a:t>
            </a:r>
            <a:r>
              <a:rPr lang="ko-KR" altLang="en-US" sz="3200" dirty="0">
                <a:solidFill>
                  <a:srgbClr val="002060"/>
                </a:solidFill>
              </a:rPr>
              <a:t>심신결함</a:t>
            </a:r>
            <a:endParaRPr lang="en-US" altLang="ko-KR" sz="3200" dirty="0">
              <a:solidFill>
                <a:srgbClr val="002060"/>
              </a:solidFill>
            </a:endParaRPr>
          </a:p>
          <a:p>
            <a:endParaRPr lang="en-US" altLang="ko-KR" sz="3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rgbClr val="002060"/>
                </a:solidFill>
              </a:rPr>
              <a:t>구직활동중인 부모</a:t>
            </a:r>
            <a:endParaRPr lang="en-US" altLang="ko-KR" sz="3200" dirty="0">
              <a:solidFill>
                <a:srgbClr val="002060"/>
              </a:solidFill>
            </a:endParaRP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1025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882189-54F1-4449-BA6D-65B5177F7145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보육원 신청</a:t>
            </a:r>
            <a:endParaRPr lang="en-US" altLang="ko-KR" sz="2000" dirty="0">
              <a:solidFill>
                <a:srgbClr val="002060"/>
              </a:solidFill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106B4BA-29D1-429F-B107-A925840C5604}"/>
              </a:ext>
            </a:extLst>
          </p:cNvPr>
          <p:cNvSpPr/>
          <p:nvPr/>
        </p:nvSpPr>
        <p:spPr>
          <a:xfrm>
            <a:off x="755576" y="1059582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부모의 재직 증명서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FFABDEF-0639-4557-AAFB-17CEB18FC705}"/>
              </a:ext>
            </a:extLst>
          </p:cNvPr>
          <p:cNvSpPr/>
          <p:nvPr/>
        </p:nvSpPr>
        <p:spPr>
          <a:xfrm>
            <a:off x="755576" y="2931790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소득 증명 서류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5B0E291-CA28-4BE3-B1F3-E547333BDF56}"/>
              </a:ext>
            </a:extLst>
          </p:cNvPr>
          <p:cNvSpPr/>
          <p:nvPr/>
        </p:nvSpPr>
        <p:spPr>
          <a:xfrm>
            <a:off x="4932040" y="1071648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rgbClr val="002060"/>
                </a:solidFill>
              </a:rPr>
              <a:t>주민표등</a:t>
            </a:r>
            <a:r>
              <a:rPr lang="ko-KR" altLang="en-US" dirty="0">
                <a:solidFill>
                  <a:srgbClr val="002060"/>
                </a:solidFill>
              </a:rPr>
              <a:t> 신분증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F749FFEF-70E1-46CE-8DBB-08184D850906}"/>
              </a:ext>
            </a:extLst>
          </p:cNvPr>
          <p:cNvSpPr/>
          <p:nvPr/>
        </p:nvSpPr>
        <p:spPr>
          <a:xfrm>
            <a:off x="5004048" y="2927569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추천서</a:t>
            </a:r>
          </a:p>
        </p:txBody>
      </p:sp>
    </p:spTree>
    <p:extLst>
      <p:ext uri="{BB962C8B-B14F-4D97-AF65-F5344CB8AC3E}">
        <p14:creationId xmlns:p14="http://schemas.microsoft.com/office/powerpoint/2010/main" val="30365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3D1FB-F208-4050-B2E8-DD23AAB7B315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좋은 보육원 고르기</a:t>
            </a:r>
            <a:endParaRPr lang="en-US" altLang="ko-KR" sz="2000" dirty="0">
              <a:solidFill>
                <a:srgbClr val="002060"/>
              </a:solidFill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F3D5239-DF71-41E8-B7A0-EF052CCC5F35}"/>
              </a:ext>
            </a:extLst>
          </p:cNvPr>
          <p:cNvSpPr/>
          <p:nvPr/>
        </p:nvSpPr>
        <p:spPr>
          <a:xfrm>
            <a:off x="755576" y="1059582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보육원 시설 견학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4621137-FF79-4022-AAD9-498FD1117289}"/>
              </a:ext>
            </a:extLst>
          </p:cNvPr>
          <p:cNvSpPr/>
          <p:nvPr/>
        </p:nvSpPr>
        <p:spPr>
          <a:xfrm>
            <a:off x="755576" y="2931790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많은 놀이시설과</a:t>
            </a:r>
            <a:endParaRPr lang="en-US" altLang="ko-KR" dirty="0">
              <a:solidFill>
                <a:srgbClr val="002060"/>
              </a:solidFill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</a:rPr>
              <a:t>넓은 운동장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71F6345-A99C-46DA-838B-8019E0805842}"/>
              </a:ext>
            </a:extLst>
          </p:cNvPr>
          <p:cNvSpPr/>
          <p:nvPr/>
        </p:nvSpPr>
        <p:spPr>
          <a:xfrm>
            <a:off x="4932040" y="1071648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보육 교사의 풍부한 경험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9494146-416C-465C-8AB6-52324E5FDB0B}"/>
              </a:ext>
            </a:extLst>
          </p:cNvPr>
          <p:cNvSpPr/>
          <p:nvPr/>
        </p:nvSpPr>
        <p:spPr>
          <a:xfrm>
            <a:off x="5004048" y="2927569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재해대비 피난 구 </a:t>
            </a:r>
            <a:endParaRPr lang="en-US" altLang="ko-KR" dirty="0">
              <a:solidFill>
                <a:srgbClr val="002060"/>
              </a:solidFill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</a:rPr>
              <a:t>및 피난계단의 유무</a:t>
            </a:r>
          </a:p>
        </p:txBody>
      </p:sp>
    </p:spTree>
    <p:extLst>
      <p:ext uri="{BB962C8B-B14F-4D97-AF65-F5344CB8AC3E}">
        <p14:creationId xmlns:p14="http://schemas.microsoft.com/office/powerpoint/2010/main" val="31489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2D21D7-FAF9-46F0-ADDD-DFE8B966DA5E}"/>
              </a:ext>
            </a:extLst>
          </p:cNvPr>
          <p:cNvSpPr txBox="1"/>
          <p:nvPr/>
        </p:nvSpPr>
        <p:spPr>
          <a:xfrm>
            <a:off x="611560" y="26749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</a:rPr>
              <a:t>보육사가 일하기 좋은 직장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3D9659F-C856-4039-82A7-E1E7A1FABFD3}"/>
              </a:ext>
            </a:extLst>
          </p:cNvPr>
          <p:cNvSpPr/>
          <p:nvPr/>
        </p:nvSpPr>
        <p:spPr>
          <a:xfrm>
            <a:off x="827584" y="1059582"/>
            <a:ext cx="324036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동료와 좋은 관계 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6C64C5D2-90E3-4BF1-A76E-B9EF93008429}"/>
              </a:ext>
            </a:extLst>
          </p:cNvPr>
          <p:cNvSpPr/>
          <p:nvPr/>
        </p:nvSpPr>
        <p:spPr>
          <a:xfrm>
            <a:off x="827584" y="2931790"/>
            <a:ext cx="324036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정기적인 월급의 </a:t>
            </a:r>
            <a:endParaRPr lang="en-US" altLang="ko-KR" dirty="0">
              <a:solidFill>
                <a:srgbClr val="002060"/>
              </a:solidFill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</a:rPr>
              <a:t>검토 및 확인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FE9F377-215E-4A6D-AB7D-FCFBDC24BBE3}"/>
              </a:ext>
            </a:extLst>
          </p:cNvPr>
          <p:cNvSpPr/>
          <p:nvPr/>
        </p:nvSpPr>
        <p:spPr>
          <a:xfrm>
            <a:off x="5004048" y="1071648"/>
            <a:ext cx="324036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충분한 휴식과 유급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BE5D82D-D181-4AA9-82CC-AAA3730C3967}"/>
              </a:ext>
            </a:extLst>
          </p:cNvPr>
          <p:cNvSpPr/>
          <p:nvPr/>
        </p:nvSpPr>
        <p:spPr>
          <a:xfrm>
            <a:off x="5076056" y="2927569"/>
            <a:ext cx="324036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ko-KR" altLang="en-US" dirty="0">
                <a:solidFill>
                  <a:srgbClr val="002060"/>
                </a:solidFill>
              </a:rPr>
              <a:t>능력과 방향에 부합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630DA06-930A-49B5-91C6-E488C9DDE920}"/>
              </a:ext>
            </a:extLst>
          </p:cNvPr>
          <p:cNvSpPr/>
          <p:nvPr/>
        </p:nvSpPr>
        <p:spPr>
          <a:xfrm>
            <a:off x="827584" y="1055361"/>
            <a:ext cx="324036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동료와 좋은 관계 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4B36969-570E-4CAA-8ACC-8B3032885FB9}"/>
              </a:ext>
            </a:extLst>
          </p:cNvPr>
          <p:cNvSpPr/>
          <p:nvPr/>
        </p:nvSpPr>
        <p:spPr>
          <a:xfrm>
            <a:off x="827584" y="2927569"/>
            <a:ext cx="324036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정기적인 월급의 </a:t>
            </a:r>
            <a:endParaRPr lang="en-US" altLang="ko-KR" dirty="0">
              <a:solidFill>
                <a:srgbClr val="002060"/>
              </a:solidFill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</a:rPr>
              <a:t>검토 및 확인</a:t>
            </a:r>
          </a:p>
        </p:txBody>
      </p:sp>
    </p:spTree>
    <p:extLst>
      <p:ext uri="{BB962C8B-B14F-4D97-AF65-F5344CB8AC3E}">
        <p14:creationId xmlns:p14="http://schemas.microsoft.com/office/powerpoint/2010/main" val="38305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289</Words>
  <Application>Microsoft Office PowerPoint</Application>
  <PresentationFormat>화면 슬라이드 쇼(16:9)</PresentationFormat>
  <Paragraphs>97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맑은 고딕</vt:lpstr>
      <vt:lpstr>-윤고딕330</vt:lpstr>
      <vt:lpstr>Arial</vt:lpstr>
      <vt:lpstr>돋움</vt:lpstr>
      <vt:lpstr>맑은 고딕</vt:lpstr>
      <vt:lpstr>돋움체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AutoBVT</dc:creator>
  <cp:lastModifiedBy>flwl4580@daum.net</cp:lastModifiedBy>
  <cp:revision>104</cp:revision>
  <dcterms:created xsi:type="dcterms:W3CDTF">2014-12-11T04:32:37Z</dcterms:created>
  <dcterms:modified xsi:type="dcterms:W3CDTF">2021-03-28T10:26:01Z</dcterms:modified>
</cp:coreProperties>
</file>