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애니메이션" id="{71A32BFA-75AE-47AC-83D5-BB52F7D4702D}">
          <p14:sldIdLst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54" d="100"/>
          <a:sy n="54" d="100"/>
        </p:scale>
        <p:origin x="7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63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99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283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27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035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084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83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734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58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866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05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299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07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31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059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34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714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624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4FDFF8-9A40-4038-8C92-BBB9A483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일본의 대중문화</a:t>
            </a:r>
            <a:r>
              <a:rPr lang="en-US" altLang="ko-KR" dirty="0"/>
              <a:t>- </a:t>
            </a:r>
            <a:r>
              <a:rPr lang="ko-KR" altLang="en-US" dirty="0"/>
              <a:t>애니메이션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3D161E-9AD5-4F02-930E-1B4F1B4D1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ko-KR" dirty="0"/>
              <a:t> </a:t>
            </a:r>
            <a:r>
              <a:rPr lang="ko-KR" altLang="en-US" b="1" dirty="0"/>
              <a:t>일본 애니메이션</a:t>
            </a:r>
            <a:r>
              <a:rPr lang="ja-JP" altLang="en-US" b="1" dirty="0"/>
              <a:t>（アニメ）</a:t>
            </a:r>
            <a:r>
              <a:rPr lang="en-US" altLang="ja-JP" b="1" dirty="0"/>
              <a:t>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ko-KR" altLang="en-US" dirty="0"/>
              <a:t>보통 일본 애니메이션을 </a:t>
            </a:r>
            <a:r>
              <a:rPr lang="en-US" altLang="ko-KR" dirty="0"/>
              <a:t>‘</a:t>
            </a:r>
            <a:r>
              <a:rPr lang="ko-KR" altLang="en-US" dirty="0" err="1"/>
              <a:t>아니메</a:t>
            </a:r>
            <a:r>
              <a:rPr lang="en-US" altLang="ko-KR" dirty="0"/>
              <a:t>’</a:t>
            </a:r>
            <a:r>
              <a:rPr lang="ko-KR" altLang="en-US" dirty="0"/>
              <a:t>로 호칭</a:t>
            </a:r>
            <a:endParaRPr lang="en-US" altLang="ko-KR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ko-KR" altLang="en-US" dirty="0"/>
              <a:t>전 세계적으로 많은 영향 끼침</a:t>
            </a:r>
            <a:r>
              <a:rPr lang="en-US" altLang="ko-KR" dirty="0"/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ko-KR" altLang="en-US" dirty="0"/>
              <a:t>대표적인 제작사</a:t>
            </a:r>
            <a:r>
              <a:rPr lang="en-US" altLang="ko-KR" dirty="0"/>
              <a:t>:  </a:t>
            </a:r>
            <a:r>
              <a:rPr lang="ko-KR" altLang="en-US" dirty="0" err="1"/>
              <a:t>도에이</a:t>
            </a:r>
            <a:r>
              <a:rPr lang="ko-KR" altLang="en-US" dirty="0"/>
              <a:t> 동화</a:t>
            </a:r>
            <a:r>
              <a:rPr lang="en-US" altLang="ko-KR" dirty="0"/>
              <a:t>(</a:t>
            </a:r>
            <a:r>
              <a:rPr lang="ja-JP" altLang="en-US" dirty="0"/>
              <a:t>東映アニメーション</a:t>
            </a:r>
            <a:r>
              <a:rPr lang="en-US" altLang="ko-KR" dirty="0"/>
              <a:t>), </a:t>
            </a:r>
            <a:r>
              <a:rPr lang="ko-KR" altLang="en-US" dirty="0"/>
              <a:t>무시 프로덕션</a:t>
            </a:r>
            <a:r>
              <a:rPr lang="en-US" altLang="ko-KR" dirty="0"/>
              <a:t>(</a:t>
            </a:r>
            <a:r>
              <a:rPr lang="ja-JP" altLang="en-US" dirty="0"/>
              <a:t>虫プロダクション</a:t>
            </a:r>
            <a:r>
              <a:rPr lang="en-US" altLang="ko-KR" dirty="0"/>
              <a:t>), </a:t>
            </a:r>
            <a:r>
              <a:rPr lang="ko-KR" altLang="en-US" dirty="0"/>
              <a:t>스튜디오 </a:t>
            </a:r>
            <a:r>
              <a:rPr lang="ko-KR" altLang="en-US" dirty="0" err="1"/>
              <a:t>지브리</a:t>
            </a:r>
            <a:r>
              <a:rPr lang="en-US" altLang="ko-KR" dirty="0"/>
              <a:t>(</a:t>
            </a:r>
            <a:r>
              <a:rPr lang="ja-JP" altLang="en-US" dirty="0"/>
              <a:t>スタジオジブリ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379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5D2352-7626-44D7-863D-D20F6C1F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ko-KR" altLang="en-US" dirty="0"/>
              <a:t>일본 애니메이션의 시작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02BD4C-9A2F-416A-A7B3-A47147DC9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ko-KR" dirty="0"/>
              <a:t> </a:t>
            </a:r>
            <a:r>
              <a:rPr lang="ko-KR" altLang="en-US" dirty="0"/>
              <a:t>일본 애니메이션의 시작</a:t>
            </a:r>
            <a:endParaRPr lang="en-US" altLang="ko-KR" dirty="0"/>
          </a:p>
          <a:p>
            <a:pPr marL="0" indent="0" algn="ctr">
              <a:buNone/>
            </a:pPr>
            <a:r>
              <a:rPr lang="ko-KR" altLang="en-US" dirty="0" err="1"/>
              <a:t>시모카와</a:t>
            </a:r>
            <a:r>
              <a:rPr lang="ko-KR" altLang="en-US" dirty="0"/>
              <a:t> </a:t>
            </a:r>
            <a:r>
              <a:rPr lang="ko-KR" altLang="en-US" dirty="0" err="1"/>
              <a:t>오텐</a:t>
            </a:r>
            <a:r>
              <a:rPr lang="en-US" altLang="ko-KR" dirty="0"/>
              <a:t>(</a:t>
            </a:r>
            <a:r>
              <a:rPr lang="ko-KR" altLang="en-US" dirty="0"/>
              <a:t>下川凹天</a:t>
            </a:r>
            <a:r>
              <a:rPr lang="en-US" altLang="ko-KR" dirty="0"/>
              <a:t>), </a:t>
            </a:r>
            <a:r>
              <a:rPr lang="ko-KR" altLang="en-US" dirty="0" err="1"/>
              <a:t>고우치</a:t>
            </a:r>
            <a:r>
              <a:rPr lang="ko-KR" altLang="en-US" dirty="0"/>
              <a:t> </a:t>
            </a:r>
            <a:r>
              <a:rPr lang="ko-KR" altLang="en-US" dirty="0" err="1"/>
              <a:t>준이치</a:t>
            </a:r>
            <a:r>
              <a:rPr lang="en-US" altLang="ko-KR" dirty="0"/>
              <a:t>(</a:t>
            </a:r>
            <a:r>
              <a:rPr lang="ko-KR" altLang="en-US" dirty="0"/>
              <a:t>幸內純一</a:t>
            </a:r>
            <a:r>
              <a:rPr lang="en-US" altLang="ko-KR" dirty="0"/>
              <a:t>), </a:t>
            </a:r>
            <a:r>
              <a:rPr lang="ko-KR" altLang="en-US" dirty="0" err="1"/>
              <a:t>기타야마</a:t>
            </a:r>
            <a:r>
              <a:rPr lang="ko-KR" altLang="en-US" dirty="0"/>
              <a:t> </a:t>
            </a:r>
            <a:r>
              <a:rPr lang="ko-KR" altLang="en-US" dirty="0" err="1"/>
              <a:t>세이타로</a:t>
            </a:r>
            <a:r>
              <a:rPr lang="en-US" altLang="ko-KR" dirty="0"/>
              <a:t>(</a:t>
            </a:r>
            <a:r>
              <a:rPr lang="ko-KR" altLang="en-US" dirty="0"/>
              <a:t>北山清太郎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endParaRPr lang="ko-KR" altLang="ko-KR">
              <a:effectLst/>
            </a:endParaRPr>
          </a:p>
          <a:p>
            <a:pPr marL="0" indent="0">
              <a:buNone/>
            </a:pPr>
            <a:r>
              <a:rPr lang="ko-KR" altLang="en-US">
                <a:effectLst/>
              </a:rPr>
              <a:t>                               </a:t>
            </a:r>
            <a:endParaRPr lang="ko-KR" altLang="ko-KR">
              <a:effectLst/>
            </a:endParaRPr>
          </a:p>
          <a:p>
            <a:pPr marL="0" indent="0" algn="ctr">
              <a:buNone/>
            </a:pPr>
            <a:endParaRPr lang="ko-KR" altLang="en-US" dirty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ko-KR" altLang="en-US" dirty="0"/>
              <a:t>일본 애니메이션의</a:t>
            </a:r>
            <a:r>
              <a:rPr lang="en-US" altLang="ko-KR" dirty="0"/>
              <a:t> </a:t>
            </a:r>
            <a:r>
              <a:rPr lang="ko-KR" altLang="en-US" dirty="0"/>
              <a:t>선구자</a:t>
            </a:r>
            <a:endParaRPr lang="en-US" altLang="ko-KR" dirty="0"/>
          </a:p>
          <a:p>
            <a:pPr marL="0" indent="0" algn="ctr">
              <a:buNone/>
            </a:pPr>
            <a:endParaRPr lang="en-US" altLang="ko-KR" dirty="0"/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80095DBF-278C-4AD3-AB0E-46855A0325FF}"/>
              </a:ext>
            </a:extLst>
          </p:cNvPr>
          <p:cNvSpPr/>
          <p:nvPr/>
        </p:nvSpPr>
        <p:spPr>
          <a:xfrm>
            <a:off x="1904230" y="5066829"/>
            <a:ext cx="1794933" cy="541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바탕" panose="02030600000101010101" pitchFamily="18" charset="-127"/>
              <a:cs typeface="+mn-cs"/>
            </a:endParaRPr>
          </a:p>
        </p:txBody>
      </p:sp>
      <p:pic>
        <p:nvPicPr>
          <p:cNvPr id="4" name="그림 4">
            <a:extLst>
              <a:ext uri="{FF2B5EF4-FFF2-40B4-BE49-F238E27FC236}">
                <a16:creationId xmlns:a16="http://schemas.microsoft.com/office/drawing/2014/main" id="{05692239-8E17-4C43-9311-BF85477818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7" y="3486777"/>
            <a:ext cx="1285713" cy="1459245"/>
          </a:xfrm>
          <a:prstGeom prst="rect">
            <a:avLst/>
          </a:prstGeom>
        </p:spPr>
      </p:pic>
      <p:pic>
        <p:nvPicPr>
          <p:cNvPr id="5" name="그림 5">
            <a:extLst>
              <a:ext uri="{FF2B5EF4-FFF2-40B4-BE49-F238E27FC236}">
                <a16:creationId xmlns:a16="http://schemas.microsoft.com/office/drawing/2014/main" id="{790B9A64-D1F1-5C4D-BE9C-D672CA778F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294967" y="3653467"/>
            <a:ext cx="1285712" cy="1467130"/>
          </a:xfrm>
          <a:prstGeom prst="rect">
            <a:avLst/>
          </a:prstGeom>
        </p:spPr>
      </p:pic>
      <p:pic>
        <p:nvPicPr>
          <p:cNvPr id="6" name="그림 7">
            <a:extLst>
              <a:ext uri="{FF2B5EF4-FFF2-40B4-BE49-F238E27FC236}">
                <a16:creationId xmlns:a16="http://schemas.microsoft.com/office/drawing/2014/main" id="{C18B1676-314F-2B42-B3A9-C81DA4F40B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903" y="3444167"/>
            <a:ext cx="1422010" cy="162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7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E24329-539B-47AE-9275-486FBB93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최초의 일본 애니메이션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7F1D2B-0390-4016-B8C5-1E43C5359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754" y="2449175"/>
            <a:ext cx="10537865" cy="2993572"/>
          </a:xfrm>
        </p:spPr>
        <p:txBody>
          <a:bodyPr/>
          <a:lstStyle/>
          <a:p>
            <a:pPr marL="0" indent="0">
              <a:buNone/>
            </a:pPr>
            <a:r>
              <a:rPr lang="ko-KR" altLang="en-US"/>
              <a:t> </a:t>
            </a:r>
            <a:r>
              <a:rPr lang="en-US" altLang="ko-KR"/>
              <a:t>1917</a:t>
            </a:r>
            <a:r>
              <a:rPr lang="ko-KR" altLang="en-US"/>
              <a:t>년</a:t>
            </a:r>
            <a:r>
              <a:rPr lang="en-US" altLang="ko-KR"/>
              <a:t>,</a:t>
            </a:r>
            <a:r>
              <a:rPr lang="ko-KR" altLang="en-US"/>
              <a:t> 일본 애니메이션 선구자들에 의해 만들어짐</a:t>
            </a:r>
            <a:endParaRPr lang="en-US" altLang="ko-KR"/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 sz="2000"/>
              <a:t>•&lt;</a:t>
            </a:r>
            <a:r>
              <a:rPr lang="ko-KR" altLang="en-US" sz="2000"/>
              <a:t>문지기 이모카와 무쿠조</a:t>
            </a:r>
            <a:r>
              <a:rPr lang="en-US" altLang="ko-KR" sz="2000"/>
              <a:t>&gt;</a:t>
            </a:r>
            <a:r>
              <a:rPr lang="ko-KR" altLang="en-US" sz="2000"/>
              <a:t>   </a:t>
            </a:r>
            <a:r>
              <a:rPr lang="en-US" altLang="ko-KR" sz="2000"/>
              <a:t>•&lt;</a:t>
            </a:r>
            <a:r>
              <a:rPr lang="ko-KR" altLang="en-US" sz="2000"/>
              <a:t>해나와헤코나이 명검이야기</a:t>
            </a:r>
            <a:r>
              <a:rPr lang="en-US" altLang="ko-KR" sz="2000"/>
              <a:t>&gt;</a:t>
            </a:r>
            <a:r>
              <a:rPr lang="ko-KR" altLang="en-US" sz="2000"/>
              <a:t>   </a:t>
            </a:r>
            <a:r>
              <a:rPr lang="en-US" altLang="ko-KR" sz="2000"/>
              <a:t>•</a:t>
            </a:r>
            <a:r>
              <a:rPr lang="ko-KR" altLang="en-US" sz="2000"/>
              <a:t> </a:t>
            </a:r>
            <a:r>
              <a:rPr lang="en-US" altLang="ko-KR" sz="2000"/>
              <a:t>&lt;</a:t>
            </a:r>
            <a:r>
              <a:rPr lang="ko-KR" altLang="en-US" sz="2000"/>
              <a:t>원숭이와 게의 전투</a:t>
            </a:r>
            <a:r>
              <a:rPr lang="en-US" altLang="ko-KR" sz="2000"/>
              <a:t>&gt;</a:t>
            </a:r>
          </a:p>
          <a:p>
            <a:pPr marL="0" indent="0">
              <a:buNone/>
            </a:pPr>
            <a:r>
              <a:rPr lang="ko-KR" altLang="en-US" sz="2000"/>
              <a:t>    </a:t>
            </a:r>
            <a:r>
              <a:rPr lang="en-US" altLang="ko-KR" sz="2000"/>
              <a:t>(</a:t>
            </a:r>
            <a:r>
              <a:rPr lang="ko-KR" altLang="en-US" sz="2000"/>
              <a:t>시모카와 오텐  作</a:t>
            </a:r>
            <a:r>
              <a:rPr lang="en-US" altLang="ko-KR" sz="2000"/>
              <a:t>)</a:t>
            </a:r>
            <a:r>
              <a:rPr lang="ko-KR" altLang="en-US" sz="2000"/>
              <a:t>                        </a:t>
            </a:r>
            <a:r>
              <a:rPr lang="en-US" altLang="ko-KR" sz="2000"/>
              <a:t>(</a:t>
            </a:r>
            <a:r>
              <a:rPr lang="ko-KR" altLang="en-US" sz="2000"/>
              <a:t>고우치 쥰이치 作</a:t>
            </a:r>
            <a:r>
              <a:rPr lang="en-US" altLang="ko-KR" sz="2000"/>
              <a:t>)</a:t>
            </a:r>
            <a:r>
              <a:rPr lang="ko-KR" altLang="en-US" sz="2000"/>
              <a:t>                     </a:t>
            </a:r>
            <a:r>
              <a:rPr lang="en-US" altLang="ko-KR" sz="2000"/>
              <a:t>(</a:t>
            </a:r>
            <a:r>
              <a:rPr lang="ko-KR" altLang="en-US" sz="2000"/>
              <a:t>키타야마  세이타作</a:t>
            </a:r>
            <a:r>
              <a:rPr lang="en-US" altLang="ko-KR" sz="2000"/>
              <a:t>)</a:t>
            </a:r>
          </a:p>
          <a:p>
            <a:pPr marL="0" indent="0">
              <a:buNone/>
            </a:pPr>
            <a:r>
              <a:rPr lang="ko-KR" altLang="en-US"/>
              <a:t>                                    </a:t>
            </a:r>
            <a:endParaRPr lang="en-US" altLang="ko-KR"/>
          </a:p>
          <a:p>
            <a:pPr marL="0" indent="0">
              <a:buNone/>
            </a:pPr>
            <a:r>
              <a:rPr lang="ko-KR" altLang="en-US"/>
              <a:t>                                          최초의 일본 애니메이션</a:t>
            </a: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53134728-A8E0-FB48-80B5-318E0F71246D}"/>
              </a:ext>
            </a:extLst>
          </p:cNvPr>
          <p:cNvSpPr/>
          <p:nvPr/>
        </p:nvSpPr>
        <p:spPr>
          <a:xfrm>
            <a:off x="2633670" y="4836721"/>
            <a:ext cx="1374252" cy="60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바탕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2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5148AA-2FEA-4E70-A874-4E3CF3EF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일본 애니메이션의 성장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80C1A7-8A93-4EC2-BBB8-01CA25E6F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177" y="2457971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ko-KR" altLang="en-US"/>
              <a:t> 패망 이후</a:t>
            </a:r>
            <a:r>
              <a:rPr lang="en-US" altLang="ko-KR"/>
              <a:t>,</a:t>
            </a:r>
            <a:r>
              <a:rPr lang="ko-KR" altLang="en-US"/>
              <a:t>  도에이 동화의 탄생</a:t>
            </a:r>
            <a:r>
              <a:rPr lang="en-US" altLang="ko-KR"/>
              <a:t>(1955)</a:t>
            </a:r>
            <a:r>
              <a:rPr lang="ko-KR" altLang="en-US"/>
              <a:t>과 테즈카 오사무의 등장</a:t>
            </a:r>
            <a:endParaRPr lang="en-US" altLang="ko-KR"/>
          </a:p>
          <a:p>
            <a:r>
              <a:rPr lang="ko-KR" altLang="en-US"/>
              <a:t>도에이의 첫 작품  </a:t>
            </a:r>
            <a:r>
              <a:rPr lang="en-US" altLang="ko-KR"/>
              <a:t>&lt;</a:t>
            </a:r>
            <a:r>
              <a:rPr lang="ko-KR" altLang="en-US"/>
              <a:t>새끼 고양이의 낙서</a:t>
            </a:r>
            <a:r>
              <a:rPr lang="en-US" altLang="ko-KR"/>
              <a:t>&gt;</a:t>
            </a:r>
            <a:r>
              <a:rPr lang="ko-KR" altLang="en-US"/>
              <a:t> 발표</a:t>
            </a:r>
            <a:endParaRPr lang="en-US" altLang="ko-KR"/>
          </a:p>
          <a:p>
            <a:r>
              <a:rPr lang="ko-KR" altLang="en-US"/>
              <a:t>최초의 극장 애니메이션 </a:t>
            </a:r>
            <a:r>
              <a:rPr lang="en-US" altLang="ko-KR"/>
              <a:t>&lt;</a:t>
            </a:r>
            <a:r>
              <a:rPr lang="ko-KR" altLang="en-US"/>
              <a:t>백사전</a:t>
            </a:r>
            <a:r>
              <a:rPr lang="en-US" altLang="ko-KR"/>
              <a:t>&gt;</a:t>
            </a:r>
            <a:r>
              <a:rPr lang="ko-KR" altLang="en-US"/>
              <a:t> 등장 </a:t>
            </a:r>
            <a:endParaRPr lang="en-US" altLang="ko-KR"/>
          </a:p>
          <a:p>
            <a:r>
              <a:rPr lang="ko-KR" altLang="en-US"/>
              <a:t>뒤이어 </a:t>
            </a:r>
            <a:r>
              <a:rPr lang="en-US" altLang="ko-KR"/>
              <a:t>&lt;</a:t>
            </a:r>
            <a:r>
              <a:rPr lang="ko-KR" altLang="en-US"/>
              <a:t>신밧드의 모험</a:t>
            </a:r>
            <a:r>
              <a:rPr lang="en-US" altLang="ko-KR"/>
              <a:t>&gt;,</a:t>
            </a:r>
            <a:r>
              <a:rPr lang="ko-KR" altLang="en-US"/>
              <a:t> </a:t>
            </a:r>
            <a:endParaRPr lang="en-US" altLang="ko-KR"/>
          </a:p>
          <a:p>
            <a:pPr marL="0" indent="0">
              <a:buNone/>
            </a:pPr>
            <a:r>
              <a:rPr lang="ko-KR" altLang="en-US"/>
              <a:t> </a:t>
            </a:r>
            <a:r>
              <a:rPr lang="en-US" altLang="ko-KR"/>
              <a:t>&lt;</a:t>
            </a:r>
            <a:r>
              <a:rPr lang="ko-KR" altLang="en-US"/>
              <a:t>개구쟁이 왕자의 왕뱀 퇴치</a:t>
            </a:r>
            <a:r>
              <a:rPr lang="en-US" altLang="ko-KR"/>
              <a:t>&gt;</a:t>
            </a:r>
            <a:r>
              <a:rPr lang="ko-KR" altLang="en-US"/>
              <a:t> 가 대중적 인기多</a:t>
            </a:r>
            <a:endParaRPr lang="en-US" altLang="ko-KR"/>
          </a:p>
          <a:p>
            <a:pPr marL="0" indent="0">
              <a:buNone/>
            </a:pPr>
            <a:r>
              <a:rPr lang="ko-KR" altLang="en-US"/>
              <a:t>              일본 애니메이션 산업화의 주춧돌 역할</a:t>
            </a:r>
            <a:endParaRPr lang="en-US" altLang="ko-KR"/>
          </a:p>
          <a:p>
            <a:endParaRPr lang="ko-KR" altLang="en-US"/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8E7EE2ED-1417-2440-BCAB-14A53B5C1980}"/>
              </a:ext>
            </a:extLst>
          </p:cNvPr>
          <p:cNvSpPr/>
          <p:nvPr/>
        </p:nvSpPr>
        <p:spPr>
          <a:xfrm flipV="1">
            <a:off x="846186" y="5102680"/>
            <a:ext cx="1565990" cy="288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바탕" panose="02030600000101010101" pitchFamily="18" charset="-127"/>
              <a:cs typeface="+mn-cs"/>
            </a:endParaRPr>
          </a:p>
        </p:txBody>
      </p:sp>
      <p:pic>
        <p:nvPicPr>
          <p:cNvPr id="5" name="그림 5">
            <a:extLst>
              <a:ext uri="{FF2B5EF4-FFF2-40B4-BE49-F238E27FC236}">
                <a16:creationId xmlns:a16="http://schemas.microsoft.com/office/drawing/2014/main" id="{F40E04C1-8672-DC48-9241-E463B27EA3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789" y="2970324"/>
            <a:ext cx="1912646" cy="814935"/>
          </a:xfrm>
          <a:prstGeom prst="rect">
            <a:avLst/>
          </a:prstGeom>
        </p:spPr>
      </p:pic>
      <p:pic>
        <p:nvPicPr>
          <p:cNvPr id="6" name="그림 6">
            <a:extLst>
              <a:ext uri="{FF2B5EF4-FFF2-40B4-BE49-F238E27FC236}">
                <a16:creationId xmlns:a16="http://schemas.microsoft.com/office/drawing/2014/main" id="{FDD6C7D6-CECD-4C40-8AF6-4BD0A39928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724" y="3957229"/>
            <a:ext cx="1264237" cy="2089158"/>
          </a:xfrm>
          <a:prstGeom prst="rect">
            <a:avLst/>
          </a:prstGeom>
        </p:spPr>
      </p:pic>
      <p:pic>
        <p:nvPicPr>
          <p:cNvPr id="7" name="그림 7">
            <a:extLst>
              <a:ext uri="{FF2B5EF4-FFF2-40B4-BE49-F238E27FC236}">
                <a16:creationId xmlns:a16="http://schemas.microsoft.com/office/drawing/2014/main" id="{39045A26-6685-C049-8B8F-A49F802137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796" y="3932644"/>
            <a:ext cx="1561018" cy="217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7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0F2DE4A-890E-214A-9EFF-C129ECA0431D}"/>
              </a:ext>
            </a:extLst>
          </p:cNvPr>
          <p:cNvSpPr txBox="1"/>
          <p:nvPr/>
        </p:nvSpPr>
        <p:spPr>
          <a:xfrm rot="10800000" flipV="1">
            <a:off x="692727" y="830501"/>
            <a:ext cx="1070634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1960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년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,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테즈카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오사무에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 의해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&lt;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무쇠팔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 아톰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&gt;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의 탄생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당시 사회성 반영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)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    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-apple-system"/>
              <a:ea typeface="바탕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-apple-system"/>
              <a:ea typeface="바탕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-apple-system"/>
              <a:ea typeface="바탕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-apple-system"/>
              <a:ea typeface="바탕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-apple-system"/>
              <a:ea typeface="바탕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-apple-system"/>
              <a:ea typeface="바탕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-apple-system"/>
              <a:ea typeface="바탕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-apple-system"/>
              <a:ea typeface="바탕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-apple-system"/>
              <a:ea typeface="바탕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-apple-system"/>
              <a:ea typeface="바탕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-apple-system"/>
              <a:ea typeface="바탕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-apple-system"/>
              <a:ea typeface="바탕" panose="02030600000101010101" pitchFamily="18" charset="-127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 이후 공상과학물에 지대한 영향 끼침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-apple-system"/>
              <a:ea typeface="바탕" panose="02030600000101010101" pitchFamily="18" charset="-127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일본 애니메이션 산업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  <a:sym typeface="Wingdings" pitchFamily="2" charset="2"/>
              </a:rPr>
              <a:t>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 경쟁력 있는 작품모델</a:t>
            </a:r>
          </a:p>
        </p:txBody>
      </p:sp>
      <p:pic>
        <p:nvPicPr>
          <p:cNvPr id="10" name="그림 10">
            <a:extLst>
              <a:ext uri="{FF2B5EF4-FFF2-40B4-BE49-F238E27FC236}">
                <a16:creationId xmlns:a16="http://schemas.microsoft.com/office/drawing/2014/main" id="{B1389B0A-DBDC-2B4C-BF17-388FC4849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80" y="1471931"/>
            <a:ext cx="5624914" cy="268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88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4349EB-FDF7-42D9-BAAB-A09B646D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‘</a:t>
            </a:r>
            <a:r>
              <a:rPr lang="ko-KR" altLang="en-US"/>
              <a:t>아니메</a:t>
            </a:r>
            <a:r>
              <a:rPr lang="en-US" altLang="ko-KR"/>
              <a:t>’</a:t>
            </a:r>
            <a:r>
              <a:rPr lang="ko-KR" altLang="en-US"/>
              <a:t>의 부흥</a:t>
            </a:r>
            <a:r>
              <a:rPr lang="en-US" altLang="ko-KR"/>
              <a:t>,</a:t>
            </a:r>
            <a:r>
              <a:rPr lang="ko-KR" altLang="en-US"/>
              <a:t> 그리고 스튜디오 지브리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CA82B1-07C8-4C90-8A07-0DA70DE2D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1970</a:t>
            </a:r>
            <a:r>
              <a:rPr lang="ko-KR" altLang="en-US" dirty="0"/>
              <a:t>년 중반</a:t>
            </a:r>
            <a:r>
              <a:rPr lang="en-US" altLang="ko-KR" dirty="0"/>
              <a:t>,</a:t>
            </a:r>
            <a:r>
              <a:rPr lang="ko-KR" altLang="en-US" dirty="0"/>
              <a:t>  반전의 계기 맞이</a:t>
            </a:r>
            <a:r>
              <a:rPr lang="en-US" altLang="ko-KR" dirty="0"/>
              <a:t>---</a:t>
            </a:r>
            <a:r>
              <a:rPr lang="ko-KR" altLang="en-US" dirty="0"/>
              <a:t> </a:t>
            </a:r>
            <a:r>
              <a:rPr lang="en-US" altLang="ko-KR" dirty="0"/>
              <a:t>&lt;</a:t>
            </a:r>
            <a:r>
              <a:rPr lang="ko-KR" altLang="en-US" dirty="0" err="1"/>
              <a:t>우주전함</a:t>
            </a:r>
            <a:r>
              <a:rPr lang="ko-KR" altLang="en-US" dirty="0"/>
              <a:t> 야마토</a:t>
            </a:r>
            <a:r>
              <a:rPr lang="en-US" altLang="ko-KR" dirty="0"/>
              <a:t>&gt;</a:t>
            </a:r>
            <a:r>
              <a:rPr lang="ko-KR" altLang="en-US" dirty="0"/>
              <a:t> 시리즈 출몰 後</a:t>
            </a:r>
            <a:endParaRPr lang="en-US" altLang="ko-KR" dirty="0"/>
          </a:p>
          <a:p>
            <a:pPr algn="ctr">
              <a:buFont typeface="Wingdings" pitchFamily="2" charset="2"/>
              <a:buChar char="à"/>
            </a:pPr>
            <a:r>
              <a:rPr lang="en-US" altLang="ko-KR" dirty="0">
                <a:sym typeface="Wingdings" pitchFamily="2" charset="2"/>
              </a:rPr>
              <a:t>‘</a:t>
            </a:r>
            <a:r>
              <a:rPr lang="ko-KR" altLang="en-US" dirty="0">
                <a:sym typeface="Wingdings" pitchFamily="2" charset="2"/>
              </a:rPr>
              <a:t>오타쿠</a:t>
            </a:r>
            <a:r>
              <a:rPr lang="en-US" altLang="ko-KR" dirty="0">
                <a:sym typeface="Wingdings" pitchFamily="2" charset="2"/>
              </a:rPr>
              <a:t>’</a:t>
            </a:r>
            <a:r>
              <a:rPr lang="ko-KR" altLang="en-US" dirty="0">
                <a:sym typeface="Wingdings" pitchFamily="2" charset="2"/>
              </a:rPr>
              <a:t>문화 발생 </a:t>
            </a:r>
            <a:endParaRPr lang="en-US" altLang="ko-KR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altLang="ko-KR" dirty="0">
                <a:sym typeface="Wingdings" pitchFamily="2" charset="2"/>
              </a:rPr>
              <a:t>70</a:t>
            </a:r>
            <a:r>
              <a:rPr lang="ko-KR" altLang="en-US" dirty="0">
                <a:sym typeface="Wingdings" pitchFamily="2" charset="2"/>
              </a:rPr>
              <a:t>년대의 </a:t>
            </a:r>
            <a:r>
              <a:rPr lang="ko-KR" altLang="en-US" dirty="0" err="1">
                <a:sym typeface="Wingdings" pitchFamily="2" charset="2"/>
              </a:rPr>
              <a:t>아니메</a:t>
            </a:r>
            <a:r>
              <a:rPr lang="ko-KR" altLang="en-US" dirty="0">
                <a:sym typeface="Wingdings" pitchFamily="2" charset="2"/>
              </a:rPr>
              <a:t> 부흥 선도 역할</a:t>
            </a:r>
            <a:r>
              <a:rPr lang="en-US" altLang="ko-KR" dirty="0">
                <a:sym typeface="Wingdings" pitchFamily="2" charset="2"/>
              </a:rPr>
              <a:t>:</a:t>
            </a:r>
            <a:r>
              <a:rPr lang="ko-KR" altLang="en-US" dirty="0">
                <a:sym typeface="Wingdings" pitchFamily="2" charset="2"/>
              </a:rPr>
              <a:t> 건담을 비롯한 </a:t>
            </a:r>
            <a:r>
              <a:rPr lang="en-US" altLang="ko-KR" dirty="0">
                <a:sym typeface="Wingdings" pitchFamily="2" charset="2"/>
              </a:rPr>
              <a:t>SF</a:t>
            </a:r>
            <a:r>
              <a:rPr lang="ko-KR" altLang="en-US" dirty="0">
                <a:sym typeface="Wingdings" pitchFamily="2" charset="2"/>
              </a:rPr>
              <a:t> 장르</a:t>
            </a:r>
            <a:endParaRPr lang="en-US" altLang="ko-KR" dirty="0"/>
          </a:p>
        </p:txBody>
      </p:sp>
      <p:pic>
        <p:nvPicPr>
          <p:cNvPr id="4" name="그림 4">
            <a:extLst>
              <a:ext uri="{FF2B5EF4-FFF2-40B4-BE49-F238E27FC236}">
                <a16:creationId xmlns:a16="http://schemas.microsoft.com/office/drawing/2014/main" id="{D4802D6D-2EE8-F94C-AC59-0D3A12450B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789" y="4113502"/>
            <a:ext cx="2749881" cy="1966763"/>
          </a:xfrm>
          <a:prstGeom prst="rect">
            <a:avLst/>
          </a:prstGeom>
        </p:spPr>
      </p:pic>
      <p:pic>
        <p:nvPicPr>
          <p:cNvPr id="5" name="그림 5">
            <a:extLst>
              <a:ext uri="{FF2B5EF4-FFF2-40B4-BE49-F238E27FC236}">
                <a16:creationId xmlns:a16="http://schemas.microsoft.com/office/drawing/2014/main" id="{7FCBBD41-816C-2040-B26F-BB4F96254C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397" y="4113502"/>
            <a:ext cx="1400440" cy="187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2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9B6FAC-5416-49F6-B5AC-9655BE606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321" y="942576"/>
            <a:ext cx="9601196" cy="49975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ko-KR" altLang="en-US"/>
              <a:t> </a:t>
            </a:r>
            <a:r>
              <a:rPr lang="en-US" altLang="ko-KR"/>
              <a:t>80</a:t>
            </a:r>
            <a:r>
              <a:rPr lang="ko-KR" altLang="en-US"/>
              <a:t>년대</a:t>
            </a:r>
            <a:r>
              <a:rPr lang="en-US" altLang="ko-KR"/>
              <a:t>:</a:t>
            </a:r>
            <a:r>
              <a:rPr lang="ko-KR" altLang="en-US"/>
              <a:t> 극장용 애니메이션 급팽창</a:t>
            </a:r>
            <a:endParaRPr lang="en-US" altLang="ko-KR"/>
          </a:p>
          <a:p>
            <a:pPr marL="0" indent="0" algn="ctr">
              <a:buNone/>
            </a:pPr>
            <a:r>
              <a:rPr lang="ko-KR" altLang="en-US" sz="3200"/>
              <a:t>미야자키 하야오</a:t>
            </a:r>
            <a:r>
              <a:rPr lang="en-US" altLang="ko-KR" sz="3200"/>
              <a:t>,</a:t>
            </a:r>
            <a:r>
              <a:rPr lang="ko-KR" altLang="en-US" sz="3200"/>
              <a:t> 타카하타 이사오 중심</a:t>
            </a:r>
            <a:endParaRPr lang="en-US" altLang="ko-KR" sz="3200"/>
          </a:p>
          <a:p>
            <a:pPr algn="ctr">
              <a:buFont typeface="Wingdings" pitchFamily="2" charset="2"/>
              <a:buChar char="à"/>
            </a:pPr>
            <a:r>
              <a:rPr lang="ko-KR" altLang="en-US">
                <a:sym typeface="Wingdings" pitchFamily="2" charset="2"/>
              </a:rPr>
              <a:t>스튜디오 지브리 설립</a:t>
            </a:r>
            <a:endParaRPr lang="en-US" altLang="ko-KR">
              <a:sym typeface="Wingdings" pitchFamily="2" charset="2"/>
            </a:endParaRPr>
          </a:p>
          <a:p>
            <a:pPr marL="0" indent="0" algn="ctr">
              <a:buNone/>
            </a:pPr>
            <a:endParaRPr lang="en-US" altLang="ko-KR">
              <a:sym typeface="Wingdings" pitchFamily="2" charset="2"/>
            </a:endParaRPr>
          </a:p>
          <a:p>
            <a:pPr algn="ctr">
              <a:buFont typeface="Wingdings" pitchFamily="2" charset="2"/>
              <a:buChar char="à"/>
            </a:pPr>
            <a:endParaRPr lang="en-US" altLang="ko-KR">
              <a:sym typeface="Wingdings" pitchFamily="2" charset="2"/>
            </a:endParaRPr>
          </a:p>
          <a:p>
            <a:pPr algn="ctr">
              <a:buFont typeface="Wingdings" pitchFamily="2" charset="2"/>
              <a:buChar char="à"/>
            </a:pPr>
            <a:endParaRPr lang="en-US" altLang="ko-KR">
              <a:sym typeface="Wingdings" pitchFamily="2" charset="2"/>
            </a:endParaRPr>
          </a:p>
          <a:p>
            <a:pPr algn="ctr">
              <a:buFont typeface="Wingdings" pitchFamily="2" charset="2"/>
              <a:buChar char="à"/>
            </a:pPr>
            <a:endParaRPr lang="en-US" altLang="ko-KR">
              <a:sym typeface="Wingdings" pitchFamily="2" charset="2"/>
            </a:endParaRPr>
          </a:p>
          <a:p>
            <a:pPr algn="ctr">
              <a:buFont typeface="Wingdings" pitchFamily="2" charset="2"/>
              <a:buChar char="à"/>
            </a:pPr>
            <a:endParaRPr lang="en-US" altLang="ko-KR">
              <a:sym typeface="Wingdings" pitchFamily="2" charset="2"/>
            </a:endParaRPr>
          </a:p>
          <a:p>
            <a:pPr marL="0" indent="0">
              <a:buNone/>
            </a:pPr>
            <a:endParaRPr lang="en-US" altLang="ko-KR" sz="2000">
              <a:sym typeface="Wingdings" pitchFamily="2" charset="2"/>
            </a:endParaRPr>
          </a:p>
          <a:p>
            <a:pPr marL="0" indent="0">
              <a:buNone/>
            </a:pPr>
            <a:r>
              <a:rPr lang="ko-KR" altLang="en-US" sz="2000">
                <a:sym typeface="Wingdings" pitchFamily="2" charset="2"/>
              </a:rPr>
              <a:t>  </a:t>
            </a:r>
            <a:endParaRPr lang="en-US" altLang="ko-KR" sz="2000">
              <a:sym typeface="Wingdings" pitchFamily="2" charset="2"/>
            </a:endParaRPr>
          </a:p>
          <a:p>
            <a:pPr marL="0" indent="0">
              <a:buNone/>
            </a:pPr>
            <a:endParaRPr lang="en-US" altLang="ko-KR" sz="2000">
              <a:sym typeface="Wingdings" pitchFamily="2" charset="2"/>
            </a:endParaRPr>
          </a:p>
          <a:p>
            <a:pPr marL="0" indent="0">
              <a:buNone/>
            </a:pPr>
            <a:r>
              <a:rPr lang="ko-KR" altLang="en-US" sz="2000">
                <a:sym typeface="Wingdings" pitchFamily="2" charset="2"/>
              </a:rPr>
              <a:t>  </a:t>
            </a:r>
            <a:endParaRPr lang="en-US" altLang="ko-KR" sz="2000">
              <a:sym typeface="Wingdings" pitchFamily="2" charset="2"/>
            </a:endParaRPr>
          </a:p>
          <a:p>
            <a:pPr marL="0" indent="0">
              <a:buNone/>
            </a:pPr>
            <a:r>
              <a:rPr lang="ko-KR" altLang="en-US" sz="2000">
                <a:sym typeface="Wingdings" pitchFamily="2" charset="2"/>
              </a:rPr>
              <a:t>        </a:t>
            </a:r>
            <a:r>
              <a:rPr lang="en-US" altLang="ko-KR" sz="2000">
                <a:sym typeface="Wingdings" pitchFamily="2" charset="2"/>
              </a:rPr>
              <a:t>TV</a:t>
            </a:r>
            <a:r>
              <a:rPr lang="ko-KR" altLang="en-US" sz="2000">
                <a:sym typeface="Wingdings" pitchFamily="2" charset="2"/>
              </a:rPr>
              <a:t> 애니메이션                                                                                                                                     </a:t>
            </a:r>
            <a:r>
              <a:rPr lang="en-US" altLang="ko-KR" sz="2000">
                <a:sym typeface="Wingdings" pitchFamily="2" charset="2"/>
              </a:rPr>
              <a:t>&lt;</a:t>
            </a:r>
            <a:r>
              <a:rPr lang="ko-KR" altLang="en-US" sz="2000">
                <a:sym typeface="Wingdings" pitchFamily="2" charset="2"/>
              </a:rPr>
              <a:t>바람계곡 나우시카</a:t>
            </a:r>
            <a:r>
              <a:rPr lang="en-US" altLang="ko-KR" sz="2000">
                <a:sym typeface="Wingdings" pitchFamily="2" charset="2"/>
              </a:rPr>
              <a:t>&gt;</a:t>
            </a:r>
            <a:r>
              <a:rPr lang="ko-KR" altLang="en-US" sz="2000">
                <a:sym typeface="Wingdings" pitchFamily="2" charset="2"/>
              </a:rPr>
              <a:t>                   </a:t>
            </a:r>
            <a:endParaRPr lang="en-US" altLang="ko-KR" sz="2000">
              <a:sym typeface="Wingdings" pitchFamily="2" charset="2"/>
            </a:endParaRPr>
          </a:p>
          <a:p>
            <a:pPr marL="0" indent="0">
              <a:buNone/>
            </a:pPr>
            <a:r>
              <a:rPr lang="ko-KR" altLang="en-US" sz="2000">
                <a:sym typeface="Wingdings" pitchFamily="2" charset="2"/>
              </a:rPr>
              <a:t>      </a:t>
            </a:r>
            <a:r>
              <a:rPr lang="en-US" altLang="ko-KR" sz="2000">
                <a:sym typeface="Wingdings" pitchFamily="2" charset="2"/>
              </a:rPr>
              <a:t>&lt;</a:t>
            </a:r>
            <a:r>
              <a:rPr lang="ko-KR" altLang="en-US" sz="2000">
                <a:sym typeface="Wingdings" pitchFamily="2" charset="2"/>
              </a:rPr>
              <a:t>미래소년 코난</a:t>
            </a:r>
            <a:r>
              <a:rPr lang="en-US" altLang="ko-KR" sz="2000">
                <a:sym typeface="Wingdings" pitchFamily="2" charset="2"/>
              </a:rPr>
              <a:t>&gt;</a:t>
            </a:r>
            <a:endParaRPr lang="ko-KR" altLang="en-US" sz="2000"/>
          </a:p>
        </p:txBody>
      </p:sp>
      <p:pic>
        <p:nvPicPr>
          <p:cNvPr id="4" name="그림 4">
            <a:extLst>
              <a:ext uri="{FF2B5EF4-FFF2-40B4-BE49-F238E27FC236}">
                <a16:creationId xmlns:a16="http://schemas.microsoft.com/office/drawing/2014/main" id="{04AF46CA-480D-1F41-AD17-3133681E7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00" y="2538968"/>
            <a:ext cx="2143125" cy="2571750"/>
          </a:xfrm>
          <a:prstGeom prst="rect">
            <a:avLst/>
          </a:prstGeom>
        </p:spPr>
      </p:pic>
      <p:pic>
        <p:nvPicPr>
          <p:cNvPr id="5" name="그림 5">
            <a:extLst>
              <a:ext uri="{FF2B5EF4-FFF2-40B4-BE49-F238E27FC236}">
                <a16:creationId xmlns:a16="http://schemas.microsoft.com/office/drawing/2014/main" id="{F40D4A5A-F92F-194E-8633-3E1D270C8E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40" y="2538968"/>
            <a:ext cx="3228109" cy="2017568"/>
          </a:xfrm>
          <a:prstGeom prst="rect">
            <a:avLst/>
          </a:prstGeom>
        </p:spPr>
      </p:pic>
      <p:pic>
        <p:nvPicPr>
          <p:cNvPr id="6" name="그림 6">
            <a:extLst>
              <a:ext uri="{FF2B5EF4-FFF2-40B4-BE49-F238E27FC236}">
                <a16:creationId xmlns:a16="http://schemas.microsoft.com/office/drawing/2014/main" id="{A763D6D1-E4C2-BF48-9A2C-8FDD7CFD0B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865" y="2736891"/>
            <a:ext cx="1534076" cy="2000345"/>
          </a:xfrm>
          <a:prstGeom prst="rect">
            <a:avLst/>
          </a:prstGeom>
        </p:spPr>
      </p:pic>
      <p:pic>
        <p:nvPicPr>
          <p:cNvPr id="7" name="그림 7">
            <a:extLst>
              <a:ext uri="{FF2B5EF4-FFF2-40B4-BE49-F238E27FC236}">
                <a16:creationId xmlns:a16="http://schemas.microsoft.com/office/drawing/2014/main" id="{4D1560F9-7B39-0840-B0D3-ADB246050C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304" y="4606450"/>
            <a:ext cx="1601872" cy="1565188"/>
          </a:xfrm>
          <a:prstGeom prst="rect">
            <a:avLst/>
          </a:prstGeom>
        </p:spPr>
      </p:pic>
      <p:pic>
        <p:nvPicPr>
          <p:cNvPr id="8" name="그림 8">
            <a:extLst>
              <a:ext uri="{FF2B5EF4-FFF2-40B4-BE49-F238E27FC236}">
                <a16:creationId xmlns:a16="http://schemas.microsoft.com/office/drawing/2014/main" id="{F9BAFFA7-ADFD-984A-A78C-F61F0878DC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47" y="4575364"/>
            <a:ext cx="1439277" cy="1624544"/>
          </a:xfrm>
          <a:prstGeom prst="rect">
            <a:avLst/>
          </a:prstGeom>
        </p:spPr>
      </p:pic>
      <p:pic>
        <p:nvPicPr>
          <p:cNvPr id="9" name="그림 9">
            <a:extLst>
              <a:ext uri="{FF2B5EF4-FFF2-40B4-BE49-F238E27FC236}">
                <a16:creationId xmlns:a16="http://schemas.microsoft.com/office/drawing/2014/main" id="{DD9886C4-F3CC-E740-9B98-0D7883724B8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679" y="4649905"/>
            <a:ext cx="1342594" cy="155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64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자연주의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자연주의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자연주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293</Words>
  <Application>Microsoft Office PowerPoint</Application>
  <PresentationFormat>와이드스크린</PresentationFormat>
  <Paragraphs>59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-apple-system</vt:lpstr>
      <vt:lpstr>바탕</vt:lpstr>
      <vt:lpstr>Arial</vt:lpstr>
      <vt:lpstr>Garamond</vt:lpstr>
      <vt:lpstr>Wingdings</vt:lpstr>
      <vt:lpstr>자연주의</vt:lpstr>
      <vt:lpstr>일본의 대중문화- 애니메이션</vt:lpstr>
      <vt:lpstr>일본 애니메이션의 시작</vt:lpstr>
      <vt:lpstr>최초의 일본 애니메이션</vt:lpstr>
      <vt:lpstr>일본 애니메이션의 성장 </vt:lpstr>
      <vt:lpstr>PowerPoint 프레젠테이션</vt:lpstr>
      <vt:lpstr>‘아니메’의 부흥, 그리고 스튜디오 지브리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대중문화- 애니메이션</dc:title>
  <dc:creator>pc1</dc:creator>
  <cp:lastModifiedBy>pc1</cp:lastModifiedBy>
  <cp:revision>1</cp:revision>
  <dcterms:created xsi:type="dcterms:W3CDTF">2020-10-03T08:08:51Z</dcterms:created>
  <dcterms:modified xsi:type="dcterms:W3CDTF">2020-10-03T08:10:07Z</dcterms:modified>
</cp:coreProperties>
</file>