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304" r:id="rId2"/>
    <p:sldId id="278" r:id="rId3"/>
    <p:sldId id="267" r:id="rId4"/>
    <p:sldId id="322" r:id="rId5"/>
    <p:sldId id="323" r:id="rId6"/>
    <p:sldId id="288" r:id="rId7"/>
    <p:sldId id="308" r:id="rId8"/>
    <p:sldId id="309" r:id="rId9"/>
    <p:sldId id="307" r:id="rId10"/>
    <p:sldId id="311" r:id="rId11"/>
    <p:sldId id="290" r:id="rId12"/>
    <p:sldId id="310" r:id="rId13"/>
    <p:sldId id="316" r:id="rId14"/>
    <p:sldId id="319" r:id="rId15"/>
    <p:sldId id="289" r:id="rId16"/>
    <p:sldId id="313" r:id="rId17"/>
    <p:sldId id="317" r:id="rId18"/>
    <p:sldId id="314" r:id="rId19"/>
    <p:sldId id="315" r:id="rId20"/>
    <p:sldId id="318" r:id="rId21"/>
    <p:sldId id="291" r:id="rId22"/>
    <p:sldId id="320" r:id="rId23"/>
    <p:sldId id="321" r:id="rId24"/>
    <p:sldId id="302" r:id="rId25"/>
  </p:sldIdLst>
  <p:sldSz cx="9144000" cy="6858000" type="screen4x3"/>
  <p:notesSz cx="6858000" cy="9144000"/>
  <p:embeddedFontLst>
    <p:embeddedFont>
      <p:font typeface="Yoon 윤고딕 520_TT" panose="020B0600000101010101" charset="-127"/>
      <p:regular r:id="rId27"/>
    </p:embeddedFont>
    <p:embeddedFont>
      <p:font typeface="Segoe UI" panose="020B0502040204020203" pitchFamily="34" charset="0"/>
      <p:regular r:id="rId28"/>
      <p:bold r:id="rId29"/>
      <p:italic r:id="rId30"/>
      <p:boldItalic r:id="rId31"/>
    </p:embeddedFont>
    <p:embeddedFont>
      <p:font typeface="맑은 고딕" panose="020B0503020000020004" pitchFamily="50" charset="-127"/>
      <p:regular r:id="rId32"/>
      <p:bold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9061"/>
    <a:srgbClr val="272123"/>
    <a:srgbClr val="FDA800"/>
    <a:srgbClr val="F2281E"/>
    <a:srgbClr val="7AB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7" autoAdjust="0"/>
    <p:restoredTop sz="98113" autoAdjust="0"/>
  </p:normalViewPr>
  <p:slideViewPr>
    <p:cSldViewPr>
      <p:cViewPr varScale="1">
        <p:scale>
          <a:sx n="81" d="100"/>
          <a:sy n="81" d="100"/>
        </p:scale>
        <p:origin x="17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1C234-3620-4644-A583-D21C329B9F29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699AC-8CE9-46F6-B33C-E8768F033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21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92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87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62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58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37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81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42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37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45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02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71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2466-FE76-40E8-BE5D-598A609EDD2B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97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kdo.mofa.go.kr/kor/include/print_faq.jsp?class_faq=q4" TargetMode="External"/><Relationship Id="rId2" Type="http://schemas.openxmlformats.org/officeDocument/2006/relationships/hyperlink" Target="http://www.dokdomuseum.go.kr/page.htm?mnu_uid=803&amp;serch_no=166&amp;step=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amu.wiki/w/%EC%97%B0%ED%95%A9%EA%B5%AD%20%EC%B5%9C%EA%B3%A0%EC%82%AC%EB%A0%B9%EA%B4%80%20%EA%B0%81%EC%84%9C%20677%ED%98%B8" TargetMode="External"/><Relationship Id="rId4" Type="http://schemas.openxmlformats.org/officeDocument/2006/relationships/hyperlink" Target="http://www.dokdomuseum.go.kr/page.htm?mnu_uid=801&amp;serch_no=76&amp;step=view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C%83%8C%ED%94%84%EB%9E%80%EC%8B%9C%EC%8A%A4%EC%BD%94%20%EA%B0%95%ED%99%94%EC%A1%B0%EC%95%BD#s-4" TargetMode="External"/><Relationship Id="rId2" Type="http://schemas.openxmlformats.org/officeDocument/2006/relationships/hyperlink" Target="http://dokdo.mofa.go.kr/kor/include/print_faq.jsp?class_faq=q1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k4nNFaAyvbk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4nNFaAyvbk?feature=oembed" TargetMode="External"/><Relationship Id="rId4" Type="http://schemas.openxmlformats.org/officeDocument/2006/relationships/hyperlink" Target="https://youtu.be/k4nNFaAyvb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uB4_LNZ2Rk?feature=oembed" TargetMode="External"/><Relationship Id="rId4" Type="http://schemas.openxmlformats.org/officeDocument/2006/relationships/hyperlink" Target="https://youtu.be/k4nNFaAyvb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8ABC6C4A-02EA-4DCE-82D6-C7755B232204}"/>
              </a:ext>
            </a:extLst>
          </p:cNvPr>
          <p:cNvGrpSpPr/>
          <p:nvPr/>
        </p:nvGrpSpPr>
        <p:grpSpPr>
          <a:xfrm>
            <a:off x="431540" y="3140968"/>
            <a:ext cx="8280920" cy="765250"/>
            <a:chOff x="431540" y="3140968"/>
            <a:chExt cx="8280920" cy="765250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15F5A8E9-B09C-4E1B-A3B6-D82F93EF8EAE}"/>
                </a:ext>
              </a:extLst>
            </p:cNvPr>
            <p:cNvSpPr/>
            <p:nvPr/>
          </p:nvSpPr>
          <p:spPr>
            <a:xfrm>
              <a:off x="431540" y="3140968"/>
              <a:ext cx="8280920" cy="7652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endParaRPr lang="ko-KR" altLang="en-US" sz="1600" dirty="0"/>
            </a:p>
          </p:txBody>
        </p:sp>
        <p:sp>
          <p:nvSpPr>
            <p:cNvPr id="13" name="Search Icon">
              <a:extLst>
                <a:ext uri="{FF2B5EF4-FFF2-40B4-BE49-F238E27FC236}">
                  <a16:creationId xmlns:a16="http://schemas.microsoft.com/office/drawing/2014/main" id="{8E8ACA6E-E88B-4EA9-B7A8-C33DBA7EA3B4}"/>
                </a:ext>
              </a:extLst>
            </p:cNvPr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8217761" y="3328715"/>
              <a:ext cx="386626" cy="389756"/>
            </a:xfrm>
            <a:custGeom>
              <a:avLst/>
              <a:gdLst>
                <a:gd name="T0" fmla="*/ 339 w 537"/>
                <a:gd name="T1" fmla="*/ 338 h 536"/>
                <a:gd name="T2" fmla="*/ 537 w 537"/>
                <a:gd name="T3" fmla="*/ 536 h 536"/>
                <a:gd name="T4" fmla="*/ 392 w 537"/>
                <a:gd name="T5" fmla="*/ 196 h 536"/>
                <a:gd name="T6" fmla="*/ 196 w 537"/>
                <a:gd name="T7" fmla="*/ 392 h 536"/>
                <a:gd name="T8" fmla="*/ 0 w 537"/>
                <a:gd name="T9" fmla="*/ 196 h 536"/>
                <a:gd name="T10" fmla="*/ 196 w 537"/>
                <a:gd name="T11" fmla="*/ 0 h 536"/>
                <a:gd name="T12" fmla="*/ 392 w 537"/>
                <a:gd name="T13" fmla="*/ 19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6">
                  <a:moveTo>
                    <a:pt x="339" y="338"/>
                  </a:moveTo>
                  <a:lnTo>
                    <a:pt x="537" y="536"/>
                  </a:lnTo>
                  <a:moveTo>
                    <a:pt x="392" y="196"/>
                  </a:moveTo>
                  <a:cubicBezTo>
                    <a:pt x="392" y="304"/>
                    <a:pt x="305" y="392"/>
                    <a:pt x="196" y="392"/>
                  </a:cubicBezTo>
                  <a:cubicBezTo>
                    <a:pt x="88" y="392"/>
                    <a:pt x="0" y="304"/>
                    <a:pt x="0" y="196"/>
                  </a:cubicBezTo>
                  <a:cubicBezTo>
                    <a:pt x="0" y="87"/>
                    <a:pt x="88" y="0"/>
                    <a:pt x="196" y="0"/>
                  </a:cubicBezTo>
                  <a:cubicBezTo>
                    <a:pt x="305" y="0"/>
                    <a:pt x="392" y="87"/>
                    <a:pt x="392" y="196"/>
                  </a:cubicBezTo>
                  <a:close/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3AD417-CD46-4BAD-A46F-89829B685B09}"/>
                </a:ext>
              </a:extLst>
            </p:cNvPr>
            <p:cNvSpPr txBox="1"/>
            <p:nvPr/>
          </p:nvSpPr>
          <p:spPr>
            <a:xfrm>
              <a:off x="505456" y="3212361"/>
              <a:ext cx="7678148" cy="4624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332740" marR="0" indent="-166370" algn="just" fontAlgn="base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300" b="1" kern="0" spc="0" dirty="0">
                  <a:effectLst/>
                  <a:latin typeface="+mn-ea"/>
                </a:rPr>
                <a:t>독도가 한국영토인 역사적 지리적 근거와 국제법적 지위 </a:t>
              </a:r>
              <a:endParaRPr lang="ko-KR" altLang="en-US" sz="2300" kern="0" spc="0" dirty="0">
                <a:effectLst/>
                <a:latin typeface="+mn-ea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C11A8AF-40DA-436A-B369-E5CECD018277}"/>
              </a:ext>
            </a:extLst>
          </p:cNvPr>
          <p:cNvSpPr txBox="1"/>
          <p:nvPr/>
        </p:nvSpPr>
        <p:spPr>
          <a:xfrm>
            <a:off x="2542482" y="1484784"/>
            <a:ext cx="4189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>
                <a:solidFill>
                  <a:schemeClr val="accent2"/>
                </a:solidFill>
              </a:rPr>
              <a:t>독도영토학</a:t>
            </a:r>
            <a:endParaRPr lang="en-US" altLang="ko-KR" sz="6000" dirty="0">
              <a:solidFill>
                <a:schemeClr val="accent2"/>
              </a:solidFill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F9065F0-A5F6-470E-B5AC-B9D4D4C2B477}"/>
              </a:ext>
            </a:extLst>
          </p:cNvPr>
          <p:cNvGrpSpPr/>
          <p:nvPr/>
        </p:nvGrpSpPr>
        <p:grpSpPr>
          <a:xfrm>
            <a:off x="670275" y="5805264"/>
            <a:ext cx="7803450" cy="369332"/>
            <a:chOff x="670275" y="6033662"/>
            <a:chExt cx="7803450" cy="369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870E66-4F1B-4F65-8A2E-D9AA93D3787C}"/>
                </a:ext>
              </a:extLst>
            </p:cNvPr>
            <p:cNvSpPr txBox="1"/>
            <p:nvPr/>
          </p:nvSpPr>
          <p:spPr>
            <a:xfrm>
              <a:off x="670275" y="603366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학번 </a:t>
              </a:r>
              <a:r>
                <a:rPr lang="en-US" altLang="ko-KR" dirty="0"/>
                <a:t>21901572 </a:t>
              </a:r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806282-F130-463E-87F5-0858A4E6BBBE}"/>
                </a:ext>
              </a:extLst>
            </p:cNvPr>
            <p:cNvSpPr txBox="1"/>
            <p:nvPr/>
          </p:nvSpPr>
          <p:spPr>
            <a:xfrm>
              <a:off x="3579979" y="6033662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학과 중국어 중국학과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2E3EBC-F4C6-46AF-99BB-6A6666599729}"/>
                </a:ext>
              </a:extLst>
            </p:cNvPr>
            <p:cNvSpPr txBox="1"/>
            <p:nvPr/>
          </p:nvSpPr>
          <p:spPr>
            <a:xfrm>
              <a:off x="7065748" y="6033662"/>
              <a:ext cx="1407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이름 최유민</a:t>
              </a:r>
            </a:p>
          </p:txBody>
        </p:sp>
      </p:grpSp>
      <p:pic>
        <p:nvPicPr>
          <p:cNvPr id="34" name="그림 33">
            <a:extLst>
              <a:ext uri="{FF2B5EF4-FFF2-40B4-BE49-F238E27FC236}">
                <a16:creationId xmlns:a16="http://schemas.microsoft.com/office/drawing/2014/main" id="{D486FF5D-8BF9-43CF-8523-8B91720AD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96" y="1372866"/>
            <a:ext cx="1239498" cy="1239498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76C94E1B-19AA-4330-9EC8-EC4666B7A6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906" y="1336884"/>
            <a:ext cx="1239498" cy="123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2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8FEF86E-A9B3-4995-85DF-BD08F97C41FA}"/>
              </a:ext>
            </a:extLst>
          </p:cNvPr>
          <p:cNvGrpSpPr/>
          <p:nvPr/>
        </p:nvGrpSpPr>
        <p:grpSpPr>
          <a:xfrm>
            <a:off x="2087723" y="603065"/>
            <a:ext cx="4968553" cy="523220"/>
            <a:chOff x="3131840" y="2708920"/>
            <a:chExt cx="2880320" cy="523220"/>
          </a:xfrm>
        </p:grpSpPr>
        <p:sp>
          <p:nvSpPr>
            <p:cNvPr id="7" name="직사각형 6"/>
            <p:cNvSpPr/>
            <p:nvPr/>
          </p:nvSpPr>
          <p:spPr>
            <a:xfrm>
              <a:off x="3131840" y="2741930"/>
              <a:ext cx="2880320" cy="457200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3848" y="2708920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네 번째</a:t>
              </a:r>
              <a:r>
                <a:rPr lang="en-US" altLang="ko-KR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, </a:t>
              </a:r>
              <a:r>
                <a:rPr lang="ko-KR" altLang="en-US" sz="2800" b="1" dirty="0" err="1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삼국접양지도</a:t>
              </a:r>
              <a:endParaRPr lang="en-US" altLang="ko-KR" sz="28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9009" y="94186"/>
            <a:ext cx="388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독도가 한국영토인 역사적 근거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각 삼각형 8"/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ED7A8-6E65-4B5C-9343-A454E1D1C201}"/>
              </a:ext>
            </a:extLst>
          </p:cNvPr>
          <p:cNvSpPr txBox="1"/>
          <p:nvPr/>
        </p:nvSpPr>
        <p:spPr>
          <a:xfrm>
            <a:off x="2221672" y="4826675"/>
            <a:ext cx="522640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370" indent="-166370" algn="ctr" fontAlgn="base" latinLnBrk="0">
              <a:lnSpc>
                <a:spcPct val="150000"/>
              </a:lnSpc>
            </a:pPr>
            <a:r>
              <a:rPr lang="ko-KR" altLang="en-US" sz="1800" kern="0" spc="0" dirty="0" err="1">
                <a:effectLst/>
                <a:latin typeface="+mn-ea"/>
              </a:rPr>
              <a:t>삼국접양지도를</a:t>
            </a:r>
            <a:r>
              <a:rPr lang="ko-KR" altLang="en-US" sz="1800" kern="0" spc="0" dirty="0">
                <a:effectLst/>
                <a:latin typeface="+mn-ea"/>
              </a:rPr>
              <a:t> 보면 </a:t>
            </a:r>
            <a:endParaRPr lang="en-US" altLang="ko-KR" sz="1800" kern="0" spc="0" dirty="0">
              <a:effectLst/>
              <a:latin typeface="+mn-ea"/>
            </a:endParaRPr>
          </a:p>
          <a:p>
            <a:pPr marL="166370" indent="-166370" algn="ctr" fontAlgn="base" latinLnBrk="0">
              <a:lnSpc>
                <a:spcPct val="150000"/>
              </a:lnSpc>
            </a:pP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울릉도와 독도는 </a:t>
            </a:r>
            <a:r>
              <a:rPr lang="en-US" altLang="ko-KR" sz="1800" b="1" kern="0" spc="0" dirty="0">
                <a:solidFill>
                  <a:schemeClr val="accent2"/>
                </a:solidFill>
                <a:effectLst/>
                <a:latin typeface="+mn-ea"/>
              </a:rPr>
              <a:t>'</a:t>
            </a: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한국 것</a:t>
            </a:r>
            <a:r>
              <a:rPr lang="en-US" altLang="ko-KR" sz="1800" b="1" kern="0" spc="0" dirty="0">
                <a:solidFill>
                  <a:schemeClr val="accent2"/>
                </a:solidFill>
                <a:effectLst/>
                <a:latin typeface="+mn-ea"/>
              </a:rPr>
              <a:t>[</a:t>
            </a: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朝鮮ノ持ニ</a:t>
            </a:r>
            <a:r>
              <a:rPr lang="en-US" altLang="ko-KR" sz="1800" b="1" kern="0" spc="0" dirty="0">
                <a:solidFill>
                  <a:schemeClr val="accent2"/>
                </a:solidFill>
                <a:effectLst/>
                <a:latin typeface="+mn-ea"/>
              </a:rPr>
              <a:t>]'</a:t>
            </a:r>
            <a:r>
              <a:rPr lang="ko-KR" altLang="en-US" sz="1800" kern="0" spc="0" dirty="0">
                <a:effectLst/>
                <a:latin typeface="+mn-ea"/>
              </a:rPr>
              <a:t>이라고 </a:t>
            </a: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일본인 스스로 표기해 </a:t>
            </a:r>
            <a:r>
              <a:rPr lang="ko-KR" altLang="en-US" sz="1800" kern="0" spc="0" dirty="0">
                <a:effectLst/>
                <a:latin typeface="+mn-ea"/>
              </a:rPr>
              <a:t>놓은 것을 볼 수 있습니다</a:t>
            </a:r>
            <a:r>
              <a:rPr lang="en-US" altLang="ko-KR" sz="1800" kern="0" spc="0" dirty="0">
                <a:effectLst/>
                <a:latin typeface="+mn-ea"/>
              </a:rPr>
              <a:t>.</a:t>
            </a:r>
            <a:endParaRPr lang="ko-KR" altLang="en-US" sz="1800" kern="0" spc="0" dirty="0">
              <a:effectLst/>
              <a:latin typeface="+mn-ea"/>
            </a:endParaRPr>
          </a:p>
          <a:p>
            <a:pPr marL="166370" marR="0" indent="-16637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algn="ctr"/>
            <a:endParaRPr lang="ko-KR" altLang="en-US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5" name="그림 4" descr="지도, 텍스트, 눈, 덮여있는이(가) 표시된 사진&#10;&#10;자동 생성된 설명">
            <a:extLst>
              <a:ext uri="{FF2B5EF4-FFF2-40B4-BE49-F238E27FC236}">
                <a16:creationId xmlns:a16="http://schemas.microsoft.com/office/drawing/2014/main" id="{52F1CCEE-EBF1-4BFA-A972-70987DA4D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15" y="1265819"/>
            <a:ext cx="720392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1340768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1670842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27D10C3-9944-47A2-90B9-C1CDE60E54EA}"/>
              </a:ext>
            </a:extLst>
          </p:cNvPr>
          <p:cNvGrpSpPr/>
          <p:nvPr/>
        </p:nvGrpSpPr>
        <p:grpSpPr>
          <a:xfrm>
            <a:off x="2627784" y="1911630"/>
            <a:ext cx="288032" cy="154419"/>
            <a:chOff x="3779912" y="2519935"/>
            <a:chExt cx="288032" cy="154419"/>
          </a:xfrm>
        </p:grpSpPr>
        <p:sp>
          <p:nvSpPr>
            <p:cNvPr id="15" name="갈매기형 수장 14"/>
            <p:cNvSpPr/>
            <p:nvPr/>
          </p:nvSpPr>
          <p:spPr>
            <a:xfrm>
              <a:off x="3927563" y="2519935"/>
              <a:ext cx="140381" cy="154419"/>
            </a:xfrm>
            <a:prstGeom prst="chevron">
              <a:avLst/>
            </a:prstGeom>
            <a:solidFill>
              <a:srgbClr val="7AB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갈매기형 수장 15"/>
            <p:cNvSpPr/>
            <p:nvPr/>
          </p:nvSpPr>
          <p:spPr>
            <a:xfrm>
              <a:off x="3779912" y="2519935"/>
              <a:ext cx="140381" cy="154419"/>
            </a:xfrm>
            <a:prstGeom prst="chevron">
              <a:avLst/>
            </a:prstGeom>
            <a:solidFill>
              <a:srgbClr val="7AB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5816" y="1777947"/>
            <a:ext cx="4349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n>
                  <a:solidFill>
                    <a:srgbClr val="7AB53D">
                      <a:alpha val="30000"/>
                    </a:srgbClr>
                  </a:solidFill>
                </a:ln>
                <a:solidFill>
                  <a:srgbClr val="7AB53D"/>
                </a:solidFill>
                <a:latin typeface="+mn-ea"/>
              </a:rPr>
              <a:t>독도가 한국영토인 지리적 근거</a:t>
            </a:r>
            <a:endParaRPr lang="en-US" altLang="ko-KR" sz="2200" b="1" dirty="0">
              <a:ln>
                <a:solidFill>
                  <a:srgbClr val="7AB53D">
                    <a:alpha val="30000"/>
                  </a:srgbClr>
                </a:solidFill>
              </a:ln>
              <a:solidFill>
                <a:srgbClr val="7AB53D"/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7145" y="3355769"/>
            <a:ext cx="4667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거리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n-ea"/>
            </a:endParaRPr>
          </a:p>
          <a:p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세종실록지리지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541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8FEF86E-A9B3-4995-85DF-BD08F97C41FA}"/>
              </a:ext>
            </a:extLst>
          </p:cNvPr>
          <p:cNvGrpSpPr/>
          <p:nvPr/>
        </p:nvGrpSpPr>
        <p:grpSpPr>
          <a:xfrm>
            <a:off x="2563171" y="640291"/>
            <a:ext cx="4968553" cy="523220"/>
            <a:chOff x="3131840" y="2708920"/>
            <a:chExt cx="2880320" cy="523220"/>
          </a:xfrm>
        </p:grpSpPr>
        <p:sp>
          <p:nvSpPr>
            <p:cNvPr id="7" name="직사각형 6"/>
            <p:cNvSpPr/>
            <p:nvPr/>
          </p:nvSpPr>
          <p:spPr>
            <a:xfrm>
              <a:off x="3131840" y="2741930"/>
              <a:ext cx="2880320" cy="457200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3848" y="2708920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첫 번째</a:t>
              </a:r>
              <a:r>
                <a:rPr lang="en-US" altLang="ko-KR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, </a:t>
              </a:r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거리</a:t>
              </a:r>
              <a:endParaRPr lang="en-US" altLang="ko-KR" sz="28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9009" y="94186"/>
            <a:ext cx="388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독도가 한국영토인 지리적 근거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FFAB03A-E4DF-4B12-95F9-A0099A2C22AB}"/>
              </a:ext>
            </a:extLst>
          </p:cNvPr>
          <p:cNvGrpSpPr/>
          <p:nvPr/>
        </p:nvGrpSpPr>
        <p:grpSpPr>
          <a:xfrm>
            <a:off x="0" y="1356995"/>
            <a:ext cx="834325" cy="424643"/>
            <a:chOff x="-22933" y="1335821"/>
            <a:chExt cx="834325" cy="424643"/>
          </a:xfrm>
        </p:grpSpPr>
        <p:sp>
          <p:nvSpPr>
            <p:cNvPr id="21" name="직사각형 20"/>
            <p:cNvSpPr/>
            <p:nvPr/>
          </p:nvSpPr>
          <p:spPr>
            <a:xfrm>
              <a:off x="-22933" y="1335821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696997" y="166589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ED7A8-6E65-4B5C-9343-A454E1D1C201}"/>
              </a:ext>
            </a:extLst>
          </p:cNvPr>
          <p:cNvSpPr txBox="1"/>
          <p:nvPr/>
        </p:nvSpPr>
        <p:spPr>
          <a:xfrm>
            <a:off x="1611982" y="4520483"/>
            <a:ext cx="68769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370" indent="-166370" algn="ctr" fontAlgn="base" latinLnBrk="0">
              <a:lnSpc>
                <a:spcPct val="15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독도는 울릉도 동남쪽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87.4km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떨어진 곳에 위치하며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일본의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오키시마로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부터는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160km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의 거리에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</a:p>
          <a:p>
            <a:pPr marL="166370" indent="-166370" algn="ctr" fontAlgn="base" latinLnBrk="0">
              <a:lnSpc>
                <a:spcPct val="15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66370" indent="-166370" algn="ctr" fontAlgn="base" latinLnBrk="0">
              <a:lnSpc>
                <a:spcPct val="150000"/>
              </a:lnSpc>
            </a:pP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지리적으로 일본이 울릉도에 비해 독도와 먼 것을 확인 할 수 있으며 울릉도와는 가깝다는 것을 확인할 수 </a:t>
            </a:r>
            <a:r>
              <a:rPr lang="ko-KR" altLang="en-US" b="1" kern="0" dirty="0">
                <a:solidFill>
                  <a:schemeClr val="accent2"/>
                </a:solidFill>
                <a:latin typeface="+mn-ea"/>
              </a:rPr>
              <a:t>있습니다</a:t>
            </a:r>
            <a:r>
              <a:rPr lang="en-US" altLang="ko-KR" b="1" kern="0" dirty="0">
                <a:solidFill>
                  <a:schemeClr val="accent2"/>
                </a:solidFill>
                <a:latin typeface="+mn-ea"/>
              </a:rPr>
              <a:t>.</a:t>
            </a:r>
            <a:endParaRPr lang="ko-KR" altLang="en-US" sz="1800" b="1" kern="0" spc="0" dirty="0">
              <a:solidFill>
                <a:schemeClr val="accent2"/>
              </a:solidFill>
              <a:effectLst/>
              <a:latin typeface="+mn-ea"/>
            </a:endParaRPr>
          </a:p>
          <a:p>
            <a:pPr marL="166370" marR="0" indent="-16637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algn="ctr"/>
            <a:endParaRPr lang="ko-KR" altLang="en-US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2" name="그림 11" descr="물, 자연, 실외, 바위이(가) 표시된 사진&#10;&#10;자동 생성된 설명">
            <a:extLst>
              <a:ext uri="{FF2B5EF4-FFF2-40B4-BE49-F238E27FC236}">
                <a16:creationId xmlns:a16="http://schemas.microsoft.com/office/drawing/2014/main" id="{B0049D35-4318-4A24-A863-88B92EBBA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47" y="1356995"/>
            <a:ext cx="6096000" cy="293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7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8FEF86E-A9B3-4995-85DF-BD08F97C41FA}"/>
              </a:ext>
            </a:extLst>
          </p:cNvPr>
          <p:cNvGrpSpPr/>
          <p:nvPr/>
        </p:nvGrpSpPr>
        <p:grpSpPr>
          <a:xfrm>
            <a:off x="2563171" y="640291"/>
            <a:ext cx="4968553" cy="523220"/>
            <a:chOff x="3131840" y="2708920"/>
            <a:chExt cx="2880320" cy="523220"/>
          </a:xfrm>
        </p:grpSpPr>
        <p:sp>
          <p:nvSpPr>
            <p:cNvPr id="7" name="직사각형 6"/>
            <p:cNvSpPr/>
            <p:nvPr/>
          </p:nvSpPr>
          <p:spPr>
            <a:xfrm>
              <a:off x="3131840" y="2741930"/>
              <a:ext cx="2880320" cy="457200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3848" y="2708920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두 번째</a:t>
              </a:r>
              <a:r>
                <a:rPr lang="en-US" altLang="ko-KR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, </a:t>
              </a:r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세종실록지리지</a:t>
              </a:r>
              <a:endParaRPr lang="en-US" altLang="ko-KR" sz="28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9009" y="94186"/>
            <a:ext cx="388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독도가 한국영토인 지리적 근거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FFAB03A-E4DF-4B12-95F9-A0099A2C22AB}"/>
              </a:ext>
            </a:extLst>
          </p:cNvPr>
          <p:cNvGrpSpPr/>
          <p:nvPr/>
        </p:nvGrpSpPr>
        <p:grpSpPr>
          <a:xfrm>
            <a:off x="0" y="1356995"/>
            <a:ext cx="834325" cy="424643"/>
            <a:chOff x="-22933" y="1335821"/>
            <a:chExt cx="834325" cy="424643"/>
          </a:xfrm>
        </p:grpSpPr>
        <p:sp>
          <p:nvSpPr>
            <p:cNvPr id="21" name="직사각형 20"/>
            <p:cNvSpPr/>
            <p:nvPr/>
          </p:nvSpPr>
          <p:spPr>
            <a:xfrm>
              <a:off x="-22933" y="1335821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696997" y="166589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pic>
        <p:nvPicPr>
          <p:cNvPr id="4" name="그림 3" descr="테이블, 카페트이(가) 표시된 사진&#10;&#10;자동 생성된 설명">
            <a:extLst>
              <a:ext uri="{FF2B5EF4-FFF2-40B4-BE49-F238E27FC236}">
                <a16:creationId xmlns:a16="http://schemas.microsoft.com/office/drawing/2014/main" id="{FFC946AC-FFAD-4D77-84BB-92DBB0C34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40" y="1356995"/>
            <a:ext cx="3366916" cy="4866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C9B1C3-8773-4426-B17D-71DF528025E6}"/>
              </a:ext>
            </a:extLst>
          </p:cNvPr>
          <p:cNvSpPr txBox="1"/>
          <p:nvPr/>
        </p:nvSpPr>
        <p:spPr>
          <a:xfrm>
            <a:off x="4402260" y="1255121"/>
            <a:ext cx="474174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370" indent="-166370" algn="ctr" fontAlgn="base" latinLnBrk="0">
              <a:lnSpc>
                <a:spcPct val="15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우산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于山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과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무릉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武陵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두 섬이 삼척현의 정동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正東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해중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海中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에 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</a:p>
          <a:p>
            <a:pPr marL="166370" indent="-166370" algn="ctr" fontAlgn="base" latinLnBrk="0">
              <a:lnSpc>
                <a:spcPct val="150000"/>
              </a:lnSpc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두 섬이 서로 거리가 멀지 아니하여 날씨가 맑으면 가히 바라볼 수 있다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신라 때에 우산국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于山國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또는 울릉도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鬱陵島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라 하였는데 지방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地方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이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백 리이며 사람들이 지세가 험함을 믿고 복종하지 아니하므로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지증왕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智證王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 12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년에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이사부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異斯夫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가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하슬라주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何瑟羅州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군주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軍主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가 되어 이르기를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"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우산국 사람들은 어리석고 사나워서 위엄으로는 복종시키기 어려우니 가히 계교로써 하리라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."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ADF7D-0DC0-4E0F-A07C-B2C4C64CAF33}"/>
              </a:ext>
            </a:extLst>
          </p:cNvPr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5072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8FEF86E-A9B3-4995-85DF-BD08F97C41FA}"/>
              </a:ext>
            </a:extLst>
          </p:cNvPr>
          <p:cNvGrpSpPr/>
          <p:nvPr/>
        </p:nvGrpSpPr>
        <p:grpSpPr>
          <a:xfrm>
            <a:off x="2563171" y="640291"/>
            <a:ext cx="4968553" cy="523220"/>
            <a:chOff x="3131840" y="2708920"/>
            <a:chExt cx="2880320" cy="523220"/>
          </a:xfrm>
        </p:grpSpPr>
        <p:sp>
          <p:nvSpPr>
            <p:cNvPr id="7" name="직사각형 6"/>
            <p:cNvSpPr/>
            <p:nvPr/>
          </p:nvSpPr>
          <p:spPr>
            <a:xfrm>
              <a:off x="3131840" y="2741930"/>
              <a:ext cx="2880320" cy="457200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3848" y="2708920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두 번째</a:t>
              </a:r>
              <a:r>
                <a:rPr lang="en-US" altLang="ko-KR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, </a:t>
              </a:r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세종실록지리지</a:t>
              </a:r>
              <a:endParaRPr lang="en-US" altLang="ko-KR" sz="28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9009" y="94186"/>
            <a:ext cx="388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독도가 한국영토인 지리적 근거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FFAB03A-E4DF-4B12-95F9-A0099A2C22AB}"/>
              </a:ext>
            </a:extLst>
          </p:cNvPr>
          <p:cNvGrpSpPr/>
          <p:nvPr/>
        </p:nvGrpSpPr>
        <p:grpSpPr>
          <a:xfrm>
            <a:off x="0" y="1356995"/>
            <a:ext cx="834325" cy="424643"/>
            <a:chOff x="-22933" y="1335821"/>
            <a:chExt cx="834325" cy="424643"/>
          </a:xfrm>
        </p:grpSpPr>
        <p:sp>
          <p:nvSpPr>
            <p:cNvPr id="21" name="직사각형 20"/>
            <p:cNvSpPr/>
            <p:nvPr/>
          </p:nvSpPr>
          <p:spPr>
            <a:xfrm>
              <a:off x="-22933" y="1335821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696997" y="166589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pic>
        <p:nvPicPr>
          <p:cNvPr id="4" name="그림 3" descr="테이블, 카페트이(가) 표시된 사진&#10;&#10;자동 생성된 설명">
            <a:extLst>
              <a:ext uri="{FF2B5EF4-FFF2-40B4-BE49-F238E27FC236}">
                <a16:creationId xmlns:a16="http://schemas.microsoft.com/office/drawing/2014/main" id="{FFC946AC-FFAD-4D77-84BB-92DBB0C34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37" y="1356996"/>
            <a:ext cx="3692006" cy="5159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FFBCD0-2FA3-4B3C-A707-9B3FB19021C8}"/>
              </a:ext>
            </a:extLst>
          </p:cNvPr>
          <p:cNvSpPr txBox="1"/>
          <p:nvPr/>
        </p:nvSpPr>
        <p:spPr>
          <a:xfrm>
            <a:off x="4826212" y="1281900"/>
            <a:ext cx="41764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370" indent="-166370" algn="ctr" fontAlgn="base" latinLnBrk="0"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두 섬이 서로 거리가 멀지 아니하여 날씨가 맑으면 가히 바라볼 수 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.”</a:t>
            </a:r>
          </a:p>
          <a:p>
            <a:pPr marL="166370" indent="-166370" algn="ctr" fontAlgn="base" latinLnBrk="0"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라는 말을 통해 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66370" indent="-166370" algn="ctr" fontAlgn="base" latinLnBrk="0">
              <a:lnSpc>
                <a:spcPct val="150000"/>
              </a:lnSpc>
            </a:pPr>
            <a:endParaRPr lang="en-US" altLang="ko-KR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66370" indent="-166370" algn="ctr" fontAlgn="base" latinLnBrk="0">
              <a:lnSpc>
                <a:spcPct val="150000"/>
              </a:lnSpc>
            </a:pP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울릉도와 독도가 매우 가까운 것을 알 수 있습니다</a:t>
            </a:r>
            <a:r>
              <a:rPr lang="en-US" altLang="ko-KR" sz="1800" b="1" kern="0" spc="0" dirty="0">
                <a:solidFill>
                  <a:schemeClr val="accent2"/>
                </a:solidFill>
                <a:effectLst/>
                <a:latin typeface="+mn-ea"/>
              </a:rPr>
              <a:t>.</a:t>
            </a:r>
          </a:p>
          <a:p>
            <a:pPr marL="166370" indent="-166370" algn="ctr" fontAlgn="base" latinLnBrk="0">
              <a:lnSpc>
                <a:spcPct val="150000"/>
              </a:lnSpc>
            </a:pPr>
            <a:endParaRPr lang="en-US" altLang="ko-KR" kern="0" dirty="0">
              <a:solidFill>
                <a:schemeClr val="accent2"/>
              </a:solidFill>
              <a:latin typeface="+mn-ea"/>
            </a:endParaRPr>
          </a:p>
          <a:p>
            <a:pPr marL="166370" indent="-166370" algn="ctr" fontAlgn="base" latinLnBrk="0">
              <a:lnSpc>
                <a:spcPct val="15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또한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위의 문헌에서 보이는 바와 같이 신라에서부터 고려를 거쳐 조선까지 </a:t>
            </a: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울릉도와 독도는 우리나라의 영토로서 지속적으로 관리되어 왔음을 알 수 있습니다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8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354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1804348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2134422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3B03CF5-033C-4A1A-9910-3C313B697126}"/>
              </a:ext>
            </a:extLst>
          </p:cNvPr>
          <p:cNvGrpSpPr/>
          <p:nvPr/>
        </p:nvGrpSpPr>
        <p:grpSpPr>
          <a:xfrm>
            <a:off x="3236127" y="1988840"/>
            <a:ext cx="288032" cy="154419"/>
            <a:chOff x="3779912" y="2519935"/>
            <a:chExt cx="288032" cy="154419"/>
          </a:xfrm>
        </p:grpSpPr>
        <p:sp>
          <p:nvSpPr>
            <p:cNvPr id="15" name="갈매기형 수장 14"/>
            <p:cNvSpPr/>
            <p:nvPr/>
          </p:nvSpPr>
          <p:spPr>
            <a:xfrm>
              <a:off x="3927563" y="2519935"/>
              <a:ext cx="140381" cy="154419"/>
            </a:xfrm>
            <a:prstGeom prst="chevron">
              <a:avLst/>
            </a:prstGeom>
            <a:solidFill>
              <a:srgbClr val="FD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갈매기형 수장 15"/>
            <p:cNvSpPr/>
            <p:nvPr/>
          </p:nvSpPr>
          <p:spPr>
            <a:xfrm>
              <a:off x="3779912" y="2519935"/>
              <a:ext cx="140381" cy="154419"/>
            </a:xfrm>
            <a:prstGeom prst="chevron">
              <a:avLst/>
            </a:prstGeom>
            <a:solidFill>
              <a:srgbClr val="FD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75961" y="1905912"/>
            <a:ext cx="20455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n>
                  <a:solidFill>
                    <a:srgbClr val="FDA800">
                      <a:alpha val="30000"/>
                    </a:srgbClr>
                  </a:solidFill>
                </a:ln>
                <a:solidFill>
                  <a:srgbClr val="FDA800"/>
                </a:solidFill>
                <a:latin typeface="+mn-ea"/>
              </a:rPr>
              <a:t>국제법적 지위</a:t>
            </a:r>
            <a:endParaRPr lang="en-US" altLang="ko-KR" sz="2200" b="1" dirty="0">
              <a:ln>
                <a:solidFill>
                  <a:srgbClr val="FDA800">
                    <a:alpha val="30000"/>
                  </a:srgbClr>
                </a:solidFill>
              </a:ln>
              <a:solidFill>
                <a:srgbClr val="FDA800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5459" y="3140968"/>
            <a:ext cx="570995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b="1" dirty="0"/>
              <a:t>연합국최고사령관 각서</a:t>
            </a:r>
            <a:r>
              <a:rPr lang="en-US" altLang="ko-KR" b="1" dirty="0"/>
              <a:t>(SCAPIN) </a:t>
            </a:r>
            <a:r>
              <a:rPr lang="ko-KR" altLang="en-US" b="1" dirty="0"/>
              <a:t>제 </a:t>
            </a:r>
            <a:r>
              <a:rPr lang="en-US" altLang="ko-KR" b="1" dirty="0"/>
              <a:t>677</a:t>
            </a:r>
            <a:r>
              <a:rPr lang="ko-KR" altLang="en-US" b="1" dirty="0"/>
              <a:t>호</a:t>
            </a:r>
            <a:endParaRPr lang="en-US" altLang="ko-KR" b="1" dirty="0"/>
          </a:p>
          <a:p>
            <a:endParaRPr lang="en-US" altLang="ko-K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b="1" dirty="0"/>
              <a:t>연합국최고사령관 각서</a:t>
            </a:r>
            <a:r>
              <a:rPr lang="en-US" altLang="ko-KR" b="1" dirty="0"/>
              <a:t>(SCAPIN) </a:t>
            </a:r>
            <a:r>
              <a:rPr lang="ko-KR" altLang="en-US" b="1" dirty="0"/>
              <a:t>제</a:t>
            </a:r>
            <a:r>
              <a:rPr lang="en-US" altLang="ko-KR" b="1" dirty="0"/>
              <a:t>1033</a:t>
            </a:r>
            <a:r>
              <a:rPr lang="ko-KR" altLang="en-US" b="1" dirty="0"/>
              <a:t>호</a:t>
            </a:r>
            <a:endParaRPr lang="en-US" altLang="ko-KR" b="1" dirty="0"/>
          </a:p>
          <a:p>
            <a:pPr marL="285750" indent="-285750">
              <a:buFont typeface="Arial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b="1" dirty="0"/>
              <a:t>샌프란시스코 강화조약</a:t>
            </a:r>
            <a:endParaRPr lang="ko-KR" altLang="en-US" dirty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454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8FEF86E-A9B3-4995-85DF-BD08F97C41FA}"/>
              </a:ext>
            </a:extLst>
          </p:cNvPr>
          <p:cNvGrpSpPr/>
          <p:nvPr/>
        </p:nvGrpSpPr>
        <p:grpSpPr>
          <a:xfrm>
            <a:off x="2281162" y="650695"/>
            <a:ext cx="4581673" cy="523220"/>
            <a:chOff x="3120722" y="2718873"/>
            <a:chExt cx="2783092" cy="523220"/>
          </a:xfrm>
        </p:grpSpPr>
        <p:sp>
          <p:nvSpPr>
            <p:cNvPr id="7" name="직사각형 6"/>
            <p:cNvSpPr/>
            <p:nvPr/>
          </p:nvSpPr>
          <p:spPr>
            <a:xfrm>
              <a:off x="3131840" y="2741930"/>
              <a:ext cx="2771974" cy="457200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0722" y="2718873"/>
              <a:ext cx="27813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첫</a:t>
              </a:r>
              <a:r>
                <a:rPr lang="en-US" altLang="ko-KR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 </a:t>
              </a:r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번째</a:t>
              </a:r>
              <a:r>
                <a:rPr lang="en-US" altLang="ko-KR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, SCAPIN </a:t>
              </a:r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제</a:t>
              </a:r>
              <a:r>
                <a:rPr lang="en-US" altLang="ko-KR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 677</a:t>
              </a:r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호</a:t>
              </a:r>
              <a:endParaRPr lang="en-US" altLang="ko-KR" sz="28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3984" y="82551"/>
            <a:ext cx="224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국제법적 지위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FFAB03A-E4DF-4B12-95F9-A0099A2C22AB}"/>
              </a:ext>
            </a:extLst>
          </p:cNvPr>
          <p:cNvGrpSpPr/>
          <p:nvPr/>
        </p:nvGrpSpPr>
        <p:grpSpPr>
          <a:xfrm>
            <a:off x="0" y="1799150"/>
            <a:ext cx="834325" cy="424643"/>
            <a:chOff x="-22933" y="1335821"/>
            <a:chExt cx="834325" cy="424643"/>
          </a:xfrm>
        </p:grpSpPr>
        <p:sp>
          <p:nvSpPr>
            <p:cNvPr id="21" name="직사각형 20"/>
            <p:cNvSpPr/>
            <p:nvPr/>
          </p:nvSpPr>
          <p:spPr>
            <a:xfrm>
              <a:off x="-22933" y="1335821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696997" y="166589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952316E-3A19-48F0-B968-B51407263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4" y="1663704"/>
            <a:ext cx="7690653" cy="42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8FEF86E-A9B3-4995-85DF-BD08F97C41FA}"/>
              </a:ext>
            </a:extLst>
          </p:cNvPr>
          <p:cNvGrpSpPr/>
          <p:nvPr/>
        </p:nvGrpSpPr>
        <p:grpSpPr>
          <a:xfrm>
            <a:off x="2342439" y="650695"/>
            <a:ext cx="4664763" cy="523220"/>
            <a:chOff x="3131840" y="2718873"/>
            <a:chExt cx="2833564" cy="523220"/>
          </a:xfrm>
        </p:grpSpPr>
        <p:sp>
          <p:nvSpPr>
            <p:cNvPr id="7" name="직사각형 6"/>
            <p:cNvSpPr/>
            <p:nvPr/>
          </p:nvSpPr>
          <p:spPr>
            <a:xfrm>
              <a:off x="3131840" y="2741930"/>
              <a:ext cx="2771974" cy="457200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84048" y="2718873"/>
              <a:ext cx="27813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첫</a:t>
              </a:r>
              <a:r>
                <a:rPr lang="en-US" altLang="ko-KR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 </a:t>
              </a:r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번째</a:t>
              </a:r>
              <a:r>
                <a:rPr lang="en-US" altLang="ko-KR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, SCAPIN </a:t>
              </a:r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제</a:t>
              </a:r>
              <a:r>
                <a:rPr lang="en-US" altLang="ko-KR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 677</a:t>
              </a:r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호</a:t>
              </a:r>
              <a:endParaRPr lang="en-US" altLang="ko-KR" sz="28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3984" y="82551"/>
            <a:ext cx="224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국제법적 지위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FFAB03A-E4DF-4B12-95F9-A0099A2C22AB}"/>
              </a:ext>
            </a:extLst>
          </p:cNvPr>
          <p:cNvGrpSpPr/>
          <p:nvPr/>
        </p:nvGrpSpPr>
        <p:grpSpPr>
          <a:xfrm>
            <a:off x="0" y="1799150"/>
            <a:ext cx="834325" cy="424643"/>
            <a:chOff x="-22933" y="1335821"/>
            <a:chExt cx="834325" cy="424643"/>
          </a:xfrm>
        </p:grpSpPr>
        <p:sp>
          <p:nvSpPr>
            <p:cNvPr id="21" name="직사각형 20"/>
            <p:cNvSpPr/>
            <p:nvPr/>
          </p:nvSpPr>
          <p:spPr>
            <a:xfrm>
              <a:off x="-22933" y="1335821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696997" y="166589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60E6F-3503-4A13-B932-8707EB01E141}"/>
              </a:ext>
            </a:extLst>
          </p:cNvPr>
          <p:cNvSpPr txBox="1"/>
          <p:nvPr/>
        </p:nvSpPr>
        <p:spPr>
          <a:xfrm>
            <a:off x="1682609" y="1389132"/>
            <a:ext cx="66967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“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일본국은 일본 열도를 구성하는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4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개의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주요섬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혼슈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규슈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시코쿠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홋카이도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과 쓰시마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(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쿠치노시마를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제외한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북위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30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도 이북에 있는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류큐제도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등을 포함한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1000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여개의 부속 도서만을 보유한다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; </a:t>
            </a: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울릉도</a:t>
            </a:r>
            <a:r>
              <a:rPr lang="en-US" altLang="ko-KR" sz="1800" b="1" kern="0" spc="0" dirty="0">
                <a:solidFill>
                  <a:schemeClr val="accent2"/>
                </a:solidFill>
                <a:effectLst/>
                <a:latin typeface="+mn-ea"/>
              </a:rPr>
              <a:t>[2], </a:t>
            </a: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독도</a:t>
            </a:r>
            <a:r>
              <a:rPr lang="en-US" altLang="ko-KR" sz="1800" b="1" kern="0" spc="0" dirty="0">
                <a:solidFill>
                  <a:schemeClr val="accent2"/>
                </a:solidFill>
                <a:effectLst/>
                <a:latin typeface="+mn-ea"/>
              </a:rPr>
              <a:t>, </a:t>
            </a: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제주도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(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쿠치노시마를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포함한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북위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30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도 이남의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류큐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제도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이즈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제도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난포 제도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오가사와라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제도와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가잔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열도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그리고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다이토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제도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오키노토리시마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미나미토리시마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나카노토리시마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등을 포함한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기타 모든 태평양 부속제도와 쿠릴 열도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(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스이쇼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유리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아키유리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시보츠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타라쿠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섬 등을 포함한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하보마이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제도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시코탄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섬은 </a:t>
            </a: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포함되지 않는다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.”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849E42-5DCF-47F8-9C62-407731DB0DC9}"/>
              </a:ext>
            </a:extLst>
          </p:cNvPr>
          <p:cNvSpPr txBox="1"/>
          <p:nvPr/>
        </p:nvSpPr>
        <p:spPr>
          <a:xfrm>
            <a:off x="1081393" y="4832409"/>
            <a:ext cx="7272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370" marR="0" indent="-16637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연합국최고사령관 각서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(SCAPIN)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677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호를 보면 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66370" marR="0" indent="-16637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일본은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4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개의 섬과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1000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여개의 도서를 보유한다고 나온다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</a:p>
          <a:p>
            <a:pPr marL="166370" marR="0" indent="-16637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</a:p>
          <a:p>
            <a:pPr marL="166370" marR="0" indent="-16637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하지만</a:t>
            </a:r>
            <a:r>
              <a:rPr lang="en-US" altLang="ko-KR" sz="1800" b="1" kern="0" spc="0" dirty="0">
                <a:solidFill>
                  <a:schemeClr val="accent2"/>
                </a:solidFill>
                <a:effectLst/>
                <a:latin typeface="+mn-ea"/>
              </a:rPr>
              <a:t>, </a:t>
            </a: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그 도서와 섬에 독도는 포함되지 않는다는 것을 볼 수 있다</a:t>
            </a:r>
            <a:r>
              <a:rPr lang="en-US" altLang="ko-KR" sz="1800" b="1" kern="0" spc="0" dirty="0">
                <a:solidFill>
                  <a:schemeClr val="accent2"/>
                </a:solidFill>
                <a:effectLst/>
                <a:latin typeface="+mn-ea"/>
              </a:rPr>
              <a:t>. </a:t>
            </a:r>
            <a:endParaRPr lang="ko-KR" altLang="en-US" sz="1800" b="1" kern="0" spc="0" dirty="0">
              <a:solidFill>
                <a:schemeClr val="accent2"/>
              </a:solidFill>
              <a:effectLst/>
              <a:latin typeface="+mn-ea"/>
            </a:endParaRPr>
          </a:p>
          <a:p>
            <a:endParaRPr lang="ko-KR" altLang="en-US" dirty="0"/>
          </a:p>
        </p:txBody>
      </p:sp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A4B3D823-CB1B-4C0A-9E85-569A9C790C83}"/>
              </a:ext>
            </a:extLst>
          </p:cNvPr>
          <p:cNvSpPr/>
          <p:nvPr/>
        </p:nvSpPr>
        <p:spPr>
          <a:xfrm>
            <a:off x="4685772" y="4203090"/>
            <a:ext cx="261573" cy="3780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06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8FEF86E-A9B3-4995-85DF-BD08F97C41FA}"/>
              </a:ext>
            </a:extLst>
          </p:cNvPr>
          <p:cNvGrpSpPr/>
          <p:nvPr/>
        </p:nvGrpSpPr>
        <p:grpSpPr>
          <a:xfrm>
            <a:off x="2437315" y="664008"/>
            <a:ext cx="4998136" cy="523220"/>
            <a:chOff x="3120722" y="2718873"/>
            <a:chExt cx="2783092" cy="523220"/>
          </a:xfrm>
        </p:grpSpPr>
        <p:sp>
          <p:nvSpPr>
            <p:cNvPr id="7" name="직사각형 6"/>
            <p:cNvSpPr/>
            <p:nvPr/>
          </p:nvSpPr>
          <p:spPr>
            <a:xfrm>
              <a:off x="3131840" y="2741930"/>
              <a:ext cx="2771974" cy="457200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0722" y="2718873"/>
              <a:ext cx="27813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두</a:t>
              </a:r>
              <a:r>
                <a:rPr lang="en-US" altLang="ko-KR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 </a:t>
              </a:r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번째</a:t>
              </a:r>
              <a:r>
                <a:rPr lang="en-US" altLang="ko-KR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, SCAPIN </a:t>
              </a:r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제</a:t>
              </a:r>
              <a:r>
                <a:rPr lang="en-US" altLang="ko-KR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 1033</a:t>
              </a:r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호</a:t>
              </a:r>
              <a:endParaRPr lang="en-US" altLang="ko-KR" sz="28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3984" y="82551"/>
            <a:ext cx="224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국제법적 지위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FFAB03A-E4DF-4B12-95F9-A0099A2C22AB}"/>
              </a:ext>
            </a:extLst>
          </p:cNvPr>
          <p:cNvGrpSpPr/>
          <p:nvPr/>
        </p:nvGrpSpPr>
        <p:grpSpPr>
          <a:xfrm>
            <a:off x="0" y="1799150"/>
            <a:ext cx="834325" cy="424643"/>
            <a:chOff x="-22933" y="1335821"/>
            <a:chExt cx="834325" cy="424643"/>
          </a:xfrm>
        </p:grpSpPr>
        <p:sp>
          <p:nvSpPr>
            <p:cNvPr id="21" name="직사각형 20"/>
            <p:cNvSpPr/>
            <p:nvPr/>
          </p:nvSpPr>
          <p:spPr>
            <a:xfrm>
              <a:off x="-22933" y="1335821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696997" y="166589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ED7A8-6E65-4B5C-9343-A454E1D1C201}"/>
              </a:ext>
            </a:extLst>
          </p:cNvPr>
          <p:cNvSpPr txBox="1"/>
          <p:nvPr/>
        </p:nvSpPr>
        <p:spPr>
          <a:xfrm>
            <a:off x="1454080" y="4509120"/>
            <a:ext cx="62358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370" marR="0" indent="-16637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연합국최고사령관 각서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(SCAPIN)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제 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1033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호를 보면 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66370" indent="-166370" algn="ctr" fontAlgn="base" latinLnBrk="0">
              <a:lnSpc>
                <a:spcPct val="150000"/>
              </a:lnSpc>
            </a:pP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일본의 선박과 국민이 독도 또는 독도 주변 </a:t>
            </a:r>
            <a:r>
              <a:rPr lang="en-US" altLang="ko-KR" sz="1800" b="1" kern="0" spc="0" dirty="0">
                <a:solidFill>
                  <a:schemeClr val="accent2"/>
                </a:solidFill>
                <a:effectLst/>
                <a:latin typeface="+mn-ea"/>
              </a:rPr>
              <a:t>12</a:t>
            </a: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해리 이내에 접근을 금지 당한 것을 볼 수 있다</a:t>
            </a:r>
            <a:r>
              <a:rPr lang="en-US" altLang="ko-KR" sz="1800" b="1" kern="0" spc="0" dirty="0">
                <a:solidFill>
                  <a:schemeClr val="accent2"/>
                </a:solidFill>
                <a:effectLst/>
                <a:latin typeface="+mn-ea"/>
              </a:rPr>
              <a:t>. </a:t>
            </a:r>
            <a:endParaRPr lang="ko-KR" altLang="en-US" sz="1800" b="1" kern="0" spc="0" dirty="0">
              <a:solidFill>
                <a:schemeClr val="accent2"/>
              </a:solidFill>
              <a:effectLst/>
              <a:latin typeface="+mn-ea"/>
            </a:endParaRPr>
          </a:p>
          <a:p>
            <a:pPr marL="166370" indent="-166370" algn="ctr" fontAlgn="base" latinLnBrk="0">
              <a:lnSpc>
                <a:spcPct val="150000"/>
              </a:lnSpc>
            </a:pPr>
            <a:endParaRPr lang="ko-KR" altLang="en-US" sz="1800" b="1" kern="0" spc="0" dirty="0">
              <a:solidFill>
                <a:schemeClr val="accent3"/>
              </a:solidFill>
              <a:effectLst/>
              <a:latin typeface="+mn-ea"/>
            </a:endParaRPr>
          </a:p>
          <a:p>
            <a:pPr marL="166370" indent="-166370" algn="ctr" fontAlgn="base" latinLnBrk="0">
              <a:lnSpc>
                <a:spcPct val="150000"/>
              </a:lnSpc>
            </a:pP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66370" marR="0" indent="-16637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algn="ctr"/>
            <a:endParaRPr lang="ko-KR" altLang="en-US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6AC622A9-F395-4AB3-8E35-EB4B4C92C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16" y="1679322"/>
            <a:ext cx="7892899" cy="213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8FEF86E-A9B3-4995-85DF-BD08F97C41FA}"/>
              </a:ext>
            </a:extLst>
          </p:cNvPr>
          <p:cNvGrpSpPr/>
          <p:nvPr/>
        </p:nvGrpSpPr>
        <p:grpSpPr>
          <a:xfrm>
            <a:off x="2137571" y="706971"/>
            <a:ext cx="5303033" cy="954107"/>
            <a:chOff x="3120722" y="2718873"/>
            <a:chExt cx="2783092" cy="954107"/>
          </a:xfrm>
        </p:grpSpPr>
        <p:sp>
          <p:nvSpPr>
            <p:cNvPr id="7" name="직사각형 6"/>
            <p:cNvSpPr/>
            <p:nvPr/>
          </p:nvSpPr>
          <p:spPr>
            <a:xfrm>
              <a:off x="3131840" y="2741930"/>
              <a:ext cx="2771974" cy="457200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0722" y="2718873"/>
              <a:ext cx="27813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세 번째</a:t>
              </a:r>
              <a:r>
                <a:rPr lang="en-US" altLang="ko-KR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, </a:t>
              </a:r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샌프란시스코 강화조약</a:t>
              </a:r>
              <a:endParaRPr lang="en-US" altLang="ko-KR" sz="28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3984" y="82551"/>
            <a:ext cx="224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국제법적 지위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FFAB03A-E4DF-4B12-95F9-A0099A2C22AB}"/>
              </a:ext>
            </a:extLst>
          </p:cNvPr>
          <p:cNvGrpSpPr/>
          <p:nvPr/>
        </p:nvGrpSpPr>
        <p:grpSpPr>
          <a:xfrm>
            <a:off x="0" y="1799150"/>
            <a:ext cx="834325" cy="424643"/>
            <a:chOff x="-22933" y="1335821"/>
            <a:chExt cx="834325" cy="424643"/>
          </a:xfrm>
        </p:grpSpPr>
        <p:sp>
          <p:nvSpPr>
            <p:cNvPr id="21" name="직사각형 20"/>
            <p:cNvSpPr/>
            <p:nvPr/>
          </p:nvSpPr>
          <p:spPr>
            <a:xfrm>
              <a:off x="-22933" y="1335821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696997" y="166589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ED7A8-6E65-4B5C-9343-A454E1D1C201}"/>
              </a:ext>
            </a:extLst>
          </p:cNvPr>
          <p:cNvSpPr txBox="1"/>
          <p:nvPr/>
        </p:nvSpPr>
        <p:spPr>
          <a:xfrm>
            <a:off x="4103274" y="1668681"/>
            <a:ext cx="47880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370" marR="0" indent="-16637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66370" marR="0" indent="-16637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“Japan recognizing the independence of Korea, renounces all right, title and claim to Korea, including the 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+mn-ea"/>
              </a:rPr>
              <a:t>isls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 of 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+mn-ea"/>
              </a:rPr>
              <a:t>Quelpart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Port Hamilton and 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+mn-ea"/>
              </a:rPr>
              <a:t>Dagelet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</a:p>
          <a:p>
            <a:pPr marL="166370" marR="0" indent="-16637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66370" marR="0" indent="-16637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일본은 한국의 독립을 인정하고</a:t>
            </a:r>
            <a:r>
              <a:rPr lang="en-US" altLang="ko-KR" sz="1800" b="1" kern="0" spc="0" dirty="0">
                <a:solidFill>
                  <a:schemeClr val="accent2"/>
                </a:solidFill>
                <a:effectLst/>
                <a:latin typeface="+mn-ea"/>
              </a:rPr>
              <a:t>, </a:t>
            </a: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제주도</a:t>
            </a:r>
            <a:r>
              <a:rPr lang="en-US" altLang="ko-KR" sz="1800" b="1" kern="0" spc="0" dirty="0">
                <a:solidFill>
                  <a:schemeClr val="accent2"/>
                </a:solidFill>
                <a:effectLst/>
                <a:latin typeface="+mn-ea"/>
              </a:rPr>
              <a:t>, </a:t>
            </a: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거문도 및 울릉도를 포함한 한국에 대한 모든 권리</a:t>
            </a:r>
            <a:r>
              <a:rPr lang="en-US" altLang="ko-KR" sz="1800" b="1" kern="0" spc="0" dirty="0">
                <a:solidFill>
                  <a:schemeClr val="accent2"/>
                </a:solidFill>
                <a:effectLst/>
                <a:latin typeface="+mn-ea"/>
              </a:rPr>
              <a:t>, </a:t>
            </a:r>
            <a:r>
              <a:rPr lang="ko-KR" altLang="en-US" sz="1800" b="1" kern="0" spc="0" dirty="0" err="1">
                <a:solidFill>
                  <a:schemeClr val="accent2"/>
                </a:solidFill>
                <a:effectLst/>
                <a:latin typeface="+mn-ea"/>
              </a:rPr>
              <a:t>권원</a:t>
            </a: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 및 청구를 포기한다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. ”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66370" indent="-166370" algn="ctr" fontAlgn="base" latinLnBrk="0">
              <a:lnSpc>
                <a:spcPct val="150000"/>
              </a:lnSpc>
            </a:pP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66370" marR="0" indent="-16637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algn="ctr"/>
            <a:endParaRPr lang="ko-KR" altLang="en-US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6D6095A-829E-4248-A579-EAE344642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7" y="2158117"/>
            <a:ext cx="3582043" cy="37121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0872E7-48DD-486A-985D-624A7F18EDFE}"/>
              </a:ext>
            </a:extLst>
          </p:cNvPr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64073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009802"/>
            <a:ext cx="158417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7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차례</a:t>
            </a:r>
            <a:endParaRPr lang="en-US" altLang="ko-KR" sz="4700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059832" y="2615886"/>
            <a:ext cx="0" cy="1626228"/>
          </a:xfrm>
          <a:prstGeom prst="line">
            <a:avLst/>
          </a:prstGeom>
          <a:ln>
            <a:solidFill>
              <a:srgbClr val="27212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91880" y="2477861"/>
            <a:ext cx="4552579" cy="187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독도가 한국영토인 역사적</a:t>
            </a:r>
            <a:r>
              <a: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 </a:t>
            </a: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근거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독도가 한국영토인 지리적 근거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국제법적 지위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출처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435778" y="6697496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-435778" y="-27384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59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8FEF86E-A9B3-4995-85DF-BD08F97C41FA}"/>
              </a:ext>
            </a:extLst>
          </p:cNvPr>
          <p:cNvGrpSpPr/>
          <p:nvPr/>
        </p:nvGrpSpPr>
        <p:grpSpPr>
          <a:xfrm>
            <a:off x="2137571" y="706971"/>
            <a:ext cx="5303033" cy="954107"/>
            <a:chOff x="3120722" y="2718873"/>
            <a:chExt cx="2783092" cy="954107"/>
          </a:xfrm>
        </p:grpSpPr>
        <p:sp>
          <p:nvSpPr>
            <p:cNvPr id="7" name="직사각형 6"/>
            <p:cNvSpPr/>
            <p:nvPr/>
          </p:nvSpPr>
          <p:spPr>
            <a:xfrm>
              <a:off x="3131840" y="2741930"/>
              <a:ext cx="2771974" cy="457200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0722" y="2718873"/>
              <a:ext cx="27813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세 번째</a:t>
              </a:r>
              <a:r>
                <a:rPr lang="en-US" altLang="ko-KR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, </a:t>
              </a:r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샌프란시스코 강화조약</a:t>
              </a:r>
              <a:endParaRPr lang="en-US" altLang="ko-KR" sz="28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3984" y="82551"/>
            <a:ext cx="224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국제법적 지위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FFAB03A-E4DF-4B12-95F9-A0099A2C22AB}"/>
              </a:ext>
            </a:extLst>
          </p:cNvPr>
          <p:cNvGrpSpPr/>
          <p:nvPr/>
        </p:nvGrpSpPr>
        <p:grpSpPr>
          <a:xfrm>
            <a:off x="0" y="1799150"/>
            <a:ext cx="834325" cy="424643"/>
            <a:chOff x="-22933" y="1335821"/>
            <a:chExt cx="834325" cy="424643"/>
          </a:xfrm>
        </p:grpSpPr>
        <p:sp>
          <p:nvSpPr>
            <p:cNvPr id="21" name="직사각형 20"/>
            <p:cNvSpPr/>
            <p:nvPr/>
          </p:nvSpPr>
          <p:spPr>
            <a:xfrm>
              <a:off x="-22933" y="1335821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696997" y="166589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ED7A8-6E65-4B5C-9343-A454E1D1C201}"/>
              </a:ext>
            </a:extLst>
          </p:cNvPr>
          <p:cNvSpPr txBox="1"/>
          <p:nvPr/>
        </p:nvSpPr>
        <p:spPr>
          <a:xfrm>
            <a:off x="4103274" y="1510045"/>
            <a:ext cx="47880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370" marR="0" indent="-16637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66370" marR="0" indent="-16637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샌프란시스코 강화조약을 보면 일본은 </a:t>
            </a: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제주도</a:t>
            </a:r>
            <a:r>
              <a:rPr lang="en-US" altLang="ko-KR" sz="1800" b="1" kern="0" spc="0" dirty="0">
                <a:solidFill>
                  <a:schemeClr val="accent2"/>
                </a:solidFill>
                <a:effectLst/>
                <a:latin typeface="+mn-ea"/>
              </a:rPr>
              <a:t>, </a:t>
            </a: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거문도 및 울릉도를 포함한 한국에 대한 모든 권리</a:t>
            </a:r>
            <a:r>
              <a:rPr lang="en-US" altLang="ko-KR" sz="1800" b="1" kern="0" spc="0" dirty="0">
                <a:solidFill>
                  <a:schemeClr val="accent2"/>
                </a:solidFill>
                <a:effectLst/>
                <a:latin typeface="+mn-ea"/>
              </a:rPr>
              <a:t>, </a:t>
            </a:r>
            <a:r>
              <a:rPr lang="ko-KR" altLang="en-US" sz="1800" b="1" kern="0" spc="0" dirty="0" err="1">
                <a:solidFill>
                  <a:schemeClr val="accent2"/>
                </a:solidFill>
                <a:effectLst/>
                <a:latin typeface="+mn-ea"/>
              </a:rPr>
              <a:t>권원</a:t>
            </a: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 및 청구를 포기한다고 나와있습니다</a:t>
            </a:r>
            <a:r>
              <a:rPr lang="en-US" altLang="ko-KR" sz="1800" b="1" kern="0" spc="0" dirty="0">
                <a:solidFill>
                  <a:schemeClr val="accent2"/>
                </a:solidFill>
                <a:effectLst/>
                <a:latin typeface="+mn-ea"/>
              </a:rPr>
              <a:t>. </a:t>
            </a:r>
          </a:p>
          <a:p>
            <a:pPr marL="166370" marR="0" indent="-16637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b="1" kern="0" spc="0" dirty="0">
              <a:solidFill>
                <a:schemeClr val="accent2"/>
              </a:solidFill>
              <a:effectLst/>
              <a:latin typeface="+mn-ea"/>
            </a:endParaRPr>
          </a:p>
          <a:p>
            <a:pPr marL="166370" marR="0" indent="-16637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현재 독도의 주소지는 울릉도로 되어있습니다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</a:p>
          <a:p>
            <a:pPr marL="166370" marR="0" indent="-16637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울릉도에 대한 권리와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권원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및 청구를 포기한다는 것은 </a:t>
            </a: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독도에 대한 권리와 </a:t>
            </a:r>
            <a:r>
              <a:rPr lang="ko-KR" altLang="en-US" sz="1800" b="1" kern="0" spc="0" dirty="0" err="1">
                <a:solidFill>
                  <a:schemeClr val="accent2"/>
                </a:solidFill>
                <a:effectLst/>
                <a:latin typeface="+mn-ea"/>
              </a:rPr>
              <a:t>권원</a:t>
            </a: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 및 청구를 포기한다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는 것과 같다고 할 수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800" kern="0" spc="0" dirty="0">
              <a:solidFill>
                <a:schemeClr val="accent3"/>
              </a:solidFill>
              <a:effectLst/>
              <a:latin typeface="+mn-ea"/>
            </a:endParaRPr>
          </a:p>
          <a:p>
            <a:pPr marL="166370" indent="-166370" algn="ctr" fontAlgn="base" latinLnBrk="0">
              <a:lnSpc>
                <a:spcPct val="150000"/>
              </a:lnSpc>
            </a:pP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66370" marR="0" indent="-16637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algn="ctr"/>
            <a:endParaRPr lang="ko-KR" altLang="en-US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6D6095A-829E-4248-A579-EAE344642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7" y="2158117"/>
            <a:ext cx="3582043" cy="371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138482"/>
            <a:ext cx="96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Planning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2455" y="138482"/>
            <a:ext cx="96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81302" y="138482"/>
            <a:ext cx="1166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Presentation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-9283" y="226850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259858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EF84E7C-22C1-452B-BC61-331F0A04E6B1}"/>
              </a:ext>
            </a:extLst>
          </p:cNvPr>
          <p:cNvGrpSpPr/>
          <p:nvPr/>
        </p:nvGrpSpPr>
        <p:grpSpPr>
          <a:xfrm>
            <a:off x="3325905" y="3076022"/>
            <a:ext cx="655397" cy="578289"/>
            <a:chOff x="3833651" y="3351790"/>
            <a:chExt cx="288032" cy="154419"/>
          </a:xfrm>
        </p:grpSpPr>
        <p:sp>
          <p:nvSpPr>
            <p:cNvPr id="15" name="갈매기형 수장 14"/>
            <p:cNvSpPr/>
            <p:nvPr/>
          </p:nvSpPr>
          <p:spPr>
            <a:xfrm>
              <a:off x="3981302" y="3351790"/>
              <a:ext cx="140381" cy="154419"/>
            </a:xfrm>
            <a:prstGeom prst="chevron">
              <a:avLst/>
            </a:prstGeom>
            <a:solidFill>
              <a:srgbClr val="F228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갈매기형 수장 15"/>
            <p:cNvSpPr/>
            <p:nvPr/>
          </p:nvSpPr>
          <p:spPr>
            <a:xfrm>
              <a:off x="3833651" y="3351790"/>
              <a:ext cx="140381" cy="154419"/>
            </a:xfrm>
            <a:prstGeom prst="chevron">
              <a:avLst/>
            </a:prstGeom>
            <a:solidFill>
              <a:srgbClr val="F228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10254" y="2857336"/>
            <a:ext cx="2475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>
                  <a:solidFill>
                    <a:srgbClr val="FDA800">
                      <a:alpha val="30000"/>
                    </a:srgbClr>
                  </a:solidFill>
                </a:ln>
                <a:solidFill>
                  <a:srgbClr val="F2281E"/>
                </a:solidFill>
                <a:latin typeface="+mn-ea"/>
              </a:rPr>
              <a:t>출처</a:t>
            </a:r>
            <a:endParaRPr lang="en-US" altLang="ko-KR" sz="6000" b="1" dirty="0">
              <a:ln>
                <a:solidFill>
                  <a:srgbClr val="FDA800">
                    <a:alpha val="30000"/>
                  </a:srgbClr>
                </a:solidFill>
              </a:ln>
              <a:solidFill>
                <a:srgbClr val="F2281E"/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4616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3984" y="82551"/>
            <a:ext cx="224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출처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FFAB03A-E4DF-4B12-95F9-A0099A2C22AB}"/>
              </a:ext>
            </a:extLst>
          </p:cNvPr>
          <p:cNvGrpSpPr/>
          <p:nvPr/>
        </p:nvGrpSpPr>
        <p:grpSpPr>
          <a:xfrm>
            <a:off x="0" y="2292759"/>
            <a:ext cx="834325" cy="424643"/>
            <a:chOff x="-22933" y="1335821"/>
            <a:chExt cx="834325" cy="424643"/>
          </a:xfrm>
        </p:grpSpPr>
        <p:sp>
          <p:nvSpPr>
            <p:cNvPr id="21" name="직사각형 20"/>
            <p:cNvSpPr/>
            <p:nvPr/>
          </p:nvSpPr>
          <p:spPr>
            <a:xfrm>
              <a:off x="-22933" y="1335821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696997" y="166589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C5809-4779-4D00-8EFB-23AEC578A17C}"/>
              </a:ext>
            </a:extLst>
          </p:cNvPr>
          <p:cNvSpPr txBox="1"/>
          <p:nvPr/>
        </p:nvSpPr>
        <p:spPr>
          <a:xfrm>
            <a:off x="1037805" y="713557"/>
            <a:ext cx="7068389" cy="5595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2740" marR="0" indent="-16637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독도박물관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칙령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41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호</a:t>
            </a:r>
          </a:p>
          <a:p>
            <a:pPr marL="332740" marR="0" indent="-16637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en-US" altLang="ko-KR" sz="12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+mn-ea"/>
                <a:hlinkClick r:id="rId2"/>
              </a:rPr>
              <a:t>http://www.dokdomuseum.go.kr/page.htm?mnu_uid=803&amp;serch_no=166&amp;step=view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332740" marR="0" indent="-16637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참고일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2020.09.25.)</a:t>
            </a:r>
          </a:p>
          <a:p>
            <a:pPr marL="332740" marR="0" indent="-16637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332740" marR="0" indent="-16637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외교부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돗토리번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답변서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en-US" altLang="ko-KR" sz="12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+mn-ea"/>
                <a:hlinkClick r:id="rId3"/>
              </a:rPr>
              <a:t>https://dokdo.mofa.go.kr/kor/include/print_faq.jsp?class_faq=q4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332740" marR="0" indent="-16637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참고일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2020.09.25.)</a:t>
            </a:r>
          </a:p>
          <a:p>
            <a:pPr marL="332740" marR="0" indent="-16637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66370" marR="0" indent="-16637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    [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네이버 지식백과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]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삼국접양지도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[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三國接壤之圖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] 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두산백과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</a:p>
          <a:p>
            <a:pPr marL="166370" marR="0" indent="-16637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332740" marR="0" indent="-16637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[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네이버 지식백과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]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독도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한반도에서 가장 오래된 화산 섬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한국의 섬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경상남도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경상북도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2016. 7. 25.,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이재언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332740" marR="0" indent="-16637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332740" marR="0" indent="-16637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독도박물관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세종실록지리지</a:t>
            </a:r>
          </a:p>
          <a:p>
            <a:pPr marL="332740" marR="0" indent="-16637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en-US" altLang="ko-KR" sz="12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+mn-ea"/>
                <a:hlinkClick r:id="rId4"/>
              </a:rPr>
              <a:t>http://www.dokdomuseum.go.kr/page.htm?mnu_uid=801&amp;serch_no=76&amp;step=view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, 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참고일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2020.09.25.)</a:t>
            </a:r>
          </a:p>
          <a:p>
            <a:pPr marL="332740" marR="0" indent="-16637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332740" marR="0" indent="-16637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나무 위키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연합국 최고사령관 각서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677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호</a:t>
            </a:r>
          </a:p>
          <a:p>
            <a:pPr marL="332740" marR="0" indent="-16637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en-US" altLang="ko-KR" sz="12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+mn-ea"/>
                <a:hlinkClick r:id="rId5"/>
              </a:rPr>
              <a:t>https://namu.wiki/w/%EC%97%B0%ED%95%A9%EA%B5%AD%20%EC%B5%9C%EA%B3%A0%EC%82%AC%EB%A0%B9%EA%B4%80%20%EA%B0%81%EC%84%9C%20677%ED%98%B8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332740" marR="0" indent="-16637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참고일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2020.09.25.)</a:t>
            </a:r>
          </a:p>
        </p:txBody>
      </p:sp>
    </p:spTree>
    <p:extLst>
      <p:ext uri="{BB962C8B-B14F-4D97-AF65-F5344CB8AC3E}">
        <p14:creationId xmlns:p14="http://schemas.microsoft.com/office/powerpoint/2010/main" val="37580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3984" y="82551"/>
            <a:ext cx="224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출처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FFAB03A-E4DF-4B12-95F9-A0099A2C22AB}"/>
              </a:ext>
            </a:extLst>
          </p:cNvPr>
          <p:cNvGrpSpPr/>
          <p:nvPr/>
        </p:nvGrpSpPr>
        <p:grpSpPr>
          <a:xfrm>
            <a:off x="0" y="2292759"/>
            <a:ext cx="834325" cy="424643"/>
            <a:chOff x="-22933" y="1335821"/>
            <a:chExt cx="834325" cy="424643"/>
          </a:xfrm>
        </p:grpSpPr>
        <p:sp>
          <p:nvSpPr>
            <p:cNvPr id="21" name="직사각형 20"/>
            <p:cNvSpPr/>
            <p:nvPr/>
          </p:nvSpPr>
          <p:spPr>
            <a:xfrm>
              <a:off x="-22933" y="1335821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696997" y="166589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126873-869C-4A1F-8DC0-87B989719E62}"/>
              </a:ext>
            </a:extLst>
          </p:cNvPr>
          <p:cNvSpPr txBox="1"/>
          <p:nvPr/>
        </p:nvSpPr>
        <p:spPr>
          <a:xfrm>
            <a:off x="1295637" y="1194118"/>
            <a:ext cx="6552725" cy="572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2740" marR="0" indent="-166370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+mn-ea"/>
              </a:rPr>
              <a:t>외교부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500" kern="0" spc="0" dirty="0" err="1">
                <a:solidFill>
                  <a:srgbClr val="000000"/>
                </a:solidFill>
                <a:effectLst/>
                <a:latin typeface="+mn-ea"/>
              </a:rPr>
              <a:t>우리영토인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+mn-ea"/>
              </a:rPr>
              <a:t> 근거 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en-US" altLang="ko-KR" sz="1500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+mn-ea"/>
                <a:hlinkClick r:id="rId2"/>
              </a:rPr>
              <a:t>http://dokdo.mofa.go.kr/kor/include/print_faq.jsp?class_faq=q12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endParaRPr lang="ko-KR" altLang="en-US" sz="15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332740" marR="0" indent="-166370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+mn-ea"/>
              </a:rPr>
              <a:t>참고일 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+mn-ea"/>
              </a:rPr>
              <a:t>2020.09.25.)</a:t>
            </a:r>
          </a:p>
          <a:p>
            <a:pPr marL="332740" marR="0" indent="-166370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5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332740" marR="0" indent="-166370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+mn-ea"/>
              </a:rPr>
              <a:t>나무 위키 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+mn-ea"/>
              </a:rPr>
              <a:t>샌프란시스코 강화조약</a:t>
            </a:r>
          </a:p>
          <a:p>
            <a:pPr marL="332740" marR="0" indent="-166370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en-US" altLang="ko-KR" sz="1500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+mn-ea"/>
                <a:hlinkClick r:id="rId3"/>
              </a:rPr>
              <a:t>https://namu.wiki/w/%EC%83%8C%ED%94%84%EB%9E%80%EC%8B%9C%EC%8A%A4%EC%BD%94%20%EA%B0%95%ED%99%94%EC%A1%B0%EC%95%BD#s-4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5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332740" marR="0" indent="-166370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+mn-ea"/>
              </a:rPr>
              <a:t>참고일 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+mn-ea"/>
              </a:rPr>
              <a:t>2020.09.25.)</a:t>
            </a:r>
          </a:p>
          <a:p>
            <a:pPr marL="332740" indent="-166370" fontAlgn="base" latinLnBrk="0">
              <a:lnSpc>
                <a:spcPct val="150000"/>
              </a:lnSpc>
            </a:pPr>
            <a:r>
              <a:rPr lang="ko-KR" altLang="en-US" sz="1600" dirty="0"/>
              <a:t>외교부 공식 유튜브</a:t>
            </a:r>
            <a:r>
              <a:rPr lang="en-US" altLang="ko-KR" sz="1600" dirty="0"/>
              <a:t>, (</a:t>
            </a:r>
            <a:r>
              <a:rPr lang="en-US" altLang="ko-KR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https://youtu.be/k4nNFaAyvbk</a:t>
            </a:r>
            <a:r>
              <a:rPr lang="en-US" altLang="ko-KR" sz="1600" dirty="0"/>
              <a:t>)</a:t>
            </a:r>
          </a:p>
          <a:p>
            <a:pPr marL="332740" indent="-166370" fontAlgn="base" latinLnBrk="0">
              <a:lnSpc>
                <a:spcPct val="150000"/>
              </a:lnSpc>
            </a:pPr>
            <a:r>
              <a:rPr lang="en-US" altLang="ko-KR" sz="1600" dirty="0"/>
              <a:t>(</a:t>
            </a:r>
            <a:r>
              <a:rPr lang="ko-KR" altLang="en-US" sz="1600" dirty="0"/>
              <a:t>참고일 </a:t>
            </a:r>
            <a:r>
              <a:rPr lang="en-US" altLang="ko-KR" sz="1600" dirty="0"/>
              <a:t>2020.09.25)</a:t>
            </a:r>
          </a:p>
          <a:p>
            <a:pPr marL="332740" indent="-166370" fontAlgn="base" latinLnBrk="0">
              <a:lnSpc>
                <a:spcPct val="150000"/>
              </a:lnSpc>
            </a:pPr>
            <a:r>
              <a:rPr lang="en-US" altLang="ko-KR" sz="1600" dirty="0" err="1"/>
              <a:t>MBCentertainment</a:t>
            </a:r>
            <a:r>
              <a:rPr lang="en-US" altLang="ko-KR" sz="1600" dirty="0"/>
              <a:t> </a:t>
            </a:r>
            <a:r>
              <a:rPr lang="ko-KR" altLang="en-US" sz="1600" dirty="0"/>
              <a:t>공식 유튜브</a:t>
            </a:r>
            <a:r>
              <a:rPr lang="en-US" altLang="ko-KR" sz="1600" dirty="0"/>
              <a:t>,(</a:t>
            </a:r>
            <a:r>
              <a:rPr lang="en-US" altLang="ko-KR" sz="1600" dirty="0">
                <a:hlinkClick r:id="rId4"/>
              </a:rPr>
              <a:t>https://youtu.be/k4nNFaAyvbk</a:t>
            </a:r>
            <a:r>
              <a:rPr lang="en-US" altLang="ko-KR" sz="1600" dirty="0"/>
              <a:t>)</a:t>
            </a:r>
          </a:p>
          <a:p>
            <a:pPr marL="332740" indent="-166370" fontAlgn="base" latinLnBrk="0">
              <a:lnSpc>
                <a:spcPct val="150000"/>
              </a:lnSpc>
            </a:pPr>
            <a:r>
              <a:rPr lang="en-US" altLang="ko-KR" sz="1600" dirty="0"/>
              <a:t>(</a:t>
            </a:r>
            <a:r>
              <a:rPr lang="ko-KR" altLang="en-US" sz="1600" dirty="0"/>
              <a:t>참고일 </a:t>
            </a:r>
            <a:r>
              <a:rPr lang="en-US" altLang="ko-KR" sz="1600" dirty="0"/>
              <a:t>2020.09.25)</a:t>
            </a:r>
          </a:p>
          <a:p>
            <a:pPr marL="332740" indent="-166370" fontAlgn="base" latinLnBrk="0">
              <a:lnSpc>
                <a:spcPct val="150000"/>
              </a:lnSpc>
            </a:pPr>
            <a:endParaRPr lang="ko-KR" altLang="en-US" sz="1600" dirty="0"/>
          </a:p>
          <a:p>
            <a:pPr marL="332740" indent="-166370" fontAlgn="base" latinLnBrk="0">
              <a:lnSpc>
                <a:spcPct val="150000"/>
              </a:lnSpc>
            </a:pPr>
            <a:endParaRPr lang="ko-KR" altLang="en-US" sz="1600" dirty="0"/>
          </a:p>
          <a:p>
            <a:pPr marL="332740" marR="0" indent="-166370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5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77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185680"/>
            <a:ext cx="333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rPr>
              <a:t>감사합니다</a:t>
            </a:r>
            <a:r>
              <a:rPr lang="en-US" altLang="ko-KR" sz="40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877903"/>
            <a:ext cx="2754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rPr>
              <a:t>독도영토학</a:t>
            </a:r>
            <a:endParaRPr lang="en-US" altLang="ko-KR" sz="14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1" y="6309320"/>
            <a:ext cx="313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+mn-ea"/>
              </a:rPr>
              <a:t>21901572 </a:t>
            </a:r>
            <a:r>
              <a:rPr lang="ko-KR" altLang="en-US" sz="1400" dirty="0" err="1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+mn-ea"/>
              </a:rPr>
              <a:t>중국어중국학과</a:t>
            </a:r>
            <a:r>
              <a:rPr lang="ko-KR" altLang="en-US" sz="14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+mn-ea"/>
              </a:rPr>
              <a:t> </a:t>
            </a:r>
            <a:r>
              <a:rPr lang="en-US" altLang="ko-KR" sz="14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+mn-ea"/>
              </a:rPr>
              <a:t>|  </a:t>
            </a:r>
            <a:r>
              <a:rPr lang="ko-KR" altLang="en-US" sz="14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+mn-ea"/>
              </a:rPr>
              <a:t>최유민</a:t>
            </a:r>
            <a:endParaRPr lang="en-US" altLang="ko-KR" sz="14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33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DF8DAE1-2895-4B4E-A2BF-265FF5BCD959}"/>
              </a:ext>
            </a:extLst>
          </p:cNvPr>
          <p:cNvGrpSpPr/>
          <p:nvPr/>
        </p:nvGrpSpPr>
        <p:grpSpPr>
          <a:xfrm>
            <a:off x="2166706" y="1937673"/>
            <a:ext cx="288032" cy="154419"/>
            <a:chOff x="2153083" y="2519935"/>
            <a:chExt cx="288032" cy="154419"/>
          </a:xfrm>
        </p:grpSpPr>
        <p:sp>
          <p:nvSpPr>
            <p:cNvPr id="15" name="갈매기형 수장 14"/>
            <p:cNvSpPr/>
            <p:nvPr/>
          </p:nvSpPr>
          <p:spPr>
            <a:xfrm>
              <a:off x="2300734" y="2519935"/>
              <a:ext cx="140381" cy="154419"/>
            </a:xfrm>
            <a:prstGeom prst="chevron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갈매기형 수장 15"/>
            <p:cNvSpPr/>
            <p:nvPr/>
          </p:nvSpPr>
          <p:spPr>
            <a:xfrm>
              <a:off x="2153083" y="2519935"/>
              <a:ext cx="140381" cy="154419"/>
            </a:xfrm>
            <a:prstGeom prst="chevron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34139" y="1819563"/>
            <a:ext cx="4270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accent2"/>
                </a:solidFill>
                <a:latin typeface="+mn-ea"/>
              </a:rPr>
              <a:t>독도가 한국영토인 역사적 근거 </a:t>
            </a:r>
            <a:endParaRPr lang="en-US" altLang="ko-KR" sz="22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8434" y="2996952"/>
            <a:ext cx="42271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동영상 자료</a:t>
            </a:r>
            <a:endParaRPr lang="en-US" altLang="ko-KR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안용복</a:t>
            </a:r>
            <a:endParaRPr lang="en-US" altLang="ko-KR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n-ea"/>
            </a:endParaRPr>
          </a:p>
          <a:p>
            <a:endParaRPr lang="en-US" altLang="ko-KR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칙령 제 </a:t>
            </a:r>
            <a:r>
              <a:rPr lang="en-US" altLang="ko-KR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41</a:t>
            </a:r>
            <a:r>
              <a:rPr lang="ko-KR" altLang="en-US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호 반포</a:t>
            </a:r>
            <a:endParaRPr lang="en-US" altLang="ko-KR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n-ea"/>
            </a:endParaRPr>
          </a:p>
          <a:p>
            <a:endParaRPr lang="en-US" altLang="ko-KR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b="1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돗토리번</a:t>
            </a:r>
            <a:r>
              <a:rPr lang="ko-KR" altLang="en-US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 답변</a:t>
            </a:r>
            <a:endParaRPr lang="en-US" altLang="ko-KR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n-ea"/>
            </a:endParaRPr>
          </a:p>
          <a:p>
            <a:endParaRPr lang="en-US" altLang="ko-KR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b="1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삼국접양지도</a:t>
            </a:r>
            <a:endParaRPr lang="en-US" altLang="ko-KR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50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8FEF86E-A9B3-4995-85DF-BD08F97C41FA}"/>
              </a:ext>
            </a:extLst>
          </p:cNvPr>
          <p:cNvGrpSpPr/>
          <p:nvPr/>
        </p:nvGrpSpPr>
        <p:grpSpPr>
          <a:xfrm>
            <a:off x="3131839" y="707070"/>
            <a:ext cx="2880320" cy="523220"/>
            <a:chOff x="3131840" y="2708920"/>
            <a:chExt cx="2880320" cy="523220"/>
          </a:xfrm>
        </p:grpSpPr>
        <p:sp>
          <p:nvSpPr>
            <p:cNvPr id="7" name="직사각형 6"/>
            <p:cNvSpPr/>
            <p:nvPr/>
          </p:nvSpPr>
          <p:spPr>
            <a:xfrm>
              <a:off x="3131840" y="2741930"/>
              <a:ext cx="2880320" cy="457200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3848" y="2708920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동영상 자료</a:t>
              </a:r>
              <a:endParaRPr lang="en-US" altLang="ko-KR" sz="28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9009" y="94186"/>
            <a:ext cx="388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독도가 한국영토인 역사적 근거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각 삼각형 8"/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pic>
        <p:nvPicPr>
          <p:cNvPr id="5" name="온라인 미디어 4" title="[무도 결방특집] 무한도전X역사 : 독도 - 박명수 &amp; 딘딘, 위대한 유산">
            <a:hlinkClick r:id="" action="ppaction://media"/>
            <a:extLst>
              <a:ext uri="{FF2B5EF4-FFF2-40B4-BE49-F238E27FC236}">
                <a16:creationId xmlns:a16="http://schemas.microsoft.com/office/drawing/2014/main" id="{DADF28CC-D8FE-4AC5-BA64-1940F2A27E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2192" y="2065695"/>
            <a:ext cx="7678215" cy="4318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B1A3E7-AA87-47FA-8B17-EAAC1E33F3D5}"/>
              </a:ext>
            </a:extLst>
          </p:cNvPr>
          <p:cNvSpPr txBox="1"/>
          <p:nvPr/>
        </p:nvSpPr>
        <p:spPr>
          <a:xfrm>
            <a:off x="1043609" y="1419364"/>
            <a:ext cx="172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  <a:latin typeface="+mn-ea"/>
              </a:rPr>
              <a:t>동영상 자료</a:t>
            </a:r>
            <a:endParaRPr lang="en-US" altLang="ko-KR" b="1" dirty="0">
              <a:solidFill>
                <a:schemeClr val="accent2"/>
              </a:solidFill>
              <a:latin typeface="+mn-ea"/>
            </a:endParaRPr>
          </a:p>
          <a:p>
            <a:r>
              <a:rPr lang="ko-KR" altLang="en-US" b="1" dirty="0">
                <a:solidFill>
                  <a:schemeClr val="accent2"/>
                </a:solidFill>
                <a:latin typeface="+mn-ea"/>
              </a:rPr>
              <a:t>눌러주세요</a:t>
            </a:r>
            <a:r>
              <a:rPr lang="en-US" altLang="ko-KR" b="1" dirty="0">
                <a:solidFill>
                  <a:schemeClr val="accent2"/>
                </a:solidFill>
                <a:latin typeface="+mn-ea"/>
              </a:rPr>
              <a:t>!</a:t>
            </a:r>
            <a:endParaRPr lang="ko-KR" altLang="en-US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A9A9FD-5D94-4C6A-8281-00AA8F938C26}"/>
              </a:ext>
            </a:extLst>
          </p:cNvPr>
          <p:cNvSpPr txBox="1"/>
          <p:nvPr/>
        </p:nvSpPr>
        <p:spPr>
          <a:xfrm>
            <a:off x="6228184" y="816931"/>
            <a:ext cx="2615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3"/>
                </a:solidFill>
              </a:rPr>
              <a:t>독도와 관련 있는 타임</a:t>
            </a:r>
            <a:endParaRPr lang="en-US" altLang="ko-KR" b="1" dirty="0">
              <a:solidFill>
                <a:schemeClr val="accent3"/>
              </a:solidFill>
            </a:endParaRPr>
          </a:p>
          <a:p>
            <a:r>
              <a:rPr lang="en-US" altLang="ko-KR" dirty="0"/>
              <a:t>1:20 </a:t>
            </a:r>
            <a:r>
              <a:rPr lang="ko-KR" altLang="en-US" dirty="0"/>
              <a:t>세종실록지리지</a:t>
            </a:r>
            <a:endParaRPr lang="en-US" altLang="ko-KR" dirty="0"/>
          </a:p>
          <a:p>
            <a:r>
              <a:rPr lang="en-US" altLang="ko-KR" dirty="0"/>
              <a:t>1:36 </a:t>
            </a:r>
            <a:r>
              <a:rPr lang="ko-KR" altLang="en-US" dirty="0"/>
              <a:t>안용복</a:t>
            </a:r>
            <a:endParaRPr lang="en-US" altLang="ko-KR" dirty="0"/>
          </a:p>
          <a:p>
            <a:r>
              <a:rPr lang="en-US" altLang="ko-KR" dirty="0"/>
              <a:t>3:35 </a:t>
            </a:r>
            <a:r>
              <a:rPr lang="ko-KR" altLang="en-US" dirty="0" err="1"/>
              <a:t>돗토리번</a:t>
            </a:r>
            <a:r>
              <a:rPr lang="ko-KR" altLang="en-US" dirty="0"/>
              <a:t> 답변서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E3EA0-BE4F-4992-8601-B8F044F1FB1B}"/>
              </a:ext>
            </a:extLst>
          </p:cNvPr>
          <p:cNvSpPr txBox="1"/>
          <p:nvPr/>
        </p:nvSpPr>
        <p:spPr>
          <a:xfrm>
            <a:off x="1043609" y="6434579"/>
            <a:ext cx="800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출처 </a:t>
            </a:r>
            <a:r>
              <a:rPr lang="en-US" altLang="ko-KR" dirty="0"/>
              <a:t>: </a:t>
            </a:r>
            <a:r>
              <a:rPr lang="en-US" altLang="ko-KR" dirty="0" err="1"/>
              <a:t>MBCentertainment</a:t>
            </a:r>
            <a:r>
              <a:rPr lang="en-US" altLang="ko-KR" dirty="0"/>
              <a:t> </a:t>
            </a:r>
            <a:r>
              <a:rPr lang="ko-KR" altLang="en-US" dirty="0"/>
              <a:t>공식 유튜브</a:t>
            </a:r>
            <a:r>
              <a:rPr lang="en-US" altLang="ko-KR" dirty="0"/>
              <a:t>, </a:t>
            </a:r>
            <a:r>
              <a:rPr lang="en-US" altLang="ko-KR" dirty="0">
                <a:hlinkClick r:id="rId4"/>
              </a:rPr>
              <a:t>https://youtu.be/k4nNFaAyvbk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8FEF86E-A9B3-4995-85DF-BD08F97C41FA}"/>
              </a:ext>
            </a:extLst>
          </p:cNvPr>
          <p:cNvGrpSpPr/>
          <p:nvPr/>
        </p:nvGrpSpPr>
        <p:grpSpPr>
          <a:xfrm>
            <a:off x="3131839" y="707070"/>
            <a:ext cx="2880320" cy="523220"/>
            <a:chOff x="3131840" y="2708920"/>
            <a:chExt cx="2880320" cy="523220"/>
          </a:xfrm>
        </p:grpSpPr>
        <p:sp>
          <p:nvSpPr>
            <p:cNvPr id="7" name="직사각형 6"/>
            <p:cNvSpPr/>
            <p:nvPr/>
          </p:nvSpPr>
          <p:spPr>
            <a:xfrm>
              <a:off x="3131840" y="2741930"/>
              <a:ext cx="2880320" cy="457200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3848" y="2708920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동영상 자료</a:t>
              </a:r>
              <a:endParaRPr lang="en-US" altLang="ko-KR" sz="28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9009" y="94186"/>
            <a:ext cx="388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독도가 한국영토인 역사적 근거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각 삼각형 8"/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B1A3E7-AA87-47FA-8B17-EAAC1E33F3D5}"/>
              </a:ext>
            </a:extLst>
          </p:cNvPr>
          <p:cNvSpPr txBox="1"/>
          <p:nvPr/>
        </p:nvSpPr>
        <p:spPr>
          <a:xfrm>
            <a:off x="1343100" y="1586104"/>
            <a:ext cx="172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  <a:latin typeface="+mn-ea"/>
              </a:rPr>
              <a:t>동영상 자료</a:t>
            </a:r>
            <a:endParaRPr lang="en-US" altLang="ko-KR" b="1" dirty="0">
              <a:solidFill>
                <a:schemeClr val="accent2"/>
              </a:solidFill>
              <a:latin typeface="+mn-ea"/>
            </a:endParaRPr>
          </a:p>
          <a:p>
            <a:r>
              <a:rPr lang="ko-KR" altLang="en-US" b="1" dirty="0">
                <a:solidFill>
                  <a:schemeClr val="accent2"/>
                </a:solidFill>
                <a:latin typeface="+mn-ea"/>
              </a:rPr>
              <a:t>눌러주세요</a:t>
            </a:r>
            <a:r>
              <a:rPr lang="en-US" altLang="ko-KR" b="1" dirty="0">
                <a:solidFill>
                  <a:schemeClr val="accent2"/>
                </a:solidFill>
                <a:latin typeface="+mn-ea"/>
              </a:rPr>
              <a:t>!</a:t>
            </a:r>
            <a:endParaRPr lang="ko-KR" altLang="en-US" b="1" dirty="0">
              <a:solidFill>
                <a:schemeClr val="accent2"/>
              </a:solidFill>
              <a:latin typeface="+mn-ea"/>
            </a:endParaRPr>
          </a:p>
        </p:txBody>
      </p:sp>
      <p:pic>
        <p:nvPicPr>
          <p:cNvPr id="4" name="온라인 미디어 3" title="대한민국의 아름다운 영토, 독도">
            <a:hlinkClick r:id="" action="ppaction://media"/>
            <a:extLst>
              <a:ext uri="{FF2B5EF4-FFF2-40B4-BE49-F238E27FC236}">
                <a16:creationId xmlns:a16="http://schemas.microsoft.com/office/drawing/2014/main" id="{13141B03-EFD1-4248-BB9D-5AFD9E1454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6420" y="2232435"/>
            <a:ext cx="7008435" cy="41005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44B9A2-4D76-430D-BB1E-EBC0D5AD9514}"/>
              </a:ext>
            </a:extLst>
          </p:cNvPr>
          <p:cNvSpPr txBox="1"/>
          <p:nvPr/>
        </p:nvSpPr>
        <p:spPr>
          <a:xfrm>
            <a:off x="1331640" y="6368307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3"/>
                </a:solidFill>
              </a:rPr>
              <a:t>출처 </a:t>
            </a:r>
            <a:r>
              <a:rPr lang="en-US" altLang="ko-KR" dirty="0">
                <a:solidFill>
                  <a:schemeClr val="accent3"/>
                </a:solidFill>
              </a:rPr>
              <a:t>: </a:t>
            </a:r>
            <a:r>
              <a:rPr lang="ko-KR" altLang="en-US" dirty="0">
                <a:solidFill>
                  <a:schemeClr val="accent3"/>
                </a:solidFill>
              </a:rPr>
              <a:t>외교부 공식 유튜브</a:t>
            </a:r>
            <a:r>
              <a:rPr lang="en-US" altLang="ko-KR" dirty="0">
                <a:solidFill>
                  <a:schemeClr val="accent3"/>
                </a:solidFill>
              </a:rPr>
              <a:t>, </a:t>
            </a:r>
            <a:r>
              <a:rPr lang="en-US" altLang="ko-KR" dirty="0">
                <a:solidFill>
                  <a:schemeClr val="accent3"/>
                </a:solidFill>
                <a:hlinkClick r:id="rId4"/>
              </a:rPr>
              <a:t>https://youtu.be/k4nNFaAyvbk</a:t>
            </a:r>
            <a:r>
              <a:rPr lang="en-US" altLang="ko-KR" dirty="0">
                <a:solidFill>
                  <a:schemeClr val="accent3"/>
                </a:solidFill>
              </a:rPr>
              <a:t> </a:t>
            </a:r>
            <a:endParaRPr lang="ko-KR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9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8FEF86E-A9B3-4995-85DF-BD08F97C41FA}"/>
              </a:ext>
            </a:extLst>
          </p:cNvPr>
          <p:cNvGrpSpPr/>
          <p:nvPr/>
        </p:nvGrpSpPr>
        <p:grpSpPr>
          <a:xfrm>
            <a:off x="3131840" y="676158"/>
            <a:ext cx="2880320" cy="523220"/>
            <a:chOff x="3131840" y="2708920"/>
            <a:chExt cx="2880320" cy="523220"/>
          </a:xfrm>
        </p:grpSpPr>
        <p:sp>
          <p:nvSpPr>
            <p:cNvPr id="7" name="직사각형 6"/>
            <p:cNvSpPr/>
            <p:nvPr/>
          </p:nvSpPr>
          <p:spPr>
            <a:xfrm>
              <a:off x="3131840" y="2741930"/>
              <a:ext cx="2880320" cy="457200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3848" y="2708920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첫 번째</a:t>
              </a:r>
              <a:r>
                <a:rPr lang="en-US" altLang="ko-KR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, </a:t>
              </a:r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안용복</a:t>
              </a:r>
              <a:endParaRPr lang="en-US" altLang="ko-KR" sz="28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9009" y="94186"/>
            <a:ext cx="388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독도가 한국영토인 역사적 근거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각 삼각형 8"/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8491" y="1510045"/>
            <a:ext cx="396044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안용복은 울릉도에서 고기를 잡다 일본어부들과 만나게 됩니다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. </a:t>
            </a:r>
          </a:p>
          <a:p>
            <a:pPr algn="ctr"/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n-ea"/>
            </a:endParaRPr>
          </a:p>
          <a:p>
            <a:pPr algn="ctr"/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울릉도에서 일본인들 과 울릉도 영유권에 대한 분쟁이 발생하게 되고 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n-ea"/>
            </a:endParaRPr>
          </a:p>
          <a:p>
            <a:pPr algn="ctr"/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안용복은 </a:t>
            </a:r>
            <a:r>
              <a:rPr lang="ko-KR" altLang="en-US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일본으로 납치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 됩니다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.</a:t>
            </a:r>
          </a:p>
          <a:p>
            <a:pPr algn="ctr"/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n-ea"/>
              </a:rPr>
              <a:t> </a:t>
            </a: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n-ea"/>
            </a:endParaRPr>
          </a:p>
        </p:txBody>
      </p:sp>
      <p:pic>
        <p:nvPicPr>
          <p:cNvPr id="40" name="그림 39" descr="실외, 시계, 잔디, 건물이(가) 표시된 사진&#10;&#10;자동 생성된 설명">
            <a:extLst>
              <a:ext uri="{FF2B5EF4-FFF2-40B4-BE49-F238E27FC236}">
                <a16:creationId xmlns:a16="http://schemas.microsoft.com/office/drawing/2014/main" id="{1FE4F04B-DB57-439F-806A-A7B1BB3BE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94" y="1510045"/>
            <a:ext cx="2569079" cy="467179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B6CBA73-2423-42F8-9BA6-01B22E6FEFA0}"/>
              </a:ext>
            </a:extLst>
          </p:cNvPr>
          <p:cNvSpPr txBox="1"/>
          <p:nvPr/>
        </p:nvSpPr>
        <p:spPr>
          <a:xfrm>
            <a:off x="3915205" y="4441179"/>
            <a:ext cx="48419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+mn-ea"/>
              </a:rPr>
              <a:t>납치를 당한 안용복은 침착하고 대담하게</a:t>
            </a:r>
            <a:endParaRPr lang="en-US" altLang="ko-KR" dirty="0">
              <a:latin typeface="+mn-ea"/>
            </a:endParaRPr>
          </a:p>
          <a:p>
            <a:pPr algn="ctr"/>
            <a:r>
              <a:rPr lang="ko-KR" altLang="en-US" b="1" dirty="0">
                <a:latin typeface="+mn-ea"/>
              </a:rPr>
              <a:t> </a:t>
            </a:r>
            <a:r>
              <a:rPr lang="en-US" altLang="ko-KR" b="1" dirty="0">
                <a:latin typeface="+mn-ea"/>
              </a:rPr>
              <a:t>“</a:t>
            </a:r>
            <a:r>
              <a:rPr lang="ko-KR" altLang="en-US" b="1" dirty="0">
                <a:latin typeface="+mn-ea"/>
              </a:rPr>
              <a:t>조선 영토인 울릉도에 조선사람이 있는 것이 왜 잘못이냐</a:t>
            </a:r>
            <a:r>
              <a:rPr lang="en-US" altLang="ko-KR" b="1" dirty="0">
                <a:latin typeface="+mn-ea"/>
              </a:rPr>
              <a:t>＂</a:t>
            </a:r>
            <a:r>
              <a:rPr lang="ko-KR" altLang="en-US" dirty="0">
                <a:latin typeface="+mn-ea"/>
              </a:rPr>
              <a:t>라고 </a:t>
            </a:r>
            <a:endParaRPr lang="en-US" altLang="ko-KR" dirty="0">
              <a:latin typeface="+mn-ea"/>
            </a:endParaRPr>
          </a:p>
          <a:p>
            <a:pPr algn="ctr"/>
            <a:r>
              <a:rPr lang="ko-KR" altLang="en-US" dirty="0">
                <a:latin typeface="+mn-ea"/>
              </a:rPr>
              <a:t>주장하고 일본에게</a:t>
            </a:r>
            <a:endParaRPr lang="en-US" altLang="ko-KR" dirty="0">
              <a:latin typeface="+mn-ea"/>
            </a:endParaRPr>
          </a:p>
          <a:p>
            <a:pPr algn="ctr"/>
            <a:r>
              <a:rPr lang="ko-KR" altLang="en-US" dirty="0">
                <a:latin typeface="+mn-ea"/>
              </a:rPr>
              <a:t> </a:t>
            </a:r>
            <a:endParaRPr lang="en-US" altLang="ko-KR" dirty="0">
              <a:latin typeface="+mn-ea"/>
            </a:endParaRPr>
          </a:p>
          <a:p>
            <a:pPr algn="ctr"/>
            <a:r>
              <a:rPr lang="en-US" altLang="ko-KR" b="1" dirty="0">
                <a:solidFill>
                  <a:schemeClr val="accent2"/>
                </a:solidFill>
                <a:latin typeface="+mn-ea"/>
              </a:rPr>
              <a:t>“</a:t>
            </a:r>
            <a:r>
              <a:rPr lang="ko-KR" altLang="en-US" b="1" dirty="0">
                <a:solidFill>
                  <a:schemeClr val="accent2"/>
                </a:solidFill>
                <a:latin typeface="+mn-ea"/>
              </a:rPr>
              <a:t>울릉도</a:t>
            </a:r>
            <a:r>
              <a:rPr lang="en-US" altLang="ko-KR" b="1" dirty="0">
                <a:solidFill>
                  <a:schemeClr val="accent2"/>
                </a:solidFill>
                <a:latin typeface="+mn-ea"/>
              </a:rPr>
              <a:t>, </a:t>
            </a:r>
            <a:r>
              <a:rPr lang="ko-KR" altLang="en-US" b="1" dirty="0">
                <a:solidFill>
                  <a:schemeClr val="accent2"/>
                </a:solidFill>
                <a:latin typeface="+mn-ea"/>
              </a:rPr>
              <a:t>독도는 일본의 영토가 아니다</a:t>
            </a:r>
            <a:r>
              <a:rPr lang="en-US" altLang="ko-KR" b="1" dirty="0">
                <a:solidFill>
                  <a:schemeClr val="accent2"/>
                </a:solidFill>
                <a:latin typeface="+mn-ea"/>
              </a:rPr>
              <a:t>“</a:t>
            </a:r>
          </a:p>
          <a:p>
            <a:pPr algn="ctr"/>
            <a:r>
              <a:rPr lang="ko-KR" altLang="en-US" dirty="0">
                <a:solidFill>
                  <a:schemeClr val="accent2"/>
                </a:solidFill>
                <a:latin typeface="+mn-ea"/>
              </a:rPr>
              <a:t>라는 </a:t>
            </a:r>
            <a:r>
              <a:rPr lang="ko-KR" altLang="en-US" b="1" dirty="0" err="1">
                <a:solidFill>
                  <a:schemeClr val="accent2"/>
                </a:solidFill>
                <a:latin typeface="+mn-ea"/>
              </a:rPr>
              <a:t>톳토리번</a:t>
            </a:r>
            <a:r>
              <a:rPr lang="ko-KR" altLang="en-US" b="1" dirty="0">
                <a:solidFill>
                  <a:schemeClr val="accent2"/>
                </a:solidFill>
                <a:latin typeface="+mn-ea"/>
              </a:rPr>
              <a:t> 답변서</a:t>
            </a:r>
            <a:r>
              <a:rPr lang="ko-KR" altLang="en-US" dirty="0">
                <a:solidFill>
                  <a:schemeClr val="accent2"/>
                </a:solidFill>
                <a:latin typeface="+mn-ea"/>
              </a:rPr>
              <a:t>를 받게 됩니다</a:t>
            </a:r>
            <a:r>
              <a:rPr lang="en-US" altLang="ko-KR" dirty="0">
                <a:solidFill>
                  <a:schemeClr val="accent2"/>
                </a:solidFill>
                <a:latin typeface="+mn-ea"/>
              </a:rPr>
              <a:t>.</a:t>
            </a:r>
            <a:endParaRPr lang="ko-KR" altLang="en-US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44" name="화살표: 아래쪽 43">
            <a:extLst>
              <a:ext uri="{FF2B5EF4-FFF2-40B4-BE49-F238E27FC236}">
                <a16:creationId xmlns:a16="http://schemas.microsoft.com/office/drawing/2014/main" id="{4429D185-B2BE-4154-A3BF-4D232DC41B9A}"/>
              </a:ext>
            </a:extLst>
          </p:cNvPr>
          <p:cNvSpPr/>
          <p:nvPr/>
        </p:nvSpPr>
        <p:spPr>
          <a:xfrm>
            <a:off x="6192179" y="3597754"/>
            <a:ext cx="288026" cy="41165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25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8FEF86E-A9B3-4995-85DF-BD08F97C41FA}"/>
              </a:ext>
            </a:extLst>
          </p:cNvPr>
          <p:cNvGrpSpPr/>
          <p:nvPr/>
        </p:nvGrpSpPr>
        <p:grpSpPr>
          <a:xfrm>
            <a:off x="3131839" y="707070"/>
            <a:ext cx="2880320" cy="523220"/>
            <a:chOff x="3131840" y="2708920"/>
            <a:chExt cx="2880320" cy="523220"/>
          </a:xfrm>
        </p:grpSpPr>
        <p:sp>
          <p:nvSpPr>
            <p:cNvPr id="7" name="직사각형 6"/>
            <p:cNvSpPr/>
            <p:nvPr/>
          </p:nvSpPr>
          <p:spPr>
            <a:xfrm>
              <a:off x="3131840" y="2741930"/>
              <a:ext cx="2880320" cy="457200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3848" y="2708920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첫 번째</a:t>
              </a:r>
              <a:r>
                <a:rPr lang="en-US" altLang="ko-KR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, </a:t>
              </a:r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안용복</a:t>
              </a:r>
              <a:endParaRPr lang="en-US" altLang="ko-KR" sz="28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9009" y="94186"/>
            <a:ext cx="388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독도가 한국영토인 역사적 근거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각 삼각형 8"/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35" name="화살표: 아래쪽 34">
            <a:extLst>
              <a:ext uri="{FF2B5EF4-FFF2-40B4-BE49-F238E27FC236}">
                <a16:creationId xmlns:a16="http://schemas.microsoft.com/office/drawing/2014/main" id="{6B3CBB34-E4F7-47DE-92F8-768B361487EE}"/>
              </a:ext>
            </a:extLst>
          </p:cNvPr>
          <p:cNvSpPr/>
          <p:nvPr/>
        </p:nvSpPr>
        <p:spPr>
          <a:xfrm>
            <a:off x="4427987" y="1473496"/>
            <a:ext cx="288026" cy="41165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00D9FD-CAA6-4908-B762-0E752D667D26}"/>
              </a:ext>
            </a:extLst>
          </p:cNvPr>
          <p:cNvSpPr txBox="1"/>
          <p:nvPr/>
        </p:nvSpPr>
        <p:spPr>
          <a:xfrm>
            <a:off x="1219225" y="2044900"/>
            <a:ext cx="67055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+mn-ea"/>
              </a:rPr>
              <a:t>울릉도와 독도에서 일본 어민 어업을 금지하겠다고 약속했지만</a:t>
            </a:r>
            <a:r>
              <a:rPr lang="en-US" altLang="ko-KR" dirty="0">
                <a:latin typeface="+mn-ea"/>
              </a:rPr>
              <a:t>,</a:t>
            </a:r>
          </a:p>
          <a:p>
            <a:pPr algn="ctr"/>
            <a:r>
              <a:rPr lang="ko-KR" altLang="en-US" dirty="0">
                <a:latin typeface="+mn-ea"/>
              </a:rPr>
              <a:t>여전히 일본 어민들이 울릉도에서 어업을 하는 것을 보고</a:t>
            </a:r>
          </a:p>
          <a:p>
            <a:pPr algn="ctr"/>
            <a:r>
              <a:rPr lang="ko-KR" altLang="en-US" dirty="0">
                <a:latin typeface="+mn-ea"/>
              </a:rPr>
              <a:t>직접 일본에 가서</a:t>
            </a:r>
          </a:p>
          <a:p>
            <a:pPr algn="ctr"/>
            <a:endParaRPr lang="ko-KR" altLang="en-US" b="1" dirty="0">
              <a:solidFill>
                <a:schemeClr val="accent2"/>
              </a:solidFill>
              <a:latin typeface="+mn-ea"/>
            </a:endParaRPr>
          </a:p>
          <a:p>
            <a:pPr algn="ctr"/>
            <a:r>
              <a:rPr lang="ko-KR" altLang="en-US" b="1" dirty="0">
                <a:solidFill>
                  <a:schemeClr val="accent2"/>
                </a:solidFill>
                <a:latin typeface="+mn-ea"/>
              </a:rPr>
              <a:t>울릉도와 독도가 조선 땅인 것을 인정 받으려 했지만</a:t>
            </a:r>
            <a:r>
              <a:rPr lang="en-US" altLang="ko-KR" b="1" dirty="0">
                <a:solidFill>
                  <a:schemeClr val="accent2"/>
                </a:solidFill>
                <a:latin typeface="+mn-ea"/>
              </a:rPr>
              <a:t>, </a:t>
            </a:r>
            <a:r>
              <a:rPr lang="ko-KR" altLang="en-US" b="1" dirty="0">
                <a:solidFill>
                  <a:schemeClr val="accent2"/>
                </a:solidFill>
                <a:latin typeface="+mn-ea"/>
              </a:rPr>
              <a:t>한양으로 압송이 됩니다</a:t>
            </a:r>
            <a:r>
              <a:rPr lang="en-US" altLang="ko-KR" b="1" dirty="0">
                <a:solidFill>
                  <a:schemeClr val="accent2"/>
                </a:solidFill>
                <a:latin typeface="+mn-ea"/>
              </a:rPr>
              <a:t>.</a:t>
            </a:r>
          </a:p>
          <a:p>
            <a:pPr algn="ctr"/>
            <a:endParaRPr lang="ko-KR" altLang="en-US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F19E6F-58EB-4977-9B22-C7F69F97E87F}"/>
              </a:ext>
            </a:extLst>
          </p:cNvPr>
          <p:cNvSpPr txBox="1"/>
          <p:nvPr/>
        </p:nvSpPr>
        <p:spPr>
          <a:xfrm>
            <a:off x="1432088" y="4235978"/>
            <a:ext cx="67143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안용복의 용기가 있었기에 현재의 독도가 한국의 영토라고 말 할 수 있습니다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algn="ctr"/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안용복은 독도를 얘기했을 때 가장 먼저 떠오르는 인물 중 한 명이며 독도가 한국의 영토임을 알 수 있게 해준 </a:t>
            </a:r>
            <a:endParaRPr lang="en-US" altLang="ko-KR" kern="0" dirty="0">
              <a:solidFill>
                <a:srgbClr val="000000"/>
              </a:solidFill>
              <a:latin typeface="+mn-ea"/>
            </a:endParaRPr>
          </a:p>
          <a:p>
            <a:pPr algn="ctr"/>
            <a:r>
              <a:rPr lang="ko-KR" altLang="en-US" b="1" kern="0" dirty="0">
                <a:solidFill>
                  <a:srgbClr val="000000"/>
                </a:solidFill>
                <a:latin typeface="+mn-ea"/>
              </a:rPr>
              <a:t>역사적 인물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이라고 할 수 있습니다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. </a:t>
            </a:r>
            <a:endParaRPr lang="ko-KR" altLang="en-US" kern="0" dirty="0">
              <a:solidFill>
                <a:srgbClr val="000000"/>
              </a:solidFill>
              <a:latin typeface="+mn-ea"/>
            </a:endParaRPr>
          </a:p>
          <a:p>
            <a:pPr algn="ctr"/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n-ea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498B758-9B41-402D-A2F8-36336DBDF91C}"/>
              </a:ext>
            </a:extLst>
          </p:cNvPr>
          <p:cNvGrpSpPr/>
          <p:nvPr/>
        </p:nvGrpSpPr>
        <p:grpSpPr>
          <a:xfrm>
            <a:off x="1265243" y="4293096"/>
            <a:ext cx="222354" cy="143982"/>
            <a:chOff x="953045" y="3717032"/>
            <a:chExt cx="288032" cy="154419"/>
          </a:xfrm>
        </p:grpSpPr>
        <p:sp>
          <p:nvSpPr>
            <p:cNvPr id="22" name="갈매기형 수장 11">
              <a:extLst>
                <a:ext uri="{FF2B5EF4-FFF2-40B4-BE49-F238E27FC236}">
                  <a16:creationId xmlns:a16="http://schemas.microsoft.com/office/drawing/2014/main" id="{07B60BD9-3A0F-40FA-A0CC-41B4965E147C}"/>
                </a:ext>
              </a:extLst>
            </p:cNvPr>
            <p:cNvSpPr/>
            <p:nvPr/>
          </p:nvSpPr>
          <p:spPr>
            <a:xfrm>
              <a:off x="1100696" y="3717032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갈매기형 수장 12">
              <a:extLst>
                <a:ext uri="{FF2B5EF4-FFF2-40B4-BE49-F238E27FC236}">
                  <a16:creationId xmlns:a16="http://schemas.microsoft.com/office/drawing/2014/main" id="{EB5D19C8-4165-4EBF-B71A-56AA62ABBCBC}"/>
                </a:ext>
              </a:extLst>
            </p:cNvPr>
            <p:cNvSpPr/>
            <p:nvPr/>
          </p:nvSpPr>
          <p:spPr>
            <a:xfrm>
              <a:off x="953045" y="3717032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46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8FEF86E-A9B3-4995-85DF-BD08F97C41FA}"/>
              </a:ext>
            </a:extLst>
          </p:cNvPr>
          <p:cNvGrpSpPr/>
          <p:nvPr/>
        </p:nvGrpSpPr>
        <p:grpSpPr>
          <a:xfrm>
            <a:off x="2087723" y="603065"/>
            <a:ext cx="4968553" cy="523220"/>
            <a:chOff x="3131840" y="2708920"/>
            <a:chExt cx="2880320" cy="523220"/>
          </a:xfrm>
        </p:grpSpPr>
        <p:sp>
          <p:nvSpPr>
            <p:cNvPr id="7" name="직사각형 6"/>
            <p:cNvSpPr/>
            <p:nvPr/>
          </p:nvSpPr>
          <p:spPr>
            <a:xfrm>
              <a:off x="3131840" y="2741930"/>
              <a:ext cx="2880320" cy="457200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3848" y="2708920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두 번째</a:t>
              </a:r>
              <a:r>
                <a:rPr lang="en-US" altLang="ko-KR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, </a:t>
              </a:r>
              <a:r>
                <a:rPr lang="ko-KR" altLang="en-US" sz="2800" b="1" dirty="0" err="1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돗토리번의</a:t>
              </a:r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 답변</a:t>
              </a:r>
              <a:endParaRPr lang="en-US" altLang="ko-KR" sz="28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9009" y="94186"/>
            <a:ext cx="388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독도가 한국영토인 역사적 근거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각 삼각형 8"/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ED7A8-6E65-4B5C-9343-A454E1D1C201}"/>
              </a:ext>
            </a:extLst>
          </p:cNvPr>
          <p:cNvSpPr txBox="1"/>
          <p:nvPr/>
        </p:nvSpPr>
        <p:spPr>
          <a:xfrm>
            <a:off x="2221673" y="4509120"/>
            <a:ext cx="522640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370" marR="0" indent="-16637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“다케시마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울릉도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와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마쓰시마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독도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및 그 외 양국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이나바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및 호키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현재의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돗토리현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에 속하는 섬은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없습니다”라고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66370" marR="0" indent="-16637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막부에 답변하여 </a:t>
            </a: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울릉도와 독도가 일본</a:t>
            </a:r>
            <a:r>
              <a:rPr lang="en-US" altLang="ko-KR" sz="1800" b="1" kern="0" spc="0" dirty="0">
                <a:solidFill>
                  <a:schemeClr val="accent2"/>
                </a:solidFill>
                <a:effectLst/>
                <a:latin typeface="+mn-ea"/>
              </a:rPr>
              <a:t>(</a:t>
            </a:r>
            <a:r>
              <a:rPr lang="ko-KR" altLang="en-US" sz="1800" b="1" kern="0" spc="0" dirty="0" err="1">
                <a:solidFill>
                  <a:schemeClr val="accent2"/>
                </a:solidFill>
                <a:effectLst/>
                <a:latin typeface="+mn-ea"/>
              </a:rPr>
              <a:t>돗토리번</a:t>
            </a:r>
            <a:r>
              <a:rPr lang="en-US" altLang="ko-KR" sz="1800" b="1" kern="0" spc="0" dirty="0">
                <a:solidFill>
                  <a:schemeClr val="accent2"/>
                </a:solidFill>
                <a:effectLst/>
                <a:latin typeface="+mn-ea"/>
              </a:rPr>
              <a:t>)</a:t>
            </a:r>
            <a:r>
              <a:rPr lang="ko-KR" altLang="en-US" sz="1800" b="1" kern="0" spc="0" dirty="0">
                <a:solidFill>
                  <a:schemeClr val="accent2"/>
                </a:solidFill>
                <a:effectLst/>
                <a:latin typeface="+mn-ea"/>
              </a:rPr>
              <a:t>의 영토가 아님을 밝힙니다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algn="ctr"/>
            <a:endParaRPr lang="ko-KR" altLang="en-US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9B5C2AE7-C8A2-4C37-A0CA-8AB7519AD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311434"/>
            <a:ext cx="7416822" cy="28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8FEF86E-A9B3-4995-85DF-BD08F97C41FA}"/>
              </a:ext>
            </a:extLst>
          </p:cNvPr>
          <p:cNvGrpSpPr/>
          <p:nvPr/>
        </p:nvGrpSpPr>
        <p:grpSpPr>
          <a:xfrm>
            <a:off x="2087723" y="603065"/>
            <a:ext cx="4968553" cy="523220"/>
            <a:chOff x="3131840" y="2708920"/>
            <a:chExt cx="2880320" cy="523220"/>
          </a:xfrm>
        </p:grpSpPr>
        <p:sp>
          <p:nvSpPr>
            <p:cNvPr id="7" name="직사각형 6"/>
            <p:cNvSpPr/>
            <p:nvPr/>
          </p:nvSpPr>
          <p:spPr>
            <a:xfrm>
              <a:off x="3131840" y="2741930"/>
              <a:ext cx="2880320" cy="457200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3848" y="2708920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세 번째</a:t>
              </a:r>
              <a:r>
                <a:rPr lang="en-US" altLang="ko-KR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, </a:t>
              </a:r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칙령 제 </a:t>
              </a:r>
              <a:r>
                <a:rPr lang="en-US" altLang="ko-KR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41</a:t>
              </a:r>
              <a:r>
                <a:rPr lang="ko-KR" altLang="en-US" sz="28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호 반포</a:t>
              </a:r>
              <a:endParaRPr lang="en-US" altLang="ko-KR" sz="28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9009" y="94186"/>
            <a:ext cx="388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독도가 한국영토인 역사적 근거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각 삼각형 8"/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E868E8FE-179B-4839-8F23-07DB94F7BD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10045"/>
            <a:ext cx="7516060" cy="28355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8ED7A8-6E65-4B5C-9343-A454E1D1C201}"/>
              </a:ext>
            </a:extLst>
          </p:cNvPr>
          <p:cNvSpPr txBox="1"/>
          <p:nvPr/>
        </p:nvSpPr>
        <p:spPr>
          <a:xfrm>
            <a:off x="1674988" y="4581128"/>
            <a:ext cx="63973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effectLst/>
                <a:latin typeface="+mn-ea"/>
              </a:rPr>
              <a:t>고종 황제는 칙령으로 울릉도를 </a:t>
            </a:r>
            <a:br>
              <a:rPr lang="ko-KR" altLang="en-US" dirty="0">
                <a:effectLst/>
                <a:latin typeface="+mn-ea"/>
              </a:rPr>
            </a:br>
            <a:r>
              <a:rPr lang="ko-KR" altLang="en-US" dirty="0" err="1">
                <a:effectLst/>
                <a:latin typeface="+mn-ea"/>
              </a:rPr>
              <a:t>울도군으로</a:t>
            </a:r>
            <a:r>
              <a:rPr lang="ko-KR" altLang="en-US" dirty="0">
                <a:effectLst/>
                <a:latin typeface="+mn-ea"/>
              </a:rPr>
              <a:t> 승격하</a:t>
            </a:r>
            <a:r>
              <a:rPr lang="ko-KR" altLang="en-US" dirty="0">
                <a:latin typeface="+mn-ea"/>
              </a:rPr>
              <a:t>고</a:t>
            </a:r>
            <a:r>
              <a:rPr lang="ko-KR" altLang="en-US" dirty="0">
                <a:effectLst/>
                <a:latin typeface="+mn-ea"/>
              </a:rPr>
              <a:t> 제정</a:t>
            </a:r>
            <a:r>
              <a:rPr lang="en-US" altLang="ko-KR" dirty="0">
                <a:effectLst/>
                <a:latin typeface="+mn-ea"/>
              </a:rPr>
              <a:t>,</a:t>
            </a:r>
            <a:r>
              <a:rPr lang="ko-KR" altLang="en-US" dirty="0">
                <a:effectLst/>
                <a:latin typeface="+mn-ea"/>
              </a:rPr>
              <a:t> 반포했습니다</a:t>
            </a:r>
            <a:r>
              <a:rPr lang="en-US" altLang="ko-KR" dirty="0">
                <a:effectLst/>
                <a:latin typeface="+mn-ea"/>
              </a:rPr>
              <a:t>. </a:t>
            </a:r>
            <a:br>
              <a:rPr lang="en-US" altLang="ko-KR" dirty="0">
                <a:effectLst/>
                <a:latin typeface="+mn-ea"/>
              </a:rPr>
            </a:br>
            <a:br>
              <a:rPr lang="en-US" altLang="ko-KR" dirty="0">
                <a:effectLst/>
                <a:latin typeface="+mn-ea"/>
              </a:rPr>
            </a:br>
            <a:r>
              <a:rPr lang="ko-KR" altLang="en-US" dirty="0">
                <a:effectLst/>
                <a:latin typeface="+mn-ea"/>
              </a:rPr>
              <a:t>이 칙령 제</a:t>
            </a:r>
            <a:r>
              <a:rPr lang="en-US" altLang="ko-KR" dirty="0">
                <a:effectLst/>
                <a:latin typeface="+mn-ea"/>
              </a:rPr>
              <a:t>2</a:t>
            </a:r>
            <a:r>
              <a:rPr lang="ko-KR" altLang="en-US" dirty="0">
                <a:effectLst/>
                <a:latin typeface="+mn-ea"/>
              </a:rPr>
              <a:t>조에 </a:t>
            </a:r>
            <a:r>
              <a:rPr lang="ko-KR" altLang="en-US" dirty="0" err="1">
                <a:effectLst/>
                <a:latin typeface="+mn-ea"/>
              </a:rPr>
              <a:t>울도군의</a:t>
            </a:r>
            <a:r>
              <a:rPr lang="ko-KR" altLang="en-US" dirty="0">
                <a:effectLst/>
                <a:latin typeface="+mn-ea"/>
              </a:rPr>
              <a:t> 관할 구역으로 </a:t>
            </a:r>
            <a:endParaRPr lang="en-US" altLang="ko-KR" dirty="0">
              <a:effectLst/>
              <a:latin typeface="+mn-ea"/>
            </a:endParaRPr>
          </a:p>
          <a:p>
            <a:pPr algn="ctr"/>
            <a:r>
              <a:rPr lang="ko-KR" altLang="en-US" dirty="0">
                <a:effectLst/>
                <a:latin typeface="+mn-ea"/>
              </a:rPr>
              <a:t>울릉전도</a:t>
            </a:r>
            <a:br>
              <a:rPr lang="en-US" altLang="ko-KR" dirty="0">
                <a:effectLst/>
                <a:latin typeface="+mn-ea"/>
              </a:rPr>
            </a:br>
            <a:r>
              <a:rPr lang="ko-KR" altLang="en-US" dirty="0">
                <a:effectLst/>
                <a:latin typeface="+mn-ea"/>
              </a:rPr>
              <a:t>죽도와 함께 석도</a:t>
            </a:r>
            <a:r>
              <a:rPr lang="en-US" altLang="ko-KR" dirty="0">
                <a:effectLst/>
                <a:latin typeface="+mn-ea"/>
              </a:rPr>
              <a:t>(</a:t>
            </a:r>
            <a:r>
              <a:rPr lang="ko-KR" altLang="en-US" dirty="0">
                <a:effectLst/>
                <a:latin typeface="+mn-ea"/>
              </a:rPr>
              <a:t>독도</a:t>
            </a:r>
            <a:r>
              <a:rPr lang="en-US" altLang="ko-KR" dirty="0">
                <a:effectLst/>
                <a:latin typeface="+mn-ea"/>
              </a:rPr>
              <a:t>)</a:t>
            </a:r>
            <a:r>
              <a:rPr lang="ko-KR" altLang="en-US" dirty="0">
                <a:effectLst/>
                <a:latin typeface="+mn-ea"/>
              </a:rPr>
              <a:t>를 규정하여 </a:t>
            </a:r>
            <a:endParaRPr lang="en-US" altLang="ko-KR" dirty="0">
              <a:effectLst/>
              <a:latin typeface="+mn-ea"/>
            </a:endParaRPr>
          </a:p>
          <a:p>
            <a:pPr algn="ctr"/>
            <a:r>
              <a:rPr lang="ko-KR" altLang="en-US" b="1" dirty="0">
                <a:solidFill>
                  <a:schemeClr val="accent2"/>
                </a:solidFill>
                <a:effectLst/>
                <a:latin typeface="+mn-ea"/>
              </a:rPr>
              <a:t>독도가 </a:t>
            </a:r>
            <a:r>
              <a:rPr lang="ko-KR" altLang="en-US" b="1" dirty="0" err="1">
                <a:solidFill>
                  <a:schemeClr val="accent2"/>
                </a:solidFill>
                <a:effectLst/>
                <a:latin typeface="+mn-ea"/>
              </a:rPr>
              <a:t>울도군의</a:t>
            </a:r>
            <a:r>
              <a:rPr lang="ko-KR" altLang="en-US" b="1" dirty="0">
                <a:solidFill>
                  <a:schemeClr val="accent2"/>
                </a:solidFill>
                <a:effectLst/>
                <a:latin typeface="+mn-ea"/>
              </a:rPr>
              <a:t> 관할임을 명확히 했습니다</a:t>
            </a:r>
            <a:r>
              <a:rPr lang="en-US" altLang="ko-KR" b="1" dirty="0">
                <a:solidFill>
                  <a:schemeClr val="accent2"/>
                </a:solidFill>
                <a:effectLst/>
                <a:latin typeface="+mn-ea"/>
              </a:rPr>
              <a:t>. </a:t>
            </a:r>
            <a:endParaRPr lang="ko-KR" altLang="en-US" b="1" dirty="0">
              <a:solidFill>
                <a:schemeClr val="accent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91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None,None,Absolute,None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1382</Words>
  <Application>Microsoft Office PowerPoint</Application>
  <PresentationFormat>화면 슬라이드 쇼(4:3)</PresentationFormat>
  <Paragraphs>248</Paragraphs>
  <Slides>24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맑은 고딕</vt:lpstr>
      <vt:lpstr>Segoe UI</vt:lpstr>
      <vt:lpstr>Arial</vt:lpstr>
      <vt:lpstr>Yoon 윤고딕 520_TT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</dc:creator>
  <cp:lastModifiedBy>최유민</cp:lastModifiedBy>
  <cp:revision>107</cp:revision>
  <dcterms:created xsi:type="dcterms:W3CDTF">2013-09-05T09:43:46Z</dcterms:created>
  <dcterms:modified xsi:type="dcterms:W3CDTF">2020-09-26T13:36:27Z</dcterms:modified>
</cp:coreProperties>
</file>