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3080580F-A111-483F-B8E7-5403D97247BF}" name="Main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8982" autoAdjust="0"/>
    <p:restoredTop sz="95962" autoAdjust="0"/>
  </p:normalViewPr>
  <p:slideViewPr>
    <p:cSldViewPr>
      <p:cViewPr varScale="1">
        <p:scale>
          <a:sx n="100" d="100"/>
          <a:sy n="100" d="100"/>
        </p:scale>
        <p:origin x="72" y="1464"/>
      </p:cViewPr>
      <p:guideLst>
        <p:guide orient="horz" pos="2159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87A23F8-1023-44DB-94FA-324FF4C25C44}" type="datetime1">
              <a:rPr lang="ko-KR" altLang="en-US"/>
              <a:pPr lvl="0">
                <a:defRPr/>
              </a:pPr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4DA1AB3-0D09-4229-8046-2E50F36D2841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BD3AEA-534D-4E7D-A62D-270999C1AB8C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6CEA-950D-4ED2-8031-E49FB3C840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80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6CEA-950D-4ED2-8031-E49FB3C840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7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190E9D-60B0-4E12-89F1-BFD464F00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" y="116632"/>
            <a:ext cx="2736751" cy="431800"/>
          </a:xfrm>
        </p:spPr>
        <p:txBody>
          <a:bodyPr/>
          <a:lstStyle>
            <a:lvl1pPr algn="l">
              <a:defRPr sz="1050" b="1">
                <a:latin typeface="+mn-ea"/>
                <a:ea typeface="+mn-ea"/>
              </a:defRPr>
            </a:lvl1pPr>
          </a:lstStyle>
          <a:p>
            <a:r>
              <a:rPr lang="en-US" altLang="ko-KR" dirty="0"/>
              <a:t>INSERT MAIN INDEX</a:t>
            </a:r>
            <a:br>
              <a:rPr lang="en-US" altLang="ko-KR" dirty="0"/>
            </a:br>
            <a:r>
              <a:rPr lang="en-US" altLang="ko-KR" dirty="0"/>
              <a:t>ADSTOREPOST.COM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1BF82A-A657-48CC-B56B-8C33974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504" y="6525344"/>
            <a:ext cx="416496" cy="287758"/>
          </a:xfrm>
        </p:spPr>
        <p:txBody>
          <a:bodyPr/>
          <a:lstStyle>
            <a:lvl1pPr>
              <a:defRPr b="1"/>
            </a:lvl1pPr>
          </a:lstStyle>
          <a:p>
            <a:fld id="{FDA66CEA-950D-4ED2-8031-E49FB3C840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F1E8A90-373E-4095-A817-705F5CD9AAE7}"/>
              </a:ext>
            </a:extLst>
          </p:cNvPr>
          <p:cNvGrpSpPr/>
          <p:nvPr userDrawn="1"/>
        </p:nvGrpSpPr>
        <p:grpSpPr>
          <a:xfrm>
            <a:off x="200024" y="2132856"/>
            <a:ext cx="9610724" cy="4536231"/>
            <a:chOff x="302539" y="2132856"/>
            <a:chExt cx="9403435" cy="4536231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D89A30DF-5BFF-46F3-B206-098D2C847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2539" y="2132856"/>
              <a:ext cx="9403435" cy="4536231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  <a:lumOff val="13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175">
              <a:noFill/>
            </a:ln>
            <a:effectLst>
              <a:outerShdw blurRad="241300" dist="2540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4000"/>
                </a:lnSpc>
              </a:pPr>
              <a:endPara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endParaRP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05E20572-627A-41BC-B8A8-4F4A681665EB}"/>
                </a:ext>
              </a:extLst>
            </p:cNvPr>
            <p:cNvSpPr/>
            <p:nvPr userDrawn="1"/>
          </p:nvSpPr>
          <p:spPr>
            <a:xfrm>
              <a:off x="312674" y="2132856"/>
              <a:ext cx="3082469" cy="4523524"/>
            </a:xfrm>
            <a:prstGeom prst="roundRect">
              <a:avLst>
                <a:gd name="adj" fmla="val 75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  <a:effectLst>
              <a:outerShdw blurRad="2413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4000"/>
                </a:lnSpc>
              </a:pPr>
              <a:endPara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j-cs"/>
              </a:endParaRPr>
            </a:p>
          </p:txBody>
        </p:sp>
      </p:grp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E2BAC0-3262-41BA-B534-CEF81EF3C1A1}"/>
              </a:ext>
            </a:extLst>
          </p:cNvPr>
          <p:cNvCxnSpPr>
            <a:cxnSpLocks/>
          </p:cNvCxnSpPr>
          <p:nvPr userDrawn="1"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1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9193FD6-AFBB-46EF-A2C0-F1CE18B8C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" y="116880"/>
            <a:ext cx="2736751" cy="431800"/>
          </a:xfrm>
        </p:spPr>
        <p:txBody>
          <a:bodyPr/>
          <a:lstStyle>
            <a:lvl1pPr algn="l">
              <a:defRPr sz="1050" b="1">
                <a:latin typeface="+mn-ea"/>
                <a:ea typeface="+mn-ea"/>
              </a:defRPr>
            </a:lvl1pPr>
          </a:lstStyle>
          <a:p>
            <a:r>
              <a:rPr lang="en-US" altLang="ko-KR" dirty="0"/>
              <a:t>INSERT MAIN INDEX</a:t>
            </a:r>
            <a:br>
              <a:rPr lang="en-US" altLang="ko-KR" dirty="0"/>
            </a:br>
            <a:r>
              <a:rPr lang="en-US" altLang="ko-KR" dirty="0"/>
              <a:t>ADSTOREPOST.COM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1627133-8902-4F24-8CC3-F18D4EAAB698}"/>
              </a:ext>
            </a:extLst>
          </p:cNvPr>
          <p:cNvCxnSpPr>
            <a:cxnSpLocks/>
          </p:cNvCxnSpPr>
          <p:nvPr userDrawn="1"/>
        </p:nvCxnSpPr>
        <p:spPr>
          <a:xfrm>
            <a:off x="200025" y="620713"/>
            <a:ext cx="81915" cy="0"/>
          </a:xfrm>
          <a:prstGeom prst="line">
            <a:avLst/>
          </a:prstGeom>
          <a:ln w="25400">
            <a:solidFill>
              <a:srgbClr val="DA5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0597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188914"/>
            <a:ext cx="8915400" cy="3603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3429000"/>
            <a:ext cx="8915400" cy="26971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489504" y="6570242"/>
            <a:ext cx="416496" cy="2877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900" spc="-6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A66CEA-950D-4ED2-8031-E49FB3C840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6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000" b="1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6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4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400" kern="1200" spc="-60" baseline="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1.jpeg"  /><Relationship Id="rId4" Type="http://schemas.openxmlformats.org/officeDocument/2006/relationships/image" Target="../media/image2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3.jpeg"  /><Relationship Id="rId4" Type="http://schemas.openxmlformats.org/officeDocument/2006/relationships/image" Target="../media/image2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5.jpeg"  /><Relationship Id="rId4" Type="http://schemas.openxmlformats.org/officeDocument/2006/relationships/image" Target="../media/image26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4.xml"  /><Relationship Id="rId3" Type="http://schemas.openxmlformats.org/officeDocument/2006/relationships/video" Target="https://www.youtube.com/embed/1pwh1nfGO6w" TargetMode="External" /><Relationship Id="rId4" Type="http://schemas.openxmlformats.org/officeDocument/2006/relationships/image" Target="../media/image27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8.jpeg"  /><Relationship Id="rId4" Type="http://schemas.openxmlformats.org/officeDocument/2006/relationships/image" Target="../media/image2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.xml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200026" y="188913"/>
            <a:ext cx="9505950" cy="64801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1618348" y="188913"/>
            <a:ext cx="6645756" cy="64801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578101" y="997586"/>
            <a:ext cx="4749800" cy="4621894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>
          <a:xfrm>
            <a:off x="2578101" y="5794134"/>
            <a:ext cx="1833488" cy="35900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>
              <a:defRPr/>
            </a:pPr>
            <a:endParaRPr lang="en-US" altLang="ko-KR" sz="800" b="1">
              <a:ln w="9525">
                <a:solidFill>
                  <a:prstClr val="white">
                    <a:alpha val="0"/>
                  </a:prstClr>
                </a:solidFill>
              </a:ln>
              <a:solidFill>
                <a:srgbClr val="4e4d5e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>
          <a:xfrm>
            <a:off x="6537176" y="5794134"/>
            <a:ext cx="790719" cy="35900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>
              <a:defRPr/>
            </a:pPr>
            <a:r>
              <a:rPr lang="en-US" altLang="ko-KR" sz="8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9. 2020</a:t>
            </a:r>
            <a:endParaRPr lang="en-US" altLang="ko-KR" sz="800" b="1">
              <a:solidFill>
                <a:srgbClr val="4e4d5e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114018" y="4479441"/>
            <a:ext cx="134368" cy="134368"/>
          </a:xfrm>
          <a:prstGeom prst="ellipse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sz="1600">
              <a:latin typeface="+mj-ea"/>
              <a:ea typeface="+mj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094206" y="5506256"/>
            <a:ext cx="233689" cy="233689"/>
          </a:xfrm>
          <a:prstGeom prst="rect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905" y="5153682"/>
            <a:ext cx="2743199" cy="445113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1200">
                <a:solidFill>
                  <a:schemeClr val="bg1"/>
                </a:solidFill>
                <a:latin typeface="나눔스퀘어 Bold"/>
                <a:ea typeface="나눔스퀘어 Bold"/>
              </a:rPr>
              <a:t>일본어일본학과</a:t>
            </a:r>
            <a:endParaRPr lang="ko-KR" altLang="en-US" sz="1200">
              <a:solidFill>
                <a:schemeClr val="bg1"/>
              </a:solidFill>
              <a:latin typeface="나눔스퀘어 Bold"/>
              <a:ea typeface="나눔스퀘어 Bold"/>
            </a:endParaRPr>
          </a:p>
          <a:p>
            <a:pPr lvl="0">
              <a:defRPr/>
            </a:pPr>
            <a:r>
              <a:rPr lang="ko-KR" altLang="en-US" sz="1200">
                <a:solidFill>
                  <a:schemeClr val="bg1"/>
                </a:solidFill>
                <a:latin typeface="나눔스퀘어 Bold"/>
                <a:ea typeface="나눔스퀘어 Bold"/>
              </a:rPr>
              <a:t>22002098 김소영</a:t>
            </a:r>
            <a:endParaRPr lang="ko-KR" altLang="en-US" sz="1200">
              <a:solidFill>
                <a:schemeClr val="bg1"/>
              </a:solidFill>
              <a:latin typeface="나눔스퀘어 Bold"/>
              <a:ea typeface="나눔스퀘어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" y="2985280"/>
            <a:ext cx="9903746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bg1"/>
                </a:solidFill>
                <a:latin typeface="나눔스퀘어 ExtraBold"/>
                <a:ea typeface="나눔스퀘어 ExtraBold"/>
              </a:rPr>
              <a:t>전후 일본의 오락과 소비문화</a:t>
            </a:r>
            <a:endParaRPr lang="ko-KR" sz="2800">
              <a:solidFill>
                <a:schemeClr val="bg1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2.1.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도박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0512" y="2209800"/>
            <a:ext cx="4117851" cy="2438400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69024" y="2000250"/>
            <a:ext cx="3954016" cy="2857500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파칭코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2.1.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도박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1556" y="1958174"/>
            <a:ext cx="8473891" cy="2941650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경마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2.2.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음주 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0512" y="2218685"/>
            <a:ext cx="4117851" cy="2420628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69024" y="2107229"/>
            <a:ext cx="3954015" cy="2643542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이자카야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2.2.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음주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2520" y="2084851"/>
            <a:ext cx="4032448" cy="2688298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69024" y="2112708"/>
            <a:ext cx="3954016" cy="2632582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클럽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2.3.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외식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6496" y="1988840"/>
            <a:ext cx="4443461" cy="2636453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69023" y="1916831"/>
            <a:ext cx="4104456" cy="2736304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소바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2.3.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외식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4528" y="1773708"/>
            <a:ext cx="4104221" cy="3023443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69024" y="1556791"/>
            <a:ext cx="3746160" cy="3456383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초밥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2.3.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외식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8255" y="2161363"/>
            <a:ext cx="4684745" cy="2535273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30802" y="2053284"/>
            <a:ext cx="4358703" cy="2751431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패밀리 레스토랑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2.4.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</a:t>
            </a:r>
            <a:r>
              <a:rPr lang="ko-KR" altLang="en-US" sz="3000" b="1">
                <a:solidFill>
                  <a:srgbClr val="404040"/>
                </a:solidFill>
                <a:latin typeface="나눔스퀘어 ExtraBold"/>
                <a:ea typeface="나눔스퀘어 ExtraBold"/>
              </a:rPr>
              <a:t>여행 · 관광 · 행락</a:t>
            </a:r>
            <a:endParaRPr lang="ko-KR" altLang="en-US" sz="3000" b="1">
              <a:solidFill>
                <a:srgbClr val="404040"/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0869" y="1988840"/>
            <a:ext cx="4326106" cy="2880320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97016" y="2000809"/>
            <a:ext cx="4287470" cy="2856382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온천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2.4.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</a:t>
            </a:r>
            <a:r>
              <a:rPr lang="ko-KR" altLang="en-US" sz="3000" b="1">
                <a:solidFill>
                  <a:srgbClr val="404040"/>
                </a:solidFill>
                <a:latin typeface="나눔스퀘어 ExtraBold"/>
                <a:ea typeface="나눔스퀘어 ExtraBold"/>
              </a:rPr>
              <a:t>여행 · 관광 · 행락</a:t>
            </a:r>
            <a:endParaRPr lang="ko-KR" altLang="en-US" sz="3000" b="1">
              <a:solidFill>
                <a:srgbClr val="404040"/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34" name="1pwh1nfGO6w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 rotWithShape="1">
          <a:blip r:embed="rId4"/>
          <a:stretch>
            <a:fillRect/>
          </a:stretch>
        </p:blipFill>
        <p:spPr>
          <a:xfrm>
            <a:off x="2113248" y="1628800"/>
            <a:ext cx="5679504" cy="4259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3241759" cy="51789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.일본의 소비문화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200472" y="795341"/>
            <a:ext cx="4662432" cy="545779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2.4.</a:t>
            </a: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 </a:t>
            </a:r>
            <a:r>
              <a:rPr lang="ko-KR" altLang="en-US" sz="3000" b="1">
                <a:solidFill>
                  <a:srgbClr val="404040"/>
                </a:solidFill>
                <a:latin typeface="나눔스퀘어 ExtraBold"/>
                <a:ea typeface="나눔스퀘어 ExtraBold"/>
              </a:rPr>
              <a:t>여행 · 관광 · 행락</a:t>
            </a:r>
            <a:endParaRPr lang="ko-KR" altLang="en-US" sz="3000" b="1">
              <a:solidFill>
                <a:srgbClr val="404040"/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8517" y="1772816"/>
            <a:ext cx="4128459" cy="3096344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953001" y="1714024"/>
            <a:ext cx="4192935" cy="3143167"/>
          </a:xfrm>
          <a:prstGeom prst="rect">
            <a:avLst/>
          </a:prstGeom>
        </p:spPr>
      </p:pic>
      <p:sp>
        <p:nvSpPr>
          <p:cNvPr id="32" name=""/>
          <p:cNvSpPr txBox="1"/>
          <p:nvPr/>
        </p:nvSpPr>
        <p:spPr>
          <a:xfrm>
            <a:off x="3224807" y="5419982"/>
            <a:ext cx="3456385" cy="52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연회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/>
          <p:cNvSpPr/>
          <p:nvPr/>
        </p:nvSpPr>
        <p:spPr>
          <a:xfrm>
            <a:off x="200030" y="188912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>
          <a:xfrm>
            <a:off x="258424" y="4593717"/>
            <a:ext cx="2376264" cy="55935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144000" tIns="0" rIns="179999" bIns="0" anchor="ctr">
            <a:noAutofit/>
          </a:bodyPr>
          <a:lstStyle/>
          <a:p>
            <a:pPr algn="ctr">
              <a:defRPr/>
            </a:pPr>
            <a:r>
              <a:rPr lang="en-US" altLang="ko-KR" sz="48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스퀘어 ExtraBold"/>
                <a:ea typeface="나눔스퀘어 Bold"/>
                <a:cs typeface="+mj-cs"/>
              </a:rPr>
              <a:t>목차</a:t>
            </a:r>
            <a:endParaRPr lang="en-US" altLang="ko-KR" sz="4800" b="1">
              <a:ln w="9525">
                <a:solidFill>
                  <a:prstClr val="white">
                    <a:alpha val="0"/>
                  </a:prstClr>
                </a:solidFill>
              </a:ln>
              <a:solidFill>
                <a:schemeClr val="bg1">
                  <a:lumMod val="85000"/>
                </a:schemeClr>
              </a:solidFill>
              <a:latin typeface="나눔스퀘어 ExtraBold"/>
              <a:ea typeface="나눔스퀘어 Bold"/>
              <a:cs typeface="+mj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>
          <a:xfrm>
            <a:off x="526236" y="5237612"/>
            <a:ext cx="1833488" cy="17904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>
              <a:defRPr/>
            </a:pPr>
            <a:r>
              <a:rPr lang="en-US" altLang="ko-KR" sz="900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나눔스퀘어 Bold"/>
                <a:ea typeface="나눔스퀘어 Bold"/>
                <a:cs typeface="+mj-cs"/>
              </a:rPr>
              <a:t>BASIC SQUARE STYLE</a:t>
            </a:r>
            <a:endParaRPr lang="en-US" altLang="ko-KR" sz="900">
              <a:solidFill>
                <a:srgbClr val="4e4d5e"/>
              </a:solidFill>
              <a:latin typeface="나눔스퀘어 Bold"/>
              <a:ea typeface="나눔스퀘어 Bold"/>
              <a:cs typeface="+mj-cs"/>
            </a:endParaRPr>
          </a:p>
        </p:txBody>
      </p:sp>
      <p:pic>
        <p:nvPicPr>
          <p:cNvPr id="2" name="그림 2" descr="건물, 실외, 도로, 거리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l="450" t="18840" r="-240" b="4990"/>
          <a:stretch>
            <a:fillRect/>
          </a:stretch>
        </p:blipFill>
        <p:spPr>
          <a:xfrm>
            <a:off x="216223" y="187907"/>
            <a:ext cx="9488985" cy="4065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6040" y="4602480"/>
            <a:ext cx="2743199" cy="156155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n-US" altLang="ko-KR" sz="1200">
                <a:solidFill>
                  <a:srgbClr val="da5054"/>
                </a:solidFill>
                <a:latin typeface="나눔스퀘어 ExtraBold"/>
                <a:ea typeface="나눔스퀘어 ExtraBold"/>
              </a:rPr>
              <a:t>1.</a:t>
            </a:r>
            <a:r>
              <a:rPr lang="en-US" altLang="ko-KR" sz="1200">
                <a:solidFill>
                  <a:srgbClr val="7f7f7f"/>
                </a:solidFill>
                <a:latin typeface="나눔스퀘어 ExtraBold"/>
                <a:ea typeface="나눔스퀘어 ExtraBold"/>
              </a:rPr>
              <a:t> 일본의 오락</a:t>
            </a: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r>
              <a:rPr lang="en-US" altLang="ko-KR" sz="1200">
                <a:solidFill>
                  <a:srgbClr val="da5054"/>
                </a:solidFill>
                <a:latin typeface="나눔스퀘어 ExtraBold"/>
                <a:ea typeface="나눔스퀘어 ExtraBold"/>
              </a:rPr>
              <a:t>1. 1.</a:t>
            </a:r>
            <a:r>
              <a:rPr lang="en-US" altLang="ko-KR" sz="1200">
                <a:solidFill>
                  <a:srgbClr val="7f7f7f"/>
                </a:solidFill>
                <a:latin typeface="나눔스퀘어 ExtraBold"/>
                <a:ea typeface="나눔스퀘어 ExtraBold"/>
              </a:rPr>
              <a:t> 과거 일본의 오락</a:t>
            </a: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r>
              <a:rPr lang="en-US" altLang="ko-KR" sz="1200">
                <a:solidFill>
                  <a:srgbClr val="da5054"/>
                </a:solidFill>
                <a:latin typeface="나눔스퀘어 ExtraBold"/>
                <a:ea typeface="나눔스퀘어 ExtraBold"/>
              </a:rPr>
              <a:t>1. 2.</a:t>
            </a:r>
            <a:r>
              <a:rPr lang="en-US" altLang="ko-KR" sz="1200">
                <a:solidFill>
                  <a:srgbClr val="7f7f7f"/>
                </a:solidFill>
                <a:latin typeface="나눔스퀘어 ExtraBold"/>
                <a:ea typeface="나눔스퀘어 ExtraBold"/>
              </a:rPr>
              <a:t> 현재 일본의 오락</a:t>
            </a: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algn="just">
              <a:defRPr/>
            </a:pPr>
            <a:r>
              <a:rPr lang="en-US" altLang="ko-KR" sz="1200">
                <a:solidFill>
                  <a:srgbClr val="da5054"/>
                </a:solidFill>
                <a:latin typeface="나눔스퀘어 ExtraBold"/>
                <a:ea typeface="나눔스퀘어 ExtraBold"/>
              </a:rPr>
              <a:t>2.</a:t>
            </a:r>
            <a:r>
              <a:rPr lang="en-US" altLang="ko-KR" sz="1200">
                <a:solidFill>
                  <a:srgbClr val="7f7f7f"/>
                </a:solidFill>
                <a:latin typeface="나눔스퀘어 ExtraBold"/>
                <a:ea typeface="나눔스퀘어 ExtraBold"/>
              </a:rPr>
              <a:t> 일본의 소비문화</a:t>
            </a:r>
            <a:endParaRPr lang="en-US" altLang="ko-KR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  <a:p>
            <a:pPr lvl="0">
              <a:defRPr/>
            </a:pPr>
            <a:endParaRPr lang="ko-KR" altLang="en-US" sz="1200">
              <a:solidFill>
                <a:srgbClr val="7f7f7f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>
          <a:xfrm>
            <a:off x="200026" y="188913"/>
            <a:ext cx="9505950" cy="64801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1618348" y="188913"/>
            <a:ext cx="6645756" cy="64801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578101" y="997586"/>
            <a:ext cx="4749800" cy="4621894"/>
          </a:xfrm>
          <a:prstGeom prst="rect">
            <a:avLst/>
          </a:prstGeom>
          <a:solidFill>
            <a:schemeClr val="tx1">
              <a:lumMod val="75000"/>
              <a:lumOff val="2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>
          <a:xfrm>
            <a:off x="2578101" y="5794134"/>
            <a:ext cx="1833488" cy="35900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>
              <a:defRPr/>
            </a:pPr>
            <a:endParaRPr lang="en-US" altLang="ko-KR" sz="800" b="1">
              <a:ln w="9525">
                <a:solidFill>
                  <a:prstClr val="white">
                    <a:alpha val="0"/>
                  </a:prstClr>
                </a:solidFill>
              </a:ln>
              <a:solidFill>
                <a:srgbClr val="4e4d5e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>
          <a:xfrm>
            <a:off x="6537176" y="5794134"/>
            <a:ext cx="790719" cy="359003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dist">
              <a:defRPr/>
            </a:pPr>
            <a:r>
              <a:rPr lang="en-US" altLang="ko-KR" sz="800" b="1">
                <a:ln w="9525">
                  <a:solidFill>
                    <a:schemeClr val="bg1">
                      <a:alpha val="0"/>
                    </a:schemeClr>
                  </a:solidFill>
                </a:ln>
                <a:solidFill>
                  <a:srgbClr val="4e4d5e"/>
                </a:solidFill>
                <a:latin typeface="+mj-ea"/>
                <a:ea typeface="+mj-ea"/>
                <a:cs typeface="+mj-cs"/>
              </a:rPr>
              <a:t>9. 2020</a:t>
            </a:r>
            <a:endParaRPr lang="en-US" altLang="ko-KR" sz="800" b="1">
              <a:solidFill>
                <a:srgbClr val="4e4d5e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114018" y="4479441"/>
            <a:ext cx="134368" cy="134368"/>
          </a:xfrm>
          <a:prstGeom prst="ellipse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 sz="1600">
              <a:latin typeface="+mj-ea"/>
              <a:ea typeface="+mj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094206" y="5506256"/>
            <a:ext cx="233689" cy="233689"/>
          </a:xfrm>
          <a:prstGeom prst="rect">
            <a:avLst/>
          </a:prstGeom>
          <a:solidFill>
            <a:srgbClr val="da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" y="2985280"/>
            <a:ext cx="9903746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bg1"/>
                </a:solidFill>
                <a:latin typeface="나눔스퀘어 ExtraBold"/>
                <a:ea typeface="나눔스퀘어 ExtraBold"/>
              </a:rPr>
              <a:t>감사합니다</a:t>
            </a:r>
            <a:r>
              <a:rPr lang="en-US" altLang="ko-KR" sz="2800">
                <a:solidFill>
                  <a:schemeClr val="bg1"/>
                </a:solidFill>
                <a:latin typeface="나눔스퀘어 ExtraBold"/>
                <a:ea typeface="나눔스퀘어 ExtraBold"/>
              </a:rPr>
              <a:t>.</a:t>
            </a:r>
            <a:endParaRPr lang="en-US" altLang="ko-KR" sz="2800">
              <a:solidFill>
                <a:schemeClr val="bg1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과거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 t="3890"/>
          <a:stretch>
            <a:fillRect/>
          </a:stretch>
        </p:blipFill>
        <p:spPr>
          <a:xfrm>
            <a:off x="2755235" y="1844823"/>
            <a:ext cx="4395529" cy="3168352"/>
          </a:xfrm>
          <a:prstGeom prst="rect">
            <a:avLst/>
          </a:prstGeom>
          <a:effectLst/>
          <a:sp3d/>
        </p:spPr>
      </p:pic>
      <p:sp>
        <p:nvSpPr>
          <p:cNvPr id="26" name=""/>
          <p:cNvSpPr txBox="1"/>
          <p:nvPr/>
        </p:nvSpPr>
        <p:spPr>
          <a:xfrm>
            <a:off x="704528" y="4941168"/>
            <a:ext cx="3960440" cy="3623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28" name=""/>
          <p:cNvSpPr txBox="1"/>
          <p:nvPr/>
        </p:nvSpPr>
        <p:spPr>
          <a:xfrm>
            <a:off x="3224807" y="5301208"/>
            <a:ext cx="3456385" cy="52618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능</a:t>
            </a:r>
            <a:r>
              <a:rPr lang="en-US" altLang="ko-KR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(</a:t>
            </a:r>
            <a:r>
              <a:rPr lang="ko-KR" altLang="en-US" sz="2900">
                <a:solidFill>
                  <a:srgbClr val="262626"/>
                </a:solidFill>
                <a:latin typeface="나눔스퀘어 ExtraBold"/>
              </a:rPr>
              <a:t>能</a:t>
            </a:r>
            <a:r>
              <a:rPr lang="en-US" altLang="ko-KR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)</a:t>
            </a:r>
            <a:endParaRPr lang="en-US" altLang="ko-KR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과거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755235" y="1964181"/>
            <a:ext cx="4395529" cy="2929637"/>
          </a:xfrm>
          <a:prstGeom prst="rect">
            <a:avLst/>
          </a:prstGeom>
          <a:effectLst/>
          <a:sp3d/>
        </p:spPr>
      </p:pic>
      <p:sp>
        <p:nvSpPr>
          <p:cNvPr id="26" name=""/>
          <p:cNvSpPr txBox="1"/>
          <p:nvPr/>
        </p:nvSpPr>
        <p:spPr>
          <a:xfrm>
            <a:off x="704528" y="4941168"/>
            <a:ext cx="3960440" cy="3623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1" name=""/>
          <p:cNvSpPr txBox="1"/>
          <p:nvPr/>
        </p:nvSpPr>
        <p:spPr>
          <a:xfrm>
            <a:off x="3224807" y="5301208"/>
            <a:ext cx="3456385" cy="52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희극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과거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53342" y="1533556"/>
            <a:ext cx="4999315" cy="3479619"/>
          </a:xfrm>
          <a:prstGeom prst="rect">
            <a:avLst/>
          </a:prstGeom>
          <a:effectLst/>
          <a:sp3d/>
        </p:spPr>
      </p:pic>
      <p:sp>
        <p:nvSpPr>
          <p:cNvPr id="26" name=""/>
          <p:cNvSpPr txBox="1"/>
          <p:nvPr/>
        </p:nvSpPr>
        <p:spPr>
          <a:xfrm>
            <a:off x="704528" y="4941168"/>
            <a:ext cx="3960440" cy="3623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0" name=""/>
          <p:cNvSpPr txBox="1"/>
          <p:nvPr/>
        </p:nvSpPr>
        <p:spPr>
          <a:xfrm>
            <a:off x="3224807" y="5301208"/>
            <a:ext cx="3456385" cy="52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가부키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76200" dist="76200" dir="27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과거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06012" y="1929763"/>
            <a:ext cx="4093975" cy="2998473"/>
          </a:xfrm>
          <a:prstGeom prst="rect">
            <a:avLst/>
          </a:prstGeom>
          <a:effectLst/>
          <a:sp3d/>
        </p:spPr>
      </p:pic>
      <p:sp>
        <p:nvSpPr>
          <p:cNvPr id="26" name=""/>
          <p:cNvSpPr txBox="1"/>
          <p:nvPr/>
        </p:nvSpPr>
        <p:spPr>
          <a:xfrm>
            <a:off x="704528" y="4941168"/>
            <a:ext cx="3960440" cy="3623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0" name=""/>
          <p:cNvSpPr txBox="1"/>
          <p:nvPr/>
        </p:nvSpPr>
        <p:spPr>
          <a:xfrm>
            <a:off x="3224807" y="5301208"/>
            <a:ext cx="3456385" cy="52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분라쿠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현재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2474" y="1643574"/>
            <a:ext cx="4400525" cy="3570851"/>
          </a:xfrm>
          <a:prstGeom prst="rect">
            <a:avLst/>
          </a:prstGeom>
        </p:spPr>
      </p:pic>
      <p:sp>
        <p:nvSpPr>
          <p:cNvPr id="26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연예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41032" y="2294874"/>
            <a:ext cx="4032447" cy="2268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현재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2473" y="2276872"/>
            <a:ext cx="4544542" cy="2524745"/>
          </a:xfrm>
          <a:prstGeom prst="rect">
            <a:avLst/>
          </a:prstGeom>
        </p:spPr>
      </p:pic>
      <p:pic>
        <p:nvPicPr>
          <p:cNvPr id="27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13040" y="2294874"/>
            <a:ext cx="3790950" cy="2502277"/>
          </a:xfrm>
          <a:prstGeom prst="rect">
            <a:avLst/>
          </a:prstGeom>
        </p:spPr>
      </p:pic>
      <p:sp>
        <p:nvSpPr>
          <p:cNvPr id="28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연극</a:t>
            </a:r>
            <a:endParaRPr lang="ko-KR" altLang="en-US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200030" y="188911"/>
            <a:ext cx="9505942" cy="64801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2413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72000" tIns="0" rIns="7200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  <a:defRPr/>
            </a:pPr>
            <a:endParaRPr lang="ko-KR" altLang="en-US" sz="1100">
              <a:ln w="9525"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스퀘어 Bold"/>
              <a:ea typeface="나눔스퀘어 Bold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73" y="223150"/>
            <a:ext cx="2743199" cy="523220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1.일본의 오락</a:t>
            </a:r>
            <a:endParaRPr lang="ko-KR">
              <a:latin typeface="나눔스퀘어 ExtraBold"/>
              <a:ea typeface="나눔스퀘어 ExtraBold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01155" y="790315"/>
            <a:ext cx="261811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073" y="791064"/>
            <a:ext cx="4662431" cy="5405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/>
                <a:ea typeface="나눔스퀘어 ExtraBold"/>
              </a:rPr>
              <a:t>1.1. 현재 일본의 오락</a:t>
            </a:r>
            <a:endParaRPr lang="ko-KR" altLang="en-US" sz="3000">
              <a:solidFill>
                <a:schemeClr val="tx1">
                  <a:lumMod val="75000"/>
                  <a:lumOff val="25000"/>
                </a:schemeClr>
              </a:solidFill>
              <a:latin typeface="나눔스퀘어 ExtraBold"/>
              <a:ea typeface="나눔스퀘어 ExtraBold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4528" y="1760926"/>
            <a:ext cx="3655475" cy="3336146"/>
          </a:xfrm>
          <a:prstGeom prst="rect">
            <a:avLst/>
          </a:prstGeom>
        </p:spPr>
      </p:pic>
      <p:pic>
        <p:nvPicPr>
          <p:cNvPr id="27" name="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736976" y="1916832"/>
            <a:ext cx="4536503" cy="3024335"/>
          </a:xfrm>
          <a:prstGeom prst="rect">
            <a:avLst/>
          </a:prstGeom>
        </p:spPr>
      </p:pic>
      <p:sp>
        <p:nvSpPr>
          <p:cNvPr id="28" name=""/>
          <p:cNvSpPr txBox="1"/>
          <p:nvPr/>
        </p:nvSpPr>
        <p:spPr>
          <a:xfrm>
            <a:off x="3224807" y="5419982"/>
            <a:ext cx="3456385" cy="529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만담</a:t>
            </a:r>
            <a:r>
              <a:rPr lang="en-US" altLang="ko-KR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(</a:t>
            </a:r>
            <a:r>
              <a:rPr lang="ko-KR" altLang="en-US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보케와 츳코미</a:t>
            </a:r>
            <a:r>
              <a:rPr lang="en-US" altLang="ko-KR" sz="2900">
                <a:solidFill>
                  <a:srgbClr val="262626"/>
                </a:solidFill>
                <a:latin typeface="나눔스퀘어 ExtraBold"/>
                <a:ea typeface="나눔스퀘어 ExtraBold"/>
              </a:rPr>
              <a:t>)</a:t>
            </a:r>
            <a:endParaRPr lang="en-US" altLang="ko-KR" sz="2900">
              <a:solidFill>
                <a:srgbClr val="262626"/>
              </a:solidFill>
              <a:latin typeface="나눔스퀘어 ExtraBold"/>
              <a:ea typeface="나눔스퀘어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나눔스퀘어 ExtraBold"/>
        <a:ea typeface="나눔스퀘어 ExtraBold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410</ep:Words>
  <ep:PresentationFormat>A4 용지(210x297mm)</ep:PresentationFormat>
  <ep:Paragraphs>153</ep:Paragraphs>
  <ep:Slides>20</ep:Slides>
  <ep:Notes>21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2018-09-20T04:59:45.000</dcterms:created>
  <dc:creator>siuser</dc:creator>
  <cp:lastModifiedBy>moloo</cp:lastModifiedBy>
  <dcterms:modified xsi:type="dcterms:W3CDTF">2020-09-28T09:13:00.046</dcterms:modified>
  <cp:revision>1905</cp:revision>
  <dc:title>PowerPoint 프레젠테이션</dc:title>
  <cp:version>1000.0000.01</cp:version>
</cp:coreProperties>
</file>