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3" r:id="rId2"/>
    <p:sldId id="259" r:id="rId3"/>
    <p:sldId id="294" r:id="rId4"/>
    <p:sldId id="321" r:id="rId5"/>
    <p:sldId id="322" r:id="rId6"/>
    <p:sldId id="296" r:id="rId7"/>
    <p:sldId id="323" r:id="rId8"/>
    <p:sldId id="324" r:id="rId9"/>
    <p:sldId id="325" r:id="rId10"/>
    <p:sldId id="326" r:id="rId11"/>
    <p:sldId id="328" r:id="rId12"/>
    <p:sldId id="330" r:id="rId13"/>
    <p:sldId id="331" r:id="rId14"/>
    <p:sldId id="332" r:id="rId15"/>
    <p:sldId id="333" r:id="rId16"/>
    <p:sldId id="334" r:id="rId17"/>
    <p:sldId id="337" r:id="rId18"/>
    <p:sldId id="336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297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맑은 고딕" panose="020B0503020000020004" pitchFamily="50" charset="-127"/>
      <p:regular r:id="rId38"/>
      <p:bold r:id="rId39"/>
    </p:embeddedFont>
    <p:embeddedFont>
      <p:font typeface="배달의민족 주아" panose="02020603020101020101" pitchFamily="18" charset="-127"/>
      <p:regular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B4A"/>
    <a:srgbClr val="396C87"/>
    <a:srgbClr val="EE6F10"/>
    <a:srgbClr val="7C2A3B"/>
    <a:srgbClr val="3F6603"/>
    <a:srgbClr val="F07E28"/>
    <a:srgbClr val="070805"/>
    <a:srgbClr val="F6B100"/>
    <a:srgbClr val="D8453E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6005" autoAdjust="0"/>
  </p:normalViewPr>
  <p:slideViewPr>
    <p:cSldViewPr>
      <p:cViewPr varScale="1">
        <p:scale>
          <a:sx n="114" d="100"/>
          <a:sy n="114" d="100"/>
        </p:scale>
        <p:origin x="18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2020-09-26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2020-09-26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95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3D6733-6F27-4404-AB51-585418F146E5}" type="datetimeFigureOut">
              <a:rPr lang="ko-KR" altLang="en-US" smtClean="0"/>
              <a:pPr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37240" y="2276872"/>
            <a:ext cx="4507119" cy="18012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en-US" altLang="ko-KR" sz="54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292079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2020-09-26</a:t>
            </a:fld>
            <a:endParaRPr lang="ko-KR" altLang="en-US"/>
          </a:p>
        </p:txBody>
      </p:sp>
      <p:sp>
        <p:nvSpPr>
          <p:cNvPr id="9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29207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29207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5097710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79512" y="30839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5097710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79512" y="30839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927149" y="2803920"/>
            <a:ext cx="5289702" cy="125015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uB4_LNZ2Rk?feature=oembed" TargetMode="Externa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107504" y="2278632"/>
            <a:ext cx="4507119" cy="1801255"/>
          </a:xfrm>
        </p:spPr>
        <p:txBody>
          <a:bodyPr/>
          <a:lstStyle/>
          <a:p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</a:t>
            </a:r>
            <a:b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역사적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지리적 근거와 국제법적 근거</a:t>
            </a:r>
            <a:endParaRPr lang="ko-KR" altLang="en-US" sz="4000" b="1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7504" y="4221088"/>
            <a:ext cx="3464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chemeClr val="bg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21604633 </a:t>
            </a:r>
            <a:r>
              <a:rPr kumimoji="1" lang="ko-KR" altLang="en-US" sz="1400" dirty="0">
                <a:solidFill>
                  <a:schemeClr val="bg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체육학과 </a:t>
            </a:r>
            <a:r>
              <a:rPr kumimoji="1" lang="en-US" altLang="ko-KR" sz="1400" dirty="0">
                <a:solidFill>
                  <a:schemeClr val="bg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3</a:t>
            </a:r>
            <a:r>
              <a:rPr kumimoji="1" lang="ko-KR" altLang="en-US" sz="1400" dirty="0">
                <a:solidFill>
                  <a:schemeClr val="bg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학년 김봉근</a:t>
            </a:r>
            <a:endParaRPr kumimoji="1" lang="en-US" altLang="ko-KR" sz="1400" dirty="0">
              <a:solidFill>
                <a:schemeClr val="bg1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962640"/>
            <a:ext cx="45416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1454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세종실록 지리지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조선 초기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관찬서인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“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세종실록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지리지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”</a:t>
            </a:r>
            <a:endParaRPr kumimoji="1" lang="ko-KR" altLang="en-US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(1454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는 울릉도와 독도가 강원도 울진현에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속한 두 섬이라고 기록하고 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특히 “우산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무릉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)…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두 섬은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서로 멀리 떨어져 있지 않아 날씨가 맑으면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바라볼 수 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.”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라고 기록하고 있는데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울릉도에서 날씨가 맑은 날 육안으로 보이는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섬은 독도가 유일하다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C2D186-6C3E-477E-92D9-C65149FBB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16" y="2166549"/>
            <a:ext cx="2464440" cy="337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97074"/>
            <a:ext cx="471795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1693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안용복 일본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남치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안용복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박어둔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두 사람이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울릉도에서 어업을 하다가 울릉도에 온 일본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오야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무라카와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大谷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·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村川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양가의 선원들에게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잡혀서 일본으로 끌려간 사건이다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 사건으로 인해 조선과 일본 간의 울릉도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영유권에 대한 분쟁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쟁계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 발생한다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EBD04E-3E57-49D7-827F-775230FDD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6" y="2833885"/>
            <a:ext cx="2990666" cy="21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968548"/>
            <a:ext cx="435728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1695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일본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돗토리번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답변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일본 막부는 울릉도 영유권에 대해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알아보기 위해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돗토리번에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울릉도의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소속을 질문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(12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월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24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이에 대해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돗토리번이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막부에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다케시마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와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마쓰시마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돗토리번의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소속이 아니라고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답변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(12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월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25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함에 따라 막부는 울릉도와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독도가 일본령이 아님을 공식적으로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확인한다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10692E-92D4-42E6-B234-5A27A2575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35" y="2687152"/>
            <a:ext cx="2952329" cy="23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2276323"/>
            <a:ext cx="407355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1770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동국문헌비고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여지고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국왕 영조의 명에 의해 조선의 문물제도를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기록한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관찬서이다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 책에는 “우산도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와 울릉도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두 섬으로 하나가 바로 우산이다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여지지에 이르기를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울릉과 우산은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모두 우산국의 땅인데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우산은 일본이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말하는 송도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松島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.”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라고 하였다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B00424-FDD9-4DA8-A8E2-8DD8E599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35" y="2661684"/>
            <a:ext cx="3063037" cy="23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836" y="1660769"/>
            <a:ext cx="398378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1877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태정관 지령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1877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3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월 일본 최고 행정기구인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태정관이 내무성에 울릉도와 독도가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일본령이 아니라고 내린 지령이다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태정관은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17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세기 에도 막부와 조선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정부 간 교섭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울릉도쟁계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결과 울릉도와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독도가 일본 소속이 아님이 확인되었다고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판단하고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“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다케시마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一嶋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의 건에 대해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본방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本邦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일본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과는 관계가 없음을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명심할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것”이라는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지시를 내무성에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내렸던 것이다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8CB031-8A90-423F-8E77-A7784BD5E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16" y="2035036"/>
            <a:ext cx="2304256" cy="36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036" y="1968545"/>
            <a:ext cx="423064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1900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칙령 제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41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호 반포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고종 황제는 칙령으로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“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欝陵島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欝島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로 개칭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改稱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하고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도감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島監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을 군수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郡守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로 개정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改正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건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件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)”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을 제정 반포했다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 칙령 제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조에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울도군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欝島郡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의 관할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구역으로 울릉전도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欝陵全島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죽도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竹島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와 함께 석도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石島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규정하여 독도가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울도군의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관할임을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명확히 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908A2E9-29A9-491C-8528-323E28145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5" y="2889263"/>
            <a:ext cx="312463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436" y="3542847"/>
            <a:ext cx="40591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1906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3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월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울도군수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심흥택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보고서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울도군수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심흥택이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울릉도를 방문한 일본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시마네현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관민 조사단으로부터 일본이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독도를 영토 편입했다는 소식을 듣고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다음 날 강원도 관찰사와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내부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內部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현재의 행정안전부에 해당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보고한 문서이며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 보고서에는 “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본군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소속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독도”라고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하여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독도가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울도군의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관할임을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분명히했다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3C80DB-2BAF-4FCD-95FB-3AB2ADA66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912" y="1042882"/>
            <a:ext cx="3044175" cy="2499965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90B6558C-CD67-4102-AD50-4D7A300B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043" y="3542846"/>
            <a:ext cx="44390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1906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5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월 의정부 참정대신 지령 제 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3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대한제국 최고의 행정기구인 의정부에서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일본의 독도 영토 편입을 부인하는 지령을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내린 것이다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의정부는 강원도 관찰사로부터 일본이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독도를 영토 편입했다는 보고를 접하고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일본의 독도 편입을 부인하는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참정대신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지금의 부총리격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의 지령을 내린다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  <a:endParaRPr kumimoji="1" lang="ko-KR" altLang="en-US" sz="20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390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3628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063" y="3542847"/>
            <a:ext cx="403187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1946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1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월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29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연합국최고사령관 각서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(SCAPIN)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제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677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호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제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차 세계대전 종전 후 일본의 통치 행정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범위에서 독도를 제외시킨 각서이다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연합국 최고사령관은 일본의 영역에서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“울릉도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리앙쿠르암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과 제주도는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제외된다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.”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라고 규정하였다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6FEA8E-60E4-4B3E-B19C-6CBC58F05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255" y="997164"/>
            <a:ext cx="2713540" cy="2376264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0DAFFC4F-AEAF-4419-8A3E-CF45C0AA5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10" y="3542847"/>
            <a:ext cx="42659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1946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6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월 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22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</a:t>
            </a:r>
            <a:endParaRPr kumimoji="1" lang="en-US" altLang="ko-KR" sz="20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연합국최고사령관 각서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(SCAPIN)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제 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1033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호</a:t>
            </a:r>
            <a:endParaRPr kumimoji="1" lang="en-US" altLang="ko-KR" sz="20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0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연합국 최고사령관이 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SCAPIN 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제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677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호에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이어 일본의 선박 및 국민이 독도 또는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 주변 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12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해리 이내에 접근하는 것을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금지한 각서이다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4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3628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352992"/>
            <a:ext cx="41136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1954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센프란시스코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강화조약 체결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샌프란시스코 강화조약은 제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세계대전을 종결하면서 연합국과 일본이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체결한 조약이다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 조약 제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조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(a)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에서 “일본은 한국의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독립을 인정하고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제주도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거문도 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울릉도를 포함한 한국에 대한 모든 권리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권원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및 청구권을 포기한다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.”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라고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규정했다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이는 한국의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3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천여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개의 도서 가운데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예시에 불과하며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독도가 직접적으로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명시되지 않았다고 하여 독도가 한국의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영토에 포함되지 않는다고 볼 수 없다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766181-30C5-4649-96C8-9D5AF28A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35" y="2774008"/>
            <a:ext cx="3139322" cy="21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05686" y="2708920"/>
            <a:ext cx="5131380" cy="1090197"/>
            <a:chOff x="4833265" y="2281453"/>
            <a:chExt cx="2616806" cy="1090197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964604" y="2281453"/>
              <a:ext cx="3541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04</a:t>
              </a:r>
              <a:endParaRPr kumimoji="1" lang="ko-KR" altLang="ko-KR" sz="3200" b="1" dirty="0">
                <a:solidFill>
                  <a:srgbClr val="EE6F1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833265" y="2786875"/>
              <a:ext cx="261680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200" b="1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독도가 한국 영토인 지리적 근거</a:t>
              </a:r>
              <a:endParaRPr kumimoji="1" lang="en-US" altLang="ko-KR" sz="32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389088" y="3799117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749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384" y="1725376"/>
            <a:ext cx="244575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18000"/>
                    </a:prst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CONTENTS</a:t>
            </a:r>
            <a:endParaRPr lang="ko-KR" altLang="en-US" sz="3000" b="1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18000"/>
                  </a:prst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692653"/>
            <a:ext cx="2502694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0" y="2330828"/>
            <a:ext cx="2502694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102" name="그룹 101"/>
          <p:cNvGrpSpPr/>
          <p:nvPr/>
        </p:nvGrpSpPr>
        <p:grpSpPr>
          <a:xfrm>
            <a:off x="3793436" y="854859"/>
            <a:ext cx="4785582" cy="493310"/>
            <a:chOff x="3909713" y="1724824"/>
            <a:chExt cx="4232603" cy="493310"/>
          </a:xfrm>
        </p:grpSpPr>
        <p:sp>
          <p:nvSpPr>
            <p:cNvPr id="103" name="Text Box 5"/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400" b="1" dirty="0" err="1">
                  <a:solidFill>
                    <a:schemeClr val="bg1">
                      <a:lumMod val="6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독도란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?</a:t>
              </a:r>
            </a:p>
          </p:txBody>
        </p:sp>
        <p:sp>
          <p:nvSpPr>
            <p:cNvPr id="105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4971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01</a:t>
              </a:r>
              <a:endParaRPr lang="ko-KR" altLang="en-US" sz="25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3793436" y="1769259"/>
            <a:ext cx="4785582" cy="493310"/>
            <a:chOff x="3909713" y="1724824"/>
            <a:chExt cx="4232603" cy="493310"/>
          </a:xfrm>
        </p:grpSpPr>
        <p:sp>
          <p:nvSpPr>
            <p:cNvPr id="108" name="Text Box 5"/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독도의 역사 </a:t>
              </a:r>
              <a:endParaRPr lang="en-US" altLang="ko-KR" sz="1400" b="1" dirty="0">
                <a:solidFill>
                  <a:schemeClr val="bg1">
                    <a:lumMod val="6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0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50359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02</a:t>
              </a:r>
              <a:endParaRPr lang="ko-KR" altLang="en-US" sz="25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3793436" y="2683659"/>
            <a:ext cx="4785582" cy="493310"/>
            <a:chOff x="3909713" y="1724824"/>
            <a:chExt cx="4232603" cy="493310"/>
          </a:xfrm>
        </p:grpSpPr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독도가 한국 영토인 역사적  근거 </a:t>
              </a:r>
              <a:endParaRPr lang="en-US" altLang="ko-KR" sz="1400" b="1" dirty="0">
                <a:solidFill>
                  <a:schemeClr val="bg1">
                    <a:lumMod val="6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5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49366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03</a:t>
              </a:r>
              <a:endParaRPr lang="ko-KR" altLang="en-US" sz="25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3793436" y="3598059"/>
            <a:ext cx="4785582" cy="493310"/>
            <a:chOff x="3909713" y="1724824"/>
            <a:chExt cx="4232603" cy="493310"/>
          </a:xfrm>
        </p:grpSpPr>
        <p:sp>
          <p:nvSpPr>
            <p:cNvPr id="118" name="Text Box 5"/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독도가 한국 영토인 지리적  근거</a:t>
              </a:r>
              <a:endParaRPr lang="en-US" altLang="ko-KR" sz="1400" b="1" dirty="0">
                <a:solidFill>
                  <a:schemeClr val="bg1">
                    <a:lumMod val="6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0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5163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04</a:t>
              </a:r>
              <a:endParaRPr lang="ko-KR" altLang="en-US" sz="25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3792814" y="4512460"/>
            <a:ext cx="4785581" cy="493310"/>
            <a:chOff x="3909713" y="1724824"/>
            <a:chExt cx="4232603" cy="493310"/>
          </a:xfrm>
        </p:grpSpPr>
        <p:sp>
          <p:nvSpPr>
            <p:cNvPr id="123" name="Text Box 5"/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독도가 한국 영토인 국제법적 근거</a:t>
              </a:r>
              <a:endParaRPr lang="en-US" altLang="ko-KR" sz="1400" b="1" dirty="0">
                <a:solidFill>
                  <a:schemeClr val="bg1">
                    <a:lumMod val="6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5" name="TextBox 13"/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50217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05</a:t>
              </a:r>
              <a:endParaRPr lang="ko-KR" altLang="en-US" sz="25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B86356B-B045-4612-BDDC-B11C0FEBACB0}"/>
              </a:ext>
            </a:extLst>
          </p:cNvPr>
          <p:cNvGrpSpPr/>
          <p:nvPr/>
        </p:nvGrpSpPr>
        <p:grpSpPr>
          <a:xfrm>
            <a:off x="3792814" y="5446744"/>
            <a:ext cx="4785581" cy="493310"/>
            <a:chOff x="3909713" y="1724824"/>
            <a:chExt cx="4232603" cy="493310"/>
          </a:xfrm>
        </p:grpSpPr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75C294AF-ACCA-4FA1-8F98-888A364B0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66" y="1884924"/>
              <a:ext cx="29527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영상 시청 </a:t>
              </a:r>
              <a:r>
                <a:rPr lang="en-US" altLang="ko-KR" sz="1400" b="1" dirty="0">
                  <a:solidFill>
                    <a:schemeClr val="bg1">
                      <a:lumMod val="6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&amp; </a:t>
              </a:r>
              <a:r>
                <a:rPr lang="ko-KR" altLang="en-US" sz="1400" b="1" dirty="0">
                  <a:solidFill>
                    <a:schemeClr val="bg1">
                      <a:lumMod val="6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마무리</a:t>
              </a:r>
              <a:endParaRPr lang="en-US" altLang="ko-KR" sz="1400" b="1" dirty="0">
                <a:solidFill>
                  <a:schemeClr val="bg1">
                    <a:lumMod val="6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2654D5F8-1AC4-4847-B6B4-B03394DA8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713" y="1724824"/>
              <a:ext cx="51351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396C87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06</a:t>
              </a:r>
              <a:endParaRPr lang="ko-KR" altLang="en-US" sz="25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782E16A-C929-498F-83D4-8F9218AF3572}"/>
                </a:ext>
              </a:extLst>
            </p:cNvPr>
            <p:cNvSpPr/>
            <p:nvPr/>
          </p:nvSpPr>
          <p:spPr>
            <a:xfrm>
              <a:off x="4016126" y="2187039"/>
              <a:ext cx="4038009" cy="31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750274D-583B-4F6C-80F7-BEF74BAB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EDF7DDD-5EA4-4EA9-9F13-5ECD6FBC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25" y="136905"/>
            <a:ext cx="694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04</a:t>
            </a:r>
            <a:endParaRPr kumimoji="1" lang="ko-KR" altLang="ko-KR" sz="32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02C8CF06-7CB5-4FC5-9CDD-0C4D207B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지리적 근거</a:t>
            </a:r>
          </a:p>
        </p:txBody>
      </p:sp>
      <p:pic>
        <p:nvPicPr>
          <p:cNvPr id="5122" name="Picture 2" descr="독도를 우리땅이라고 말하는 근거는 무엇일까?">
            <a:extLst>
              <a:ext uri="{FF2B5EF4-FFF2-40B4-BE49-F238E27FC236}">
                <a16:creationId xmlns:a16="http://schemas.microsoft.com/office/drawing/2014/main" id="{C1DEDB1A-2C30-414F-927B-B0FE5D94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80" y="1484784"/>
            <a:ext cx="3246238" cy="24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CFCD315-35EF-40BA-99DA-D7100AEB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971" y="4251083"/>
            <a:ext cx="64780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국가에는 그 나라의 영공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영해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영토가 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그 국가에 속한 영토는 국가의 본토와 가까워야 하는 것이 당연하다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본토와 가장 가까움 섬을 기준으로 할 때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울릉도에서 독도의 거리는 약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87.4km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일본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오키섬에서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독도까지의 거리는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157.5km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로 두 배 가까이 멀다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sp>
        <p:nvSpPr>
          <p:cNvPr id="7" name="물결 6">
            <a:extLst>
              <a:ext uri="{FF2B5EF4-FFF2-40B4-BE49-F238E27FC236}">
                <a16:creationId xmlns:a16="http://schemas.microsoft.com/office/drawing/2014/main" id="{D09F39A2-7FD9-4070-B21A-2E8A8396399C}"/>
              </a:ext>
            </a:extLst>
          </p:cNvPr>
          <p:cNvSpPr/>
          <p:nvPr/>
        </p:nvSpPr>
        <p:spPr>
          <a:xfrm>
            <a:off x="1152285" y="1904446"/>
            <a:ext cx="6839426" cy="2160240"/>
          </a:xfrm>
          <a:prstGeom prst="wave">
            <a:avLst/>
          </a:prstGeom>
          <a:solidFill>
            <a:srgbClr val="396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200" b="1" dirty="0" err="1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오키섬보다</a:t>
            </a:r>
            <a:r>
              <a:rPr kumimoji="1" lang="ko-KR" altLang="en-US" sz="32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울릉도에서 훨씬 가까운 독도</a:t>
            </a:r>
            <a:endParaRPr kumimoji="1" lang="en-US" altLang="ko-KR" sz="32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50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750274D-583B-4F6C-80F7-BEF74BAB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EDF7DDD-5EA4-4EA9-9F13-5ECD6FBC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25" y="136905"/>
            <a:ext cx="694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04</a:t>
            </a:r>
            <a:endParaRPr kumimoji="1" lang="ko-KR" altLang="ko-KR" sz="32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02C8CF06-7CB5-4FC5-9CDD-0C4D207B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지리적 근거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C70E69-53D2-40E9-A25F-03593F65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12" y="1209518"/>
            <a:ext cx="2827974" cy="2675428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CFCD315-35EF-40BA-99DA-D7100AEB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304" y="4221088"/>
            <a:ext cx="6561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하지만 일본 대사관 웹 사이트에서는 이 지리적 거리를 왜곡하고있다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독도가 한반도보다 일본과 가까운 것으로 표시하고있다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독도와 한반도의 최단 거리인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울진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죽변항에서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독도까지의 거리를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217km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로 표시한 반면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독도와 시마네 현과의 거리는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211km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로 표시하였다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sp>
        <p:nvSpPr>
          <p:cNvPr id="2" name="폭발: 14pt 1">
            <a:extLst>
              <a:ext uri="{FF2B5EF4-FFF2-40B4-BE49-F238E27FC236}">
                <a16:creationId xmlns:a16="http://schemas.microsoft.com/office/drawing/2014/main" id="{C881C3E7-5593-4929-9B1D-978093BF990D}"/>
              </a:ext>
            </a:extLst>
          </p:cNvPr>
          <p:cNvSpPr/>
          <p:nvPr/>
        </p:nvSpPr>
        <p:spPr>
          <a:xfrm>
            <a:off x="192271" y="1599022"/>
            <a:ext cx="8759455" cy="4571848"/>
          </a:xfrm>
          <a:prstGeom prst="irregularSeal2">
            <a:avLst/>
          </a:prstGeom>
          <a:solidFill>
            <a:srgbClr val="F8A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그러나 이는 사실이 아닌 것으로</a:t>
            </a:r>
            <a:r>
              <a:rPr lang="en-US" altLang="ko-KR" sz="20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실제로는 독도와 </a:t>
            </a:r>
            <a:r>
              <a:rPr lang="ko-KR" altLang="en-US" sz="2000" dirty="0" err="1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죽변항은</a:t>
            </a:r>
            <a:r>
              <a:rPr lang="ko-KR" altLang="en-US" sz="20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216.8km,</a:t>
            </a:r>
          </a:p>
          <a:p>
            <a:pPr algn="ctr"/>
            <a:r>
              <a:rPr lang="ko-KR" altLang="en-US" sz="2000" dirty="0" err="1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시마네현은</a:t>
            </a:r>
            <a:r>
              <a:rPr lang="ko-KR" altLang="en-US" sz="20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220km</a:t>
            </a:r>
            <a:r>
              <a:rPr lang="ko-KR" altLang="en-US" sz="20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</a:t>
            </a:r>
            <a:endParaRPr lang="en-US" altLang="ko-KR" sz="20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한반도와 더 가깝다</a:t>
            </a:r>
            <a:r>
              <a:rPr lang="en-US" altLang="ko-KR" sz="2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85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750274D-583B-4F6C-80F7-BEF74BAB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EDF7DDD-5EA4-4EA9-9F13-5ECD6FBC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25" y="136905"/>
            <a:ext cx="694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04</a:t>
            </a:r>
            <a:endParaRPr kumimoji="1" lang="ko-KR" altLang="ko-KR" sz="32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02C8CF06-7CB5-4FC5-9CDD-0C4D207B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지리적 근거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CFCD315-35EF-40BA-99DA-D7100AEB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18" y="4251083"/>
            <a:ext cx="79351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일본은 울릉도에서 독도가 보인다는 한국의 주장은 허구라고 이야기한다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독도가 울릉도에서 육안으로 보인다는 사실만으로 독도가 울릉도의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부속 섬 임을 증명할 수 없다고 한다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그러나  울릉도에 살아왔던 한국 주민들이 지속적으로 독도의 존재를 알고 있었으며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일상적으로 인지할 수 있었다는 것을 뒷받침하는 근거로서 중요한 사안이다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D49A5BE-9082-4EFC-86B9-71AB1365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12" y="1484784"/>
            <a:ext cx="3568976" cy="23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물결 6">
            <a:extLst>
              <a:ext uri="{FF2B5EF4-FFF2-40B4-BE49-F238E27FC236}">
                <a16:creationId xmlns:a16="http://schemas.microsoft.com/office/drawing/2014/main" id="{D09F39A2-7FD9-4070-B21A-2E8A8396399C}"/>
              </a:ext>
            </a:extLst>
          </p:cNvPr>
          <p:cNvSpPr/>
          <p:nvPr/>
        </p:nvSpPr>
        <p:spPr>
          <a:xfrm>
            <a:off x="1152285" y="1904446"/>
            <a:ext cx="6839426" cy="2160240"/>
          </a:xfrm>
          <a:prstGeom prst="wave">
            <a:avLst/>
          </a:prstGeom>
          <a:solidFill>
            <a:srgbClr val="396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800" b="1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오키섬</a:t>
            </a:r>
            <a:r>
              <a:rPr kumimoji="1" lang="ko-KR" altLang="en-US" sz="2800" b="1" dirty="0" err="1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에서는</a:t>
            </a:r>
            <a:r>
              <a:rPr kumimoji="1" lang="ko-KR" altLang="en-US" sz="28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절대</a:t>
            </a:r>
            <a:r>
              <a:rPr kumimoji="1" lang="ko-KR" altLang="en-US" sz="28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육안으로 보이지 않는 </a:t>
            </a:r>
            <a:r>
              <a:rPr kumimoji="1" lang="ko-KR" altLang="en-US" sz="2800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</a:t>
            </a:r>
            <a:endParaRPr kumimoji="1" lang="en-US" altLang="ko-KR" sz="2800" b="1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B1991B6-4160-43F2-9EE7-B1689C70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36" y="4385323"/>
            <a:ext cx="76883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err="1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국제한국연구원은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일출전망대가 있는</a:t>
            </a:r>
            <a:endParaRPr kumimoji="1" lang="en-US" altLang="ko-KR" sz="20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 내수전에서 찍은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한 사진을 공개했다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 서도의 북쪽 끝 봉우리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탕건봉의 모습이 선명하게 드러나는 것을 알 수 있다</a:t>
            </a:r>
            <a:r>
              <a:rPr kumimoji="1" lang="en-US" altLang="ko-KR" sz="20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0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05686" y="2708920"/>
            <a:ext cx="5230609" cy="1090197"/>
            <a:chOff x="4833265" y="2281453"/>
            <a:chExt cx="2667409" cy="1090197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969918" y="2281453"/>
              <a:ext cx="34350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05</a:t>
              </a:r>
              <a:endParaRPr kumimoji="1" lang="ko-KR" altLang="ko-KR" sz="3200" b="1" dirty="0">
                <a:solidFill>
                  <a:srgbClr val="EE6F1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833265" y="2786875"/>
              <a:ext cx="266740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200" b="1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독도가 한국 </a:t>
              </a:r>
              <a:r>
                <a:rPr kumimoji="1" lang="ko-KR" altLang="en-US" sz="3200" b="1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영토인 국제법적 </a:t>
              </a:r>
              <a:r>
                <a:rPr kumimoji="1" lang="ko-KR" altLang="en-US" sz="3200" b="1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근거</a:t>
              </a:r>
              <a:endParaRPr kumimoji="1" lang="en-US" altLang="ko-KR" sz="32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389088" y="3799117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078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750274D-583B-4F6C-80F7-BEF74BAB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EDF7DDD-5EA4-4EA9-9F13-5ECD6FBC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45" y="136905"/>
            <a:ext cx="673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05</a:t>
            </a:r>
            <a:endParaRPr kumimoji="1" lang="ko-KR" altLang="ko-KR" sz="32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02C8CF06-7CB5-4FC5-9CDD-0C4D207B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국제법적 근거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AD297A42-FB75-414E-9CBD-BA1BA921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97" y="1529673"/>
            <a:ext cx="4663405" cy="46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9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750274D-583B-4F6C-80F7-BEF74BAB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EDF7DDD-5EA4-4EA9-9F13-5ECD6FBC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45" y="136905"/>
            <a:ext cx="673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05</a:t>
            </a:r>
            <a:endParaRPr kumimoji="1" lang="ko-KR" altLang="ko-KR" sz="32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02C8CF06-7CB5-4FC5-9CDD-0C4D207B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국제법적 근거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AEDA035-5246-49D2-A692-7B623482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88" y="1255364"/>
            <a:ext cx="5212023" cy="52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13C0B3D-1696-4BFF-B5EB-275EB154E7CA}"/>
              </a:ext>
            </a:extLst>
          </p:cNvPr>
          <p:cNvSpPr/>
          <p:nvPr/>
        </p:nvSpPr>
        <p:spPr>
          <a:xfrm>
            <a:off x="1151619" y="2709000"/>
            <a:ext cx="6840760" cy="2304256"/>
          </a:xfrm>
          <a:prstGeom prst="roundRect">
            <a:avLst/>
          </a:prstGeom>
          <a:solidFill>
            <a:srgbClr val="F8A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지리적 증거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실효적 지배증거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두 증거가 다 </a:t>
            </a:r>
            <a:r>
              <a:rPr lang="ko-KR" altLang="en-US" sz="28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한국이 가지고 있기 때문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이다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6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05686" y="2708920"/>
            <a:ext cx="5230609" cy="1090197"/>
            <a:chOff x="4833265" y="2281453"/>
            <a:chExt cx="2667409" cy="1090197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965831" y="2281453"/>
              <a:ext cx="35167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06</a:t>
              </a:r>
              <a:endParaRPr kumimoji="1" lang="ko-KR" altLang="ko-KR" sz="3200" b="1" dirty="0">
                <a:solidFill>
                  <a:srgbClr val="EE6F1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833265" y="2786875"/>
              <a:ext cx="266740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200" b="1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영상 시청 </a:t>
              </a:r>
              <a:r>
                <a:rPr kumimoji="1" lang="en-US" altLang="ko-KR" sz="3200" b="1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&amp; </a:t>
              </a:r>
              <a:r>
                <a:rPr kumimoji="1" lang="ko-KR" altLang="en-US" sz="3200" b="1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마무리</a:t>
              </a:r>
              <a:endParaRPr kumimoji="1" lang="en-US" altLang="ko-KR" sz="32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389088" y="3799117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696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영상 시청 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 </a:t>
            </a: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마무리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29" y="136905"/>
            <a:ext cx="689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06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AC9F5E8-8247-441F-98D5-000B74A4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417" y="5506819"/>
            <a:ext cx="1305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감사합니다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  <a:endParaRPr kumimoji="1" lang="ko-KR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pic>
        <p:nvPicPr>
          <p:cNvPr id="11" name="온라인 미디어 10" title="대한민국의 아름다운 영토, 독도">
            <a:hlinkClick r:id="" action="ppaction://media"/>
            <a:extLst>
              <a:ext uri="{FF2B5EF4-FFF2-40B4-BE49-F238E27FC236}">
                <a16:creationId xmlns:a16="http://schemas.microsoft.com/office/drawing/2014/main" id="{F5AD04E7-6D26-4259-9723-5733EBC31E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5801" y="1614290"/>
            <a:ext cx="6632398" cy="37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THANK YOU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185036" y="2708920"/>
            <a:ext cx="2772682" cy="1090197"/>
            <a:chOff x="4833265" y="2281453"/>
            <a:chExt cx="2616806" cy="1090197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57850" y="2281453"/>
              <a:ext cx="5676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01</a:t>
              </a:r>
              <a:endParaRPr kumimoji="1" lang="ko-KR" altLang="ko-KR" sz="3200" b="1" dirty="0">
                <a:solidFill>
                  <a:srgbClr val="EE6F1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833265" y="2786875"/>
              <a:ext cx="261680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200" b="1" dirty="0" err="1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독도란</a:t>
              </a:r>
              <a:r>
                <a:rPr kumimoji="1" lang="en-US" altLang="ko-KR" sz="3200" b="1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?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389088" y="3799117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4536504" cy="796908"/>
          </a:xfrm>
        </p:spPr>
        <p:txBody>
          <a:bodyPr>
            <a:normAutofit/>
          </a:bodyPr>
          <a:lstStyle/>
          <a:p>
            <a:r>
              <a:rPr lang="ko-KR" altLang="en-US" sz="32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독도란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  <a:endParaRPr lang="ko-KR" alt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36905"/>
            <a:ext cx="601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01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867E03B-2C56-478F-A867-68AEE25B5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00" y="1076400"/>
            <a:ext cx="3960000" cy="252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34EA175-558B-436C-9A7A-5E8F0D2459B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6767" y="4177528"/>
            <a:ext cx="2880000" cy="1440000"/>
          </a:xfrm>
          <a:prstGeom prst="rect">
            <a:avLst/>
          </a:prstGeom>
        </p:spPr>
      </p:pic>
      <p:pic>
        <p:nvPicPr>
          <p:cNvPr id="1026" name="Picture 2" descr="독도 주변 바다의 해양 자원">
            <a:extLst>
              <a:ext uri="{FF2B5EF4-FFF2-40B4-BE49-F238E27FC236}">
                <a16:creationId xmlns:a16="http://schemas.microsoft.com/office/drawing/2014/main" id="{EB9EEE1C-A443-474F-8109-68CC2FB0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42828"/>
            <a:ext cx="1585326" cy="21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등대가 지키고 괭이갈매기 수만 마리가 반기는 섬">
            <a:extLst>
              <a:ext uri="{FF2B5EF4-FFF2-40B4-BE49-F238E27FC236}">
                <a16:creationId xmlns:a16="http://schemas.microsoft.com/office/drawing/2014/main" id="{416F2548-9111-4049-A685-DE48DBFBC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80" y="4177528"/>
            <a:ext cx="24845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D2C149F-6A64-4826-B87A-7E5FF98AA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398" y="6093296"/>
            <a:ext cx="1290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영역적 가치</a:t>
            </a:r>
            <a:endParaRPr kumimoji="1" lang="ko-KR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EE51421-4161-4B80-929C-B05906079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235" y="6093296"/>
            <a:ext cx="1287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경제적 가치</a:t>
            </a:r>
            <a:endParaRPr kumimoji="1" lang="ko-KR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DE22814-1D5E-43D3-9F7A-E9847BEE8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841" y="6093296"/>
            <a:ext cx="1850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환경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생태적 가치</a:t>
            </a:r>
            <a:endParaRPr kumimoji="1" lang="ko-KR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185036" y="2708920"/>
            <a:ext cx="2772682" cy="1090197"/>
            <a:chOff x="4833265" y="2281453"/>
            <a:chExt cx="2616806" cy="1090197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22298" y="2281453"/>
              <a:ext cx="6387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02</a:t>
              </a:r>
              <a:endParaRPr kumimoji="1" lang="ko-KR" altLang="ko-KR" sz="3200" b="1" dirty="0">
                <a:solidFill>
                  <a:srgbClr val="EE6F1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833265" y="2786875"/>
              <a:ext cx="261680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200" b="1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독도의 역사</a:t>
              </a:r>
              <a:endParaRPr kumimoji="1" lang="en-US" altLang="ko-KR" sz="32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389088" y="3799117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85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750274D-583B-4F6C-80F7-BEF74BAB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F5445DD2-8F02-4531-B26E-D8E38BCF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0838"/>
            <a:ext cx="4536504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독도의 역사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EDF7DDD-5EA4-4EA9-9F13-5ECD6FBC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42" y="136905"/>
            <a:ext cx="676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F8AB4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02</a:t>
            </a:r>
            <a:endParaRPr kumimoji="1" lang="ko-KR" altLang="ko-KR" sz="3200" b="1" dirty="0">
              <a:solidFill>
                <a:srgbClr val="F8AB4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EAC4A71-30CC-471A-BC3B-F9A8F8598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121931"/>
            <a:ext cx="5378549" cy="4738608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4D83257F-E88D-491B-B506-7CE28EA7D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36" y="5954669"/>
            <a:ext cx="7662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독도는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512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신라 영토에 편입이 된 이후 줄곧 역사적으로 우리나라의 영토이다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  <a:endParaRPr kumimoji="1" lang="ko-KR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05686" y="2708920"/>
            <a:ext cx="5131380" cy="1582640"/>
            <a:chOff x="4833265" y="2281453"/>
            <a:chExt cx="2616806" cy="1582640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29105" y="2281453"/>
              <a:ext cx="6251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03</a:t>
              </a:r>
              <a:endParaRPr kumimoji="1" lang="ko-KR" altLang="ko-KR" sz="3200" b="1" dirty="0">
                <a:solidFill>
                  <a:srgbClr val="EE6F1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833265" y="2786875"/>
              <a:ext cx="261680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200" b="1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굴림" pitchFamily="50" charset="-127"/>
                </a:rPr>
                <a:t>독도가 한국 영토인 역사적 근거</a:t>
              </a:r>
              <a:endParaRPr kumimoji="1" lang="en-US" altLang="ko-KR" sz="32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389088" y="3799117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454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22776C8-3F1E-4763-B370-22E21948A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48" y="1412776"/>
            <a:ext cx="6165304" cy="48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1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76C2655-636C-42F1-AC3F-6B5564BF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80112" y="873376"/>
            <a:ext cx="3549645" cy="5976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30838"/>
            <a:ext cx="5904656" cy="796908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독도가 한국 영토인 역사적 근거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619A046-AFAC-4BE5-8D21-730DED319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54" y="136905"/>
            <a:ext cx="66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03</a:t>
            </a:r>
            <a:endParaRPr kumimoji="1" lang="ko-KR" altLang="ko-KR" sz="32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79F327-70D3-458B-B5D3-C9D1D189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35" y="2564904"/>
            <a:ext cx="3444863" cy="2808312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2F434C6A-11A6-409F-9728-570F0B4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2122438"/>
            <a:ext cx="448231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512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  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-  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우산국 복속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신라 이찬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伊飡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이사부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異斯夫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가 우산국을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정벌하여 신라가 우산국을 복속했다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이로써 울릉도와 독도는 우리 역사와 함께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하기 시작하게 된다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동국문헌비고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(1770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에는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“울릉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울릉도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과 우산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독도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)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은 모두</a:t>
            </a:r>
            <a:endParaRPr kumimoji="1" lang="en-US" altLang="ko-KR" sz="2000" b="1" dirty="0">
              <a:solidFill>
                <a:srgbClr val="396C87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우산국의 </a:t>
            </a:r>
            <a:r>
              <a:rPr kumimoji="1" lang="ko-KR" altLang="en-US" sz="2000" b="1" dirty="0" err="1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땅”이라고</a:t>
            </a:r>
            <a:r>
              <a:rPr kumimoji="1" lang="ko-KR" altLang="en-US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 기술했다</a:t>
            </a:r>
            <a:r>
              <a:rPr kumimoji="1" lang="en-US" altLang="ko-KR" sz="2000" b="1" dirty="0">
                <a:solidFill>
                  <a:srgbClr val="396C87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굴림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5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10649</TotalTime>
  <Words>1101</Words>
  <Application>Microsoft Office PowerPoint</Application>
  <PresentationFormat>화면 슬라이드 쇼(4:3)</PresentationFormat>
  <Paragraphs>236</Paragraphs>
  <Slides>28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굴림체</vt:lpstr>
      <vt:lpstr>Calibri Light</vt:lpstr>
      <vt:lpstr>Calibri</vt:lpstr>
      <vt:lpstr>배달의민족 주아</vt:lpstr>
      <vt:lpstr>Arial</vt:lpstr>
      <vt:lpstr>맑은 고딕</vt:lpstr>
      <vt:lpstr>Office 테마</vt:lpstr>
      <vt:lpstr>독도가 한국 영토인 역사적, 지리적 근거와 국제법적 근거</vt:lpstr>
      <vt:lpstr>PowerPoint 프레젠테이션</vt:lpstr>
      <vt:lpstr>PowerPoint 프레젠테이션</vt:lpstr>
      <vt:lpstr>독도란?</vt:lpstr>
      <vt:lpstr>PowerPoint 프레젠테이션</vt:lpstr>
      <vt:lpstr>독도의 역사</vt:lpstr>
      <vt:lpstr>PowerPoint 프레젠테이션</vt:lpstr>
      <vt:lpstr>독도가 한국 영토인 역사적 근거</vt:lpstr>
      <vt:lpstr>독도가 한국 영토인 역사적 근거</vt:lpstr>
      <vt:lpstr>독도가 한국 영토인 역사적 근거</vt:lpstr>
      <vt:lpstr>독도가 한국 영토인 역사적 근거</vt:lpstr>
      <vt:lpstr>독도가 한국 영토인 역사적 근거</vt:lpstr>
      <vt:lpstr>독도가 한국 영토인 역사적 근거</vt:lpstr>
      <vt:lpstr>독도가 한국 영토인 역사적 근거</vt:lpstr>
      <vt:lpstr>독도가 한국 영토인 역사적 근거</vt:lpstr>
      <vt:lpstr>독도가 한국 영토인 역사적 근거</vt:lpstr>
      <vt:lpstr>독도가 한국 영토인 역사적 근거</vt:lpstr>
      <vt:lpstr>독도가 한국 영토인 역사적 근거</vt:lpstr>
      <vt:lpstr>PowerPoint 프레젠테이션</vt:lpstr>
      <vt:lpstr>독도가 한국 영토인 지리적 근거</vt:lpstr>
      <vt:lpstr>독도가 한국 영토인 지리적 근거</vt:lpstr>
      <vt:lpstr>독도가 한국 영토인 지리적 근거</vt:lpstr>
      <vt:lpstr>PowerPoint 프레젠테이션</vt:lpstr>
      <vt:lpstr>독도가 한국 영토인 국제법적 근거</vt:lpstr>
      <vt:lpstr>독도가 한국 영토인 국제법적 근거</vt:lpstr>
      <vt:lpstr>PowerPoint 프레젠테이션</vt:lpstr>
      <vt:lpstr>영상 시청 &amp; 마무리</vt:lpstr>
      <vt:lpstr>THANK YOU</vt:lpstr>
    </vt:vector>
  </TitlesOfParts>
  <Manager>Slide Members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봉근</cp:lastModifiedBy>
  <cp:revision>23</cp:revision>
  <dcterms:created xsi:type="dcterms:W3CDTF">2010-02-01T08:03:16Z</dcterms:created>
  <dcterms:modified xsi:type="dcterms:W3CDTF">2020-09-26T12:33:39Z</dcterms:modified>
  <cp:category>www.slidemembers.com</cp:category>
  <cp:version>YESFORM Co.,Ltd.</cp:version>
</cp:coreProperties>
</file>