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09" r:id="rId3"/>
    <p:sldId id="257" r:id="rId4"/>
    <p:sldId id="268" r:id="rId5"/>
    <p:sldId id="281" r:id="rId6"/>
    <p:sldId id="282" r:id="rId7"/>
    <p:sldId id="283" r:id="rId8"/>
    <p:sldId id="284" r:id="rId9"/>
    <p:sldId id="285" r:id="rId10"/>
    <p:sldId id="305" r:id="rId11"/>
    <p:sldId id="280" r:id="rId12"/>
    <p:sldId id="287" r:id="rId13"/>
    <p:sldId id="291" r:id="rId14"/>
    <p:sldId id="290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460EB0-4100-4F3B-9842-D54940306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DFD1A11-A379-4DEE-9360-2A91AC227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8F0539-D686-4ABF-A57C-8FFD30EF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FFA8-AE87-4631-95FD-544E67312165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9D87DC7-B819-416A-8D03-135312C4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46701F-6AA8-4421-A1C2-A33A8488F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7871-6617-4157-AB34-CEA3D54289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47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2E83BE-CDA2-4C26-A6C3-94A2580D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27DC28C-E25E-42E3-BEAC-C1D219EA7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743849-0CCD-4809-B7D7-F56F09F97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FFA8-AE87-4631-95FD-544E67312165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6431D4-E86A-4FC6-BFFC-DA67D3A4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E583CA-E99C-4D55-85E3-3EA4986DF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7871-6617-4157-AB34-CEA3D54289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019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3CF401E-047C-4F37-B23E-AECB78EEB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2B32EE4-837D-480C-A9A5-2CE626B21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B82FE90-D3BE-49CA-AEA0-22BD6A64E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FFA8-AE87-4631-95FD-544E67312165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C2C947-F502-4D72-9C3F-6752A6B46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0CB6EF-5551-4ECB-9A75-D9C3A635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7871-6617-4157-AB34-CEA3D54289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74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357C76-DB72-4A26-90B3-FBA6B017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396E07-E0B9-4C70-A5D0-A2D4F6936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8619307-9E14-45BD-AAB7-AB8FAE51C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FFA8-AE87-4631-95FD-544E67312165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2F7A1-B149-4AE3-926E-7AB968E86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95C7F94-F283-4345-8CB9-8423FBB7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7871-6617-4157-AB34-CEA3D54289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943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FD2B03-4354-4104-BA69-32F1C8C7D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42AA65-D103-49C2-8F3B-4BCDB694F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E376C8-A3B9-4947-A308-2A37F9A17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FFA8-AE87-4631-95FD-544E67312165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75B6E4-2F33-40ED-9427-4D98C65E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4AF7CF-2B44-4313-A2B8-F02E80F66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7871-6617-4157-AB34-CEA3D54289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38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F4119F-C91C-4A65-B2F2-30E624AE1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4138F0-66E3-4A07-A1C3-45B5AC1F5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179B957-47C9-4DEA-B890-94B0A337D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AA7272E-8BF3-41B6-8AEB-2B7C43713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FFA8-AE87-4631-95FD-544E67312165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4412F0A-28DC-4693-9E54-FFFEBA9B8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D883806-01BC-41C5-AD6D-3F997F9E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7871-6617-4157-AB34-CEA3D54289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868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706022-DC30-4093-877C-646944F3D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48B22DC-F11C-4D03-8F30-0C09F2433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6762660-0C0C-424E-ADD3-ECF1DE30B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DCC6433-5CC9-4FC0-87D7-D0B7AC6A1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B71E0CC-2082-4061-92FD-A3F713978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289312C-60EE-4625-B0AB-7941B11A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FFA8-AE87-4631-95FD-544E67312165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3E0A10B-55DF-416C-B764-F3F43FC1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E89250B-8A69-45C8-B95E-DAC8DD2F5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7871-6617-4157-AB34-CEA3D54289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426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FE0CD0-DCFA-4BFE-82CA-6423A53AB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9418F49-95D8-44A1-80DF-6BD6F8B4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FFA8-AE87-4631-95FD-544E67312165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274F146-DD35-4C9E-80A6-99D23483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EBFEC4-E0D6-4BAF-B166-CAE4CB55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7871-6617-4157-AB34-CEA3D54289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405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A0A7E5C-E94F-4E08-9E0D-1980FCBB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FFA8-AE87-4631-95FD-544E67312165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DFDBC42-E9A0-4056-AE9A-0FDDBE81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FE85379-4666-4562-971D-74357C50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7871-6617-4157-AB34-CEA3D54289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820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14B967-FE9E-40AC-A591-37BFB7E99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960DE2-52C8-4977-9F11-9DD0C97DF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960B3CD-FBB7-405D-8A1A-04EE0C329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2F230CE-0863-48C7-AB27-FA056571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FFA8-AE87-4631-95FD-544E67312165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4A029CB-B548-4638-A3D6-3B4052ED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53FC640-E962-44F3-9670-48E0D1C7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7871-6617-4157-AB34-CEA3D54289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504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01324E-BEBD-4D94-AD68-99A66B32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9E1C919-2815-4ADA-A880-A618E010A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2C532FB-F073-4932-95EF-17CE18E61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1F42552-7447-4A8A-A97A-01140D42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FFA8-AE87-4631-95FD-544E67312165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08F1516-DFA9-42FC-BFA8-C6699794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D27C65A-1D0D-4EE0-AA7A-7DFEEBC9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97871-6617-4157-AB34-CEA3D54289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89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CFE2D8F-E58C-46E2-BC94-EA852D91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866328D-1EF0-48D1-BEBF-2D5491590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F9A230-5942-47E0-8423-435AA9675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3FFA8-AE87-4631-95FD-544E67312165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D0562F-75EA-455C-B02E-97C3EBB66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39CBA1-6F26-45FA-A67B-1EA52D2EC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97871-6617-4157-AB34-CEA3D54289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48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33UrcJEWXc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독도에 대한 이미지 검색결과">
            <a:extLst>
              <a:ext uri="{FF2B5EF4-FFF2-40B4-BE49-F238E27FC236}">
                <a16:creationId xmlns:a16="http://schemas.microsoft.com/office/drawing/2014/main" id="{F48CACEF-E160-44D0-A4DF-399AAD2D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70225421-8710-48F5-904D-2B3411B1CAFE}"/>
              </a:ext>
            </a:extLst>
          </p:cNvPr>
          <p:cNvSpPr/>
          <p:nvPr/>
        </p:nvSpPr>
        <p:spPr>
          <a:xfrm rot="5400000">
            <a:off x="320040" y="-320040"/>
            <a:ext cx="6858000" cy="7498080"/>
          </a:xfrm>
          <a:custGeom>
            <a:avLst/>
            <a:gdLst>
              <a:gd name="connsiteX0" fmla="*/ 0 w 6858000"/>
              <a:gd name="connsiteY0" fmla="*/ 9103360 h 9103360"/>
              <a:gd name="connsiteX1" fmla="*/ 0 w 6858000"/>
              <a:gd name="connsiteY1" fmla="*/ 4630092 h 9103360"/>
              <a:gd name="connsiteX2" fmla="*/ 0 w 6858000"/>
              <a:gd name="connsiteY2" fmla="*/ 2258728 h 9103360"/>
              <a:gd name="connsiteX3" fmla="*/ 0 w 6858000"/>
              <a:gd name="connsiteY3" fmla="*/ 0 h 9103360"/>
              <a:gd name="connsiteX4" fmla="*/ 6858000 w 6858000"/>
              <a:gd name="connsiteY4" fmla="*/ 4473268 h 9103360"/>
              <a:gd name="connsiteX5" fmla="*/ 6858000 w 6858000"/>
              <a:gd name="connsiteY5" fmla="*/ 9103360 h 9103360"/>
              <a:gd name="connsiteX6" fmla="*/ 6819557 w 6858000"/>
              <a:gd name="connsiteY6" fmla="*/ 9078284 h 9103360"/>
              <a:gd name="connsiteX7" fmla="*/ 6844632 w 6858000"/>
              <a:gd name="connsiteY7" fmla="*/ 9103360 h 910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9103360">
                <a:moveTo>
                  <a:pt x="0" y="9103360"/>
                </a:moveTo>
                <a:lnTo>
                  <a:pt x="0" y="4630092"/>
                </a:lnTo>
                <a:lnTo>
                  <a:pt x="0" y="2258728"/>
                </a:lnTo>
                <a:lnTo>
                  <a:pt x="0" y="0"/>
                </a:lnTo>
                <a:lnTo>
                  <a:pt x="6858000" y="4473268"/>
                </a:lnTo>
                <a:lnTo>
                  <a:pt x="6858000" y="9103360"/>
                </a:lnTo>
                <a:lnTo>
                  <a:pt x="6819557" y="9078284"/>
                </a:lnTo>
                <a:lnTo>
                  <a:pt x="6844632" y="9103360"/>
                </a:lnTo>
                <a:close/>
              </a:path>
            </a:pathLst>
          </a:custGeom>
          <a:solidFill>
            <a:srgbClr val="2F6D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E95FC-78C0-4387-BFCC-074F4E533953}"/>
              </a:ext>
            </a:extLst>
          </p:cNvPr>
          <p:cNvSpPr txBox="1"/>
          <p:nvPr/>
        </p:nvSpPr>
        <p:spPr>
          <a:xfrm>
            <a:off x="109649" y="1681252"/>
            <a:ext cx="5522666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bg1"/>
                </a:solidFill>
              </a:rPr>
              <a:t>일본 외무성에서 </a:t>
            </a:r>
            <a:r>
              <a:rPr lang="ko-KR" altLang="en-US" sz="3600" b="1" dirty="0">
                <a:solidFill>
                  <a:schemeClr val="bg1"/>
                </a:solidFill>
                <a:highlight>
                  <a:srgbClr val="00FF00"/>
                </a:highlight>
              </a:rPr>
              <a:t>주장</a:t>
            </a:r>
            <a:r>
              <a:rPr lang="ko-KR" altLang="en-US" sz="3600" b="1" dirty="0">
                <a:solidFill>
                  <a:schemeClr val="bg1"/>
                </a:solidFill>
              </a:rPr>
              <a:t>하는</a:t>
            </a:r>
            <a:endParaRPr lang="en-US" altLang="ko-KR" sz="36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3600" b="1" dirty="0">
                <a:solidFill>
                  <a:schemeClr val="bg1"/>
                </a:solidFill>
              </a:rPr>
              <a:t>‘</a:t>
            </a:r>
            <a:r>
              <a:rPr lang="ko-KR" altLang="en-US" sz="3600" b="1" dirty="0">
                <a:solidFill>
                  <a:schemeClr val="bg1"/>
                </a:solidFill>
              </a:rPr>
              <a:t>이승만 라인</a:t>
            </a:r>
            <a:r>
              <a:rPr lang="en-US" altLang="ko-KR" sz="3600" b="1" dirty="0">
                <a:solidFill>
                  <a:schemeClr val="bg1"/>
                </a:solidFill>
              </a:rPr>
              <a:t>(</a:t>
            </a:r>
            <a:r>
              <a:rPr lang="ko-KR" altLang="en-US" sz="3600" b="1" dirty="0">
                <a:solidFill>
                  <a:schemeClr val="bg1"/>
                </a:solidFill>
              </a:rPr>
              <a:t>평화선</a:t>
            </a:r>
            <a:r>
              <a:rPr lang="en-US" altLang="ko-KR" sz="3600" b="1" dirty="0">
                <a:solidFill>
                  <a:schemeClr val="bg1"/>
                </a:solidFill>
              </a:rPr>
              <a:t>)’</a:t>
            </a:r>
            <a:r>
              <a:rPr lang="ko-KR" altLang="en-US" sz="3600" b="1" dirty="0">
                <a:solidFill>
                  <a:schemeClr val="bg1"/>
                </a:solidFill>
              </a:rPr>
              <a:t>과 </a:t>
            </a:r>
            <a:endParaRPr lang="en-US" altLang="ko-KR" sz="36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3600" b="1" dirty="0">
                <a:solidFill>
                  <a:schemeClr val="bg1"/>
                </a:solidFill>
              </a:rPr>
              <a:t>독도 불법 점거와 </a:t>
            </a:r>
            <a:endParaRPr lang="en-US" altLang="ko-KR" sz="36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3600" b="1" dirty="0">
                <a:solidFill>
                  <a:schemeClr val="bg1"/>
                </a:solidFill>
              </a:rPr>
              <a:t>이에 대한 한국측의 </a:t>
            </a:r>
            <a:r>
              <a:rPr lang="ko-KR" altLang="en-US" sz="3600" b="1" dirty="0">
                <a:solidFill>
                  <a:schemeClr val="bg1"/>
                </a:solidFill>
                <a:highlight>
                  <a:srgbClr val="FF0000"/>
                </a:highlight>
              </a:rPr>
              <a:t>반박</a:t>
            </a:r>
            <a:endParaRPr lang="en-US" altLang="ko-KR" sz="3600" b="1" dirty="0">
              <a:solidFill>
                <a:schemeClr val="bg1"/>
              </a:solidFill>
              <a:highlight>
                <a:srgbClr val="FF0000"/>
              </a:highlight>
            </a:endParaRPr>
          </a:p>
          <a:p>
            <a:pPr algn="ctr"/>
            <a:endParaRPr lang="en-US" altLang="ko-KR" sz="3600" b="1" dirty="0">
              <a:solidFill>
                <a:schemeClr val="bg1"/>
              </a:solidFill>
            </a:endParaRPr>
          </a:p>
          <a:p>
            <a:pPr algn="ctr"/>
            <a:endParaRPr lang="en-US" altLang="ko-KR" sz="36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21902542</a:t>
            </a:r>
            <a:r>
              <a:rPr lang="ko-KR" altLang="en-US" sz="2000" b="1" dirty="0">
                <a:solidFill>
                  <a:schemeClr val="bg1"/>
                </a:solidFill>
              </a:rPr>
              <a:t> </a:t>
            </a:r>
            <a:r>
              <a:rPr lang="ko-KR" altLang="en-US" sz="2000" b="1" dirty="0" err="1">
                <a:solidFill>
                  <a:schemeClr val="bg1"/>
                </a:solidFill>
              </a:rPr>
              <a:t>영어영문</a:t>
            </a:r>
            <a:r>
              <a:rPr lang="en-US" altLang="ko-KR" sz="2000" b="1" dirty="0">
                <a:solidFill>
                  <a:schemeClr val="bg1"/>
                </a:solidFill>
              </a:rPr>
              <a:t> - </a:t>
            </a:r>
            <a:r>
              <a:rPr lang="ko-KR" altLang="en-US" sz="2000" b="1" dirty="0">
                <a:solidFill>
                  <a:schemeClr val="bg1"/>
                </a:solidFill>
              </a:rPr>
              <a:t>배유미</a:t>
            </a:r>
          </a:p>
        </p:txBody>
      </p:sp>
    </p:spTree>
    <p:extLst>
      <p:ext uri="{BB962C8B-B14F-4D97-AF65-F5344CB8AC3E}">
        <p14:creationId xmlns:p14="http://schemas.microsoft.com/office/powerpoint/2010/main" val="439033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3884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</a:schemeClr>
                </a:solidFill>
              </a:rPr>
              <a:t>일본 측의 주장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1811306E-6EBD-405D-A304-6946D1EF6142}"/>
              </a:ext>
            </a:extLst>
          </p:cNvPr>
          <p:cNvGrpSpPr/>
          <p:nvPr/>
        </p:nvGrpSpPr>
        <p:grpSpPr>
          <a:xfrm>
            <a:off x="859710" y="2536448"/>
            <a:ext cx="6112571" cy="2554545"/>
            <a:chOff x="392571" y="1588272"/>
            <a:chExt cx="6112571" cy="2554545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ABFB7D25-2D3D-4F51-A916-8C07E8A8A826}"/>
                </a:ext>
              </a:extLst>
            </p:cNvPr>
            <p:cNvSpPr/>
            <p:nvPr/>
          </p:nvSpPr>
          <p:spPr>
            <a:xfrm>
              <a:off x="579120" y="1625600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ko-KR" b="1" dirty="0"/>
                <a:t>01</a:t>
              </a:r>
              <a:endParaRPr kumimoji="1" lang="ko-KR" altLang="en-US" b="1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6897F6-7278-4B6D-80F3-9452401FF783}"/>
                </a:ext>
              </a:extLst>
            </p:cNvPr>
            <p:cNvSpPr txBox="1"/>
            <p:nvPr/>
          </p:nvSpPr>
          <p:spPr>
            <a:xfrm>
              <a:off x="392571" y="1588272"/>
              <a:ext cx="6112571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000" dirty="0"/>
                <a:t>‘</a:t>
              </a:r>
              <a:r>
                <a:rPr lang="ko-KR" altLang="en-US" sz="4000" dirty="0">
                  <a:highlight>
                    <a:srgbClr val="FFFF00"/>
                  </a:highlight>
                </a:rPr>
                <a:t>이승만 라인</a:t>
              </a:r>
              <a:r>
                <a:rPr lang="en-US" altLang="ko-KR" sz="4000" dirty="0"/>
                <a:t>’</a:t>
              </a:r>
              <a:r>
                <a:rPr lang="ko-KR" altLang="en-US" sz="4000" dirty="0"/>
                <a:t>을 </a:t>
              </a:r>
              <a:endParaRPr lang="en-US" altLang="ko-KR" sz="4000" dirty="0"/>
            </a:p>
            <a:p>
              <a:pPr algn="ctr"/>
              <a:r>
                <a:rPr lang="ko-KR" altLang="en-US" sz="4000" dirty="0"/>
                <a:t>국제법에 반해 일방적으로</a:t>
              </a:r>
              <a:endParaRPr lang="en-US" altLang="ko-KR" sz="4000" dirty="0"/>
            </a:p>
            <a:p>
              <a:pPr algn="ctr"/>
              <a:r>
                <a:rPr lang="ko-KR" altLang="en-US" sz="4000" dirty="0"/>
                <a:t> 독도를 불법점검</a:t>
              </a:r>
              <a:endParaRPr lang="en-US" altLang="ko-KR" sz="4000" dirty="0"/>
            </a:p>
            <a:p>
              <a:pPr algn="ctr"/>
              <a:endParaRPr lang="ko-KR" altLang="en-US" sz="4000" dirty="0"/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147BAC3D-81AE-4F2D-9CA4-0779DFA1F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986" y="39330"/>
            <a:ext cx="5243014" cy="67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85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>
            <a:cxnSpLocks/>
          </p:cNvCxnSpPr>
          <p:nvPr/>
        </p:nvCxnSpPr>
        <p:spPr>
          <a:xfrm>
            <a:off x="579120" y="1127760"/>
            <a:ext cx="60204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3884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</a:schemeClr>
                </a:solidFill>
              </a:rPr>
              <a:t>한국 측의 반박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BFB7D25-2D3D-4F51-A916-8C07E8A8A826}"/>
              </a:ext>
            </a:extLst>
          </p:cNvPr>
          <p:cNvSpPr/>
          <p:nvPr/>
        </p:nvSpPr>
        <p:spPr>
          <a:xfrm>
            <a:off x="1003848" y="2295020"/>
            <a:ext cx="655982" cy="629917"/>
          </a:xfrm>
          <a:prstGeom prst="rect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1-1</a:t>
            </a:r>
            <a:endParaRPr kumimoji="1" lang="ko-KR" altLang="en-US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7A824E9-1305-455B-BF7A-DFAC813CF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485" y="15711"/>
            <a:ext cx="4463515" cy="691185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86897F6-7278-4B6D-80F3-9452401FF783}"/>
              </a:ext>
            </a:extLst>
          </p:cNvPr>
          <p:cNvSpPr txBox="1"/>
          <p:nvPr/>
        </p:nvSpPr>
        <p:spPr>
          <a:xfrm>
            <a:off x="274485" y="2278441"/>
            <a:ext cx="745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/>
              <a:t>일본은 대한민국 </a:t>
            </a:r>
            <a:endParaRPr lang="en-US" altLang="ko-KR" sz="4000" dirty="0"/>
          </a:p>
          <a:p>
            <a:pPr algn="ctr"/>
            <a:r>
              <a:rPr lang="ko-KR" altLang="en-US" sz="4000" dirty="0"/>
              <a:t>정부 수립을</a:t>
            </a:r>
            <a:r>
              <a:rPr lang="en-US" altLang="ko-KR" sz="4000" dirty="0"/>
              <a:t> </a:t>
            </a:r>
            <a:r>
              <a:rPr lang="en-US" altLang="ko-KR" sz="4000" dirty="0">
                <a:highlight>
                  <a:srgbClr val="FFFF00"/>
                </a:highlight>
              </a:rPr>
              <a:t>1948</a:t>
            </a:r>
            <a:r>
              <a:rPr lang="ko-KR" altLang="en-US" sz="4000" dirty="0">
                <a:highlight>
                  <a:srgbClr val="FFFF00"/>
                </a:highlight>
              </a:rPr>
              <a:t>년</a:t>
            </a:r>
            <a:r>
              <a:rPr lang="ko-KR" altLang="en-US" sz="4000" dirty="0"/>
              <a:t>으로 인정</a:t>
            </a:r>
            <a:r>
              <a:rPr lang="en-US" altLang="ko-KR" sz="4000" dirty="0"/>
              <a:t>.</a:t>
            </a:r>
          </a:p>
          <a:p>
            <a:pPr algn="ctr"/>
            <a:r>
              <a:rPr lang="ko-KR" altLang="en-US" sz="4000" dirty="0"/>
              <a:t>따라서 </a:t>
            </a:r>
            <a:r>
              <a:rPr lang="en-US" altLang="ko-KR" sz="4000" dirty="0">
                <a:highlight>
                  <a:srgbClr val="FFFF00"/>
                </a:highlight>
              </a:rPr>
              <a:t>1952</a:t>
            </a:r>
            <a:r>
              <a:rPr lang="ko-KR" altLang="en-US" sz="4000" dirty="0">
                <a:highlight>
                  <a:srgbClr val="FFFF00"/>
                </a:highlight>
              </a:rPr>
              <a:t>년</a:t>
            </a:r>
            <a:r>
              <a:rPr lang="ko-KR" altLang="en-US" sz="4000" dirty="0"/>
              <a:t> </a:t>
            </a:r>
            <a:r>
              <a:rPr lang="en-US" altLang="ko-KR" sz="4000" dirty="0"/>
              <a:t>‘</a:t>
            </a:r>
            <a:r>
              <a:rPr lang="ko-KR" altLang="en-US" sz="4000" dirty="0"/>
              <a:t>해양주권 선언</a:t>
            </a:r>
            <a:r>
              <a:rPr lang="en-US" altLang="ko-KR" sz="4000" dirty="0"/>
              <a:t>’</a:t>
            </a:r>
            <a:r>
              <a:rPr lang="ko-KR" altLang="en-US" sz="4000" dirty="0"/>
              <a:t> </a:t>
            </a:r>
            <a:endParaRPr lang="en-US" altLang="ko-KR" sz="4000" dirty="0"/>
          </a:p>
          <a:p>
            <a:pPr algn="ctr"/>
            <a:r>
              <a:rPr lang="ko-KR" altLang="en-US" sz="4000" dirty="0"/>
              <a:t>한 시점은 </a:t>
            </a:r>
            <a:r>
              <a:rPr lang="ko-KR" altLang="en-US" sz="4000" dirty="0">
                <a:highlight>
                  <a:srgbClr val="FFFF00"/>
                </a:highlight>
              </a:rPr>
              <a:t>주권행위가 가능</a:t>
            </a:r>
            <a:r>
              <a:rPr lang="ko-KR" altLang="en-US" sz="4000" dirty="0"/>
              <a:t>한 </a:t>
            </a:r>
            <a:endParaRPr lang="en-US" altLang="ko-KR" sz="4000" dirty="0"/>
          </a:p>
          <a:p>
            <a:pPr algn="ctr"/>
            <a:r>
              <a:rPr lang="ko-KR" altLang="en-US" sz="4000" dirty="0"/>
              <a:t>독립 국가임을 인정하는 것임</a:t>
            </a:r>
            <a:r>
              <a:rPr lang="en-US" altLang="ko-KR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0016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3884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</a:schemeClr>
                </a:solidFill>
              </a:rPr>
              <a:t>한국 측의 반박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BFB7D25-2D3D-4F51-A916-8C07E8A8A826}"/>
              </a:ext>
            </a:extLst>
          </p:cNvPr>
          <p:cNvSpPr/>
          <p:nvPr/>
        </p:nvSpPr>
        <p:spPr>
          <a:xfrm>
            <a:off x="775251" y="1738433"/>
            <a:ext cx="655982" cy="629917"/>
          </a:xfrm>
          <a:prstGeom prst="rect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1-2</a:t>
            </a:r>
            <a:endParaRPr kumimoji="1" lang="ko-KR" alt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B5693F-7130-41EB-85F1-94056ECD3CD1}"/>
              </a:ext>
            </a:extLst>
          </p:cNvPr>
          <p:cNvSpPr txBox="1"/>
          <p:nvPr/>
        </p:nvSpPr>
        <p:spPr>
          <a:xfrm>
            <a:off x="1748851" y="1738433"/>
            <a:ext cx="54293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highlight>
                  <a:srgbClr val="FFFF00"/>
                </a:highlight>
                <a:latin typeface="+mj-lt"/>
              </a:rPr>
              <a:t>트루먼 선언</a:t>
            </a:r>
            <a:r>
              <a:rPr lang="ko-KR" altLang="en-US" sz="3600" dirty="0">
                <a:latin typeface="+mj-lt"/>
              </a:rPr>
              <a:t>을 토대로 </a:t>
            </a:r>
            <a:endParaRPr lang="en-US" altLang="ko-KR" sz="3600" dirty="0">
              <a:latin typeface="+mj-lt"/>
            </a:endParaRPr>
          </a:p>
          <a:p>
            <a:r>
              <a:rPr lang="ko-KR" altLang="en-US" sz="3600" dirty="0">
                <a:latin typeface="+mj-lt"/>
              </a:rPr>
              <a:t>아르헨티나</a:t>
            </a:r>
            <a:r>
              <a:rPr lang="en-US" altLang="ko-KR" sz="3600" dirty="0">
                <a:latin typeface="+mj-lt"/>
              </a:rPr>
              <a:t>, </a:t>
            </a:r>
            <a:r>
              <a:rPr lang="ko-KR" altLang="en-US" sz="3600" dirty="0">
                <a:latin typeface="+mj-lt"/>
              </a:rPr>
              <a:t>파나마</a:t>
            </a:r>
            <a:r>
              <a:rPr lang="en-US" altLang="ko-KR" sz="3600" dirty="0">
                <a:latin typeface="+mj-lt"/>
              </a:rPr>
              <a:t>, </a:t>
            </a:r>
            <a:r>
              <a:rPr lang="ko-KR" altLang="en-US" sz="3600" dirty="0">
                <a:latin typeface="+mj-lt"/>
              </a:rPr>
              <a:t>칠레</a:t>
            </a:r>
            <a:r>
              <a:rPr lang="en-US" altLang="ko-KR" sz="3600" dirty="0">
                <a:latin typeface="+mj-lt"/>
              </a:rPr>
              <a:t>, </a:t>
            </a:r>
            <a:r>
              <a:rPr lang="ko-KR" altLang="en-US" sz="3600" dirty="0">
                <a:latin typeface="+mj-lt"/>
              </a:rPr>
              <a:t>페루</a:t>
            </a:r>
            <a:r>
              <a:rPr lang="en-US" altLang="ko-KR" sz="3600" dirty="0">
                <a:latin typeface="+mj-lt"/>
              </a:rPr>
              <a:t>, </a:t>
            </a:r>
            <a:r>
              <a:rPr lang="ko-KR" altLang="en-US" sz="3600" dirty="0">
                <a:latin typeface="+mj-lt"/>
              </a:rPr>
              <a:t>온두라스 등의 나라에서 </a:t>
            </a:r>
            <a:r>
              <a:rPr lang="en-US" altLang="ko-KR" sz="3600" dirty="0">
                <a:latin typeface="+mj-lt"/>
              </a:rPr>
              <a:t>‘</a:t>
            </a:r>
            <a:r>
              <a:rPr lang="ko-KR" altLang="en-US" sz="3600" dirty="0">
                <a:latin typeface="+mj-lt"/>
              </a:rPr>
              <a:t>해양주권 선언</a:t>
            </a:r>
            <a:r>
              <a:rPr lang="en-US" altLang="ko-KR" sz="3600" dirty="0">
                <a:latin typeface="+mj-lt"/>
              </a:rPr>
              <a:t>’</a:t>
            </a:r>
            <a:r>
              <a:rPr lang="ko-KR" altLang="en-US" sz="3600" dirty="0">
                <a:latin typeface="+mj-lt"/>
              </a:rPr>
              <a:t>을 함</a:t>
            </a:r>
            <a:r>
              <a:rPr lang="en-US" altLang="ko-KR" sz="3600" dirty="0">
                <a:latin typeface="+mj-lt"/>
              </a:rPr>
              <a:t>. </a:t>
            </a:r>
            <a:r>
              <a:rPr lang="ko-KR" altLang="en-US" sz="3600" dirty="0">
                <a:latin typeface="+mj-lt"/>
              </a:rPr>
              <a:t>이를 근거로 일본에 전달함</a:t>
            </a:r>
            <a:r>
              <a:rPr lang="en-US" altLang="ko-KR" sz="3600" dirty="0">
                <a:latin typeface="+mj-lt"/>
              </a:rPr>
              <a:t>.</a:t>
            </a:r>
          </a:p>
          <a:p>
            <a:endParaRPr lang="ko-KR" altLang="en-US" sz="3600" dirty="0">
              <a:latin typeface="+mj-lt"/>
            </a:endParaRPr>
          </a:p>
        </p:txBody>
      </p:sp>
      <p:pic>
        <p:nvPicPr>
          <p:cNvPr id="13" name="그림 12" descr="텍스트, 화이트보드이(가) 표시된 사진&#10;&#10;자동 생성된 설명">
            <a:extLst>
              <a:ext uri="{FF2B5EF4-FFF2-40B4-BE49-F238E27FC236}">
                <a16:creationId xmlns:a16="http://schemas.microsoft.com/office/drawing/2014/main" id="{7EFE7E0F-9D5D-4F6A-A18A-CCDEE8084A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92821" y="958817"/>
            <a:ext cx="6857996" cy="49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4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3884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</a:schemeClr>
                </a:solidFill>
              </a:rPr>
              <a:t>한국 측의 반박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BFB7D25-2D3D-4F51-A916-8C07E8A8A826}"/>
              </a:ext>
            </a:extLst>
          </p:cNvPr>
          <p:cNvSpPr/>
          <p:nvPr/>
        </p:nvSpPr>
        <p:spPr>
          <a:xfrm>
            <a:off x="579120" y="1401993"/>
            <a:ext cx="655982" cy="629917"/>
          </a:xfrm>
          <a:prstGeom prst="rect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1-3</a:t>
            </a:r>
            <a:endParaRPr kumimoji="1" lang="ko-KR" altLang="en-US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8D75CC5-6F11-4F47-9542-A9DC6E461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251" y="1039751"/>
            <a:ext cx="5888123" cy="4918018"/>
          </a:xfrm>
          <a:prstGeom prst="rect">
            <a:avLst/>
          </a:prstGeom>
        </p:spPr>
      </p:pic>
      <p:sp>
        <p:nvSpPr>
          <p:cNvPr id="7" name="원형: 비어 있음 6">
            <a:extLst>
              <a:ext uri="{FF2B5EF4-FFF2-40B4-BE49-F238E27FC236}">
                <a16:creationId xmlns:a16="http://schemas.microsoft.com/office/drawing/2014/main" id="{16225AD8-F4B0-4498-8F5C-757330EA77B6}"/>
              </a:ext>
            </a:extLst>
          </p:cNvPr>
          <p:cNvSpPr/>
          <p:nvPr/>
        </p:nvSpPr>
        <p:spPr>
          <a:xfrm>
            <a:off x="9047747" y="3178742"/>
            <a:ext cx="644893" cy="623236"/>
          </a:xfrm>
          <a:prstGeom prst="donut">
            <a:avLst>
              <a:gd name="adj" fmla="val 1366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D9AF74-39C7-469E-8007-64D2E98385EE}"/>
              </a:ext>
            </a:extLst>
          </p:cNvPr>
          <p:cNvSpPr txBox="1"/>
          <p:nvPr/>
        </p:nvSpPr>
        <p:spPr>
          <a:xfrm>
            <a:off x="1398401" y="1417044"/>
            <a:ext cx="48958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‘</a:t>
            </a:r>
            <a:r>
              <a:rPr lang="ko-KR" altLang="en-US" sz="4000" dirty="0">
                <a:highlight>
                  <a:srgbClr val="FFFF00"/>
                </a:highlight>
              </a:rPr>
              <a:t>평화선</a:t>
            </a:r>
            <a:r>
              <a:rPr lang="en-US" altLang="ko-KR" sz="4000" dirty="0"/>
              <a:t>’</a:t>
            </a:r>
            <a:r>
              <a:rPr lang="ko-KR" altLang="en-US" sz="4000" dirty="0"/>
              <a:t>은 </a:t>
            </a:r>
            <a:endParaRPr lang="en-US" altLang="ko-KR" sz="4000" dirty="0"/>
          </a:p>
          <a:p>
            <a:r>
              <a:rPr lang="ko-KR" altLang="en-US" sz="4000" dirty="0"/>
              <a:t>일본 어선의 </a:t>
            </a:r>
            <a:endParaRPr lang="en-US" altLang="ko-KR" sz="4000" dirty="0"/>
          </a:p>
          <a:p>
            <a:r>
              <a:rPr lang="ko-KR" altLang="en-US" sz="4000" dirty="0">
                <a:highlight>
                  <a:srgbClr val="00FF00"/>
                </a:highlight>
              </a:rPr>
              <a:t>불법어로활동</a:t>
            </a:r>
            <a:r>
              <a:rPr lang="ko-KR" altLang="en-US" sz="4000" dirty="0"/>
              <a:t>을 </a:t>
            </a:r>
            <a:endParaRPr lang="en-US" altLang="ko-KR" sz="4000" dirty="0"/>
          </a:p>
          <a:p>
            <a:r>
              <a:rPr lang="ko-KR" altLang="en-US" sz="4000" dirty="0">
                <a:highlight>
                  <a:srgbClr val="00FF00"/>
                </a:highlight>
              </a:rPr>
              <a:t>막기 위해</a:t>
            </a:r>
            <a:r>
              <a:rPr lang="ko-KR" altLang="en-US" sz="4000" dirty="0"/>
              <a:t> 설정한 것</a:t>
            </a:r>
            <a:r>
              <a:rPr lang="en-US" altLang="ko-KR" sz="4000" dirty="0"/>
              <a:t>. </a:t>
            </a:r>
            <a:r>
              <a:rPr lang="ko-KR" altLang="en-US" sz="4000" dirty="0"/>
              <a:t>또한 한국의 독도 </a:t>
            </a:r>
            <a:endParaRPr lang="en-US" altLang="ko-KR" sz="4000" dirty="0"/>
          </a:p>
          <a:p>
            <a:r>
              <a:rPr lang="ko-KR" altLang="en-US" sz="4000" dirty="0">
                <a:highlight>
                  <a:srgbClr val="00FF00"/>
                </a:highlight>
              </a:rPr>
              <a:t>영유권을 지키기 </a:t>
            </a:r>
            <a:endParaRPr lang="en-US" altLang="ko-KR" sz="4000" dirty="0">
              <a:highlight>
                <a:srgbClr val="00FF00"/>
              </a:highlight>
            </a:endParaRPr>
          </a:p>
          <a:p>
            <a:r>
              <a:rPr lang="ko-KR" altLang="en-US" sz="4000" dirty="0"/>
              <a:t>위한 범위였음</a:t>
            </a:r>
            <a:r>
              <a:rPr lang="en-US" altLang="ko-KR" sz="4000" dirty="0"/>
              <a:t>.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2546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3884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</a:schemeClr>
                </a:solidFill>
              </a:rPr>
              <a:t>한국 측의 반박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BFB7D25-2D3D-4F51-A916-8C07E8A8A826}"/>
              </a:ext>
            </a:extLst>
          </p:cNvPr>
          <p:cNvSpPr/>
          <p:nvPr/>
        </p:nvSpPr>
        <p:spPr>
          <a:xfrm>
            <a:off x="666318" y="2868843"/>
            <a:ext cx="655982" cy="629917"/>
          </a:xfrm>
          <a:prstGeom prst="rect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1-4</a:t>
            </a:r>
            <a:endParaRPr kumimoji="1" lang="ko-KR" alt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B5693F-7130-41EB-85F1-94056ECD3CD1}"/>
              </a:ext>
            </a:extLst>
          </p:cNvPr>
          <p:cNvSpPr txBox="1"/>
          <p:nvPr/>
        </p:nvSpPr>
        <p:spPr>
          <a:xfrm>
            <a:off x="1488969" y="2758713"/>
            <a:ext cx="5429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highlight>
                  <a:srgbClr val="FFFF00"/>
                </a:highlight>
                <a:latin typeface="+mj-lt"/>
              </a:rPr>
              <a:t>연합국</a:t>
            </a:r>
            <a:r>
              <a:rPr lang="ko-KR" altLang="en-US" sz="3600" dirty="0">
                <a:latin typeface="+mj-lt"/>
              </a:rPr>
              <a:t> 총사령부는 </a:t>
            </a:r>
            <a:endParaRPr lang="en-US" altLang="ko-KR" sz="3600" dirty="0">
              <a:latin typeface="+mj-lt"/>
            </a:endParaRPr>
          </a:p>
          <a:p>
            <a:r>
              <a:rPr lang="ko-KR" altLang="en-US" sz="3600" dirty="0">
                <a:latin typeface="+mj-lt"/>
              </a:rPr>
              <a:t>한국에 대해 별다른 </a:t>
            </a:r>
            <a:endParaRPr lang="en-US" altLang="ko-KR" sz="3600" dirty="0">
              <a:latin typeface="+mj-lt"/>
            </a:endParaRPr>
          </a:p>
          <a:p>
            <a:r>
              <a:rPr lang="ko-KR" altLang="en-US" sz="3600" dirty="0">
                <a:highlight>
                  <a:srgbClr val="FFFF00"/>
                </a:highlight>
                <a:latin typeface="+mj-lt"/>
              </a:rPr>
              <a:t>조치</a:t>
            </a:r>
            <a:r>
              <a:rPr lang="ko-KR" altLang="en-US" sz="3600" dirty="0">
                <a:latin typeface="+mj-lt"/>
              </a:rPr>
              <a:t>를 취하지 않았음</a:t>
            </a:r>
            <a:r>
              <a:rPr lang="en-US" altLang="ko-KR" sz="3600" dirty="0">
                <a:latin typeface="+mj-lt"/>
              </a:rPr>
              <a:t>. </a:t>
            </a:r>
            <a:endParaRPr lang="ko-KR" altLang="en-US" sz="3600" dirty="0">
              <a:latin typeface="+mj-lt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0671ECB-8541-4556-A079-668948A8F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670" y="0"/>
            <a:ext cx="5429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62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온라인 미디어 4" title="￬ﾝﾼ￫ﾳﾸ ￬ﾙﾸ￫ﾬﾴ￬ﾄﾱ ￫ﾘﾐ ￫ﾏﾅ￫ﾏﾄ ￫ﾏﾄ￫ﾰﾜ / YTN">
            <a:hlinkClick r:id="" action="ppaction://media"/>
            <a:extLst>
              <a:ext uri="{FF2B5EF4-FFF2-40B4-BE49-F238E27FC236}">
                <a16:creationId xmlns:a16="http://schemas.microsoft.com/office/drawing/2014/main" id="{AB1B4071-22EA-4878-B642-4B484DDFF6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FD3F2930-90A4-4A62-9595-E09F04D592B8}"/>
              </a:ext>
            </a:extLst>
          </p:cNvPr>
          <p:cNvGrpSpPr/>
          <p:nvPr/>
        </p:nvGrpSpPr>
        <p:grpSpPr>
          <a:xfrm>
            <a:off x="-69576" y="1"/>
            <a:ext cx="12261576" cy="6857999"/>
            <a:chOff x="2286000" y="1371600"/>
            <a:chExt cx="7620000" cy="4286250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9D11518-DEDA-425A-BD8B-9C848551F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1371600"/>
              <a:ext cx="7620000" cy="4286250"/>
            </a:xfrm>
            <a:prstGeom prst="rect">
              <a:avLst/>
            </a:prstGeom>
          </p:spPr>
        </p:pic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1D548418-1DE7-45E9-B853-E619EECE4D1D}"/>
                </a:ext>
              </a:extLst>
            </p:cNvPr>
            <p:cNvGrpSpPr/>
            <p:nvPr/>
          </p:nvGrpSpPr>
          <p:grpSpPr>
            <a:xfrm>
              <a:off x="2447903" y="2464068"/>
              <a:ext cx="2436985" cy="1798268"/>
              <a:chOff x="2457428" y="2454543"/>
              <a:chExt cx="2436985" cy="1798268"/>
            </a:xfrm>
          </p:grpSpPr>
          <p:sp>
            <p:nvSpPr>
              <p:cNvPr id="9" name="물결 8">
                <a:extLst>
                  <a:ext uri="{FF2B5EF4-FFF2-40B4-BE49-F238E27FC236}">
                    <a16:creationId xmlns:a16="http://schemas.microsoft.com/office/drawing/2014/main" id="{5B1CC217-8972-416A-9417-ECA1A1DCFA0F}"/>
                  </a:ext>
                </a:extLst>
              </p:cNvPr>
              <p:cNvSpPr/>
              <p:nvPr/>
            </p:nvSpPr>
            <p:spPr>
              <a:xfrm rot="164358">
                <a:off x="2457428" y="2454543"/>
                <a:ext cx="2436985" cy="1798268"/>
              </a:xfrm>
              <a:prstGeom prst="wave">
                <a:avLst>
                  <a:gd name="adj1" fmla="val 8263"/>
                  <a:gd name="adj2" fmla="val 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순서도: 연결자 9">
                <a:extLst>
                  <a:ext uri="{FF2B5EF4-FFF2-40B4-BE49-F238E27FC236}">
                    <a16:creationId xmlns:a16="http://schemas.microsoft.com/office/drawing/2014/main" id="{AA9A9DA7-D26F-401A-A9B8-796B9364C0FD}"/>
                  </a:ext>
                </a:extLst>
              </p:cNvPr>
              <p:cNvSpPr/>
              <p:nvPr/>
            </p:nvSpPr>
            <p:spPr>
              <a:xfrm rot="853924">
                <a:off x="3217653" y="2924174"/>
                <a:ext cx="839997" cy="828675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" name="六角形 2"/>
          <p:cNvSpPr/>
          <p:nvPr/>
        </p:nvSpPr>
        <p:spPr>
          <a:xfrm rot="5400000">
            <a:off x="2972814" y="763104"/>
            <a:ext cx="6107221" cy="5331792"/>
          </a:xfrm>
          <a:prstGeom prst="hexagon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3C67C-4EE2-43DF-8CF3-F6F924F654F9}"/>
              </a:ext>
            </a:extLst>
          </p:cNvPr>
          <p:cNvSpPr txBox="1"/>
          <p:nvPr/>
        </p:nvSpPr>
        <p:spPr>
          <a:xfrm>
            <a:off x="4417266" y="2887894"/>
            <a:ext cx="4226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>
                <a:solidFill>
                  <a:schemeClr val="bg1"/>
                </a:solidFill>
                <a:latin typeface="+mj-lt"/>
              </a:rPr>
              <a:t>일본 측 주장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3E42E1-2A65-4545-BBBE-D1B83F8F4E4D}"/>
              </a:ext>
            </a:extLst>
          </p:cNvPr>
          <p:cNvSpPr txBox="1"/>
          <p:nvPr/>
        </p:nvSpPr>
        <p:spPr>
          <a:xfrm>
            <a:off x="9978196" y="6403419"/>
            <a:ext cx="2966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출처</a:t>
            </a:r>
            <a:r>
              <a:rPr lang="en-US" altLang="ko-KR" dirty="0">
                <a:solidFill>
                  <a:schemeClr val="bg1"/>
                </a:solidFill>
              </a:rPr>
              <a:t>_</a:t>
            </a:r>
            <a:r>
              <a:rPr lang="ko-KR" altLang="en-US" dirty="0">
                <a:solidFill>
                  <a:schemeClr val="bg1"/>
                </a:solidFill>
              </a:rPr>
              <a:t>일본 외무성</a:t>
            </a:r>
          </a:p>
        </p:txBody>
      </p:sp>
    </p:spTree>
    <p:extLst>
      <p:ext uri="{BB962C8B-B14F-4D97-AF65-F5344CB8AC3E}">
        <p14:creationId xmlns:p14="http://schemas.microsoft.com/office/powerpoint/2010/main" val="2189349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3884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</a:schemeClr>
                </a:solidFill>
              </a:rPr>
              <a:t>일본 측의 주장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1811306E-6EBD-405D-A304-6946D1EF6142}"/>
              </a:ext>
            </a:extLst>
          </p:cNvPr>
          <p:cNvGrpSpPr/>
          <p:nvPr/>
        </p:nvGrpSpPr>
        <p:grpSpPr>
          <a:xfrm>
            <a:off x="859710" y="2536448"/>
            <a:ext cx="6112571" cy="2554545"/>
            <a:chOff x="392571" y="1588272"/>
            <a:chExt cx="6112571" cy="2554545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ABFB7D25-2D3D-4F51-A916-8C07E8A8A826}"/>
                </a:ext>
              </a:extLst>
            </p:cNvPr>
            <p:cNvSpPr/>
            <p:nvPr/>
          </p:nvSpPr>
          <p:spPr>
            <a:xfrm>
              <a:off x="579120" y="1625600"/>
              <a:ext cx="629917" cy="629917"/>
            </a:xfrm>
            <a:prstGeom prst="rect">
              <a:avLst/>
            </a:prstGeom>
            <a:solidFill>
              <a:srgbClr val="2F6D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ko-KR" b="1" dirty="0"/>
                <a:t>01</a:t>
              </a:r>
              <a:endParaRPr kumimoji="1" lang="ko-KR" altLang="en-US" b="1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6897F6-7278-4B6D-80F3-9452401FF783}"/>
                </a:ext>
              </a:extLst>
            </p:cNvPr>
            <p:cNvSpPr txBox="1"/>
            <p:nvPr/>
          </p:nvSpPr>
          <p:spPr>
            <a:xfrm>
              <a:off x="392571" y="1588272"/>
              <a:ext cx="6112571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4000" dirty="0"/>
                <a:t>‘</a:t>
              </a:r>
              <a:r>
                <a:rPr lang="ko-KR" altLang="en-US" sz="4000" dirty="0">
                  <a:highlight>
                    <a:srgbClr val="FFFF00"/>
                  </a:highlight>
                </a:rPr>
                <a:t>이승만 라인</a:t>
              </a:r>
              <a:r>
                <a:rPr lang="en-US" altLang="ko-KR" sz="4000" dirty="0"/>
                <a:t>’</a:t>
              </a:r>
              <a:r>
                <a:rPr lang="ko-KR" altLang="en-US" sz="4000" dirty="0"/>
                <a:t>을 </a:t>
              </a:r>
              <a:endParaRPr lang="en-US" altLang="ko-KR" sz="4000" dirty="0"/>
            </a:p>
            <a:p>
              <a:pPr algn="ctr"/>
              <a:r>
                <a:rPr lang="ko-KR" altLang="en-US" sz="4000" dirty="0"/>
                <a:t>국제법에 반해 일방적으로</a:t>
              </a:r>
              <a:endParaRPr lang="en-US" altLang="ko-KR" sz="4000" dirty="0"/>
            </a:p>
            <a:p>
              <a:pPr algn="ctr"/>
              <a:r>
                <a:rPr lang="ko-KR" altLang="en-US" sz="4000" dirty="0"/>
                <a:t> 독도를 불법점검</a:t>
              </a:r>
              <a:endParaRPr lang="en-US" altLang="ko-KR" sz="4000" dirty="0"/>
            </a:p>
            <a:p>
              <a:pPr algn="ctr"/>
              <a:endParaRPr lang="ko-KR" altLang="en-US" sz="4000" dirty="0"/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147BAC3D-81AE-4F2D-9CA4-0779DFA1F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986" y="39330"/>
            <a:ext cx="5243014" cy="67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47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3884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</a:schemeClr>
                </a:solidFill>
              </a:rPr>
              <a:t>일본 측의 주장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BFB7D25-2D3D-4F51-A916-8C07E8A8A826}"/>
              </a:ext>
            </a:extLst>
          </p:cNvPr>
          <p:cNvSpPr/>
          <p:nvPr/>
        </p:nvSpPr>
        <p:spPr>
          <a:xfrm>
            <a:off x="483022" y="2480631"/>
            <a:ext cx="629917" cy="629917"/>
          </a:xfrm>
          <a:prstGeom prst="rect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2</a:t>
            </a:r>
            <a:endParaRPr kumimoji="1" lang="ko-KR" alt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6897F6-7278-4B6D-80F3-9452401FF783}"/>
              </a:ext>
            </a:extLst>
          </p:cNvPr>
          <p:cNvSpPr txBox="1"/>
          <p:nvPr/>
        </p:nvSpPr>
        <p:spPr>
          <a:xfrm>
            <a:off x="867555" y="2407831"/>
            <a:ext cx="6615461" cy="31700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altLang="ko-KR" sz="4000" dirty="0"/>
              <a:t>1952</a:t>
            </a:r>
            <a:r>
              <a:rPr lang="ko-KR" altLang="en-US" sz="4000" dirty="0"/>
              <a:t>년 </a:t>
            </a:r>
            <a:r>
              <a:rPr lang="en-US" altLang="ko-KR" sz="4000" dirty="0"/>
              <a:t>‘</a:t>
            </a:r>
            <a:r>
              <a:rPr lang="ko-KR" altLang="en-US" sz="4000" dirty="0"/>
              <a:t>대일평화조약</a:t>
            </a:r>
            <a:r>
              <a:rPr lang="en-US" altLang="ko-KR" sz="4000" dirty="0"/>
              <a:t>’</a:t>
            </a:r>
            <a:r>
              <a:rPr lang="ko-KR" altLang="en-US" sz="4000" dirty="0"/>
              <a:t> 후</a:t>
            </a:r>
            <a:r>
              <a:rPr lang="en-US" altLang="ko-KR" sz="4000" dirty="0"/>
              <a:t>, </a:t>
            </a:r>
          </a:p>
          <a:p>
            <a:pPr algn="ctr"/>
            <a:r>
              <a:rPr lang="en-US" altLang="ko-KR" sz="4000" dirty="0"/>
              <a:t>1952</a:t>
            </a:r>
            <a:r>
              <a:rPr lang="ko-KR" altLang="en-US" sz="4000" dirty="0"/>
              <a:t>년 </a:t>
            </a:r>
            <a:r>
              <a:rPr lang="en-US" altLang="ko-KR" sz="4000" dirty="0"/>
              <a:t>10</a:t>
            </a:r>
            <a:r>
              <a:rPr lang="ko-KR" altLang="en-US" sz="4000" dirty="0"/>
              <a:t>월까지 </a:t>
            </a:r>
            <a:r>
              <a:rPr lang="ko-KR" altLang="en-US" sz="4000" dirty="0">
                <a:highlight>
                  <a:srgbClr val="FF0000"/>
                </a:highlight>
              </a:rPr>
              <a:t>미군</a:t>
            </a:r>
            <a:r>
              <a:rPr lang="ko-KR" altLang="en-US" sz="4000" dirty="0"/>
              <a:t>이</a:t>
            </a:r>
            <a:endParaRPr lang="en-US" altLang="ko-KR" sz="4000" dirty="0"/>
          </a:p>
          <a:p>
            <a:pPr algn="ctr"/>
            <a:r>
              <a:rPr lang="ko-KR" altLang="en-US" sz="4000" dirty="0"/>
              <a:t> 독도를 </a:t>
            </a:r>
            <a:r>
              <a:rPr lang="ko-KR" altLang="en-US" sz="4000" dirty="0">
                <a:highlight>
                  <a:srgbClr val="FFFF00"/>
                </a:highlight>
              </a:rPr>
              <a:t>일본 영토로 간주해 </a:t>
            </a:r>
            <a:endParaRPr lang="en-US" altLang="ko-KR" sz="4000" dirty="0">
              <a:highlight>
                <a:srgbClr val="FFFF00"/>
              </a:highlight>
            </a:endParaRPr>
          </a:p>
          <a:p>
            <a:pPr algn="ctr"/>
            <a:r>
              <a:rPr lang="ko-KR" altLang="en-US" sz="4000" dirty="0">
                <a:highlight>
                  <a:srgbClr val="FFFF00"/>
                </a:highlight>
              </a:rPr>
              <a:t>폭격연습장</a:t>
            </a:r>
            <a:r>
              <a:rPr lang="ko-KR" altLang="en-US" sz="4000" dirty="0"/>
              <a:t>으로 사용</a:t>
            </a:r>
            <a:endParaRPr lang="en-US" altLang="ko-KR" sz="4000" dirty="0"/>
          </a:p>
          <a:p>
            <a:pPr algn="ctr"/>
            <a:endParaRPr lang="ko-KR" altLang="en-US" sz="40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E674A5E-D6DE-4F7C-8EC8-BD3FA852C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0" y="104774"/>
            <a:ext cx="4781550" cy="675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96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3884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</a:schemeClr>
                </a:solidFill>
              </a:rPr>
              <a:t>일본 측의 주장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BFB7D25-2D3D-4F51-A916-8C07E8A8A826}"/>
              </a:ext>
            </a:extLst>
          </p:cNvPr>
          <p:cNvSpPr/>
          <p:nvPr/>
        </p:nvSpPr>
        <p:spPr>
          <a:xfrm>
            <a:off x="711619" y="2480631"/>
            <a:ext cx="629917" cy="629917"/>
          </a:xfrm>
          <a:prstGeom prst="rect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3</a:t>
            </a:r>
            <a:endParaRPr kumimoji="1" lang="ko-KR" alt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6897F6-7278-4B6D-80F3-9452401FF783}"/>
              </a:ext>
            </a:extLst>
          </p:cNvPr>
          <p:cNvSpPr txBox="1"/>
          <p:nvPr/>
        </p:nvSpPr>
        <p:spPr>
          <a:xfrm>
            <a:off x="698592" y="2427709"/>
            <a:ext cx="6615461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altLang="ko-KR" sz="4000" dirty="0"/>
              <a:t>1954</a:t>
            </a:r>
            <a:r>
              <a:rPr lang="ko-KR" altLang="en-US" sz="4000" dirty="0"/>
              <a:t>년 </a:t>
            </a:r>
            <a:r>
              <a:rPr lang="en-US" altLang="ko-KR" sz="4000" dirty="0"/>
              <a:t>8</a:t>
            </a:r>
            <a:r>
              <a:rPr lang="ko-KR" altLang="en-US" sz="4000" dirty="0"/>
              <a:t>월 다케시마 </a:t>
            </a:r>
            <a:endParaRPr lang="en-US" altLang="ko-KR" sz="4000" dirty="0"/>
          </a:p>
          <a:p>
            <a:pPr algn="ctr"/>
            <a:r>
              <a:rPr lang="ko-KR" altLang="en-US" sz="4000" dirty="0"/>
              <a:t>주변을 항해 중인 </a:t>
            </a:r>
            <a:endParaRPr lang="en-US" altLang="ko-KR" sz="4000" dirty="0"/>
          </a:p>
          <a:p>
            <a:pPr algn="ctr"/>
            <a:r>
              <a:rPr lang="ko-KR" altLang="en-US" sz="4000" dirty="0">
                <a:highlight>
                  <a:srgbClr val="FFFF00"/>
                </a:highlight>
              </a:rPr>
              <a:t>해상보안청 순시선</a:t>
            </a:r>
            <a:r>
              <a:rPr lang="ko-KR" altLang="en-US" sz="4000" dirty="0"/>
              <a:t>이</a:t>
            </a:r>
            <a:endParaRPr lang="en-US" altLang="ko-KR" sz="4000" dirty="0"/>
          </a:p>
          <a:p>
            <a:pPr algn="ctr"/>
            <a:r>
              <a:rPr lang="ko-KR" altLang="en-US" sz="4000" dirty="0"/>
              <a:t> </a:t>
            </a:r>
            <a:r>
              <a:rPr lang="ko-KR" altLang="en-US" sz="4000" dirty="0">
                <a:highlight>
                  <a:srgbClr val="FF0000"/>
                </a:highlight>
              </a:rPr>
              <a:t>한국</a:t>
            </a:r>
            <a:r>
              <a:rPr lang="ko-KR" altLang="en-US" sz="4000" dirty="0"/>
              <a:t> 연안경비대로부터</a:t>
            </a:r>
            <a:endParaRPr lang="en-US" altLang="ko-KR" sz="4000" dirty="0"/>
          </a:p>
          <a:p>
            <a:pPr algn="ctr"/>
            <a:r>
              <a:rPr lang="ko-KR" altLang="en-US" sz="4000" dirty="0"/>
              <a:t> </a:t>
            </a:r>
            <a:r>
              <a:rPr lang="ko-KR" altLang="en-US" sz="4000" dirty="0">
                <a:highlight>
                  <a:srgbClr val="FFFF00"/>
                </a:highlight>
              </a:rPr>
              <a:t>총격</a:t>
            </a:r>
            <a:r>
              <a:rPr lang="ko-KR" altLang="en-US" sz="4000" dirty="0"/>
              <a:t>을 받았음</a:t>
            </a:r>
            <a:r>
              <a:rPr lang="en-US" altLang="ko-KR" sz="4000" dirty="0"/>
              <a:t>.</a:t>
            </a:r>
          </a:p>
          <a:p>
            <a:pPr algn="ctr"/>
            <a:endParaRPr lang="ko-KR" altLang="en-US" sz="40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54A7D32-56DB-4BD3-9DFD-76AD17DF2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475" y="0"/>
            <a:ext cx="5343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61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3884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</a:schemeClr>
                </a:solidFill>
              </a:rPr>
              <a:t>일본 측의 주장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BFB7D25-2D3D-4F51-A916-8C07E8A8A826}"/>
              </a:ext>
            </a:extLst>
          </p:cNvPr>
          <p:cNvSpPr/>
          <p:nvPr/>
        </p:nvSpPr>
        <p:spPr>
          <a:xfrm>
            <a:off x="711619" y="2480631"/>
            <a:ext cx="629917" cy="629917"/>
          </a:xfrm>
          <a:prstGeom prst="rect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4</a:t>
            </a:r>
            <a:endParaRPr kumimoji="1" lang="ko-KR" alt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6897F6-7278-4B6D-80F3-9452401FF783}"/>
              </a:ext>
            </a:extLst>
          </p:cNvPr>
          <p:cNvSpPr txBox="1"/>
          <p:nvPr/>
        </p:nvSpPr>
        <p:spPr>
          <a:xfrm>
            <a:off x="716295" y="2368411"/>
            <a:ext cx="6615461" cy="255454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ko-KR" altLang="en-US" sz="4000" dirty="0"/>
              <a:t>한국측은 지금까지</a:t>
            </a:r>
            <a:endParaRPr lang="en-US" altLang="ko-KR" sz="4000" dirty="0"/>
          </a:p>
          <a:p>
            <a:pPr algn="ctr"/>
            <a:r>
              <a:rPr lang="ko-KR" altLang="en-US" sz="4000" dirty="0"/>
              <a:t> 경비대원을 상주시키며 </a:t>
            </a:r>
            <a:endParaRPr lang="en-US" altLang="ko-KR" sz="4000" dirty="0"/>
          </a:p>
          <a:p>
            <a:pPr algn="ctr"/>
            <a:r>
              <a:rPr lang="ko-KR" altLang="en-US" sz="4000" dirty="0" err="1"/>
              <a:t>숙사</a:t>
            </a:r>
            <a:r>
              <a:rPr lang="ko-KR" altLang="en-US" sz="4000" dirty="0"/>
              <a:t> 및 감시소</a:t>
            </a:r>
            <a:r>
              <a:rPr lang="en-US" altLang="ko-KR" sz="4000" dirty="0"/>
              <a:t>, </a:t>
            </a:r>
            <a:r>
              <a:rPr lang="ko-KR" altLang="en-US" sz="4000" dirty="0"/>
              <a:t>등대</a:t>
            </a:r>
            <a:r>
              <a:rPr lang="en-US" altLang="ko-KR" sz="4000" dirty="0"/>
              <a:t>,</a:t>
            </a:r>
          </a:p>
          <a:p>
            <a:pPr algn="ctr"/>
            <a:r>
              <a:rPr lang="en-US" altLang="ko-KR" sz="4000" dirty="0"/>
              <a:t> </a:t>
            </a:r>
            <a:r>
              <a:rPr lang="ko-KR" altLang="en-US" sz="4000" dirty="0" err="1"/>
              <a:t>접안실</a:t>
            </a:r>
            <a:r>
              <a:rPr lang="ko-KR" altLang="en-US" sz="4000" dirty="0"/>
              <a:t> 등을 구축함</a:t>
            </a:r>
            <a:r>
              <a:rPr lang="en-US" altLang="ko-KR" sz="4000" dirty="0"/>
              <a:t>.</a:t>
            </a:r>
            <a:endParaRPr lang="ko-KR" altLang="en-US" sz="4000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B7815C7-280F-49FF-8466-7DB67E6D31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6124" y="1"/>
            <a:ext cx="5095875" cy="348049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0EDA37F-9DF8-4A8F-AAF3-D8CFE72B9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5" y="3480491"/>
            <a:ext cx="5095875" cy="337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72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3884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</a:schemeClr>
                </a:solidFill>
              </a:rPr>
              <a:t>일본 측의 주장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BFB7D25-2D3D-4F51-A916-8C07E8A8A826}"/>
              </a:ext>
            </a:extLst>
          </p:cNvPr>
          <p:cNvSpPr/>
          <p:nvPr/>
        </p:nvSpPr>
        <p:spPr>
          <a:xfrm>
            <a:off x="736052" y="2504791"/>
            <a:ext cx="629917" cy="629917"/>
          </a:xfrm>
          <a:prstGeom prst="rect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5</a:t>
            </a:r>
            <a:endParaRPr kumimoji="1" lang="ko-KR" alt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6897F6-7278-4B6D-80F3-9452401FF783}"/>
              </a:ext>
            </a:extLst>
          </p:cNvPr>
          <p:cNvSpPr txBox="1"/>
          <p:nvPr/>
        </p:nvSpPr>
        <p:spPr>
          <a:xfrm>
            <a:off x="927185" y="2447641"/>
            <a:ext cx="6615461" cy="31700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ko-KR" altLang="en-US" sz="4000" dirty="0"/>
              <a:t>한국의 다케시마 점거는</a:t>
            </a:r>
            <a:endParaRPr lang="en-US" altLang="ko-KR" sz="4000" dirty="0"/>
          </a:p>
          <a:p>
            <a:pPr algn="ctr"/>
            <a:r>
              <a:rPr lang="ko-KR" altLang="en-US" sz="4000" dirty="0"/>
              <a:t> </a:t>
            </a:r>
            <a:r>
              <a:rPr lang="ko-KR" altLang="en-US" sz="4000" dirty="0">
                <a:highlight>
                  <a:srgbClr val="FFFF00"/>
                </a:highlight>
              </a:rPr>
              <a:t>국제법상 아무런 근거 없이 </a:t>
            </a:r>
            <a:r>
              <a:rPr lang="ko-KR" altLang="en-US" sz="4000" dirty="0"/>
              <a:t>행해지는 것</a:t>
            </a:r>
            <a:r>
              <a:rPr lang="en-US" altLang="ko-KR" sz="4000" dirty="0"/>
              <a:t>. </a:t>
            </a:r>
            <a:r>
              <a:rPr lang="ko-KR" altLang="en-US" sz="4000" dirty="0"/>
              <a:t>이런 행위는 영유권을 둘러싼 </a:t>
            </a:r>
            <a:r>
              <a:rPr lang="ko-KR" altLang="en-US" sz="4000" dirty="0">
                <a:highlight>
                  <a:srgbClr val="FF0000"/>
                </a:highlight>
              </a:rPr>
              <a:t>일본</a:t>
            </a:r>
            <a:r>
              <a:rPr lang="ko-KR" altLang="en-US" sz="4000" dirty="0">
                <a:highlight>
                  <a:srgbClr val="FFFF00"/>
                </a:highlight>
              </a:rPr>
              <a:t>의 입장에서 용임 될 수 없음</a:t>
            </a:r>
            <a:r>
              <a:rPr lang="en-US" altLang="ko-KR" sz="4000" dirty="0">
                <a:highlight>
                  <a:srgbClr val="FFFF00"/>
                </a:highlight>
              </a:rPr>
              <a:t>.</a:t>
            </a:r>
            <a:endParaRPr lang="ko-KR" altLang="en-US" sz="4000" b="1" dirty="0">
              <a:highlight>
                <a:srgbClr val="FFFF00"/>
              </a:highlight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A6D1067-3E5B-4A21-86AE-5BDE54065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646" y="0"/>
            <a:ext cx="4649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39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09D11518-DEDA-425A-BD8B-9C848551F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76" y="1"/>
            <a:ext cx="12261576" cy="6857999"/>
          </a:xfrm>
          <a:prstGeom prst="rect">
            <a:avLst/>
          </a:prstGeom>
        </p:spPr>
      </p:pic>
      <p:sp>
        <p:nvSpPr>
          <p:cNvPr id="3" name="六角形 2"/>
          <p:cNvSpPr/>
          <p:nvPr/>
        </p:nvSpPr>
        <p:spPr>
          <a:xfrm rot="5400000">
            <a:off x="2972814" y="763104"/>
            <a:ext cx="6107221" cy="5331792"/>
          </a:xfrm>
          <a:prstGeom prst="hexagon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3C67C-4EE2-43DF-8CF3-F6F924F654F9}"/>
              </a:ext>
            </a:extLst>
          </p:cNvPr>
          <p:cNvSpPr txBox="1"/>
          <p:nvPr/>
        </p:nvSpPr>
        <p:spPr>
          <a:xfrm>
            <a:off x="4417266" y="2887894"/>
            <a:ext cx="4226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>
                <a:solidFill>
                  <a:schemeClr val="bg1"/>
                </a:solidFill>
                <a:latin typeface="+mj-lt"/>
              </a:rPr>
              <a:t>한국 측 반박</a:t>
            </a:r>
            <a:endParaRPr lang="en-US" altLang="ko-KR" sz="4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1793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와이드스크린</PresentationFormat>
  <Paragraphs>67</Paragraphs>
  <Slides>14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최재훈</dc:creator>
  <cp:lastModifiedBy>최재훈</cp:lastModifiedBy>
  <cp:revision>1</cp:revision>
  <dcterms:created xsi:type="dcterms:W3CDTF">2019-09-30T11:07:54Z</dcterms:created>
  <dcterms:modified xsi:type="dcterms:W3CDTF">2019-09-30T11:08:05Z</dcterms:modified>
</cp:coreProperties>
</file>