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4" r:id="rId1"/>
  </p:sldMasterIdLst>
  <p:notesMasterIdLst>
    <p:notesMasterId r:id="rId35"/>
  </p:notesMasterIdLst>
  <p:sldIdLst>
    <p:sldId id="257" r:id="rId2"/>
    <p:sldId id="263" r:id="rId3"/>
    <p:sldId id="258" r:id="rId4"/>
    <p:sldId id="262" r:id="rId5"/>
    <p:sldId id="260" r:id="rId6"/>
    <p:sldId id="264" r:id="rId7"/>
    <p:sldId id="270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12192000" cy="6858000"/>
  <p:notesSz cx="6858000" cy="9144000"/>
  <p:embeddedFontLst>
    <p:embeddedFont>
      <p:font typeface="맑은 고딕" panose="020B0503020000020004" pitchFamily="50" charset="-127"/>
      <p:regular r:id="rId36"/>
      <p:bold r:id="rId37"/>
    </p:embeddedFont>
    <p:embeddedFont>
      <p:font typeface="HY견고딕" panose="02030600000101010101" pitchFamily="18" charset="-127"/>
      <p:regular r:id="rId3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CDD7"/>
    <a:srgbClr val="6A6F7C"/>
    <a:srgbClr val="1E8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5"/>
    <p:restoredTop sz="94660"/>
  </p:normalViewPr>
  <p:slideViewPr>
    <p:cSldViewPr snapToGrid="0">
      <p:cViewPr>
        <p:scale>
          <a:sx n="120" d="100"/>
          <a:sy n="120" d="100"/>
        </p:scale>
        <p:origin x="-522" y="0"/>
      </p:cViewPr>
      <p:guideLst>
        <p:guide orient="horz" pos="2159"/>
        <p:guide pos="38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>
              <a:solidFill>
                <a:srgbClr val="43CDD7"/>
              </a:solidFill>
            </a:ln>
          </c:spPr>
          <c:marker>
            <c:spPr>
              <a:solidFill>
                <a:srgbClr val="43CDD7"/>
              </a:solidFill>
              <a:ln>
                <a:solidFill>
                  <a:srgbClr val="43CDD7"/>
                </a:solidFill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1946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4.46</c:v>
                </c:pt>
                <c:pt idx="1">
                  <c:v>3.65</c:v>
                </c:pt>
                <c:pt idx="2">
                  <c:v>2</c:v>
                </c:pt>
                <c:pt idx="3">
                  <c:v>2.14</c:v>
                </c:pt>
                <c:pt idx="4">
                  <c:v>1.75</c:v>
                </c:pt>
                <c:pt idx="5">
                  <c:v>1.54</c:v>
                </c:pt>
                <c:pt idx="6">
                  <c:v>1.36</c:v>
                </c:pt>
                <c:pt idx="7">
                  <c:v>1.39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01376"/>
        <c:axId val="80814848"/>
      </c:lineChart>
      <c:catAx>
        <c:axId val="8050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ko-KR"/>
          </a:p>
        </c:txPr>
        <c:crossAx val="80814848"/>
        <c:crosses val="autoZero"/>
        <c:auto val="1"/>
        <c:lblAlgn val="ctr"/>
        <c:lblOffset val="100"/>
        <c:noMultiLvlLbl val="0"/>
      </c:catAx>
      <c:valAx>
        <c:axId val="80814848"/>
        <c:scaling>
          <c:orientation val="minMax"/>
          <c:max val="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50137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11558241956471"/>
          <c:y val="0.12147101897425176"/>
          <c:w val="0.65752497689611633"/>
          <c:h val="0.7918754765942749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00B1CB"/>
            </a:solidFill>
          </c:spPr>
          <c:dPt>
            <c:idx val="0"/>
            <c:bubble3D val="0"/>
            <c:spPr>
              <a:solidFill>
                <a:srgbClr val="43CDD7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DCE0E9"/>
              </a:soli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항목 1</c:v>
                </c:pt>
                <c:pt idx="1">
                  <c:v>항목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bg1"/>
          </a:solidFill>
        </a:defRPr>
      </a:pPr>
      <a:endParaRPr lang="ko-K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11558241956471"/>
          <c:y val="0.12147101897425176"/>
          <c:w val="0.65752497689611633"/>
          <c:h val="0.7918754765942749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00B1CB"/>
            </a:solidFill>
          </c:spPr>
          <c:dPt>
            <c:idx val="0"/>
            <c:bubble3D val="0"/>
            <c:spPr>
              <a:solidFill>
                <a:srgbClr val="43CDD7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DCE0E9"/>
              </a:soli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항목 1</c:v>
                </c:pt>
                <c:pt idx="1">
                  <c:v>항목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bg1"/>
          </a:solidFill>
        </a:defRPr>
      </a:pPr>
      <a:endParaRPr lang="ko-K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84806278636237"/>
          <c:y val="0.12147101897425176"/>
          <c:w val="0.65752497689611611"/>
          <c:h val="0.791875476594274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00B1CB"/>
            </a:solidFill>
          </c:spPr>
          <c:dPt>
            <c:idx val="0"/>
            <c:bubble3D val="0"/>
            <c:spPr>
              <a:solidFill>
                <a:srgbClr val="43CDD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6D-4D93-A65C-CCEAE1BF42FC}"/>
              </c:ext>
            </c:extLst>
          </c:dPt>
          <c:dPt>
            <c:idx val="1"/>
            <c:bubble3D val="0"/>
            <c:spPr>
              <a:solidFill>
                <a:srgbClr val="DCE0E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6D-4D93-A65C-CCEAE1BF42FC}"/>
              </c:ext>
            </c:extLst>
          </c:dPt>
          <c:cat>
            <c:strRef>
              <c:f>Sheet1!$A$2:$A$3</c:f>
              <c:strCache>
                <c:ptCount val="2"/>
                <c:pt idx="0">
                  <c:v>항목 1</c:v>
                </c:pt>
                <c:pt idx="1">
                  <c:v>항목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51.2</c:v>
                </c:pt>
                <c:pt idx="1">
                  <c:v>48.8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B6D-4D93-A65C-CCEAE1BF4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bg1"/>
          </a:solidFill>
        </a:defRPr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350740153630668"/>
          <c:y val="1.5363399947056128E-2"/>
          <c:w val="0.65752497689611611"/>
          <c:h val="0.791875476594274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00B1CB"/>
            </a:solidFill>
          </c:spPr>
          <c:dPt>
            <c:idx val="0"/>
            <c:bubble3D val="0"/>
            <c:spPr>
              <a:solidFill>
                <a:srgbClr val="43CDD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83-4C41-B8DE-812964EB5911}"/>
              </c:ext>
            </c:extLst>
          </c:dPt>
          <c:dPt>
            <c:idx val="1"/>
            <c:bubble3D val="0"/>
            <c:spPr>
              <a:solidFill>
                <a:srgbClr val="DCE0E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83-4C41-B8DE-812964EB5911}"/>
              </c:ext>
            </c:extLst>
          </c:dPt>
          <c:cat>
            <c:strRef>
              <c:f>Sheet1!$A$2:$A$3</c:f>
              <c:strCache>
                <c:ptCount val="2"/>
                <c:pt idx="0">
                  <c:v>항목 1</c:v>
                </c:pt>
                <c:pt idx="1">
                  <c:v>항목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64.8</c:v>
                </c:pt>
                <c:pt idx="1">
                  <c:v>35.200000000000003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183-4C41-B8DE-812964EB5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bg1"/>
          </a:solidFill>
        </a:defRPr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11558241956471"/>
          <c:y val="0.12147101897425176"/>
          <c:w val="0.65752497689611611"/>
          <c:h val="0.791875476594274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00B1CB"/>
            </a:solidFill>
          </c:spPr>
          <c:dPt>
            <c:idx val="0"/>
            <c:bubble3D val="0"/>
            <c:spPr>
              <a:solidFill>
                <a:srgbClr val="43CDD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83-4C41-B8DE-812964EB5911}"/>
              </c:ext>
            </c:extLst>
          </c:dPt>
          <c:dPt>
            <c:idx val="1"/>
            <c:bubble3D val="0"/>
            <c:spPr>
              <a:solidFill>
                <a:srgbClr val="DCE0E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83-4C41-B8DE-812964EB5911}"/>
              </c:ext>
            </c:extLst>
          </c:dPt>
          <c:cat>
            <c:strRef>
              <c:f>Sheet1!$A$2:$A$3</c:f>
              <c:strCache>
                <c:ptCount val="2"/>
                <c:pt idx="0">
                  <c:v>항목 1</c:v>
                </c:pt>
                <c:pt idx="1">
                  <c:v>항목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70.400000000000006</c:v>
                </c:pt>
                <c:pt idx="1">
                  <c:v>29.6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183-4C41-B8DE-812964EB5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bg1"/>
          </a:solidFill>
        </a:defRPr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4751A-EBA1-419E-AF68-938CE70A63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DA280C1-AC3C-489F-A271-9A26D32EB7AE}">
      <dgm:prSet/>
      <dgm:spPr/>
      <dgm:t>
        <a:bodyPr/>
        <a:lstStyle/>
        <a:p>
          <a:pPr latinLnBrk="1"/>
          <a:endParaRPr lang="ko-KR" altLang="en-US" dirty="0"/>
        </a:p>
      </dgm:t>
    </dgm:pt>
    <dgm:pt modelId="{AFA6D7A6-3047-40E9-9D42-2E09FC839FD9}" type="parTrans" cxnId="{A87D1FE5-FB5A-4DB3-8C31-DC865C9444A1}">
      <dgm:prSet/>
      <dgm:spPr/>
      <dgm:t>
        <a:bodyPr/>
        <a:lstStyle/>
        <a:p>
          <a:pPr latinLnBrk="1"/>
          <a:endParaRPr lang="ko-KR" altLang="en-US"/>
        </a:p>
      </dgm:t>
    </dgm:pt>
    <dgm:pt modelId="{7A1169A5-8C00-4443-8754-F726335BA940}" type="sibTrans" cxnId="{A87D1FE5-FB5A-4DB3-8C31-DC865C9444A1}">
      <dgm:prSet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latinLnBrk="1"/>
          <a:endParaRPr lang="ko-KR" altLang="en-US"/>
        </a:p>
      </dgm:t>
    </dgm:pt>
    <dgm:pt modelId="{C5461530-D759-4DC7-9025-C29D8509971E}" type="pres">
      <dgm:prSet presAssocID="{C494751A-EBA1-419E-AF68-938CE70A63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387D2E8-DAB9-4F3D-8608-DCF0D63A4CD5}" type="pres">
      <dgm:prSet presAssocID="{C494751A-EBA1-419E-AF68-938CE70A63B2}" presName="Name1" presStyleCnt="0"/>
      <dgm:spPr/>
    </dgm:pt>
    <dgm:pt modelId="{3FA86842-BAAB-4932-8EF0-F7056630F8EB}" type="pres">
      <dgm:prSet presAssocID="{7A1169A5-8C00-4443-8754-F726335BA940}" presName="picture_1" presStyleCnt="0"/>
      <dgm:spPr/>
    </dgm:pt>
    <dgm:pt modelId="{A7B00BD9-616B-4614-963B-2F6E5D872F57}" type="pres">
      <dgm:prSet presAssocID="{7A1169A5-8C00-4443-8754-F726335BA940}" presName="pictureRepeatNode" presStyleLbl="alignImgPlace1" presStyleIdx="0" presStyleCnt="1" custScaleX="182383" custScaleY="182383"/>
      <dgm:spPr/>
      <dgm:t>
        <a:bodyPr/>
        <a:lstStyle/>
        <a:p>
          <a:pPr latinLnBrk="1"/>
          <a:endParaRPr lang="ko-KR" altLang="en-US"/>
        </a:p>
      </dgm:t>
    </dgm:pt>
    <dgm:pt modelId="{4C9EEC05-0CCE-4F99-87E5-D21ABCB6B67F}" type="pres">
      <dgm:prSet presAssocID="{2DA280C1-AC3C-489F-A271-9A26D32EB7A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87D1FE5-FB5A-4DB3-8C31-DC865C9444A1}" srcId="{C494751A-EBA1-419E-AF68-938CE70A63B2}" destId="{2DA280C1-AC3C-489F-A271-9A26D32EB7AE}" srcOrd="0" destOrd="0" parTransId="{AFA6D7A6-3047-40E9-9D42-2E09FC839FD9}" sibTransId="{7A1169A5-8C00-4443-8754-F726335BA940}"/>
    <dgm:cxn modelId="{23F87A0E-4058-4BE9-B99F-2386C14F8EE5}" type="presOf" srcId="{C494751A-EBA1-419E-AF68-938CE70A63B2}" destId="{C5461530-D759-4DC7-9025-C29D8509971E}" srcOrd="0" destOrd="0" presId="urn:microsoft.com/office/officeart/2008/layout/CircularPictureCallout"/>
    <dgm:cxn modelId="{5A2EEF94-5337-4A4A-B360-A971E2DBD78F}" type="presOf" srcId="{7A1169A5-8C00-4443-8754-F726335BA940}" destId="{A7B00BD9-616B-4614-963B-2F6E5D872F57}" srcOrd="0" destOrd="0" presId="urn:microsoft.com/office/officeart/2008/layout/CircularPictureCallout"/>
    <dgm:cxn modelId="{AE843919-BE34-460A-B580-896C772250F7}" type="presOf" srcId="{2DA280C1-AC3C-489F-A271-9A26D32EB7AE}" destId="{4C9EEC05-0CCE-4F99-87E5-D21ABCB6B67F}" srcOrd="0" destOrd="0" presId="urn:microsoft.com/office/officeart/2008/layout/CircularPictureCallout"/>
    <dgm:cxn modelId="{F77CF21B-658C-4D17-8FFB-8AF1313FC59E}" type="presParOf" srcId="{C5461530-D759-4DC7-9025-C29D8509971E}" destId="{D387D2E8-DAB9-4F3D-8608-DCF0D63A4CD5}" srcOrd="0" destOrd="0" presId="urn:microsoft.com/office/officeart/2008/layout/CircularPictureCallout"/>
    <dgm:cxn modelId="{B4E63387-9F4B-4474-8F21-99CC683DBFA6}" type="presParOf" srcId="{D387D2E8-DAB9-4F3D-8608-DCF0D63A4CD5}" destId="{3FA86842-BAAB-4932-8EF0-F7056630F8EB}" srcOrd="0" destOrd="0" presId="urn:microsoft.com/office/officeart/2008/layout/CircularPictureCallout"/>
    <dgm:cxn modelId="{04BCD235-883E-4053-9E51-810EEE4AF60E}" type="presParOf" srcId="{3FA86842-BAAB-4932-8EF0-F7056630F8EB}" destId="{A7B00BD9-616B-4614-963B-2F6E5D872F57}" srcOrd="0" destOrd="0" presId="urn:microsoft.com/office/officeart/2008/layout/CircularPictureCallout"/>
    <dgm:cxn modelId="{BEBD07CC-2111-4884-A1D1-0886BBE5A1D4}" type="presParOf" srcId="{D387D2E8-DAB9-4F3D-8608-DCF0D63A4CD5}" destId="{4C9EEC05-0CCE-4F99-87E5-D21ABCB6B67F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94751A-EBA1-419E-AF68-938CE70A63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DA280C1-AC3C-489F-A271-9A26D32EB7AE}">
      <dgm:prSet/>
      <dgm:spPr/>
      <dgm:t>
        <a:bodyPr/>
        <a:lstStyle/>
        <a:p>
          <a:pPr latinLnBrk="1"/>
          <a:endParaRPr lang="ko-KR" altLang="en-US" dirty="0"/>
        </a:p>
      </dgm:t>
    </dgm:pt>
    <dgm:pt modelId="{AFA6D7A6-3047-40E9-9D42-2E09FC839FD9}" type="parTrans" cxnId="{A87D1FE5-FB5A-4DB3-8C31-DC865C9444A1}">
      <dgm:prSet/>
      <dgm:spPr/>
      <dgm:t>
        <a:bodyPr/>
        <a:lstStyle/>
        <a:p>
          <a:pPr latinLnBrk="1"/>
          <a:endParaRPr lang="ko-KR" altLang="en-US"/>
        </a:p>
      </dgm:t>
    </dgm:pt>
    <dgm:pt modelId="{7A1169A5-8C00-4443-8754-F726335BA940}" type="sibTrans" cxnId="{A87D1FE5-FB5A-4DB3-8C31-DC865C9444A1}">
      <dgm:prSet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latinLnBrk="1"/>
          <a:endParaRPr lang="ko-KR" altLang="en-US"/>
        </a:p>
      </dgm:t>
    </dgm:pt>
    <dgm:pt modelId="{C5461530-D759-4DC7-9025-C29D8509971E}" type="pres">
      <dgm:prSet presAssocID="{C494751A-EBA1-419E-AF68-938CE70A63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387D2E8-DAB9-4F3D-8608-DCF0D63A4CD5}" type="pres">
      <dgm:prSet presAssocID="{C494751A-EBA1-419E-AF68-938CE70A63B2}" presName="Name1" presStyleCnt="0"/>
      <dgm:spPr/>
    </dgm:pt>
    <dgm:pt modelId="{3FA86842-BAAB-4932-8EF0-F7056630F8EB}" type="pres">
      <dgm:prSet presAssocID="{7A1169A5-8C00-4443-8754-F726335BA940}" presName="picture_1" presStyleCnt="0"/>
      <dgm:spPr/>
    </dgm:pt>
    <dgm:pt modelId="{A7B00BD9-616B-4614-963B-2F6E5D872F57}" type="pres">
      <dgm:prSet presAssocID="{7A1169A5-8C00-4443-8754-F726335BA940}" presName="pictureRepeatNode" presStyleLbl="alignImgPlace1" presStyleIdx="0" presStyleCnt="1" custScaleX="182383" custScaleY="182383"/>
      <dgm:spPr/>
      <dgm:t>
        <a:bodyPr/>
        <a:lstStyle/>
        <a:p>
          <a:pPr latinLnBrk="1"/>
          <a:endParaRPr lang="ko-KR" altLang="en-US"/>
        </a:p>
      </dgm:t>
    </dgm:pt>
    <dgm:pt modelId="{4C9EEC05-0CCE-4F99-87E5-D21ABCB6B67F}" type="pres">
      <dgm:prSet presAssocID="{2DA280C1-AC3C-489F-A271-9A26D32EB7A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1F4D6E6-4D9E-473F-833C-AABBB24A51D3}" type="presOf" srcId="{C494751A-EBA1-419E-AF68-938CE70A63B2}" destId="{C5461530-D759-4DC7-9025-C29D8509971E}" srcOrd="0" destOrd="0" presId="urn:microsoft.com/office/officeart/2008/layout/CircularPictureCallout"/>
    <dgm:cxn modelId="{A87D1FE5-FB5A-4DB3-8C31-DC865C9444A1}" srcId="{C494751A-EBA1-419E-AF68-938CE70A63B2}" destId="{2DA280C1-AC3C-489F-A271-9A26D32EB7AE}" srcOrd="0" destOrd="0" parTransId="{AFA6D7A6-3047-40E9-9D42-2E09FC839FD9}" sibTransId="{7A1169A5-8C00-4443-8754-F726335BA940}"/>
    <dgm:cxn modelId="{3EDDE7A4-921E-4502-8B71-FA2958BA3CC8}" type="presOf" srcId="{7A1169A5-8C00-4443-8754-F726335BA940}" destId="{A7B00BD9-616B-4614-963B-2F6E5D872F57}" srcOrd="0" destOrd="0" presId="urn:microsoft.com/office/officeart/2008/layout/CircularPictureCallout"/>
    <dgm:cxn modelId="{9A0A7C4B-CABE-4ACB-818F-1919DD7DD16A}" type="presOf" srcId="{2DA280C1-AC3C-489F-A271-9A26D32EB7AE}" destId="{4C9EEC05-0CCE-4F99-87E5-D21ABCB6B67F}" srcOrd="0" destOrd="0" presId="urn:microsoft.com/office/officeart/2008/layout/CircularPictureCallout"/>
    <dgm:cxn modelId="{E765E8EB-5061-408E-A67D-BF808C04E89E}" type="presParOf" srcId="{C5461530-D759-4DC7-9025-C29D8509971E}" destId="{D387D2E8-DAB9-4F3D-8608-DCF0D63A4CD5}" srcOrd="0" destOrd="0" presId="urn:microsoft.com/office/officeart/2008/layout/CircularPictureCallout"/>
    <dgm:cxn modelId="{B0783541-2DB3-40E7-872B-279D5F8318B0}" type="presParOf" srcId="{D387D2E8-DAB9-4F3D-8608-DCF0D63A4CD5}" destId="{3FA86842-BAAB-4932-8EF0-F7056630F8EB}" srcOrd="0" destOrd="0" presId="urn:microsoft.com/office/officeart/2008/layout/CircularPictureCallout"/>
    <dgm:cxn modelId="{76EAB6B0-B9CA-4DEF-BE0E-3ED88158716B}" type="presParOf" srcId="{3FA86842-BAAB-4932-8EF0-F7056630F8EB}" destId="{A7B00BD9-616B-4614-963B-2F6E5D872F57}" srcOrd="0" destOrd="0" presId="urn:microsoft.com/office/officeart/2008/layout/CircularPictureCallout"/>
    <dgm:cxn modelId="{89D2DB2A-1D80-440D-9547-94510D838AAC}" type="presParOf" srcId="{D387D2E8-DAB9-4F3D-8608-DCF0D63A4CD5}" destId="{4C9EEC05-0CCE-4F99-87E5-D21ABCB6B67F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94751A-EBA1-419E-AF68-938CE70A63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DA280C1-AC3C-489F-A271-9A26D32EB7AE}">
      <dgm:prSet/>
      <dgm:spPr/>
      <dgm:t>
        <a:bodyPr/>
        <a:lstStyle/>
        <a:p>
          <a:pPr latinLnBrk="1"/>
          <a:endParaRPr lang="ko-KR" altLang="en-US" dirty="0"/>
        </a:p>
      </dgm:t>
    </dgm:pt>
    <dgm:pt modelId="{AFA6D7A6-3047-40E9-9D42-2E09FC839FD9}" type="parTrans" cxnId="{A87D1FE5-FB5A-4DB3-8C31-DC865C9444A1}">
      <dgm:prSet/>
      <dgm:spPr/>
      <dgm:t>
        <a:bodyPr/>
        <a:lstStyle/>
        <a:p>
          <a:pPr latinLnBrk="1"/>
          <a:endParaRPr lang="ko-KR" altLang="en-US"/>
        </a:p>
      </dgm:t>
    </dgm:pt>
    <dgm:pt modelId="{7A1169A5-8C00-4443-8754-F726335BA940}" type="sibTrans" cxnId="{A87D1FE5-FB5A-4DB3-8C31-DC865C9444A1}">
      <dgm:prSet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latinLnBrk="1"/>
          <a:endParaRPr lang="ko-KR" altLang="en-US"/>
        </a:p>
      </dgm:t>
    </dgm:pt>
    <dgm:pt modelId="{C5461530-D759-4DC7-9025-C29D8509971E}" type="pres">
      <dgm:prSet presAssocID="{C494751A-EBA1-419E-AF68-938CE70A63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387D2E8-DAB9-4F3D-8608-DCF0D63A4CD5}" type="pres">
      <dgm:prSet presAssocID="{C494751A-EBA1-419E-AF68-938CE70A63B2}" presName="Name1" presStyleCnt="0"/>
      <dgm:spPr/>
    </dgm:pt>
    <dgm:pt modelId="{3FA86842-BAAB-4932-8EF0-F7056630F8EB}" type="pres">
      <dgm:prSet presAssocID="{7A1169A5-8C00-4443-8754-F726335BA940}" presName="picture_1" presStyleCnt="0"/>
      <dgm:spPr/>
    </dgm:pt>
    <dgm:pt modelId="{A7B00BD9-616B-4614-963B-2F6E5D872F57}" type="pres">
      <dgm:prSet presAssocID="{7A1169A5-8C00-4443-8754-F726335BA940}" presName="pictureRepeatNode" presStyleLbl="alignImgPlace1" presStyleIdx="0" presStyleCnt="1" custScaleX="182383" custScaleY="182383"/>
      <dgm:spPr/>
      <dgm:t>
        <a:bodyPr/>
        <a:lstStyle/>
        <a:p>
          <a:pPr latinLnBrk="1"/>
          <a:endParaRPr lang="ko-KR" altLang="en-US"/>
        </a:p>
      </dgm:t>
    </dgm:pt>
    <dgm:pt modelId="{4C9EEC05-0CCE-4F99-87E5-D21ABCB6B67F}" type="pres">
      <dgm:prSet presAssocID="{2DA280C1-AC3C-489F-A271-9A26D32EB7A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87D1FE5-FB5A-4DB3-8C31-DC865C9444A1}" srcId="{C494751A-EBA1-419E-AF68-938CE70A63B2}" destId="{2DA280C1-AC3C-489F-A271-9A26D32EB7AE}" srcOrd="0" destOrd="0" parTransId="{AFA6D7A6-3047-40E9-9D42-2E09FC839FD9}" sibTransId="{7A1169A5-8C00-4443-8754-F726335BA940}"/>
    <dgm:cxn modelId="{42D93505-5289-46B3-90DA-6367D1F18422}" type="presOf" srcId="{C494751A-EBA1-419E-AF68-938CE70A63B2}" destId="{C5461530-D759-4DC7-9025-C29D8509971E}" srcOrd="0" destOrd="0" presId="urn:microsoft.com/office/officeart/2008/layout/CircularPictureCallout"/>
    <dgm:cxn modelId="{8A51B731-0041-4922-8B3D-44BDAA23B1C8}" type="presOf" srcId="{2DA280C1-AC3C-489F-A271-9A26D32EB7AE}" destId="{4C9EEC05-0CCE-4F99-87E5-D21ABCB6B67F}" srcOrd="0" destOrd="0" presId="urn:microsoft.com/office/officeart/2008/layout/CircularPictureCallout"/>
    <dgm:cxn modelId="{12D772B3-B4B4-4C54-8942-EC3C381221D7}" type="presOf" srcId="{7A1169A5-8C00-4443-8754-F726335BA940}" destId="{A7B00BD9-616B-4614-963B-2F6E5D872F57}" srcOrd="0" destOrd="0" presId="urn:microsoft.com/office/officeart/2008/layout/CircularPictureCallout"/>
    <dgm:cxn modelId="{225095F8-A0E0-4E8E-B017-624E3CC59ABF}" type="presParOf" srcId="{C5461530-D759-4DC7-9025-C29D8509971E}" destId="{D387D2E8-DAB9-4F3D-8608-DCF0D63A4CD5}" srcOrd="0" destOrd="0" presId="urn:microsoft.com/office/officeart/2008/layout/CircularPictureCallout"/>
    <dgm:cxn modelId="{A05AFAA4-EF5A-4435-B75B-46406BFC36A4}" type="presParOf" srcId="{D387D2E8-DAB9-4F3D-8608-DCF0D63A4CD5}" destId="{3FA86842-BAAB-4932-8EF0-F7056630F8EB}" srcOrd="0" destOrd="0" presId="urn:microsoft.com/office/officeart/2008/layout/CircularPictureCallout"/>
    <dgm:cxn modelId="{B0363DE7-C8FB-4FA7-835F-D432A70CBD6F}" type="presParOf" srcId="{3FA86842-BAAB-4932-8EF0-F7056630F8EB}" destId="{A7B00BD9-616B-4614-963B-2F6E5D872F57}" srcOrd="0" destOrd="0" presId="urn:microsoft.com/office/officeart/2008/layout/CircularPictureCallout"/>
    <dgm:cxn modelId="{A5C3BCAC-5566-4BEF-A888-27A26BC4B21D}" type="presParOf" srcId="{D387D2E8-DAB9-4F3D-8608-DCF0D63A4CD5}" destId="{4C9EEC05-0CCE-4F99-87E5-D21ABCB6B67F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00BD9-616B-4614-963B-2F6E5D872F57}">
      <dsp:nvSpPr>
        <dsp:cNvPr id="0" name=""/>
        <dsp:cNvSpPr/>
      </dsp:nvSpPr>
      <dsp:spPr>
        <a:xfrm>
          <a:off x="140625" y="96279"/>
          <a:ext cx="2911698" cy="2911698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EEC05-0CCE-4F99-87E5-D21ABCB6B67F}">
      <dsp:nvSpPr>
        <dsp:cNvPr id="0" name=""/>
        <dsp:cNvSpPr/>
      </dsp:nvSpPr>
      <dsp:spPr>
        <a:xfrm>
          <a:off x="1085603" y="1601619"/>
          <a:ext cx="1021744" cy="526836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500" kern="1200" dirty="0"/>
        </a:p>
      </dsp:txBody>
      <dsp:txXfrm>
        <a:off x="1085603" y="1601619"/>
        <a:ext cx="1021744" cy="526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00BD9-616B-4614-963B-2F6E5D872F57}">
      <dsp:nvSpPr>
        <dsp:cNvPr id="0" name=""/>
        <dsp:cNvSpPr/>
      </dsp:nvSpPr>
      <dsp:spPr>
        <a:xfrm>
          <a:off x="140625" y="96279"/>
          <a:ext cx="2911698" cy="2911698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EEC05-0CCE-4F99-87E5-D21ABCB6B67F}">
      <dsp:nvSpPr>
        <dsp:cNvPr id="0" name=""/>
        <dsp:cNvSpPr/>
      </dsp:nvSpPr>
      <dsp:spPr>
        <a:xfrm>
          <a:off x="1085603" y="1601619"/>
          <a:ext cx="1021744" cy="526836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500" kern="1200" dirty="0"/>
        </a:p>
      </dsp:txBody>
      <dsp:txXfrm>
        <a:off x="1085603" y="1601619"/>
        <a:ext cx="1021744" cy="526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00BD9-616B-4614-963B-2F6E5D872F57}">
      <dsp:nvSpPr>
        <dsp:cNvPr id="0" name=""/>
        <dsp:cNvSpPr/>
      </dsp:nvSpPr>
      <dsp:spPr>
        <a:xfrm>
          <a:off x="140625" y="96279"/>
          <a:ext cx="2911698" cy="2911698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EEC05-0CCE-4F99-87E5-D21ABCB6B67F}">
      <dsp:nvSpPr>
        <dsp:cNvPr id="0" name=""/>
        <dsp:cNvSpPr/>
      </dsp:nvSpPr>
      <dsp:spPr>
        <a:xfrm>
          <a:off x="1085603" y="1601619"/>
          <a:ext cx="1021744" cy="526836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500" kern="1200" dirty="0"/>
        </a:p>
      </dsp:txBody>
      <dsp:txXfrm>
        <a:off x="1085603" y="1601619"/>
        <a:ext cx="1021744" cy="526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0.13658</cdr:x>
      <cdr:y>0.0655</cdr:y>
    </cdr:from>
    <cdr:to>
      <cdr:x>0.90071</cdr:x>
      <cdr:y>0.93637</cdr:y>
    </cdr:to>
    <cdr:sp macro="" textlink="">
      <cdr:nvSpPr>
        <cdr:cNvPr id="3" name="타원 2"/>
        <cdr:cNvSpPr/>
      </cdr:nvSpPr>
      <cdr:spPr>
        <a:xfrm xmlns:a="http://schemas.openxmlformats.org/drawingml/2006/main">
          <a:off x="602678" y="240006"/>
          <a:ext cx="3371850" cy="3190875"/>
        </a:xfrm>
        <a:prstGeom xmlns:a="http://schemas.openxmlformats.org/drawingml/2006/main" prst="ellipse">
          <a:avLst/>
        </a:prstGeom>
        <a:blipFill xmlns:a="http://schemas.openxmlformats.org/drawingml/2006/main">
          <a:blip xmlns:r="http://schemas.openxmlformats.org/officeDocument/2006/relationships" r:embed="rId1"/>
          <a:stretch>
            <a:fillRect/>
          </a:stretch>
        </a:blip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0.13815</cdr:x>
      <cdr:y>0.05511</cdr:y>
    </cdr:from>
    <cdr:to>
      <cdr:x>0.87637</cdr:x>
      <cdr:y>0.93377</cdr:y>
    </cdr:to>
    <cdr:sp macro="" textlink="">
      <cdr:nvSpPr>
        <cdr:cNvPr id="2" name="타원 1"/>
        <cdr:cNvSpPr/>
      </cdr:nvSpPr>
      <cdr:spPr>
        <a:xfrm xmlns:a="http://schemas.openxmlformats.org/drawingml/2006/main">
          <a:off x="609600" y="201907"/>
          <a:ext cx="3257550" cy="3219449"/>
        </a:xfrm>
        <a:prstGeom xmlns:a="http://schemas.openxmlformats.org/drawingml/2006/main" prst="ellipse">
          <a:avLst/>
        </a:prstGeom>
        <a:blipFill xmlns:a="http://schemas.openxmlformats.org/drawingml/2006/main">
          <a:blip xmlns:r="http://schemas.openxmlformats.org/officeDocument/2006/relationships" r:embed="rId1"/>
          <a:stretch>
            <a:fillRect/>
          </a:stretch>
        </a:blip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8DBFF32E-A26D-429E-B1A2-9D0633C064F1}" type="datetime1">
              <a:rPr lang="ko-KR" altLang="en-US"/>
              <a:pPr lvl="0">
                <a:defRPr lang="ko-KR" altLang="en-US"/>
              </a:pPr>
              <a:t>2019-05-17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253A4C6C-3E16-4492-B7B2-8D46C6F4A94D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33218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253A4C6C-3E16-4492-B7B2-8D46C6F4A94D}" type="slidenum">
              <a:rPr lang="en-US" altLang="en-US">
                <a:solidFill>
                  <a:prstClr val="black"/>
                </a:solidFill>
              </a:rPr>
              <a:pPr lvl="0">
                <a:defRPr lang="ko-KR" altLang="en-US"/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A4C6C-3E16-4492-B7B2-8D46C6F4A94D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3381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목차 소개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A4C6C-3E16-4492-B7B2-8D46C6F4A94D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92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표를 보면 현재 한국인의 일본 기업 취업률은 계속 </a:t>
            </a:r>
            <a:r>
              <a:rPr lang="ko-KR" altLang="en-US" dirty="0" err="1" smtClean="0"/>
              <a:t>상승중</a:t>
            </a:r>
            <a:endParaRPr lang="en-US" altLang="ko-KR" dirty="0" smtClean="0"/>
          </a:p>
          <a:p>
            <a:r>
              <a:rPr lang="en-US" altLang="ko-KR" dirty="0" smtClean="0"/>
              <a:t>2013</a:t>
            </a:r>
            <a:r>
              <a:rPr lang="ko-KR" altLang="en-US" dirty="0" err="1" smtClean="0"/>
              <a:t>년과비교해</a:t>
            </a:r>
            <a:r>
              <a:rPr lang="ko-KR" altLang="en-US" dirty="0" smtClean="0"/>
              <a:t> 현재는 </a:t>
            </a:r>
            <a:r>
              <a:rPr lang="en-US" altLang="ko-KR" dirty="0" smtClean="0"/>
              <a:t>2</a:t>
            </a:r>
            <a:r>
              <a:rPr lang="ko-KR" altLang="en-US" dirty="0" err="1" smtClean="0"/>
              <a:t>만명</a:t>
            </a:r>
            <a:r>
              <a:rPr lang="ko-KR" altLang="en-US" dirty="0" smtClean="0"/>
              <a:t> 증가한 </a:t>
            </a:r>
            <a:r>
              <a:rPr lang="en-US" altLang="ko-KR" dirty="0" smtClean="0"/>
              <a:t>5</a:t>
            </a:r>
            <a:r>
              <a:rPr lang="ko-KR" altLang="en-US" dirty="0" smtClean="0"/>
              <a:t>만</a:t>
            </a:r>
            <a:r>
              <a:rPr lang="en-US" altLang="ko-KR" dirty="0" smtClean="0"/>
              <a:t>5</a:t>
            </a:r>
            <a:r>
              <a:rPr lang="ko-KR" altLang="en-US" dirty="0" err="1" smtClean="0"/>
              <a:t>천여명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A4C6C-3E16-4492-B7B2-8D46C6F4A94D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4138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A4C6C-3E16-4492-B7B2-8D46C6F4A94D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3563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화면엔 없지만 남녀 임금차이 </a:t>
            </a:r>
            <a:r>
              <a:rPr lang="ko-KR" altLang="en-US" dirty="0" err="1" smtClean="0"/>
              <a:t>말할것</a:t>
            </a:r>
            <a:endParaRPr lang="en-US" altLang="ko-KR" dirty="0" smtClean="0"/>
          </a:p>
          <a:p>
            <a:r>
              <a:rPr lang="ko-KR" altLang="en-US" dirty="0" smtClean="0"/>
              <a:t>아직 가부장적 사회의 잔재가 남아있어 남녀의 임금차이가 있는 편</a:t>
            </a:r>
            <a:endParaRPr lang="en-US" altLang="ko-KR" dirty="0" smtClean="0"/>
          </a:p>
          <a:p>
            <a:r>
              <a:rPr lang="ko-KR" altLang="en-US" dirty="0" smtClean="0"/>
              <a:t>이것은 현 한국 사회와 </a:t>
            </a:r>
            <a:r>
              <a:rPr lang="ko-KR" altLang="en-US" dirty="0" err="1" smtClean="0"/>
              <a:t>비슷</a:t>
            </a: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※※※※※※※※※※※</a:t>
            </a:r>
            <a:r>
              <a:rPr lang="ko-KR" altLang="en-US" dirty="0" smtClean="0"/>
              <a:t>체크 클릭해서 동영상 </a:t>
            </a:r>
            <a:r>
              <a:rPr lang="ko-KR" altLang="en-US" dirty="0" err="1" smtClean="0"/>
              <a:t>볼것</a:t>
            </a:r>
            <a:r>
              <a:rPr lang="en-US" altLang="ko-KR" dirty="0" smtClean="0"/>
              <a:t>!!!!!!!!!!!!!!!!!!!!!!!!!</a:t>
            </a:r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A4C6C-3E16-4492-B7B2-8D46C6F4A94D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679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A4C6C-3E16-4492-B7B2-8D46C6F4A94D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5209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A4C6C-3E16-4492-B7B2-8D46C6F4A94D}" type="slidenum">
              <a:rPr lang="ko-KR" altLang="en-US" smtClean="0">
                <a:solidFill>
                  <a:prstClr val="black"/>
                </a:solidFill>
              </a:rPr>
              <a:pPr/>
              <a:t>31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4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2019-05-17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12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2019-05-17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95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2019-05-17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26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2019-05-17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54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2019-05-17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556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2019-05-17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30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2019-05-17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775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2019-05-17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51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2019-05-17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416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2019-05-17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74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2019-05-17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47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51A05-FE79-4763-A84F-D4FE701A9E82}" type="datetimeFigureOut">
              <a:rPr lang="ko-KR" altLang="en-US" smtClean="0"/>
              <a:t>2019-05-17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21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ZzfX6iEDX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bSYM6cEhnB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n.kbs.co.kr/news/view.do?ncd=3623757" TargetMode="Externa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4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jpg"/><Relationship Id="rId9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kdNmR8xd_o" TargetMode="External"/><Relationship Id="rId5" Type="http://schemas.openxmlformats.org/officeDocument/2006/relationships/image" Target="../media/image54.png"/><Relationship Id="rId4" Type="http://schemas.openxmlformats.org/officeDocument/2006/relationships/hyperlink" Target="https://www.youtube.com/watch?v=ZkdNmR8xd_o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모서리가 둥근 직사각형 37"/>
          <p:cNvSpPr/>
          <p:nvPr/>
        </p:nvSpPr>
        <p:spPr>
          <a:xfrm>
            <a:off x="2368668" y="2767962"/>
            <a:ext cx="3699088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b="1" i="1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 가정 교육 기업의 특징</a:t>
            </a:r>
            <a:endParaRPr lang="en-US" altLang="ko-KR" b="1" i="1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7588675" y="2371905"/>
            <a:ext cx="2215725" cy="378650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#</a:t>
            </a:r>
            <a:r>
              <a:rPr lang="ko-KR" altLang="en-US" b="1" dirty="0" smtClean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일본어학과 </a:t>
            </a:r>
            <a:endParaRPr lang="en-US" altLang="ko-KR" b="1" dirty="0">
              <a:solidFill>
                <a:prstClr val="white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7482661" y="1820339"/>
            <a:ext cx="907089" cy="378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rgbClr val="43CDD7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#</a:t>
            </a:r>
            <a:r>
              <a:rPr lang="ko-KR" altLang="en-US" sz="1600" b="1" dirty="0" smtClean="0">
                <a:solidFill>
                  <a:srgbClr val="43CDD7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소속</a:t>
            </a:r>
            <a:endParaRPr lang="en-US" altLang="ko-KR" sz="1600" b="1" dirty="0">
              <a:solidFill>
                <a:srgbClr val="43CDD7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8052725" y="2924713"/>
            <a:ext cx="1587244" cy="378650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#21501***</a:t>
            </a:r>
            <a:endParaRPr lang="en-US" altLang="ko-KR" b="1" dirty="0">
              <a:solidFill>
                <a:prstClr val="white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7029117" y="2924713"/>
            <a:ext cx="907089" cy="378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43CDD7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#</a:t>
            </a:r>
            <a:r>
              <a:rPr lang="ko-KR" altLang="en-US" b="1" dirty="0" smtClean="0">
                <a:solidFill>
                  <a:srgbClr val="43CDD7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학번</a:t>
            </a:r>
            <a:endParaRPr lang="en-US" altLang="ko-KR" b="1" dirty="0">
              <a:solidFill>
                <a:srgbClr val="43CDD7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7576615" y="4091471"/>
            <a:ext cx="1110530" cy="378650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#</a:t>
            </a:r>
            <a:r>
              <a:rPr lang="ko-KR" altLang="en-US" b="1" dirty="0" smtClean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김</a:t>
            </a:r>
            <a:r>
              <a:rPr lang="en-US" altLang="ko-KR" b="1" dirty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*</a:t>
            </a:r>
            <a:r>
              <a:rPr lang="ko-KR" altLang="en-US" b="1" dirty="0" err="1" smtClean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희</a:t>
            </a:r>
            <a:endParaRPr lang="en-US" altLang="ko-KR" b="1" dirty="0">
              <a:solidFill>
                <a:prstClr val="white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7780056" y="3538663"/>
            <a:ext cx="907089" cy="378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43CDD7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#</a:t>
            </a:r>
            <a:r>
              <a:rPr lang="ko-KR" altLang="en-US" b="1" dirty="0" smtClean="0">
                <a:solidFill>
                  <a:srgbClr val="43CDD7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이름</a:t>
            </a:r>
            <a:endParaRPr lang="en-US" altLang="ko-KR" b="1" dirty="0">
              <a:solidFill>
                <a:srgbClr val="43CDD7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43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4000500" y="411748"/>
            <a:ext cx="4114800" cy="67410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sz="2400" b="1" i="1" dirty="0" smtClean="0">
                <a:solidFill>
                  <a:prstClr val="white"/>
                </a:solidFill>
              </a:rPr>
              <a:t>에도 막부의 교육기관</a:t>
            </a:r>
            <a:endParaRPr lang="en-US" altLang="ko-KR" sz="2400" b="1" i="1" dirty="0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43528" y="1527175"/>
            <a:ext cx="2515631" cy="2273300"/>
          </a:xfrm>
          <a:prstGeom prst="rect">
            <a:avLst/>
          </a:prstGeom>
          <a:solidFill>
            <a:schemeClr val="bg1"/>
          </a:solidFill>
          <a:ln w="19050"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 algn="ctr"/>
            <a:r>
              <a:rPr lang="en-US" altLang="ko-KR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70.1</a:t>
            </a: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en-US" altLang="ko-KR" sz="1050" b="1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endParaRPr lang="en-US" altLang="ko-KR" sz="1200" b="1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en-US" altLang="ko-KR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</a:rPr>
              <a:t>CONTENTS</a:t>
            </a:r>
          </a:p>
          <a:p>
            <a:pPr lvl="0" algn="ctr">
              <a:lnSpc>
                <a:spcPct val="150000"/>
              </a:lnSpc>
            </a:pPr>
            <a:r>
              <a:rPr lang="ko-KR" alt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</a:rPr>
              <a:t>컨텐츠에</a:t>
            </a:r>
            <a:r>
              <a:rPr lang="ko-KR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</a:rPr>
              <a:t> 대한 내용을 적어요</a:t>
            </a:r>
            <a:endParaRPr lang="en-US" altLang="ko-KR" sz="1200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</a:rPr>
              <a:t>Enjoy your stylish business and campus life with BIZCAM 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3491478" y="1517650"/>
            <a:ext cx="2515631" cy="2273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 algn="ctr"/>
            <a:r>
              <a:rPr lang="en-US" altLang="ko-KR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70.1</a:t>
            </a: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en-US" altLang="ko-KR" sz="1050" b="1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endParaRPr lang="en-US" altLang="ko-KR" sz="1200" b="1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en-US" altLang="ko-KR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</a:rPr>
              <a:t>CONTENTS</a:t>
            </a:r>
          </a:p>
          <a:p>
            <a:pPr lvl="0" algn="ctr">
              <a:lnSpc>
                <a:spcPct val="150000"/>
              </a:lnSpc>
            </a:pPr>
            <a:r>
              <a:rPr lang="ko-KR" alt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</a:rPr>
              <a:t>컨텐츠에</a:t>
            </a:r>
            <a:r>
              <a:rPr lang="ko-KR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</a:rPr>
              <a:t> 대한 내용을 적어요</a:t>
            </a:r>
            <a:endParaRPr lang="en-US" altLang="ko-KR" sz="1200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</a:rPr>
              <a:t>Enjoy your stylish business and campus life with BIZCAM 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6158478" y="1517650"/>
            <a:ext cx="2515631" cy="2273300"/>
          </a:xfrm>
          <a:prstGeom prst="rect">
            <a:avLst/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 algn="ctr"/>
            <a:r>
              <a:rPr lang="en-US" altLang="ko-KR" sz="3600" b="1" dirty="0">
                <a:solidFill>
                  <a:schemeClr val="bg1"/>
                </a:solidFill>
              </a:rPr>
              <a:t>70.1</a:t>
            </a:r>
            <a:r>
              <a:rPr lang="en-US" altLang="ko-KR" sz="2000" b="1" dirty="0">
                <a:solidFill>
                  <a:schemeClr val="bg1"/>
                </a:solidFill>
              </a:rPr>
              <a:t>%</a:t>
            </a:r>
            <a:endParaRPr lang="en-US" altLang="ko-KR" sz="1050" b="1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</a:rPr>
              <a:t>CONTENTS</a:t>
            </a:r>
          </a:p>
          <a:p>
            <a:pPr lvl="0" algn="ctr">
              <a:lnSpc>
                <a:spcPct val="150000"/>
              </a:lnSpc>
            </a:pPr>
            <a:r>
              <a:rPr lang="ko-KR" altLang="en-US" sz="1200" dirty="0" err="1">
                <a:solidFill>
                  <a:schemeClr val="bg1"/>
                </a:solidFill>
                <a:latin typeface="맑은 고딕" panose="020B0503020000020004" pitchFamily="50" charset="-127"/>
              </a:rPr>
              <a:t>컨텐츠에</a:t>
            </a: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</a:rPr>
              <a:t> 대한 내용을 적어요</a:t>
            </a:r>
            <a:endParaRPr lang="en-US" altLang="ko-KR" sz="1200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900" dirty="0">
                <a:solidFill>
                  <a:schemeClr val="bg1"/>
                </a:solidFill>
                <a:latin typeface="맑은 고딕" panose="020B0503020000020004" pitchFamily="50" charset="-127"/>
              </a:rPr>
              <a:t>Enjoy your stylish business and campus life with BIZCAM 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8825478" y="1517650"/>
            <a:ext cx="2515631" cy="2273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 algn="ctr"/>
            <a:r>
              <a:rPr lang="en-US" altLang="ko-KR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70.1</a:t>
            </a: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en-US" altLang="ko-KR" sz="1050" b="1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endParaRPr lang="en-US" altLang="ko-KR" sz="1200" b="1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en-US" altLang="ko-KR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</a:rPr>
              <a:t>CONTENTS</a:t>
            </a:r>
          </a:p>
          <a:p>
            <a:pPr lvl="0" algn="ctr">
              <a:lnSpc>
                <a:spcPct val="150000"/>
              </a:lnSpc>
            </a:pPr>
            <a:r>
              <a:rPr lang="ko-KR" alt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</a:rPr>
              <a:t>컨텐츠에</a:t>
            </a:r>
            <a:r>
              <a:rPr lang="ko-KR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</a:rPr>
              <a:t> 대한 내용을 적어요</a:t>
            </a:r>
            <a:endParaRPr lang="en-US" altLang="ko-KR" sz="1200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</a:rPr>
              <a:t>Enjoy your stylish business and campus life with BIZCAM 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6838028" y="4411176"/>
            <a:ext cx="419385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>
                <a:solidFill>
                  <a:srgbClr val="43CDD7"/>
                </a:solidFill>
              </a:rPr>
              <a:t>번교</a:t>
            </a:r>
            <a:r>
              <a:rPr lang="en-US" altLang="ko-KR" dirty="0" smtClean="0">
                <a:solidFill>
                  <a:srgbClr val="43CDD7"/>
                </a:solidFill>
              </a:rPr>
              <a:t>(</a:t>
            </a:r>
            <a:r>
              <a:rPr lang="ko-KR" altLang="en-US" dirty="0" err="1" smtClean="0">
                <a:solidFill>
                  <a:srgbClr val="43CDD7"/>
                </a:solidFill>
              </a:rPr>
              <a:t>고토칸</a:t>
            </a:r>
            <a:r>
              <a:rPr lang="en-US" altLang="ko-KR" dirty="0" smtClean="0">
                <a:solidFill>
                  <a:srgbClr val="43CDD7"/>
                </a:solidFill>
              </a:rPr>
              <a:t>)</a:t>
            </a:r>
            <a:endParaRPr lang="en-US" altLang="ko-KR" b="1" dirty="0">
              <a:solidFill>
                <a:srgbClr val="43CDD7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미토시에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창립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대표적인 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번교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-</a:t>
            </a:r>
            <a:r>
              <a:rPr lang="ko-KR" altLang="en-US" sz="1400" dirty="0" smtClean="0"/>
              <a:t>각 번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藩영주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의 인재육성을 목적으로 했던 공립        학교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-</a:t>
            </a:r>
            <a:r>
              <a:rPr lang="ko-KR" altLang="en-US" sz="1400" dirty="0" smtClean="0"/>
              <a:t>일반교육과 함께 무술에도 중점을 두고 교육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-</a:t>
            </a:r>
            <a:r>
              <a:rPr lang="ko-KR" altLang="en-US" sz="1400" dirty="0" smtClean="0"/>
              <a:t>종합 대학</a:t>
            </a:r>
            <a:endParaRPr lang="en-US" altLang="ko-KR" sz="1400" dirty="0" smtClean="0"/>
          </a:p>
        </p:txBody>
      </p:sp>
      <p:sp>
        <p:nvSpPr>
          <p:cNvPr id="44" name="자유형 43"/>
          <p:cNvSpPr/>
          <p:nvPr/>
        </p:nvSpPr>
        <p:spPr>
          <a:xfrm rot="1800000">
            <a:off x="6395216" y="4451243"/>
            <a:ext cx="313282" cy="421291"/>
          </a:xfrm>
          <a:custGeom>
            <a:avLst/>
            <a:gdLst>
              <a:gd name="connsiteX0" fmla="*/ 206259 w 313282"/>
              <a:gd name="connsiteY0" fmla="*/ 131071 h 421291"/>
              <a:gd name="connsiteX1" fmla="*/ 254417 w 313282"/>
              <a:gd name="connsiteY1" fmla="*/ 154571 h 421291"/>
              <a:gd name="connsiteX2" fmla="*/ 293383 w 313282"/>
              <a:gd name="connsiteY2" fmla="*/ 198749 h 421291"/>
              <a:gd name="connsiteX3" fmla="*/ 239085 w 313282"/>
              <a:gd name="connsiteY3" fmla="*/ 401392 h 421291"/>
              <a:gd name="connsiteX4" fmla="*/ 36442 w 313282"/>
              <a:gd name="connsiteY4" fmla="*/ 347094 h 421291"/>
              <a:gd name="connsiteX5" fmla="*/ 17667 w 313282"/>
              <a:gd name="connsiteY5" fmla="*/ 291258 h 421291"/>
              <a:gd name="connsiteX6" fmla="*/ 19893 w 313282"/>
              <a:gd name="connsiteY6" fmla="*/ 259334 h 421291"/>
              <a:gd name="connsiteX7" fmla="*/ 40634 w 313282"/>
              <a:gd name="connsiteY7" fmla="*/ 271309 h 421291"/>
              <a:gd name="connsiteX8" fmla="*/ 39433 w 313282"/>
              <a:gd name="connsiteY8" fmla="*/ 288548 h 421291"/>
              <a:gd name="connsiteX9" fmla="*/ 55432 w 313282"/>
              <a:gd name="connsiteY9" fmla="*/ 336130 h 421291"/>
              <a:gd name="connsiteX10" fmla="*/ 228120 w 313282"/>
              <a:gd name="connsiteY10" fmla="*/ 382402 h 421291"/>
              <a:gd name="connsiteX11" fmla="*/ 274391 w 313282"/>
              <a:gd name="connsiteY11" fmla="*/ 209714 h 421291"/>
              <a:gd name="connsiteX12" fmla="*/ 241185 w 313282"/>
              <a:gd name="connsiteY12" fmla="*/ 172067 h 421291"/>
              <a:gd name="connsiteX13" fmla="*/ 206259 w 313282"/>
              <a:gd name="connsiteY13" fmla="*/ 155023 h 421291"/>
              <a:gd name="connsiteX14" fmla="*/ 90740 w 313282"/>
              <a:gd name="connsiteY14" fmla="*/ 144451 h 421291"/>
              <a:gd name="connsiteX15" fmla="*/ 133939 w 313282"/>
              <a:gd name="connsiteY15" fmla="*/ 129924 h 421291"/>
              <a:gd name="connsiteX16" fmla="*/ 133940 w 313282"/>
              <a:gd name="connsiteY16" fmla="*/ 152603 h 421291"/>
              <a:gd name="connsiteX17" fmla="*/ 101704 w 313282"/>
              <a:gd name="connsiteY17" fmla="*/ 163443 h 421291"/>
              <a:gd name="connsiteX18" fmla="*/ 64056 w 313282"/>
              <a:gd name="connsiteY18" fmla="*/ 196649 h 421291"/>
              <a:gd name="connsiteX19" fmla="*/ 62277 w 313282"/>
              <a:gd name="connsiteY19" fmla="*/ 200297 h 421291"/>
              <a:gd name="connsiteX20" fmla="*/ 43591 w 313282"/>
              <a:gd name="connsiteY20" fmla="*/ 189508 h 421291"/>
              <a:gd name="connsiteX21" fmla="*/ 46563 w 313282"/>
              <a:gd name="connsiteY21" fmla="*/ 183418 h 421291"/>
              <a:gd name="connsiteX22" fmla="*/ 90740 w 313282"/>
              <a:gd name="connsiteY22" fmla="*/ 144451 h 421291"/>
              <a:gd name="connsiteX23" fmla="*/ 159157 w 313282"/>
              <a:gd name="connsiteY23" fmla="*/ 5272 h 421291"/>
              <a:gd name="connsiteX24" fmla="*/ 171885 w 313282"/>
              <a:gd name="connsiteY24" fmla="*/ 0 h 421291"/>
              <a:gd name="connsiteX25" fmla="*/ 189885 w 313282"/>
              <a:gd name="connsiteY25" fmla="*/ 18000 h 421291"/>
              <a:gd name="connsiteX26" fmla="*/ 189885 w 313282"/>
              <a:gd name="connsiteY26" fmla="*/ 298375 h 421291"/>
              <a:gd name="connsiteX27" fmla="*/ 191274 w 313282"/>
              <a:gd name="connsiteY27" fmla="*/ 300185 h 421291"/>
              <a:gd name="connsiteX28" fmla="*/ 189476 w 313282"/>
              <a:gd name="connsiteY28" fmla="*/ 313844 h 421291"/>
              <a:gd name="connsiteX29" fmla="*/ 185313 w 313282"/>
              <a:gd name="connsiteY29" fmla="*/ 317038 h 421291"/>
              <a:gd name="connsiteX30" fmla="*/ 184613 w 313282"/>
              <a:gd name="connsiteY30" fmla="*/ 318728 h 421291"/>
              <a:gd name="connsiteX31" fmla="*/ 181348 w 313282"/>
              <a:gd name="connsiteY31" fmla="*/ 320080 h 421291"/>
              <a:gd name="connsiteX32" fmla="*/ 178546 w 313282"/>
              <a:gd name="connsiteY32" fmla="*/ 322230 h 421291"/>
              <a:gd name="connsiteX33" fmla="*/ 176733 w 313282"/>
              <a:gd name="connsiteY33" fmla="*/ 321992 h 421291"/>
              <a:gd name="connsiteX34" fmla="*/ 171885 w 313282"/>
              <a:gd name="connsiteY34" fmla="*/ 324000 h 421291"/>
              <a:gd name="connsiteX35" fmla="*/ 159157 w 313282"/>
              <a:gd name="connsiteY35" fmla="*/ 318728 h 421291"/>
              <a:gd name="connsiteX36" fmla="*/ 158284 w 313282"/>
              <a:gd name="connsiteY36" fmla="*/ 316620 h 421291"/>
              <a:gd name="connsiteX37" fmla="*/ 9002 w 313282"/>
              <a:gd name="connsiteY37" fmla="*/ 230432 h 421291"/>
              <a:gd name="connsiteX38" fmla="*/ 2414 w 313282"/>
              <a:gd name="connsiteY38" fmla="*/ 205844 h 421291"/>
              <a:gd name="connsiteX39" fmla="*/ 27003 w 313282"/>
              <a:gd name="connsiteY39" fmla="*/ 199255 h 421291"/>
              <a:gd name="connsiteX40" fmla="*/ 153885 w 313282"/>
              <a:gd name="connsiteY40" fmla="*/ 272511 h 421291"/>
              <a:gd name="connsiteX41" fmla="*/ 153885 w 313282"/>
              <a:gd name="connsiteY41" fmla="*/ 18000 h 421291"/>
              <a:gd name="connsiteX42" fmla="*/ 159157 w 313282"/>
              <a:gd name="connsiteY42" fmla="*/ 5272 h 4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3282" h="421291">
                <a:moveTo>
                  <a:pt x="206259" y="131071"/>
                </a:moveTo>
                <a:lnTo>
                  <a:pt x="254417" y="154571"/>
                </a:lnTo>
                <a:cubicBezTo>
                  <a:pt x="269791" y="166188"/>
                  <a:pt x="283142" y="181011"/>
                  <a:pt x="293383" y="198749"/>
                </a:cubicBezTo>
                <a:cubicBezTo>
                  <a:pt x="334348" y="269702"/>
                  <a:pt x="310038" y="360428"/>
                  <a:pt x="239085" y="401392"/>
                </a:cubicBezTo>
                <a:cubicBezTo>
                  <a:pt x="168133" y="442357"/>
                  <a:pt x="77407" y="418047"/>
                  <a:pt x="36442" y="347094"/>
                </a:cubicBezTo>
                <a:cubicBezTo>
                  <a:pt x="26201" y="329356"/>
                  <a:pt x="20040" y="310382"/>
                  <a:pt x="17667" y="291258"/>
                </a:cubicBezTo>
                <a:lnTo>
                  <a:pt x="19893" y="259334"/>
                </a:lnTo>
                <a:lnTo>
                  <a:pt x="40634" y="271309"/>
                </a:lnTo>
                <a:lnTo>
                  <a:pt x="39433" y="288548"/>
                </a:lnTo>
                <a:cubicBezTo>
                  <a:pt x="41455" y="304845"/>
                  <a:pt x="46705" y="321015"/>
                  <a:pt x="55432" y="336130"/>
                </a:cubicBezTo>
                <a:cubicBezTo>
                  <a:pt x="90341" y="396594"/>
                  <a:pt x="167656" y="417311"/>
                  <a:pt x="228120" y="382402"/>
                </a:cubicBezTo>
                <a:cubicBezTo>
                  <a:pt x="288584" y="347493"/>
                  <a:pt x="309300" y="270178"/>
                  <a:pt x="274391" y="209714"/>
                </a:cubicBezTo>
                <a:cubicBezTo>
                  <a:pt x="265664" y="194599"/>
                  <a:pt x="254287" y="181966"/>
                  <a:pt x="241185" y="172067"/>
                </a:cubicBezTo>
                <a:lnTo>
                  <a:pt x="206259" y="155023"/>
                </a:lnTo>
                <a:close/>
                <a:moveTo>
                  <a:pt x="90740" y="144451"/>
                </a:moveTo>
                <a:lnTo>
                  <a:pt x="133939" y="129924"/>
                </a:lnTo>
                <a:lnTo>
                  <a:pt x="133940" y="152603"/>
                </a:lnTo>
                <a:lnTo>
                  <a:pt x="101704" y="163443"/>
                </a:lnTo>
                <a:cubicBezTo>
                  <a:pt x="86588" y="172170"/>
                  <a:pt x="73957" y="183548"/>
                  <a:pt x="64056" y="196649"/>
                </a:cubicBezTo>
                <a:lnTo>
                  <a:pt x="62277" y="200297"/>
                </a:lnTo>
                <a:lnTo>
                  <a:pt x="43591" y="189508"/>
                </a:lnTo>
                <a:lnTo>
                  <a:pt x="46563" y="183418"/>
                </a:lnTo>
                <a:cubicBezTo>
                  <a:pt x="58179" y="168044"/>
                  <a:pt x="73002" y="154692"/>
                  <a:pt x="90740" y="144451"/>
                </a:cubicBezTo>
                <a:close/>
                <a:moveTo>
                  <a:pt x="159157" y="5272"/>
                </a:moveTo>
                <a:cubicBezTo>
                  <a:pt x="162415" y="2015"/>
                  <a:pt x="166915" y="0"/>
                  <a:pt x="171885" y="0"/>
                </a:cubicBezTo>
                <a:cubicBezTo>
                  <a:pt x="181826" y="0"/>
                  <a:pt x="189885" y="8059"/>
                  <a:pt x="189885" y="18000"/>
                </a:cubicBezTo>
                <a:lnTo>
                  <a:pt x="189885" y="298375"/>
                </a:lnTo>
                <a:lnTo>
                  <a:pt x="191274" y="300185"/>
                </a:lnTo>
                <a:cubicBezTo>
                  <a:pt x="192466" y="304635"/>
                  <a:pt x="191961" y="309539"/>
                  <a:pt x="189476" y="313844"/>
                </a:cubicBezTo>
                <a:lnTo>
                  <a:pt x="185313" y="317038"/>
                </a:lnTo>
                <a:lnTo>
                  <a:pt x="184613" y="318728"/>
                </a:lnTo>
                <a:lnTo>
                  <a:pt x="181348" y="320080"/>
                </a:lnTo>
                <a:lnTo>
                  <a:pt x="178546" y="322230"/>
                </a:lnTo>
                <a:lnTo>
                  <a:pt x="176733" y="321992"/>
                </a:lnTo>
                <a:lnTo>
                  <a:pt x="171885" y="324000"/>
                </a:lnTo>
                <a:cubicBezTo>
                  <a:pt x="166915" y="324000"/>
                  <a:pt x="162415" y="321985"/>
                  <a:pt x="159157" y="318728"/>
                </a:cubicBezTo>
                <a:lnTo>
                  <a:pt x="158284" y="316620"/>
                </a:lnTo>
                <a:lnTo>
                  <a:pt x="9002" y="230432"/>
                </a:lnTo>
                <a:cubicBezTo>
                  <a:pt x="393" y="225462"/>
                  <a:pt x="-2556" y="214453"/>
                  <a:pt x="2414" y="205844"/>
                </a:cubicBezTo>
                <a:cubicBezTo>
                  <a:pt x="7384" y="197235"/>
                  <a:pt x="18393" y="194285"/>
                  <a:pt x="27003" y="199255"/>
                </a:cubicBezTo>
                <a:lnTo>
                  <a:pt x="153885" y="272511"/>
                </a:lnTo>
                <a:lnTo>
                  <a:pt x="153885" y="18000"/>
                </a:lnTo>
                <a:cubicBezTo>
                  <a:pt x="153885" y="13029"/>
                  <a:pt x="155900" y="8530"/>
                  <a:pt x="159157" y="5272"/>
                </a:cubicBezTo>
                <a:close/>
              </a:path>
            </a:pathLst>
          </a:cu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4" y="1447799"/>
            <a:ext cx="52482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자유형 47"/>
          <p:cNvSpPr/>
          <p:nvPr/>
        </p:nvSpPr>
        <p:spPr>
          <a:xfrm rot="1800000">
            <a:off x="975489" y="4411061"/>
            <a:ext cx="313282" cy="421291"/>
          </a:xfrm>
          <a:custGeom>
            <a:avLst/>
            <a:gdLst>
              <a:gd name="connsiteX0" fmla="*/ 206259 w 313282"/>
              <a:gd name="connsiteY0" fmla="*/ 131071 h 421291"/>
              <a:gd name="connsiteX1" fmla="*/ 254417 w 313282"/>
              <a:gd name="connsiteY1" fmla="*/ 154571 h 421291"/>
              <a:gd name="connsiteX2" fmla="*/ 293383 w 313282"/>
              <a:gd name="connsiteY2" fmla="*/ 198749 h 421291"/>
              <a:gd name="connsiteX3" fmla="*/ 239085 w 313282"/>
              <a:gd name="connsiteY3" fmla="*/ 401392 h 421291"/>
              <a:gd name="connsiteX4" fmla="*/ 36442 w 313282"/>
              <a:gd name="connsiteY4" fmla="*/ 347094 h 421291"/>
              <a:gd name="connsiteX5" fmla="*/ 17667 w 313282"/>
              <a:gd name="connsiteY5" fmla="*/ 291258 h 421291"/>
              <a:gd name="connsiteX6" fmla="*/ 19893 w 313282"/>
              <a:gd name="connsiteY6" fmla="*/ 259334 h 421291"/>
              <a:gd name="connsiteX7" fmla="*/ 40634 w 313282"/>
              <a:gd name="connsiteY7" fmla="*/ 271309 h 421291"/>
              <a:gd name="connsiteX8" fmla="*/ 39433 w 313282"/>
              <a:gd name="connsiteY8" fmla="*/ 288548 h 421291"/>
              <a:gd name="connsiteX9" fmla="*/ 55432 w 313282"/>
              <a:gd name="connsiteY9" fmla="*/ 336130 h 421291"/>
              <a:gd name="connsiteX10" fmla="*/ 228120 w 313282"/>
              <a:gd name="connsiteY10" fmla="*/ 382402 h 421291"/>
              <a:gd name="connsiteX11" fmla="*/ 274391 w 313282"/>
              <a:gd name="connsiteY11" fmla="*/ 209714 h 421291"/>
              <a:gd name="connsiteX12" fmla="*/ 241185 w 313282"/>
              <a:gd name="connsiteY12" fmla="*/ 172067 h 421291"/>
              <a:gd name="connsiteX13" fmla="*/ 206259 w 313282"/>
              <a:gd name="connsiteY13" fmla="*/ 155023 h 421291"/>
              <a:gd name="connsiteX14" fmla="*/ 90740 w 313282"/>
              <a:gd name="connsiteY14" fmla="*/ 144451 h 421291"/>
              <a:gd name="connsiteX15" fmla="*/ 133939 w 313282"/>
              <a:gd name="connsiteY15" fmla="*/ 129924 h 421291"/>
              <a:gd name="connsiteX16" fmla="*/ 133940 w 313282"/>
              <a:gd name="connsiteY16" fmla="*/ 152603 h 421291"/>
              <a:gd name="connsiteX17" fmla="*/ 101704 w 313282"/>
              <a:gd name="connsiteY17" fmla="*/ 163443 h 421291"/>
              <a:gd name="connsiteX18" fmla="*/ 64056 w 313282"/>
              <a:gd name="connsiteY18" fmla="*/ 196649 h 421291"/>
              <a:gd name="connsiteX19" fmla="*/ 62277 w 313282"/>
              <a:gd name="connsiteY19" fmla="*/ 200297 h 421291"/>
              <a:gd name="connsiteX20" fmla="*/ 43591 w 313282"/>
              <a:gd name="connsiteY20" fmla="*/ 189508 h 421291"/>
              <a:gd name="connsiteX21" fmla="*/ 46563 w 313282"/>
              <a:gd name="connsiteY21" fmla="*/ 183418 h 421291"/>
              <a:gd name="connsiteX22" fmla="*/ 90740 w 313282"/>
              <a:gd name="connsiteY22" fmla="*/ 144451 h 421291"/>
              <a:gd name="connsiteX23" fmla="*/ 159157 w 313282"/>
              <a:gd name="connsiteY23" fmla="*/ 5272 h 421291"/>
              <a:gd name="connsiteX24" fmla="*/ 171885 w 313282"/>
              <a:gd name="connsiteY24" fmla="*/ 0 h 421291"/>
              <a:gd name="connsiteX25" fmla="*/ 189885 w 313282"/>
              <a:gd name="connsiteY25" fmla="*/ 18000 h 421291"/>
              <a:gd name="connsiteX26" fmla="*/ 189885 w 313282"/>
              <a:gd name="connsiteY26" fmla="*/ 298375 h 421291"/>
              <a:gd name="connsiteX27" fmla="*/ 191274 w 313282"/>
              <a:gd name="connsiteY27" fmla="*/ 300185 h 421291"/>
              <a:gd name="connsiteX28" fmla="*/ 189476 w 313282"/>
              <a:gd name="connsiteY28" fmla="*/ 313844 h 421291"/>
              <a:gd name="connsiteX29" fmla="*/ 185313 w 313282"/>
              <a:gd name="connsiteY29" fmla="*/ 317038 h 421291"/>
              <a:gd name="connsiteX30" fmla="*/ 184613 w 313282"/>
              <a:gd name="connsiteY30" fmla="*/ 318728 h 421291"/>
              <a:gd name="connsiteX31" fmla="*/ 181348 w 313282"/>
              <a:gd name="connsiteY31" fmla="*/ 320080 h 421291"/>
              <a:gd name="connsiteX32" fmla="*/ 178546 w 313282"/>
              <a:gd name="connsiteY32" fmla="*/ 322230 h 421291"/>
              <a:gd name="connsiteX33" fmla="*/ 176733 w 313282"/>
              <a:gd name="connsiteY33" fmla="*/ 321992 h 421291"/>
              <a:gd name="connsiteX34" fmla="*/ 171885 w 313282"/>
              <a:gd name="connsiteY34" fmla="*/ 324000 h 421291"/>
              <a:gd name="connsiteX35" fmla="*/ 159157 w 313282"/>
              <a:gd name="connsiteY35" fmla="*/ 318728 h 421291"/>
              <a:gd name="connsiteX36" fmla="*/ 158284 w 313282"/>
              <a:gd name="connsiteY36" fmla="*/ 316620 h 421291"/>
              <a:gd name="connsiteX37" fmla="*/ 9002 w 313282"/>
              <a:gd name="connsiteY37" fmla="*/ 230432 h 421291"/>
              <a:gd name="connsiteX38" fmla="*/ 2414 w 313282"/>
              <a:gd name="connsiteY38" fmla="*/ 205844 h 421291"/>
              <a:gd name="connsiteX39" fmla="*/ 27003 w 313282"/>
              <a:gd name="connsiteY39" fmla="*/ 199255 h 421291"/>
              <a:gd name="connsiteX40" fmla="*/ 153885 w 313282"/>
              <a:gd name="connsiteY40" fmla="*/ 272511 h 421291"/>
              <a:gd name="connsiteX41" fmla="*/ 153885 w 313282"/>
              <a:gd name="connsiteY41" fmla="*/ 18000 h 421291"/>
              <a:gd name="connsiteX42" fmla="*/ 159157 w 313282"/>
              <a:gd name="connsiteY42" fmla="*/ 5272 h 4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3282" h="421291">
                <a:moveTo>
                  <a:pt x="206259" y="131071"/>
                </a:moveTo>
                <a:lnTo>
                  <a:pt x="254417" y="154571"/>
                </a:lnTo>
                <a:cubicBezTo>
                  <a:pt x="269791" y="166188"/>
                  <a:pt x="283142" y="181011"/>
                  <a:pt x="293383" y="198749"/>
                </a:cubicBezTo>
                <a:cubicBezTo>
                  <a:pt x="334348" y="269702"/>
                  <a:pt x="310038" y="360428"/>
                  <a:pt x="239085" y="401392"/>
                </a:cubicBezTo>
                <a:cubicBezTo>
                  <a:pt x="168133" y="442357"/>
                  <a:pt x="77407" y="418047"/>
                  <a:pt x="36442" y="347094"/>
                </a:cubicBezTo>
                <a:cubicBezTo>
                  <a:pt x="26201" y="329356"/>
                  <a:pt x="20040" y="310382"/>
                  <a:pt x="17667" y="291258"/>
                </a:cubicBezTo>
                <a:lnTo>
                  <a:pt x="19893" y="259334"/>
                </a:lnTo>
                <a:lnTo>
                  <a:pt x="40634" y="271309"/>
                </a:lnTo>
                <a:lnTo>
                  <a:pt x="39433" y="288548"/>
                </a:lnTo>
                <a:cubicBezTo>
                  <a:pt x="41455" y="304845"/>
                  <a:pt x="46705" y="321015"/>
                  <a:pt x="55432" y="336130"/>
                </a:cubicBezTo>
                <a:cubicBezTo>
                  <a:pt x="90341" y="396594"/>
                  <a:pt x="167656" y="417311"/>
                  <a:pt x="228120" y="382402"/>
                </a:cubicBezTo>
                <a:cubicBezTo>
                  <a:pt x="288584" y="347493"/>
                  <a:pt x="309300" y="270178"/>
                  <a:pt x="274391" y="209714"/>
                </a:cubicBezTo>
                <a:cubicBezTo>
                  <a:pt x="265664" y="194599"/>
                  <a:pt x="254287" y="181966"/>
                  <a:pt x="241185" y="172067"/>
                </a:cubicBezTo>
                <a:lnTo>
                  <a:pt x="206259" y="155023"/>
                </a:lnTo>
                <a:close/>
                <a:moveTo>
                  <a:pt x="90740" y="144451"/>
                </a:moveTo>
                <a:lnTo>
                  <a:pt x="133939" y="129924"/>
                </a:lnTo>
                <a:lnTo>
                  <a:pt x="133940" y="152603"/>
                </a:lnTo>
                <a:lnTo>
                  <a:pt x="101704" y="163443"/>
                </a:lnTo>
                <a:cubicBezTo>
                  <a:pt x="86588" y="172170"/>
                  <a:pt x="73957" y="183548"/>
                  <a:pt x="64056" y="196649"/>
                </a:cubicBezTo>
                <a:lnTo>
                  <a:pt x="62277" y="200297"/>
                </a:lnTo>
                <a:lnTo>
                  <a:pt x="43591" y="189508"/>
                </a:lnTo>
                <a:lnTo>
                  <a:pt x="46563" y="183418"/>
                </a:lnTo>
                <a:cubicBezTo>
                  <a:pt x="58179" y="168044"/>
                  <a:pt x="73002" y="154692"/>
                  <a:pt x="90740" y="144451"/>
                </a:cubicBezTo>
                <a:close/>
                <a:moveTo>
                  <a:pt x="159157" y="5272"/>
                </a:moveTo>
                <a:cubicBezTo>
                  <a:pt x="162415" y="2015"/>
                  <a:pt x="166915" y="0"/>
                  <a:pt x="171885" y="0"/>
                </a:cubicBezTo>
                <a:cubicBezTo>
                  <a:pt x="181826" y="0"/>
                  <a:pt x="189885" y="8059"/>
                  <a:pt x="189885" y="18000"/>
                </a:cubicBezTo>
                <a:lnTo>
                  <a:pt x="189885" y="298375"/>
                </a:lnTo>
                <a:lnTo>
                  <a:pt x="191274" y="300185"/>
                </a:lnTo>
                <a:cubicBezTo>
                  <a:pt x="192466" y="304635"/>
                  <a:pt x="191961" y="309539"/>
                  <a:pt x="189476" y="313844"/>
                </a:cubicBezTo>
                <a:lnTo>
                  <a:pt x="185313" y="317038"/>
                </a:lnTo>
                <a:lnTo>
                  <a:pt x="184613" y="318728"/>
                </a:lnTo>
                <a:lnTo>
                  <a:pt x="181348" y="320080"/>
                </a:lnTo>
                <a:lnTo>
                  <a:pt x="178546" y="322230"/>
                </a:lnTo>
                <a:lnTo>
                  <a:pt x="176733" y="321992"/>
                </a:lnTo>
                <a:lnTo>
                  <a:pt x="171885" y="324000"/>
                </a:lnTo>
                <a:cubicBezTo>
                  <a:pt x="166915" y="324000"/>
                  <a:pt x="162415" y="321985"/>
                  <a:pt x="159157" y="318728"/>
                </a:cubicBezTo>
                <a:lnTo>
                  <a:pt x="158284" y="316620"/>
                </a:lnTo>
                <a:lnTo>
                  <a:pt x="9002" y="230432"/>
                </a:lnTo>
                <a:cubicBezTo>
                  <a:pt x="393" y="225462"/>
                  <a:pt x="-2556" y="214453"/>
                  <a:pt x="2414" y="205844"/>
                </a:cubicBezTo>
                <a:cubicBezTo>
                  <a:pt x="7384" y="197235"/>
                  <a:pt x="18393" y="194285"/>
                  <a:pt x="27003" y="199255"/>
                </a:cubicBezTo>
                <a:lnTo>
                  <a:pt x="153885" y="272511"/>
                </a:lnTo>
                <a:lnTo>
                  <a:pt x="153885" y="18000"/>
                </a:lnTo>
                <a:cubicBezTo>
                  <a:pt x="153885" y="13029"/>
                  <a:pt x="155900" y="8530"/>
                  <a:pt x="159157" y="5272"/>
                </a:cubicBezTo>
                <a:close/>
              </a:path>
            </a:pathLst>
          </a:cu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150" y="1447801"/>
            <a:ext cx="5267325" cy="288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1418303" y="4410839"/>
            <a:ext cx="419385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>
                <a:solidFill>
                  <a:srgbClr val="43CDD7"/>
                </a:solidFill>
              </a:rPr>
              <a:t>학문소</a:t>
            </a:r>
            <a:r>
              <a:rPr lang="en-US" altLang="ko-KR" dirty="0" smtClean="0">
                <a:solidFill>
                  <a:srgbClr val="43CDD7"/>
                </a:solidFill>
              </a:rPr>
              <a:t>(</a:t>
            </a:r>
            <a:r>
              <a:rPr lang="ko-KR" altLang="en-US" dirty="0" err="1" smtClean="0">
                <a:solidFill>
                  <a:srgbClr val="43CDD7"/>
                </a:solidFill>
              </a:rPr>
              <a:t>쇼헤이자카</a:t>
            </a:r>
            <a:r>
              <a:rPr lang="en-US" altLang="ko-KR" dirty="0" smtClean="0">
                <a:solidFill>
                  <a:srgbClr val="43CDD7"/>
                </a:solidFill>
              </a:rPr>
              <a:t>)</a:t>
            </a:r>
            <a:endParaRPr lang="en-US" altLang="ko-KR" b="1" dirty="0">
              <a:solidFill>
                <a:srgbClr val="43CDD7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오늘날 도쿄대학의 모태가 된 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학문소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-</a:t>
            </a:r>
            <a:r>
              <a:rPr lang="ko-KR" altLang="en-US" sz="1400" dirty="0" smtClean="0"/>
              <a:t>고급무사를 위한 막부 직할학교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-</a:t>
            </a:r>
            <a:r>
              <a:rPr lang="ko-KR" altLang="en-US" sz="1400" dirty="0" smtClean="0"/>
              <a:t>막부 말에는 유학 이외에도 국학</a:t>
            </a:r>
            <a:r>
              <a:rPr lang="en-US" altLang="ko-KR" sz="1400" dirty="0" smtClean="0"/>
              <a:t>·</a:t>
            </a:r>
            <a:r>
              <a:rPr lang="ko-KR" altLang="en-US" sz="1400" dirty="0" smtClean="0"/>
              <a:t>양학까지 광범위하게 공부</a:t>
            </a:r>
          </a:p>
        </p:txBody>
      </p:sp>
    </p:spTree>
    <p:extLst>
      <p:ext uri="{BB962C8B-B14F-4D97-AF65-F5344CB8AC3E}">
        <p14:creationId xmlns:p14="http://schemas.microsoft.com/office/powerpoint/2010/main" val="8851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4029074" y="421273"/>
            <a:ext cx="4086225" cy="67410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sz="2400" b="1" i="1" dirty="0" smtClean="0">
                <a:solidFill>
                  <a:prstClr val="white"/>
                </a:solidFill>
              </a:rPr>
              <a:t>에도 막부의 교육기관</a:t>
            </a:r>
            <a:endParaRPr lang="en-US" altLang="ko-KR" sz="2400" b="1" i="1" dirty="0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43528" y="1527175"/>
            <a:ext cx="2515631" cy="2273300"/>
          </a:xfrm>
          <a:prstGeom prst="rect">
            <a:avLst/>
          </a:prstGeom>
          <a:solidFill>
            <a:schemeClr val="bg1"/>
          </a:solidFill>
          <a:ln w="19050"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 algn="ctr"/>
            <a:r>
              <a:rPr lang="en-US" altLang="ko-KR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70.1</a:t>
            </a: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en-US" altLang="ko-KR" sz="1050" b="1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endParaRPr lang="en-US" altLang="ko-KR" sz="1200" b="1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en-US" altLang="ko-KR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</a:rPr>
              <a:t>CONTENTS</a:t>
            </a:r>
          </a:p>
          <a:p>
            <a:pPr lvl="0" algn="ctr">
              <a:lnSpc>
                <a:spcPct val="150000"/>
              </a:lnSpc>
            </a:pPr>
            <a:r>
              <a:rPr lang="ko-KR" alt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</a:rPr>
              <a:t>컨텐츠에</a:t>
            </a:r>
            <a:r>
              <a:rPr lang="ko-KR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</a:rPr>
              <a:t> 대한 내용을 적어요</a:t>
            </a:r>
            <a:endParaRPr lang="en-US" altLang="ko-KR" sz="1200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</a:rPr>
              <a:t>Enjoy your stylish business and campus life with BIZCAM 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3491478" y="1517650"/>
            <a:ext cx="2515631" cy="2273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 algn="ctr"/>
            <a:r>
              <a:rPr lang="en-US" altLang="ko-KR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70.1</a:t>
            </a: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en-US" altLang="ko-KR" sz="1050" b="1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endParaRPr lang="en-US" altLang="ko-KR" sz="1200" b="1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en-US" altLang="ko-KR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</a:rPr>
              <a:t>CONTENTS</a:t>
            </a:r>
          </a:p>
          <a:p>
            <a:pPr lvl="0" algn="ctr">
              <a:lnSpc>
                <a:spcPct val="150000"/>
              </a:lnSpc>
            </a:pPr>
            <a:r>
              <a:rPr lang="ko-KR" alt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</a:rPr>
              <a:t>컨텐츠에</a:t>
            </a:r>
            <a:r>
              <a:rPr lang="ko-KR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</a:rPr>
              <a:t> 대한 내용을 적어요</a:t>
            </a:r>
            <a:endParaRPr lang="en-US" altLang="ko-KR" sz="1200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</a:rPr>
              <a:t>Enjoy your stylish business and campus life with BIZCAM 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6158478" y="1517650"/>
            <a:ext cx="2515631" cy="2273300"/>
          </a:xfrm>
          <a:prstGeom prst="rect">
            <a:avLst/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 algn="ctr"/>
            <a:r>
              <a:rPr lang="en-US" altLang="ko-KR" sz="3600" b="1" dirty="0">
                <a:solidFill>
                  <a:schemeClr val="bg1"/>
                </a:solidFill>
              </a:rPr>
              <a:t>70.1</a:t>
            </a:r>
            <a:r>
              <a:rPr lang="en-US" altLang="ko-KR" sz="2000" b="1" dirty="0">
                <a:solidFill>
                  <a:schemeClr val="bg1"/>
                </a:solidFill>
              </a:rPr>
              <a:t>%</a:t>
            </a:r>
            <a:endParaRPr lang="en-US" altLang="ko-KR" sz="1050" b="1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endParaRPr lang="en-US" altLang="ko-KR" sz="1200" b="1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맑은 고딕" panose="020B0503020000020004" pitchFamily="50" charset="-127"/>
              </a:rPr>
              <a:t>CONTENTS</a:t>
            </a:r>
          </a:p>
          <a:p>
            <a:pPr lvl="0" algn="ctr">
              <a:lnSpc>
                <a:spcPct val="150000"/>
              </a:lnSpc>
            </a:pPr>
            <a:r>
              <a:rPr lang="ko-KR" altLang="en-US" sz="1200" dirty="0" err="1">
                <a:solidFill>
                  <a:schemeClr val="bg1"/>
                </a:solidFill>
                <a:latin typeface="맑은 고딕" panose="020B0503020000020004" pitchFamily="50" charset="-127"/>
              </a:rPr>
              <a:t>컨텐츠에</a:t>
            </a:r>
            <a:r>
              <a:rPr lang="ko-KR" altLang="en-US" sz="1200" dirty="0">
                <a:solidFill>
                  <a:schemeClr val="bg1"/>
                </a:solidFill>
                <a:latin typeface="맑은 고딕" panose="020B0503020000020004" pitchFamily="50" charset="-127"/>
              </a:rPr>
              <a:t> 대한 내용을 적어요</a:t>
            </a:r>
            <a:endParaRPr lang="en-US" altLang="ko-KR" sz="1200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900" dirty="0">
                <a:solidFill>
                  <a:schemeClr val="bg1"/>
                </a:solidFill>
                <a:latin typeface="맑은 고딕" panose="020B0503020000020004" pitchFamily="50" charset="-127"/>
              </a:rPr>
              <a:t>Enjoy your stylish business and campus life with BIZCAM 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8825478" y="1517650"/>
            <a:ext cx="2515631" cy="2273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 algn="ctr"/>
            <a:r>
              <a:rPr lang="en-US" altLang="ko-KR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70.1</a:t>
            </a:r>
            <a:r>
              <a:rPr lang="en-US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</a:t>
            </a:r>
            <a:endParaRPr lang="en-US" altLang="ko-KR" sz="1050" b="1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endParaRPr lang="en-US" altLang="ko-KR" sz="1200" b="1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en-US" altLang="ko-KR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</a:rPr>
              <a:t>CONTENTS</a:t>
            </a:r>
          </a:p>
          <a:p>
            <a:pPr lvl="0" algn="ctr">
              <a:lnSpc>
                <a:spcPct val="150000"/>
              </a:lnSpc>
            </a:pPr>
            <a:r>
              <a:rPr lang="ko-KR" alt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</a:rPr>
              <a:t>컨텐츠에</a:t>
            </a:r>
            <a:r>
              <a:rPr lang="ko-KR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</a:rPr>
              <a:t> 대한 내용을 적어요</a:t>
            </a:r>
            <a:endParaRPr lang="en-US" altLang="ko-KR" sz="1200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sz="900" dirty="0"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</a:rPr>
              <a:t>Enjoy your stylish business and campus life with BIZCAM 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6838028" y="4487040"/>
            <a:ext cx="41938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43CDD7"/>
                </a:solidFill>
              </a:rPr>
              <a:t>사숙</a:t>
            </a:r>
            <a:r>
              <a:rPr lang="en-US" altLang="ko-KR" b="1" dirty="0" smtClean="0">
                <a:solidFill>
                  <a:srgbClr val="43CDD7"/>
                </a:solidFill>
              </a:rPr>
              <a:t>(</a:t>
            </a:r>
            <a:r>
              <a:rPr lang="ko-KR" altLang="en-US" b="1" dirty="0" err="1" smtClean="0">
                <a:solidFill>
                  <a:srgbClr val="43CDD7"/>
                </a:solidFill>
              </a:rPr>
              <a:t>간기엔</a:t>
            </a:r>
            <a:r>
              <a:rPr lang="en-US" altLang="ko-KR" b="1" dirty="0" smtClean="0">
                <a:solidFill>
                  <a:srgbClr val="43CDD7"/>
                </a:solidFill>
              </a:rPr>
              <a:t>)</a:t>
            </a:r>
            <a:endParaRPr lang="en-US" altLang="ko-KR" b="1" dirty="0">
              <a:solidFill>
                <a:srgbClr val="43CDD7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ko-KR" altLang="en-US" sz="1400" dirty="0" smtClean="0"/>
              <a:t>막부나 영주의 지배를 받지 않는 민간의 교육시설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ko-KR" altLang="en-US" sz="1400" dirty="0" smtClean="0"/>
              <a:t>무사</a:t>
            </a:r>
            <a:r>
              <a:rPr lang="en-US" altLang="ko-KR" sz="1400" dirty="0" smtClean="0"/>
              <a:t>·</a:t>
            </a:r>
            <a:r>
              <a:rPr lang="ko-KR" altLang="en-US" sz="1400" dirty="0" smtClean="0"/>
              <a:t>서민 등의 출신 계급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상관없이 입학가능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-</a:t>
            </a:r>
            <a:r>
              <a:rPr lang="ko-KR" altLang="en-US" sz="1400" dirty="0" smtClean="0"/>
              <a:t>교사와 학생의 일대일 관계를 핵심으로 한 개성 존중의 교육 실시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-</a:t>
            </a:r>
            <a:r>
              <a:rPr lang="ko-KR" altLang="en-US" sz="1400" dirty="0" smtClean="0"/>
              <a:t>사립대학의 시초</a:t>
            </a:r>
            <a:endParaRPr lang="en-US" altLang="ko-KR" sz="1400" dirty="0" smtClean="0"/>
          </a:p>
        </p:txBody>
      </p:sp>
      <p:sp>
        <p:nvSpPr>
          <p:cNvPr id="44" name="자유형 43"/>
          <p:cNvSpPr/>
          <p:nvPr/>
        </p:nvSpPr>
        <p:spPr>
          <a:xfrm rot="1800000">
            <a:off x="6395216" y="4508394"/>
            <a:ext cx="313282" cy="421291"/>
          </a:xfrm>
          <a:custGeom>
            <a:avLst/>
            <a:gdLst>
              <a:gd name="connsiteX0" fmla="*/ 206259 w 313282"/>
              <a:gd name="connsiteY0" fmla="*/ 131071 h 421291"/>
              <a:gd name="connsiteX1" fmla="*/ 254417 w 313282"/>
              <a:gd name="connsiteY1" fmla="*/ 154571 h 421291"/>
              <a:gd name="connsiteX2" fmla="*/ 293383 w 313282"/>
              <a:gd name="connsiteY2" fmla="*/ 198749 h 421291"/>
              <a:gd name="connsiteX3" fmla="*/ 239085 w 313282"/>
              <a:gd name="connsiteY3" fmla="*/ 401392 h 421291"/>
              <a:gd name="connsiteX4" fmla="*/ 36442 w 313282"/>
              <a:gd name="connsiteY4" fmla="*/ 347094 h 421291"/>
              <a:gd name="connsiteX5" fmla="*/ 17667 w 313282"/>
              <a:gd name="connsiteY5" fmla="*/ 291258 h 421291"/>
              <a:gd name="connsiteX6" fmla="*/ 19893 w 313282"/>
              <a:gd name="connsiteY6" fmla="*/ 259334 h 421291"/>
              <a:gd name="connsiteX7" fmla="*/ 40634 w 313282"/>
              <a:gd name="connsiteY7" fmla="*/ 271309 h 421291"/>
              <a:gd name="connsiteX8" fmla="*/ 39433 w 313282"/>
              <a:gd name="connsiteY8" fmla="*/ 288548 h 421291"/>
              <a:gd name="connsiteX9" fmla="*/ 55432 w 313282"/>
              <a:gd name="connsiteY9" fmla="*/ 336130 h 421291"/>
              <a:gd name="connsiteX10" fmla="*/ 228120 w 313282"/>
              <a:gd name="connsiteY10" fmla="*/ 382402 h 421291"/>
              <a:gd name="connsiteX11" fmla="*/ 274391 w 313282"/>
              <a:gd name="connsiteY11" fmla="*/ 209714 h 421291"/>
              <a:gd name="connsiteX12" fmla="*/ 241185 w 313282"/>
              <a:gd name="connsiteY12" fmla="*/ 172067 h 421291"/>
              <a:gd name="connsiteX13" fmla="*/ 206259 w 313282"/>
              <a:gd name="connsiteY13" fmla="*/ 155023 h 421291"/>
              <a:gd name="connsiteX14" fmla="*/ 90740 w 313282"/>
              <a:gd name="connsiteY14" fmla="*/ 144451 h 421291"/>
              <a:gd name="connsiteX15" fmla="*/ 133939 w 313282"/>
              <a:gd name="connsiteY15" fmla="*/ 129924 h 421291"/>
              <a:gd name="connsiteX16" fmla="*/ 133940 w 313282"/>
              <a:gd name="connsiteY16" fmla="*/ 152603 h 421291"/>
              <a:gd name="connsiteX17" fmla="*/ 101704 w 313282"/>
              <a:gd name="connsiteY17" fmla="*/ 163443 h 421291"/>
              <a:gd name="connsiteX18" fmla="*/ 64056 w 313282"/>
              <a:gd name="connsiteY18" fmla="*/ 196649 h 421291"/>
              <a:gd name="connsiteX19" fmla="*/ 62277 w 313282"/>
              <a:gd name="connsiteY19" fmla="*/ 200297 h 421291"/>
              <a:gd name="connsiteX20" fmla="*/ 43591 w 313282"/>
              <a:gd name="connsiteY20" fmla="*/ 189508 h 421291"/>
              <a:gd name="connsiteX21" fmla="*/ 46563 w 313282"/>
              <a:gd name="connsiteY21" fmla="*/ 183418 h 421291"/>
              <a:gd name="connsiteX22" fmla="*/ 90740 w 313282"/>
              <a:gd name="connsiteY22" fmla="*/ 144451 h 421291"/>
              <a:gd name="connsiteX23" fmla="*/ 159157 w 313282"/>
              <a:gd name="connsiteY23" fmla="*/ 5272 h 421291"/>
              <a:gd name="connsiteX24" fmla="*/ 171885 w 313282"/>
              <a:gd name="connsiteY24" fmla="*/ 0 h 421291"/>
              <a:gd name="connsiteX25" fmla="*/ 189885 w 313282"/>
              <a:gd name="connsiteY25" fmla="*/ 18000 h 421291"/>
              <a:gd name="connsiteX26" fmla="*/ 189885 w 313282"/>
              <a:gd name="connsiteY26" fmla="*/ 298375 h 421291"/>
              <a:gd name="connsiteX27" fmla="*/ 191274 w 313282"/>
              <a:gd name="connsiteY27" fmla="*/ 300185 h 421291"/>
              <a:gd name="connsiteX28" fmla="*/ 189476 w 313282"/>
              <a:gd name="connsiteY28" fmla="*/ 313844 h 421291"/>
              <a:gd name="connsiteX29" fmla="*/ 185313 w 313282"/>
              <a:gd name="connsiteY29" fmla="*/ 317038 h 421291"/>
              <a:gd name="connsiteX30" fmla="*/ 184613 w 313282"/>
              <a:gd name="connsiteY30" fmla="*/ 318728 h 421291"/>
              <a:gd name="connsiteX31" fmla="*/ 181348 w 313282"/>
              <a:gd name="connsiteY31" fmla="*/ 320080 h 421291"/>
              <a:gd name="connsiteX32" fmla="*/ 178546 w 313282"/>
              <a:gd name="connsiteY32" fmla="*/ 322230 h 421291"/>
              <a:gd name="connsiteX33" fmla="*/ 176733 w 313282"/>
              <a:gd name="connsiteY33" fmla="*/ 321992 h 421291"/>
              <a:gd name="connsiteX34" fmla="*/ 171885 w 313282"/>
              <a:gd name="connsiteY34" fmla="*/ 324000 h 421291"/>
              <a:gd name="connsiteX35" fmla="*/ 159157 w 313282"/>
              <a:gd name="connsiteY35" fmla="*/ 318728 h 421291"/>
              <a:gd name="connsiteX36" fmla="*/ 158284 w 313282"/>
              <a:gd name="connsiteY36" fmla="*/ 316620 h 421291"/>
              <a:gd name="connsiteX37" fmla="*/ 9002 w 313282"/>
              <a:gd name="connsiteY37" fmla="*/ 230432 h 421291"/>
              <a:gd name="connsiteX38" fmla="*/ 2414 w 313282"/>
              <a:gd name="connsiteY38" fmla="*/ 205844 h 421291"/>
              <a:gd name="connsiteX39" fmla="*/ 27003 w 313282"/>
              <a:gd name="connsiteY39" fmla="*/ 199255 h 421291"/>
              <a:gd name="connsiteX40" fmla="*/ 153885 w 313282"/>
              <a:gd name="connsiteY40" fmla="*/ 272511 h 421291"/>
              <a:gd name="connsiteX41" fmla="*/ 153885 w 313282"/>
              <a:gd name="connsiteY41" fmla="*/ 18000 h 421291"/>
              <a:gd name="connsiteX42" fmla="*/ 159157 w 313282"/>
              <a:gd name="connsiteY42" fmla="*/ 5272 h 4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3282" h="421291">
                <a:moveTo>
                  <a:pt x="206259" y="131071"/>
                </a:moveTo>
                <a:lnTo>
                  <a:pt x="254417" y="154571"/>
                </a:lnTo>
                <a:cubicBezTo>
                  <a:pt x="269791" y="166188"/>
                  <a:pt x="283142" y="181011"/>
                  <a:pt x="293383" y="198749"/>
                </a:cubicBezTo>
                <a:cubicBezTo>
                  <a:pt x="334348" y="269702"/>
                  <a:pt x="310038" y="360428"/>
                  <a:pt x="239085" y="401392"/>
                </a:cubicBezTo>
                <a:cubicBezTo>
                  <a:pt x="168133" y="442357"/>
                  <a:pt x="77407" y="418047"/>
                  <a:pt x="36442" y="347094"/>
                </a:cubicBezTo>
                <a:cubicBezTo>
                  <a:pt x="26201" y="329356"/>
                  <a:pt x="20040" y="310382"/>
                  <a:pt x="17667" y="291258"/>
                </a:cubicBezTo>
                <a:lnTo>
                  <a:pt x="19893" y="259334"/>
                </a:lnTo>
                <a:lnTo>
                  <a:pt x="40634" y="271309"/>
                </a:lnTo>
                <a:lnTo>
                  <a:pt x="39433" y="288548"/>
                </a:lnTo>
                <a:cubicBezTo>
                  <a:pt x="41455" y="304845"/>
                  <a:pt x="46705" y="321015"/>
                  <a:pt x="55432" y="336130"/>
                </a:cubicBezTo>
                <a:cubicBezTo>
                  <a:pt x="90341" y="396594"/>
                  <a:pt x="167656" y="417311"/>
                  <a:pt x="228120" y="382402"/>
                </a:cubicBezTo>
                <a:cubicBezTo>
                  <a:pt x="288584" y="347493"/>
                  <a:pt x="309300" y="270178"/>
                  <a:pt x="274391" y="209714"/>
                </a:cubicBezTo>
                <a:cubicBezTo>
                  <a:pt x="265664" y="194599"/>
                  <a:pt x="254287" y="181966"/>
                  <a:pt x="241185" y="172067"/>
                </a:cubicBezTo>
                <a:lnTo>
                  <a:pt x="206259" y="155023"/>
                </a:lnTo>
                <a:close/>
                <a:moveTo>
                  <a:pt x="90740" y="144451"/>
                </a:moveTo>
                <a:lnTo>
                  <a:pt x="133939" y="129924"/>
                </a:lnTo>
                <a:lnTo>
                  <a:pt x="133940" y="152603"/>
                </a:lnTo>
                <a:lnTo>
                  <a:pt x="101704" y="163443"/>
                </a:lnTo>
                <a:cubicBezTo>
                  <a:pt x="86588" y="172170"/>
                  <a:pt x="73957" y="183548"/>
                  <a:pt x="64056" y="196649"/>
                </a:cubicBezTo>
                <a:lnTo>
                  <a:pt x="62277" y="200297"/>
                </a:lnTo>
                <a:lnTo>
                  <a:pt x="43591" y="189508"/>
                </a:lnTo>
                <a:lnTo>
                  <a:pt x="46563" y="183418"/>
                </a:lnTo>
                <a:cubicBezTo>
                  <a:pt x="58179" y="168044"/>
                  <a:pt x="73002" y="154692"/>
                  <a:pt x="90740" y="144451"/>
                </a:cubicBezTo>
                <a:close/>
                <a:moveTo>
                  <a:pt x="159157" y="5272"/>
                </a:moveTo>
                <a:cubicBezTo>
                  <a:pt x="162415" y="2015"/>
                  <a:pt x="166915" y="0"/>
                  <a:pt x="171885" y="0"/>
                </a:cubicBezTo>
                <a:cubicBezTo>
                  <a:pt x="181826" y="0"/>
                  <a:pt x="189885" y="8059"/>
                  <a:pt x="189885" y="18000"/>
                </a:cubicBezTo>
                <a:lnTo>
                  <a:pt x="189885" y="298375"/>
                </a:lnTo>
                <a:lnTo>
                  <a:pt x="191274" y="300185"/>
                </a:lnTo>
                <a:cubicBezTo>
                  <a:pt x="192466" y="304635"/>
                  <a:pt x="191961" y="309539"/>
                  <a:pt x="189476" y="313844"/>
                </a:cubicBezTo>
                <a:lnTo>
                  <a:pt x="185313" y="317038"/>
                </a:lnTo>
                <a:lnTo>
                  <a:pt x="184613" y="318728"/>
                </a:lnTo>
                <a:lnTo>
                  <a:pt x="181348" y="320080"/>
                </a:lnTo>
                <a:lnTo>
                  <a:pt x="178546" y="322230"/>
                </a:lnTo>
                <a:lnTo>
                  <a:pt x="176733" y="321992"/>
                </a:lnTo>
                <a:lnTo>
                  <a:pt x="171885" y="324000"/>
                </a:lnTo>
                <a:cubicBezTo>
                  <a:pt x="166915" y="324000"/>
                  <a:pt x="162415" y="321985"/>
                  <a:pt x="159157" y="318728"/>
                </a:cubicBezTo>
                <a:lnTo>
                  <a:pt x="158284" y="316620"/>
                </a:lnTo>
                <a:lnTo>
                  <a:pt x="9002" y="230432"/>
                </a:lnTo>
                <a:cubicBezTo>
                  <a:pt x="393" y="225462"/>
                  <a:pt x="-2556" y="214453"/>
                  <a:pt x="2414" y="205844"/>
                </a:cubicBezTo>
                <a:cubicBezTo>
                  <a:pt x="7384" y="197235"/>
                  <a:pt x="18393" y="194285"/>
                  <a:pt x="27003" y="199255"/>
                </a:cubicBezTo>
                <a:lnTo>
                  <a:pt x="153885" y="272511"/>
                </a:lnTo>
                <a:lnTo>
                  <a:pt x="153885" y="18000"/>
                </a:lnTo>
                <a:cubicBezTo>
                  <a:pt x="153885" y="13029"/>
                  <a:pt x="155900" y="8530"/>
                  <a:pt x="159157" y="5272"/>
                </a:cubicBezTo>
                <a:close/>
              </a:path>
            </a:pathLst>
          </a:cu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4061" y="1438274"/>
            <a:ext cx="5256214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자유형 47"/>
          <p:cNvSpPr/>
          <p:nvPr/>
        </p:nvSpPr>
        <p:spPr>
          <a:xfrm rot="1800000">
            <a:off x="975490" y="4477736"/>
            <a:ext cx="313282" cy="421291"/>
          </a:xfrm>
          <a:custGeom>
            <a:avLst/>
            <a:gdLst>
              <a:gd name="connsiteX0" fmla="*/ 206259 w 313282"/>
              <a:gd name="connsiteY0" fmla="*/ 131071 h 421291"/>
              <a:gd name="connsiteX1" fmla="*/ 254417 w 313282"/>
              <a:gd name="connsiteY1" fmla="*/ 154571 h 421291"/>
              <a:gd name="connsiteX2" fmla="*/ 293383 w 313282"/>
              <a:gd name="connsiteY2" fmla="*/ 198749 h 421291"/>
              <a:gd name="connsiteX3" fmla="*/ 239085 w 313282"/>
              <a:gd name="connsiteY3" fmla="*/ 401392 h 421291"/>
              <a:gd name="connsiteX4" fmla="*/ 36442 w 313282"/>
              <a:gd name="connsiteY4" fmla="*/ 347094 h 421291"/>
              <a:gd name="connsiteX5" fmla="*/ 17667 w 313282"/>
              <a:gd name="connsiteY5" fmla="*/ 291258 h 421291"/>
              <a:gd name="connsiteX6" fmla="*/ 19893 w 313282"/>
              <a:gd name="connsiteY6" fmla="*/ 259334 h 421291"/>
              <a:gd name="connsiteX7" fmla="*/ 40634 w 313282"/>
              <a:gd name="connsiteY7" fmla="*/ 271309 h 421291"/>
              <a:gd name="connsiteX8" fmla="*/ 39433 w 313282"/>
              <a:gd name="connsiteY8" fmla="*/ 288548 h 421291"/>
              <a:gd name="connsiteX9" fmla="*/ 55432 w 313282"/>
              <a:gd name="connsiteY9" fmla="*/ 336130 h 421291"/>
              <a:gd name="connsiteX10" fmla="*/ 228120 w 313282"/>
              <a:gd name="connsiteY10" fmla="*/ 382402 h 421291"/>
              <a:gd name="connsiteX11" fmla="*/ 274391 w 313282"/>
              <a:gd name="connsiteY11" fmla="*/ 209714 h 421291"/>
              <a:gd name="connsiteX12" fmla="*/ 241185 w 313282"/>
              <a:gd name="connsiteY12" fmla="*/ 172067 h 421291"/>
              <a:gd name="connsiteX13" fmla="*/ 206259 w 313282"/>
              <a:gd name="connsiteY13" fmla="*/ 155023 h 421291"/>
              <a:gd name="connsiteX14" fmla="*/ 90740 w 313282"/>
              <a:gd name="connsiteY14" fmla="*/ 144451 h 421291"/>
              <a:gd name="connsiteX15" fmla="*/ 133939 w 313282"/>
              <a:gd name="connsiteY15" fmla="*/ 129924 h 421291"/>
              <a:gd name="connsiteX16" fmla="*/ 133940 w 313282"/>
              <a:gd name="connsiteY16" fmla="*/ 152603 h 421291"/>
              <a:gd name="connsiteX17" fmla="*/ 101704 w 313282"/>
              <a:gd name="connsiteY17" fmla="*/ 163443 h 421291"/>
              <a:gd name="connsiteX18" fmla="*/ 64056 w 313282"/>
              <a:gd name="connsiteY18" fmla="*/ 196649 h 421291"/>
              <a:gd name="connsiteX19" fmla="*/ 62277 w 313282"/>
              <a:gd name="connsiteY19" fmla="*/ 200297 h 421291"/>
              <a:gd name="connsiteX20" fmla="*/ 43591 w 313282"/>
              <a:gd name="connsiteY20" fmla="*/ 189508 h 421291"/>
              <a:gd name="connsiteX21" fmla="*/ 46563 w 313282"/>
              <a:gd name="connsiteY21" fmla="*/ 183418 h 421291"/>
              <a:gd name="connsiteX22" fmla="*/ 90740 w 313282"/>
              <a:gd name="connsiteY22" fmla="*/ 144451 h 421291"/>
              <a:gd name="connsiteX23" fmla="*/ 159157 w 313282"/>
              <a:gd name="connsiteY23" fmla="*/ 5272 h 421291"/>
              <a:gd name="connsiteX24" fmla="*/ 171885 w 313282"/>
              <a:gd name="connsiteY24" fmla="*/ 0 h 421291"/>
              <a:gd name="connsiteX25" fmla="*/ 189885 w 313282"/>
              <a:gd name="connsiteY25" fmla="*/ 18000 h 421291"/>
              <a:gd name="connsiteX26" fmla="*/ 189885 w 313282"/>
              <a:gd name="connsiteY26" fmla="*/ 298375 h 421291"/>
              <a:gd name="connsiteX27" fmla="*/ 191274 w 313282"/>
              <a:gd name="connsiteY27" fmla="*/ 300185 h 421291"/>
              <a:gd name="connsiteX28" fmla="*/ 189476 w 313282"/>
              <a:gd name="connsiteY28" fmla="*/ 313844 h 421291"/>
              <a:gd name="connsiteX29" fmla="*/ 185313 w 313282"/>
              <a:gd name="connsiteY29" fmla="*/ 317038 h 421291"/>
              <a:gd name="connsiteX30" fmla="*/ 184613 w 313282"/>
              <a:gd name="connsiteY30" fmla="*/ 318728 h 421291"/>
              <a:gd name="connsiteX31" fmla="*/ 181348 w 313282"/>
              <a:gd name="connsiteY31" fmla="*/ 320080 h 421291"/>
              <a:gd name="connsiteX32" fmla="*/ 178546 w 313282"/>
              <a:gd name="connsiteY32" fmla="*/ 322230 h 421291"/>
              <a:gd name="connsiteX33" fmla="*/ 176733 w 313282"/>
              <a:gd name="connsiteY33" fmla="*/ 321992 h 421291"/>
              <a:gd name="connsiteX34" fmla="*/ 171885 w 313282"/>
              <a:gd name="connsiteY34" fmla="*/ 324000 h 421291"/>
              <a:gd name="connsiteX35" fmla="*/ 159157 w 313282"/>
              <a:gd name="connsiteY35" fmla="*/ 318728 h 421291"/>
              <a:gd name="connsiteX36" fmla="*/ 158284 w 313282"/>
              <a:gd name="connsiteY36" fmla="*/ 316620 h 421291"/>
              <a:gd name="connsiteX37" fmla="*/ 9002 w 313282"/>
              <a:gd name="connsiteY37" fmla="*/ 230432 h 421291"/>
              <a:gd name="connsiteX38" fmla="*/ 2414 w 313282"/>
              <a:gd name="connsiteY38" fmla="*/ 205844 h 421291"/>
              <a:gd name="connsiteX39" fmla="*/ 27003 w 313282"/>
              <a:gd name="connsiteY39" fmla="*/ 199255 h 421291"/>
              <a:gd name="connsiteX40" fmla="*/ 153885 w 313282"/>
              <a:gd name="connsiteY40" fmla="*/ 272511 h 421291"/>
              <a:gd name="connsiteX41" fmla="*/ 153885 w 313282"/>
              <a:gd name="connsiteY41" fmla="*/ 18000 h 421291"/>
              <a:gd name="connsiteX42" fmla="*/ 159157 w 313282"/>
              <a:gd name="connsiteY42" fmla="*/ 5272 h 4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3282" h="421291">
                <a:moveTo>
                  <a:pt x="206259" y="131071"/>
                </a:moveTo>
                <a:lnTo>
                  <a:pt x="254417" y="154571"/>
                </a:lnTo>
                <a:cubicBezTo>
                  <a:pt x="269791" y="166188"/>
                  <a:pt x="283142" y="181011"/>
                  <a:pt x="293383" y="198749"/>
                </a:cubicBezTo>
                <a:cubicBezTo>
                  <a:pt x="334348" y="269702"/>
                  <a:pt x="310038" y="360428"/>
                  <a:pt x="239085" y="401392"/>
                </a:cubicBezTo>
                <a:cubicBezTo>
                  <a:pt x="168133" y="442357"/>
                  <a:pt x="77407" y="418047"/>
                  <a:pt x="36442" y="347094"/>
                </a:cubicBezTo>
                <a:cubicBezTo>
                  <a:pt x="26201" y="329356"/>
                  <a:pt x="20040" y="310382"/>
                  <a:pt x="17667" y="291258"/>
                </a:cubicBezTo>
                <a:lnTo>
                  <a:pt x="19893" y="259334"/>
                </a:lnTo>
                <a:lnTo>
                  <a:pt x="40634" y="271309"/>
                </a:lnTo>
                <a:lnTo>
                  <a:pt x="39433" y="288548"/>
                </a:lnTo>
                <a:cubicBezTo>
                  <a:pt x="41455" y="304845"/>
                  <a:pt x="46705" y="321015"/>
                  <a:pt x="55432" y="336130"/>
                </a:cubicBezTo>
                <a:cubicBezTo>
                  <a:pt x="90341" y="396594"/>
                  <a:pt x="167656" y="417311"/>
                  <a:pt x="228120" y="382402"/>
                </a:cubicBezTo>
                <a:cubicBezTo>
                  <a:pt x="288584" y="347493"/>
                  <a:pt x="309300" y="270178"/>
                  <a:pt x="274391" y="209714"/>
                </a:cubicBezTo>
                <a:cubicBezTo>
                  <a:pt x="265664" y="194599"/>
                  <a:pt x="254287" y="181966"/>
                  <a:pt x="241185" y="172067"/>
                </a:cubicBezTo>
                <a:lnTo>
                  <a:pt x="206259" y="155023"/>
                </a:lnTo>
                <a:close/>
                <a:moveTo>
                  <a:pt x="90740" y="144451"/>
                </a:moveTo>
                <a:lnTo>
                  <a:pt x="133939" y="129924"/>
                </a:lnTo>
                <a:lnTo>
                  <a:pt x="133940" y="152603"/>
                </a:lnTo>
                <a:lnTo>
                  <a:pt x="101704" y="163443"/>
                </a:lnTo>
                <a:cubicBezTo>
                  <a:pt x="86588" y="172170"/>
                  <a:pt x="73957" y="183548"/>
                  <a:pt x="64056" y="196649"/>
                </a:cubicBezTo>
                <a:lnTo>
                  <a:pt x="62277" y="200297"/>
                </a:lnTo>
                <a:lnTo>
                  <a:pt x="43591" y="189508"/>
                </a:lnTo>
                <a:lnTo>
                  <a:pt x="46563" y="183418"/>
                </a:lnTo>
                <a:cubicBezTo>
                  <a:pt x="58179" y="168044"/>
                  <a:pt x="73002" y="154692"/>
                  <a:pt x="90740" y="144451"/>
                </a:cubicBezTo>
                <a:close/>
                <a:moveTo>
                  <a:pt x="159157" y="5272"/>
                </a:moveTo>
                <a:cubicBezTo>
                  <a:pt x="162415" y="2015"/>
                  <a:pt x="166915" y="0"/>
                  <a:pt x="171885" y="0"/>
                </a:cubicBezTo>
                <a:cubicBezTo>
                  <a:pt x="181826" y="0"/>
                  <a:pt x="189885" y="8059"/>
                  <a:pt x="189885" y="18000"/>
                </a:cubicBezTo>
                <a:lnTo>
                  <a:pt x="189885" y="298375"/>
                </a:lnTo>
                <a:lnTo>
                  <a:pt x="191274" y="300185"/>
                </a:lnTo>
                <a:cubicBezTo>
                  <a:pt x="192466" y="304635"/>
                  <a:pt x="191961" y="309539"/>
                  <a:pt x="189476" y="313844"/>
                </a:cubicBezTo>
                <a:lnTo>
                  <a:pt x="185313" y="317038"/>
                </a:lnTo>
                <a:lnTo>
                  <a:pt x="184613" y="318728"/>
                </a:lnTo>
                <a:lnTo>
                  <a:pt x="181348" y="320080"/>
                </a:lnTo>
                <a:lnTo>
                  <a:pt x="178546" y="322230"/>
                </a:lnTo>
                <a:lnTo>
                  <a:pt x="176733" y="321992"/>
                </a:lnTo>
                <a:lnTo>
                  <a:pt x="171885" y="324000"/>
                </a:lnTo>
                <a:cubicBezTo>
                  <a:pt x="166915" y="324000"/>
                  <a:pt x="162415" y="321985"/>
                  <a:pt x="159157" y="318728"/>
                </a:cubicBezTo>
                <a:lnTo>
                  <a:pt x="158284" y="316620"/>
                </a:lnTo>
                <a:lnTo>
                  <a:pt x="9002" y="230432"/>
                </a:lnTo>
                <a:cubicBezTo>
                  <a:pt x="393" y="225462"/>
                  <a:pt x="-2556" y="214453"/>
                  <a:pt x="2414" y="205844"/>
                </a:cubicBezTo>
                <a:cubicBezTo>
                  <a:pt x="7384" y="197235"/>
                  <a:pt x="18393" y="194285"/>
                  <a:pt x="27003" y="199255"/>
                </a:cubicBezTo>
                <a:lnTo>
                  <a:pt x="153885" y="272511"/>
                </a:lnTo>
                <a:lnTo>
                  <a:pt x="153885" y="18000"/>
                </a:lnTo>
                <a:cubicBezTo>
                  <a:pt x="153885" y="13029"/>
                  <a:pt x="155900" y="8530"/>
                  <a:pt x="159157" y="5272"/>
                </a:cubicBezTo>
                <a:close/>
              </a:path>
            </a:pathLst>
          </a:cu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62675" y="1447801"/>
            <a:ext cx="5229225" cy="287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1427828" y="4487039"/>
            <a:ext cx="41938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43CDD7"/>
                </a:solidFill>
              </a:rPr>
              <a:t>서당</a:t>
            </a:r>
            <a:endParaRPr lang="en-US" altLang="ko-KR" sz="1200" b="1" dirty="0">
              <a:solidFill>
                <a:srgbClr val="43CDD7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현제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산업혁명 세계유산으로 등록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-</a:t>
            </a:r>
            <a:r>
              <a:rPr lang="ko-KR" altLang="en-US" sz="1400" dirty="0" smtClean="0"/>
              <a:t>농민</a:t>
            </a:r>
            <a:r>
              <a:rPr lang="en-US" altLang="ko-KR" sz="1400" dirty="0" smtClean="0"/>
              <a:t>·</a:t>
            </a:r>
            <a:r>
              <a:rPr lang="ko-KR" altLang="en-US" sz="1400" dirty="0" smtClean="0"/>
              <a:t>일반인 등을 대상으로 했던 민간의 서민 교  </a:t>
            </a:r>
            <a:r>
              <a:rPr lang="ko-KR" altLang="en-US" sz="1400" dirty="0" err="1" smtClean="0"/>
              <a:t>육기관</a:t>
            </a:r>
            <a:endParaRPr lang="ko-KR" altLang="en-US" sz="1400" dirty="0" smtClean="0"/>
          </a:p>
          <a:p>
            <a:pPr>
              <a:lnSpc>
                <a:spcPct val="150000"/>
              </a:lnSpc>
            </a:pPr>
            <a:r>
              <a:rPr lang="en-US" altLang="ko-KR" sz="1400" dirty="0" smtClean="0"/>
              <a:t>-</a:t>
            </a:r>
            <a:r>
              <a:rPr lang="ko-KR" altLang="en-US" sz="1400" dirty="0" smtClean="0"/>
              <a:t>읽고 쓰는 것과 </a:t>
            </a:r>
            <a:r>
              <a:rPr lang="ko-KR" altLang="en-US" sz="1400" dirty="0" err="1" smtClean="0"/>
              <a:t>계산교육정도의</a:t>
            </a:r>
            <a:r>
              <a:rPr lang="ko-KR" altLang="en-US" sz="1400" dirty="0" smtClean="0"/>
              <a:t> 초등 보통교육을 중심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404040"/>
                </a:solidFill>
                <a:hlinkClick r:id="rId4"/>
              </a:rPr>
              <a:t>https://www.youtube.com/watch?v=uZzfX6iEDX8</a:t>
            </a:r>
            <a:endParaRPr lang="ko-KR" altLang="en-US" sz="1200" dirty="0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val="2671763443"/>
              </p:ext>
            </p:extLst>
          </p:nvPr>
        </p:nvGraphicFramePr>
        <p:xfrm>
          <a:off x="7903147" y="1350668"/>
          <a:ext cx="4412678" cy="366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차트 15"/>
          <p:cNvGraphicFramePr/>
          <p:nvPr>
            <p:extLst>
              <p:ext uri="{D42A27DB-BD31-4B8C-83A1-F6EECF244321}">
                <p14:modId xmlns:p14="http://schemas.microsoft.com/office/powerpoint/2010/main" val="2656648418"/>
              </p:ext>
            </p:extLst>
          </p:nvPr>
        </p:nvGraphicFramePr>
        <p:xfrm>
          <a:off x="-323850" y="1331618"/>
          <a:ext cx="4412678" cy="366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직사각형 17"/>
          <p:cNvSpPr/>
          <p:nvPr/>
        </p:nvSpPr>
        <p:spPr>
          <a:xfrm>
            <a:off x="470916" y="4788654"/>
            <a:ext cx="289944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도시샤</a:t>
            </a:r>
            <a:r>
              <a:rPr lang="ko-KR" alt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대학교</a:t>
            </a:r>
            <a:endParaRPr lang="en-US" altLang="ko-KR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dirty="0" smtClean="0"/>
              <a:t>&lt;</a:t>
            </a:r>
            <a:r>
              <a:rPr lang="ko-KR" altLang="en-US" sz="1400" dirty="0" err="1" smtClean="0"/>
              <a:t>니이지마</a:t>
            </a:r>
            <a:r>
              <a:rPr lang="ko-KR" altLang="en-US" sz="1400" dirty="0" smtClean="0"/>
              <a:t> 조의 </a:t>
            </a:r>
            <a:r>
              <a:rPr lang="ko-KR" altLang="en-US" sz="1400" dirty="0" err="1" smtClean="0"/>
              <a:t>도시샤영학교</a:t>
            </a:r>
            <a:r>
              <a:rPr lang="en-US" altLang="ko-KR" sz="1400" dirty="0" smtClean="0"/>
              <a:t>&gt;</a:t>
            </a:r>
            <a:endParaRPr lang="ko-KR" altLang="en-US" sz="1400" dirty="0" smtClean="0"/>
          </a:p>
        </p:txBody>
      </p:sp>
      <p:sp>
        <p:nvSpPr>
          <p:cNvPr id="19" name="직사각형 18"/>
          <p:cNvSpPr/>
          <p:nvPr/>
        </p:nvSpPr>
        <p:spPr>
          <a:xfrm>
            <a:off x="8564515" y="4788654"/>
            <a:ext cx="312265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와세다</a:t>
            </a:r>
            <a:r>
              <a:rPr lang="ko-KR" alt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대학교</a:t>
            </a:r>
            <a:endParaRPr lang="en-US" altLang="ko-KR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dirty="0" smtClean="0"/>
              <a:t>&lt;</a:t>
            </a:r>
            <a:r>
              <a:rPr lang="ko-KR" altLang="en-US" sz="1400" dirty="0" err="1" smtClean="0"/>
              <a:t>오쿠마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시게노부의</a:t>
            </a:r>
            <a:r>
              <a:rPr lang="ko-KR" altLang="en-US" sz="1400" dirty="0" smtClean="0"/>
              <a:t> 도쿄전문학교</a:t>
            </a:r>
            <a:r>
              <a:rPr lang="en-US" altLang="ko-KR" sz="1400" dirty="0" smtClean="0"/>
              <a:t>&gt;</a:t>
            </a:r>
            <a:endParaRPr lang="ko-KR" altLang="en-US" sz="1400" dirty="0" smtClean="0"/>
          </a:p>
        </p:txBody>
      </p:sp>
      <p:sp>
        <p:nvSpPr>
          <p:cNvPr id="12" name="직사각형 11"/>
          <p:cNvSpPr/>
          <p:nvPr/>
        </p:nvSpPr>
        <p:spPr>
          <a:xfrm>
            <a:off x="4842040" y="935511"/>
            <a:ext cx="2869861" cy="277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Enjoy </a:t>
            </a:r>
            <a:r>
              <a:rPr lang="en-US" altLang="ko-KR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your stylish business and campus life with BIZCAM</a:t>
            </a:r>
            <a:endParaRPr lang="ko-KR" alt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62731" y="639734"/>
            <a:ext cx="4152569" cy="617566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sz="2000" b="1" i="1" dirty="0" smtClean="0">
                <a:solidFill>
                  <a:schemeClr val="bg1"/>
                </a:solidFill>
              </a:rPr>
              <a:t>일본의 고대교육</a:t>
            </a:r>
            <a:r>
              <a:rPr lang="en-US" altLang="ko-KR" sz="2000" b="1" i="1" dirty="0" smtClean="0">
                <a:solidFill>
                  <a:schemeClr val="bg1"/>
                </a:solidFill>
              </a:rPr>
              <a:t>(</a:t>
            </a:r>
            <a:r>
              <a:rPr lang="ko-KR" altLang="en-US" sz="2000" b="1" i="1" dirty="0" smtClean="0">
                <a:solidFill>
                  <a:schemeClr val="bg1"/>
                </a:solidFill>
              </a:rPr>
              <a:t>사립학교</a:t>
            </a:r>
            <a:r>
              <a:rPr lang="en-US" altLang="ko-KR" sz="2000" b="1" i="1" dirty="0" smtClean="0">
                <a:solidFill>
                  <a:schemeClr val="bg1"/>
                </a:solidFill>
              </a:rPr>
              <a:t>)</a:t>
            </a:r>
            <a:endParaRPr lang="en-US" altLang="ko-KR" sz="2000" b="1" i="1" dirty="0">
              <a:solidFill>
                <a:schemeClr val="bg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723158" y="2177922"/>
            <a:ext cx="2030191" cy="481263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prstClr val="white"/>
                </a:solidFill>
              </a:rPr>
              <a:t>#</a:t>
            </a:r>
            <a:r>
              <a:rPr lang="ko-KR" altLang="en-US" b="1" dirty="0" smtClean="0">
                <a:solidFill>
                  <a:prstClr val="white"/>
                </a:solidFill>
              </a:rPr>
              <a:t>사립대학 시초</a:t>
            </a:r>
            <a:endParaRPr lang="en-US" altLang="ko-KR" b="1" dirty="0">
              <a:solidFill>
                <a:prstClr val="white"/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867150" y="2851520"/>
            <a:ext cx="2379743" cy="4812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43CDD7"/>
                </a:solidFill>
              </a:rPr>
              <a:t>#</a:t>
            </a:r>
            <a:r>
              <a:rPr lang="ko-KR" altLang="en-US" b="1" dirty="0" smtClean="0">
                <a:solidFill>
                  <a:srgbClr val="43CDD7"/>
                </a:solidFill>
              </a:rPr>
              <a:t>학위수여 못 받는 사립학교</a:t>
            </a:r>
            <a:endParaRPr lang="en-US" altLang="ko-KR" b="1" dirty="0">
              <a:solidFill>
                <a:srgbClr val="43CDD7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644248" y="1758822"/>
            <a:ext cx="961547" cy="4812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43CDD7"/>
                </a:solidFill>
              </a:rPr>
              <a:t>#</a:t>
            </a:r>
            <a:r>
              <a:rPr lang="ko-KR" altLang="en-US" b="1" dirty="0" smtClean="0">
                <a:solidFill>
                  <a:srgbClr val="43CDD7"/>
                </a:solidFill>
              </a:rPr>
              <a:t>사숙</a:t>
            </a:r>
            <a:endParaRPr lang="en-US" altLang="ko-KR" b="1" dirty="0">
              <a:solidFill>
                <a:srgbClr val="43CDD7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5439346" y="3496543"/>
            <a:ext cx="2733104" cy="481263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#</a:t>
            </a:r>
            <a:r>
              <a:rPr lang="ko-KR" altLang="en-US" b="1" dirty="0" smtClean="0">
                <a:solidFill>
                  <a:schemeClr val="bg1"/>
                </a:solidFill>
              </a:rPr>
              <a:t>주요관직 진출 어려움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5155231" y="4798791"/>
            <a:ext cx="2654300" cy="4812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43CDD7"/>
                </a:solidFill>
              </a:rPr>
              <a:t>#</a:t>
            </a:r>
            <a:r>
              <a:rPr lang="ko-KR" altLang="en-US" b="1" dirty="0" smtClean="0">
                <a:solidFill>
                  <a:srgbClr val="43CDD7"/>
                </a:solidFill>
              </a:rPr>
              <a:t>대학으로서 인정받음</a:t>
            </a:r>
            <a:r>
              <a:rPr lang="en-US" altLang="ko-KR" b="1" dirty="0" smtClean="0">
                <a:solidFill>
                  <a:srgbClr val="43CDD7"/>
                </a:solidFill>
              </a:rPr>
              <a:t>(1920)</a:t>
            </a:r>
            <a:endParaRPr lang="en-US" altLang="ko-KR" b="1" dirty="0">
              <a:solidFill>
                <a:srgbClr val="43CDD7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4495800" y="4159245"/>
            <a:ext cx="1211791" cy="481263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#</a:t>
            </a:r>
            <a:r>
              <a:rPr lang="ko-KR" altLang="en-US" b="1" dirty="0" err="1" smtClean="0">
                <a:solidFill>
                  <a:schemeClr val="bg1"/>
                </a:solidFill>
              </a:rPr>
              <a:t>대학령</a:t>
            </a:r>
            <a:endParaRPr lang="en-US" altLang="ko-K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모서리가 둥근 직사각형 37"/>
          <p:cNvSpPr/>
          <p:nvPr/>
        </p:nvSpPr>
        <p:spPr>
          <a:xfrm>
            <a:off x="1126224" y="2767964"/>
            <a:ext cx="4932117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ko-KR" altLang="en-US" sz="2400" b="1" i="1" dirty="0">
                <a:solidFill>
                  <a:schemeClr val="bg1"/>
                </a:solidFill>
              </a:rPr>
              <a:t>일본의 교육</a:t>
            </a:r>
            <a:endParaRPr lang="en-US" altLang="ko-KR" sz="2400" b="1" i="1" dirty="0">
              <a:solidFill>
                <a:schemeClr val="bg1"/>
              </a:solidFill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7944881" y="2403718"/>
            <a:ext cx="2636475" cy="378650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>
                <a:solidFill>
                  <a:prstClr val="white"/>
                </a:solidFill>
              </a:rPr>
              <a:t>#</a:t>
            </a:r>
            <a:r>
              <a:rPr lang="ko-KR" altLang="en-US" sz="1600" b="1" dirty="0" err="1">
                <a:solidFill>
                  <a:prstClr val="white"/>
                </a:solidFill>
              </a:rPr>
              <a:t>일본어일본학과</a:t>
            </a:r>
            <a:endParaRPr lang="en-US" altLang="ko-KR" sz="1600" b="1" dirty="0">
              <a:solidFill>
                <a:prstClr val="white"/>
              </a:solidFill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7944883" y="1820339"/>
            <a:ext cx="1209452" cy="378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rgbClr val="43CDD7"/>
                </a:solidFill>
              </a:rPr>
              <a:t>#</a:t>
            </a:r>
            <a:r>
              <a:rPr lang="ko-KR" altLang="en-US" sz="1600" b="1" dirty="0">
                <a:solidFill>
                  <a:srgbClr val="43CDD7"/>
                </a:solidFill>
              </a:rPr>
              <a:t>소속</a:t>
            </a:r>
            <a:endParaRPr lang="en-US" altLang="ko-KR" sz="1600" b="1" dirty="0">
              <a:solidFill>
                <a:srgbClr val="43CDD7"/>
              </a:solidFill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8704967" y="2924713"/>
            <a:ext cx="2116325" cy="378650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prstClr val="white"/>
                </a:solidFill>
              </a:rPr>
              <a:t>#</a:t>
            </a:r>
            <a:r>
              <a:rPr lang="en-US" altLang="ko-KR" sz="1600" b="1" dirty="0" smtClean="0">
                <a:solidFill>
                  <a:prstClr val="white"/>
                </a:solidFill>
              </a:rPr>
              <a:t>21501***</a:t>
            </a:r>
            <a:endParaRPr lang="en-US" altLang="ko-KR" sz="1600" b="1" dirty="0">
              <a:solidFill>
                <a:prstClr val="white"/>
              </a:solidFill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7340158" y="2924713"/>
            <a:ext cx="1209452" cy="378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rgbClr val="43CDD7"/>
                </a:solidFill>
              </a:rPr>
              <a:t>#</a:t>
            </a:r>
            <a:r>
              <a:rPr lang="ko-KR" altLang="en-US" sz="1600" b="1" dirty="0">
                <a:solidFill>
                  <a:srgbClr val="43CDD7"/>
                </a:solidFill>
              </a:rPr>
              <a:t>학번</a:t>
            </a:r>
            <a:endParaRPr lang="en-US" altLang="ko-KR" sz="1600" b="1" dirty="0">
              <a:solidFill>
                <a:srgbClr val="43CDD7"/>
              </a:solidFill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8070155" y="4091471"/>
            <a:ext cx="1735879" cy="378650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prstClr val="white"/>
                </a:solidFill>
              </a:rPr>
              <a:t>#</a:t>
            </a:r>
            <a:r>
              <a:rPr lang="ko-KR" altLang="en-US" sz="1600" b="1" dirty="0" smtClean="0">
                <a:solidFill>
                  <a:prstClr val="white"/>
                </a:solidFill>
              </a:rPr>
              <a:t>손</a:t>
            </a:r>
            <a:r>
              <a:rPr lang="en-US" altLang="ko-KR" sz="1600" b="1" dirty="0" smtClean="0">
                <a:solidFill>
                  <a:prstClr val="white"/>
                </a:solidFill>
              </a:rPr>
              <a:t>*</a:t>
            </a:r>
            <a:r>
              <a:rPr lang="ko-KR" altLang="en-US" sz="1600" b="1" dirty="0" smtClean="0">
                <a:solidFill>
                  <a:prstClr val="white"/>
                </a:solidFill>
              </a:rPr>
              <a:t>정</a:t>
            </a:r>
            <a:endParaRPr lang="en-US" altLang="ko-KR" sz="1600" b="1" dirty="0">
              <a:solidFill>
                <a:prstClr val="white"/>
              </a:solidFill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8341410" y="3538663"/>
            <a:ext cx="1209452" cy="378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rgbClr val="43CDD7"/>
                </a:solidFill>
              </a:rPr>
              <a:t>#</a:t>
            </a:r>
            <a:r>
              <a:rPr lang="ko-KR" altLang="en-US" sz="1600" b="1" dirty="0">
                <a:solidFill>
                  <a:srgbClr val="43CDD7"/>
                </a:solidFill>
              </a:rPr>
              <a:t>이름</a:t>
            </a:r>
            <a:endParaRPr lang="en-US" altLang="ko-KR" sz="1600" b="1" dirty="0">
              <a:solidFill>
                <a:srgbClr val="43CD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3657600" y="373649"/>
            <a:ext cx="4664765" cy="620264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ko-KR" altLang="en-US" sz="2000" b="1" dirty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일본의 교육과정</a:t>
            </a:r>
            <a:endParaRPr lang="en-US" altLang="ko-KR" sz="2000" b="1" dirty="0">
              <a:solidFill>
                <a:prstClr val="white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30373" y="2070100"/>
            <a:ext cx="2443995" cy="2273300"/>
          </a:xfrm>
          <a:prstGeom prst="rect">
            <a:avLst/>
          </a:prstGeom>
          <a:solidFill>
            <a:schemeClr val="bg1"/>
          </a:solidFill>
          <a:ln w="19050"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 algn="ctr">
              <a:lnSpc>
                <a:spcPct val="150000"/>
              </a:lnSpc>
            </a:pPr>
            <a:endParaRPr lang="ko-KR" altLang="en-US" sz="1600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392793" y="2070100"/>
            <a:ext cx="2443995" cy="2273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 algn="ctr"/>
            <a:endParaRPr lang="en-US" altLang="ko-KR" sz="1600" b="1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6340341" y="2070100"/>
            <a:ext cx="2443995" cy="2273300"/>
          </a:xfrm>
          <a:prstGeom prst="rect">
            <a:avLst/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 algn="ctr">
              <a:lnSpc>
                <a:spcPct val="150000"/>
              </a:lnSpc>
            </a:pPr>
            <a:endParaRPr lang="ko-KR" altLang="en-US" sz="1600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9188027" y="2070100"/>
            <a:ext cx="2443995" cy="2273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 algn="ctr"/>
            <a:endParaRPr lang="en-US" altLang="ko-KR" sz="1600" b="1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  <a:p>
            <a:pPr lvl="0" algn="ctr">
              <a:lnSpc>
                <a:spcPct val="150000"/>
              </a:lnSpc>
            </a:pPr>
            <a:endParaRPr lang="en-US" altLang="ko-KR" sz="1600" b="1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E9E7995D-A7DA-43FC-9B31-4FA57A6D6FB4}"/>
              </a:ext>
            </a:extLst>
          </p:cNvPr>
          <p:cNvGrpSpPr/>
          <p:nvPr/>
        </p:nvGrpSpPr>
        <p:grpSpPr>
          <a:xfrm>
            <a:off x="2763305" y="4819334"/>
            <a:ext cx="7434551" cy="1015663"/>
            <a:chOff x="4959819" y="4738561"/>
            <a:chExt cx="4124608" cy="1015663"/>
          </a:xfrm>
        </p:grpSpPr>
        <p:sp>
          <p:nvSpPr>
            <p:cNvPr id="43" name="직사각형 42"/>
            <p:cNvSpPr/>
            <p:nvPr/>
          </p:nvSpPr>
          <p:spPr>
            <a:xfrm>
              <a:off x="5212543" y="4738561"/>
              <a:ext cx="387188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srgbClr val="6A6F7C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KoPubWorld바탕체 Bold" panose="00000800000000000000" pitchFamily="2" charset="-127"/>
                </a:rPr>
                <a:t>4</a:t>
              </a:r>
              <a:r>
                <a:rPr lang="ko-KR" altLang="en-US" sz="2000" b="1" dirty="0">
                  <a:solidFill>
                    <a:srgbClr val="6A6F7C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KoPubWorld바탕체 Bold" panose="00000800000000000000" pitchFamily="2" charset="-127"/>
                </a:rPr>
                <a:t>월에 새로운 학년 시작</a:t>
              </a:r>
              <a:r>
                <a:rPr lang="en-US" altLang="ko-KR" sz="2000" b="1" dirty="0">
                  <a:solidFill>
                    <a:srgbClr val="6A6F7C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KoPubWorld바탕체 Bold" panose="00000800000000000000" pitchFamily="2" charset="-127"/>
                </a:rPr>
                <a:t>,</a:t>
              </a:r>
              <a:r>
                <a:rPr lang="ko-KR" altLang="en-US" sz="2000" b="1" dirty="0">
                  <a:solidFill>
                    <a:srgbClr val="6A6F7C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KoPubWorld바탕체 Bold" panose="00000800000000000000" pitchFamily="2" charset="-127"/>
                </a:rPr>
                <a:t> </a:t>
              </a:r>
              <a:r>
                <a:rPr lang="en-US" altLang="ko-KR" sz="2000" b="1" dirty="0">
                  <a:solidFill>
                    <a:srgbClr val="6A6F7C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KoPubWorld바탕체 Bold" panose="00000800000000000000" pitchFamily="2" charset="-127"/>
                </a:rPr>
                <a:t>2</a:t>
              </a:r>
              <a:r>
                <a:rPr lang="ko-KR" altLang="en-US" sz="2000" b="1" dirty="0">
                  <a:solidFill>
                    <a:srgbClr val="6A6F7C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KoPubWorld바탕체 Bold" panose="00000800000000000000" pitchFamily="2" charset="-127"/>
                </a:rPr>
                <a:t>주간의 방학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2000" b="1" dirty="0">
                  <a:solidFill>
                    <a:srgbClr val="6A6F7C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KoPubWorld바탕체 Bold" panose="00000800000000000000" pitchFamily="2" charset="-127"/>
                </a:rPr>
                <a:t>교과목 외 다양한 스포츠나 예술의 방과 후 활동</a:t>
              </a:r>
            </a:p>
          </p:txBody>
        </p:sp>
        <p:sp>
          <p:nvSpPr>
            <p:cNvPr id="44" name="자유형 43"/>
            <p:cNvSpPr/>
            <p:nvPr/>
          </p:nvSpPr>
          <p:spPr>
            <a:xfrm rot="1800000">
              <a:off x="4959819" y="4787488"/>
              <a:ext cx="228271" cy="421291"/>
            </a:xfrm>
            <a:custGeom>
              <a:avLst/>
              <a:gdLst>
                <a:gd name="connsiteX0" fmla="*/ 206259 w 313282"/>
                <a:gd name="connsiteY0" fmla="*/ 131071 h 421291"/>
                <a:gd name="connsiteX1" fmla="*/ 254417 w 313282"/>
                <a:gd name="connsiteY1" fmla="*/ 154571 h 421291"/>
                <a:gd name="connsiteX2" fmla="*/ 293383 w 313282"/>
                <a:gd name="connsiteY2" fmla="*/ 198749 h 421291"/>
                <a:gd name="connsiteX3" fmla="*/ 239085 w 313282"/>
                <a:gd name="connsiteY3" fmla="*/ 401392 h 421291"/>
                <a:gd name="connsiteX4" fmla="*/ 36442 w 313282"/>
                <a:gd name="connsiteY4" fmla="*/ 347094 h 421291"/>
                <a:gd name="connsiteX5" fmla="*/ 17667 w 313282"/>
                <a:gd name="connsiteY5" fmla="*/ 291258 h 421291"/>
                <a:gd name="connsiteX6" fmla="*/ 19893 w 313282"/>
                <a:gd name="connsiteY6" fmla="*/ 259334 h 421291"/>
                <a:gd name="connsiteX7" fmla="*/ 40634 w 313282"/>
                <a:gd name="connsiteY7" fmla="*/ 271309 h 421291"/>
                <a:gd name="connsiteX8" fmla="*/ 39433 w 313282"/>
                <a:gd name="connsiteY8" fmla="*/ 288548 h 421291"/>
                <a:gd name="connsiteX9" fmla="*/ 55432 w 313282"/>
                <a:gd name="connsiteY9" fmla="*/ 336130 h 421291"/>
                <a:gd name="connsiteX10" fmla="*/ 228120 w 313282"/>
                <a:gd name="connsiteY10" fmla="*/ 382402 h 421291"/>
                <a:gd name="connsiteX11" fmla="*/ 274391 w 313282"/>
                <a:gd name="connsiteY11" fmla="*/ 209714 h 421291"/>
                <a:gd name="connsiteX12" fmla="*/ 241185 w 313282"/>
                <a:gd name="connsiteY12" fmla="*/ 172067 h 421291"/>
                <a:gd name="connsiteX13" fmla="*/ 206259 w 313282"/>
                <a:gd name="connsiteY13" fmla="*/ 155023 h 421291"/>
                <a:gd name="connsiteX14" fmla="*/ 90740 w 313282"/>
                <a:gd name="connsiteY14" fmla="*/ 144451 h 421291"/>
                <a:gd name="connsiteX15" fmla="*/ 133939 w 313282"/>
                <a:gd name="connsiteY15" fmla="*/ 129924 h 421291"/>
                <a:gd name="connsiteX16" fmla="*/ 133940 w 313282"/>
                <a:gd name="connsiteY16" fmla="*/ 152603 h 421291"/>
                <a:gd name="connsiteX17" fmla="*/ 101704 w 313282"/>
                <a:gd name="connsiteY17" fmla="*/ 163443 h 421291"/>
                <a:gd name="connsiteX18" fmla="*/ 64056 w 313282"/>
                <a:gd name="connsiteY18" fmla="*/ 196649 h 421291"/>
                <a:gd name="connsiteX19" fmla="*/ 62277 w 313282"/>
                <a:gd name="connsiteY19" fmla="*/ 200297 h 421291"/>
                <a:gd name="connsiteX20" fmla="*/ 43591 w 313282"/>
                <a:gd name="connsiteY20" fmla="*/ 189508 h 421291"/>
                <a:gd name="connsiteX21" fmla="*/ 46563 w 313282"/>
                <a:gd name="connsiteY21" fmla="*/ 183418 h 421291"/>
                <a:gd name="connsiteX22" fmla="*/ 90740 w 313282"/>
                <a:gd name="connsiteY22" fmla="*/ 144451 h 421291"/>
                <a:gd name="connsiteX23" fmla="*/ 159157 w 313282"/>
                <a:gd name="connsiteY23" fmla="*/ 5272 h 421291"/>
                <a:gd name="connsiteX24" fmla="*/ 171885 w 313282"/>
                <a:gd name="connsiteY24" fmla="*/ 0 h 421291"/>
                <a:gd name="connsiteX25" fmla="*/ 189885 w 313282"/>
                <a:gd name="connsiteY25" fmla="*/ 18000 h 421291"/>
                <a:gd name="connsiteX26" fmla="*/ 189885 w 313282"/>
                <a:gd name="connsiteY26" fmla="*/ 298375 h 421291"/>
                <a:gd name="connsiteX27" fmla="*/ 191274 w 313282"/>
                <a:gd name="connsiteY27" fmla="*/ 300185 h 421291"/>
                <a:gd name="connsiteX28" fmla="*/ 189476 w 313282"/>
                <a:gd name="connsiteY28" fmla="*/ 313844 h 421291"/>
                <a:gd name="connsiteX29" fmla="*/ 185313 w 313282"/>
                <a:gd name="connsiteY29" fmla="*/ 317038 h 421291"/>
                <a:gd name="connsiteX30" fmla="*/ 184613 w 313282"/>
                <a:gd name="connsiteY30" fmla="*/ 318728 h 421291"/>
                <a:gd name="connsiteX31" fmla="*/ 181348 w 313282"/>
                <a:gd name="connsiteY31" fmla="*/ 320080 h 421291"/>
                <a:gd name="connsiteX32" fmla="*/ 178546 w 313282"/>
                <a:gd name="connsiteY32" fmla="*/ 322230 h 421291"/>
                <a:gd name="connsiteX33" fmla="*/ 176733 w 313282"/>
                <a:gd name="connsiteY33" fmla="*/ 321992 h 421291"/>
                <a:gd name="connsiteX34" fmla="*/ 171885 w 313282"/>
                <a:gd name="connsiteY34" fmla="*/ 324000 h 421291"/>
                <a:gd name="connsiteX35" fmla="*/ 159157 w 313282"/>
                <a:gd name="connsiteY35" fmla="*/ 318728 h 421291"/>
                <a:gd name="connsiteX36" fmla="*/ 158284 w 313282"/>
                <a:gd name="connsiteY36" fmla="*/ 316620 h 421291"/>
                <a:gd name="connsiteX37" fmla="*/ 9002 w 313282"/>
                <a:gd name="connsiteY37" fmla="*/ 230432 h 421291"/>
                <a:gd name="connsiteX38" fmla="*/ 2414 w 313282"/>
                <a:gd name="connsiteY38" fmla="*/ 205844 h 421291"/>
                <a:gd name="connsiteX39" fmla="*/ 27003 w 313282"/>
                <a:gd name="connsiteY39" fmla="*/ 199255 h 421291"/>
                <a:gd name="connsiteX40" fmla="*/ 153885 w 313282"/>
                <a:gd name="connsiteY40" fmla="*/ 272511 h 421291"/>
                <a:gd name="connsiteX41" fmla="*/ 153885 w 313282"/>
                <a:gd name="connsiteY41" fmla="*/ 18000 h 421291"/>
                <a:gd name="connsiteX42" fmla="*/ 159157 w 313282"/>
                <a:gd name="connsiteY42" fmla="*/ 5272 h 42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3282" h="421291">
                  <a:moveTo>
                    <a:pt x="206259" y="131071"/>
                  </a:moveTo>
                  <a:lnTo>
                    <a:pt x="254417" y="154571"/>
                  </a:lnTo>
                  <a:cubicBezTo>
                    <a:pt x="269791" y="166188"/>
                    <a:pt x="283142" y="181011"/>
                    <a:pt x="293383" y="198749"/>
                  </a:cubicBezTo>
                  <a:cubicBezTo>
                    <a:pt x="334348" y="269702"/>
                    <a:pt x="310038" y="360428"/>
                    <a:pt x="239085" y="401392"/>
                  </a:cubicBezTo>
                  <a:cubicBezTo>
                    <a:pt x="168133" y="442357"/>
                    <a:pt x="77407" y="418047"/>
                    <a:pt x="36442" y="347094"/>
                  </a:cubicBezTo>
                  <a:cubicBezTo>
                    <a:pt x="26201" y="329356"/>
                    <a:pt x="20040" y="310382"/>
                    <a:pt x="17667" y="291258"/>
                  </a:cubicBezTo>
                  <a:lnTo>
                    <a:pt x="19893" y="259334"/>
                  </a:lnTo>
                  <a:lnTo>
                    <a:pt x="40634" y="271309"/>
                  </a:lnTo>
                  <a:lnTo>
                    <a:pt x="39433" y="288548"/>
                  </a:lnTo>
                  <a:cubicBezTo>
                    <a:pt x="41455" y="304845"/>
                    <a:pt x="46705" y="321015"/>
                    <a:pt x="55432" y="336130"/>
                  </a:cubicBezTo>
                  <a:cubicBezTo>
                    <a:pt x="90341" y="396594"/>
                    <a:pt x="167656" y="417311"/>
                    <a:pt x="228120" y="382402"/>
                  </a:cubicBezTo>
                  <a:cubicBezTo>
                    <a:pt x="288584" y="347493"/>
                    <a:pt x="309300" y="270178"/>
                    <a:pt x="274391" y="209714"/>
                  </a:cubicBezTo>
                  <a:cubicBezTo>
                    <a:pt x="265664" y="194599"/>
                    <a:pt x="254287" y="181966"/>
                    <a:pt x="241185" y="172067"/>
                  </a:cubicBezTo>
                  <a:lnTo>
                    <a:pt x="206259" y="155023"/>
                  </a:lnTo>
                  <a:close/>
                  <a:moveTo>
                    <a:pt x="90740" y="144451"/>
                  </a:moveTo>
                  <a:lnTo>
                    <a:pt x="133939" y="129924"/>
                  </a:lnTo>
                  <a:lnTo>
                    <a:pt x="133940" y="152603"/>
                  </a:lnTo>
                  <a:lnTo>
                    <a:pt x="101704" y="163443"/>
                  </a:lnTo>
                  <a:cubicBezTo>
                    <a:pt x="86588" y="172170"/>
                    <a:pt x="73957" y="183548"/>
                    <a:pt x="64056" y="196649"/>
                  </a:cubicBezTo>
                  <a:lnTo>
                    <a:pt x="62277" y="200297"/>
                  </a:lnTo>
                  <a:lnTo>
                    <a:pt x="43591" y="189508"/>
                  </a:lnTo>
                  <a:lnTo>
                    <a:pt x="46563" y="183418"/>
                  </a:lnTo>
                  <a:cubicBezTo>
                    <a:pt x="58179" y="168044"/>
                    <a:pt x="73002" y="154692"/>
                    <a:pt x="90740" y="144451"/>
                  </a:cubicBezTo>
                  <a:close/>
                  <a:moveTo>
                    <a:pt x="159157" y="5272"/>
                  </a:moveTo>
                  <a:cubicBezTo>
                    <a:pt x="162415" y="2015"/>
                    <a:pt x="166915" y="0"/>
                    <a:pt x="171885" y="0"/>
                  </a:cubicBezTo>
                  <a:cubicBezTo>
                    <a:pt x="181826" y="0"/>
                    <a:pt x="189885" y="8059"/>
                    <a:pt x="189885" y="18000"/>
                  </a:cubicBezTo>
                  <a:lnTo>
                    <a:pt x="189885" y="298375"/>
                  </a:lnTo>
                  <a:lnTo>
                    <a:pt x="191274" y="300185"/>
                  </a:lnTo>
                  <a:cubicBezTo>
                    <a:pt x="192466" y="304635"/>
                    <a:pt x="191961" y="309539"/>
                    <a:pt x="189476" y="313844"/>
                  </a:cubicBezTo>
                  <a:lnTo>
                    <a:pt x="185313" y="317038"/>
                  </a:lnTo>
                  <a:lnTo>
                    <a:pt x="184613" y="318728"/>
                  </a:lnTo>
                  <a:lnTo>
                    <a:pt x="181348" y="320080"/>
                  </a:lnTo>
                  <a:lnTo>
                    <a:pt x="178546" y="322230"/>
                  </a:lnTo>
                  <a:lnTo>
                    <a:pt x="176733" y="321992"/>
                  </a:lnTo>
                  <a:lnTo>
                    <a:pt x="171885" y="324000"/>
                  </a:lnTo>
                  <a:cubicBezTo>
                    <a:pt x="166915" y="324000"/>
                    <a:pt x="162415" y="321985"/>
                    <a:pt x="159157" y="318728"/>
                  </a:cubicBezTo>
                  <a:lnTo>
                    <a:pt x="158284" y="316620"/>
                  </a:lnTo>
                  <a:lnTo>
                    <a:pt x="9002" y="230432"/>
                  </a:lnTo>
                  <a:cubicBezTo>
                    <a:pt x="393" y="225462"/>
                    <a:pt x="-2556" y="214453"/>
                    <a:pt x="2414" y="205844"/>
                  </a:cubicBezTo>
                  <a:cubicBezTo>
                    <a:pt x="7384" y="197235"/>
                    <a:pt x="18393" y="194285"/>
                    <a:pt x="27003" y="199255"/>
                  </a:cubicBezTo>
                  <a:lnTo>
                    <a:pt x="153885" y="272511"/>
                  </a:lnTo>
                  <a:lnTo>
                    <a:pt x="153885" y="18000"/>
                  </a:lnTo>
                  <a:cubicBezTo>
                    <a:pt x="153885" y="13029"/>
                    <a:pt x="155900" y="8530"/>
                    <a:pt x="159157" y="5272"/>
                  </a:cubicBezTo>
                  <a:close/>
                </a:path>
              </a:pathLst>
            </a:custGeom>
            <a:solidFill>
              <a:srgbClr val="43CD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A9F435-F2E6-4707-8B7C-5CFFF1579CF4}"/>
              </a:ext>
            </a:extLst>
          </p:cNvPr>
          <p:cNvSpPr txBox="1"/>
          <p:nvPr/>
        </p:nvSpPr>
        <p:spPr>
          <a:xfrm>
            <a:off x="565427" y="2332384"/>
            <a:ext cx="2085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유치원</a:t>
            </a:r>
            <a:endParaRPr lang="en-US" altLang="ko-KR" sz="2400" b="1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  <a:p>
            <a:pPr algn="ctr"/>
            <a:endParaRPr lang="en-US" altLang="ko-KR" b="1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  <a:p>
            <a:r>
              <a:rPr lang="en-US" altLang="ko-KR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3</a:t>
            </a: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세</a:t>
            </a:r>
            <a:r>
              <a:rPr lang="en-US" altLang="ko-KR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~5</a:t>
            </a: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세 어린이의 약 </a:t>
            </a:r>
            <a:r>
              <a:rPr lang="en-US" altLang="ko-KR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56%</a:t>
            </a: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가 통원</a:t>
            </a:r>
          </a:p>
          <a:p>
            <a:pPr algn="ctr"/>
            <a:endParaRPr lang="ko-KR" altLang="en-US" b="1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D15562D-B7B0-4517-82CE-BE2F5D636B50}"/>
              </a:ext>
            </a:extLst>
          </p:cNvPr>
          <p:cNvSpPr txBox="1"/>
          <p:nvPr/>
        </p:nvSpPr>
        <p:spPr>
          <a:xfrm>
            <a:off x="3494724" y="2241860"/>
            <a:ext cx="23420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초등</a:t>
            </a:r>
            <a:r>
              <a:rPr lang="en-US" altLang="ko-KR" sz="2200" b="1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,</a:t>
            </a:r>
            <a:r>
              <a:rPr lang="ko-KR" altLang="en-US" sz="2200" b="1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중학생</a:t>
            </a:r>
            <a:endParaRPr lang="en-US" altLang="ko-KR" sz="2200" b="1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  <a:p>
            <a:pPr algn="ctr"/>
            <a:endParaRPr lang="en-US" altLang="ko-KR" b="1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  <a:p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기초적 지식습득 및 개성에 맞는 장래 진로 선택 능력을 양성</a:t>
            </a:r>
          </a:p>
          <a:p>
            <a:pPr algn="ctr"/>
            <a:endParaRPr lang="ko-KR" altLang="en-US" b="1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D24A717-FA76-4CD9-981B-4B3A7666292D}"/>
              </a:ext>
            </a:extLst>
          </p:cNvPr>
          <p:cNvSpPr txBox="1"/>
          <p:nvPr/>
        </p:nvSpPr>
        <p:spPr>
          <a:xfrm>
            <a:off x="6562925" y="2241859"/>
            <a:ext cx="2085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고등학생</a:t>
            </a:r>
            <a:endParaRPr lang="en-US" altLang="ko-KR" sz="2400" b="1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  <a:p>
            <a:endParaRPr lang="en-US" altLang="ko-KR" b="1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  <a:p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대학진학의 목표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7F6BCAE-D89B-4F3B-BE91-76E9AA98C208}"/>
              </a:ext>
            </a:extLst>
          </p:cNvPr>
          <p:cNvSpPr txBox="1"/>
          <p:nvPr/>
        </p:nvSpPr>
        <p:spPr>
          <a:xfrm>
            <a:off x="9234881" y="2241860"/>
            <a:ext cx="2438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대학생</a:t>
            </a:r>
            <a:endParaRPr lang="en-US" altLang="ko-KR" b="1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  <a:p>
            <a:pPr algn="ctr"/>
            <a:endParaRPr lang="en-US" altLang="ko-KR" b="1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  <a:p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풍부한 교양과 견식을 배워 창조성을 배양</a:t>
            </a:r>
          </a:p>
          <a:p>
            <a:pPr algn="ctr"/>
            <a:endParaRPr lang="ko-KR" altLang="en-US" b="1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88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3657600" y="373649"/>
            <a:ext cx="4664765" cy="620264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ko-KR" altLang="en-US" sz="2000" b="1" dirty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일본의 교육과정</a:t>
            </a:r>
            <a:endParaRPr lang="en-US" altLang="ko-KR" sz="2000" b="1" dirty="0">
              <a:solidFill>
                <a:prstClr val="white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664146" y="2729306"/>
            <a:ext cx="6544095" cy="3209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ko-KR" alt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E9E7995D-A7DA-43FC-9B31-4FA57A6D6FB4}"/>
              </a:ext>
            </a:extLst>
          </p:cNvPr>
          <p:cNvGrpSpPr/>
          <p:nvPr/>
        </p:nvGrpSpPr>
        <p:grpSpPr>
          <a:xfrm>
            <a:off x="401353" y="1533924"/>
            <a:ext cx="7337443" cy="738664"/>
            <a:chOff x="5021436" y="4568241"/>
            <a:chExt cx="3956866" cy="738664"/>
          </a:xfrm>
        </p:grpSpPr>
        <p:sp>
          <p:nvSpPr>
            <p:cNvPr id="43" name="직사각형 42"/>
            <p:cNvSpPr/>
            <p:nvPr/>
          </p:nvSpPr>
          <p:spPr>
            <a:xfrm>
              <a:off x="5314028" y="4568241"/>
              <a:ext cx="366427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KoPubWorld바탕체 Bold" panose="00000800000000000000" pitchFamily="2" charset="-127"/>
                </a:rPr>
                <a:t>대학입시제도</a:t>
              </a:r>
              <a:endParaRPr lang="en-US" altLang="ko-K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44" name="자유형 43"/>
            <p:cNvSpPr/>
            <p:nvPr/>
          </p:nvSpPr>
          <p:spPr>
            <a:xfrm rot="1800000">
              <a:off x="5021436" y="4702726"/>
              <a:ext cx="228271" cy="421291"/>
            </a:xfrm>
            <a:custGeom>
              <a:avLst/>
              <a:gdLst>
                <a:gd name="connsiteX0" fmla="*/ 206259 w 313282"/>
                <a:gd name="connsiteY0" fmla="*/ 131071 h 421291"/>
                <a:gd name="connsiteX1" fmla="*/ 254417 w 313282"/>
                <a:gd name="connsiteY1" fmla="*/ 154571 h 421291"/>
                <a:gd name="connsiteX2" fmla="*/ 293383 w 313282"/>
                <a:gd name="connsiteY2" fmla="*/ 198749 h 421291"/>
                <a:gd name="connsiteX3" fmla="*/ 239085 w 313282"/>
                <a:gd name="connsiteY3" fmla="*/ 401392 h 421291"/>
                <a:gd name="connsiteX4" fmla="*/ 36442 w 313282"/>
                <a:gd name="connsiteY4" fmla="*/ 347094 h 421291"/>
                <a:gd name="connsiteX5" fmla="*/ 17667 w 313282"/>
                <a:gd name="connsiteY5" fmla="*/ 291258 h 421291"/>
                <a:gd name="connsiteX6" fmla="*/ 19893 w 313282"/>
                <a:gd name="connsiteY6" fmla="*/ 259334 h 421291"/>
                <a:gd name="connsiteX7" fmla="*/ 40634 w 313282"/>
                <a:gd name="connsiteY7" fmla="*/ 271309 h 421291"/>
                <a:gd name="connsiteX8" fmla="*/ 39433 w 313282"/>
                <a:gd name="connsiteY8" fmla="*/ 288548 h 421291"/>
                <a:gd name="connsiteX9" fmla="*/ 55432 w 313282"/>
                <a:gd name="connsiteY9" fmla="*/ 336130 h 421291"/>
                <a:gd name="connsiteX10" fmla="*/ 228120 w 313282"/>
                <a:gd name="connsiteY10" fmla="*/ 382402 h 421291"/>
                <a:gd name="connsiteX11" fmla="*/ 274391 w 313282"/>
                <a:gd name="connsiteY11" fmla="*/ 209714 h 421291"/>
                <a:gd name="connsiteX12" fmla="*/ 241185 w 313282"/>
                <a:gd name="connsiteY12" fmla="*/ 172067 h 421291"/>
                <a:gd name="connsiteX13" fmla="*/ 206259 w 313282"/>
                <a:gd name="connsiteY13" fmla="*/ 155023 h 421291"/>
                <a:gd name="connsiteX14" fmla="*/ 90740 w 313282"/>
                <a:gd name="connsiteY14" fmla="*/ 144451 h 421291"/>
                <a:gd name="connsiteX15" fmla="*/ 133939 w 313282"/>
                <a:gd name="connsiteY15" fmla="*/ 129924 h 421291"/>
                <a:gd name="connsiteX16" fmla="*/ 133940 w 313282"/>
                <a:gd name="connsiteY16" fmla="*/ 152603 h 421291"/>
                <a:gd name="connsiteX17" fmla="*/ 101704 w 313282"/>
                <a:gd name="connsiteY17" fmla="*/ 163443 h 421291"/>
                <a:gd name="connsiteX18" fmla="*/ 64056 w 313282"/>
                <a:gd name="connsiteY18" fmla="*/ 196649 h 421291"/>
                <a:gd name="connsiteX19" fmla="*/ 62277 w 313282"/>
                <a:gd name="connsiteY19" fmla="*/ 200297 h 421291"/>
                <a:gd name="connsiteX20" fmla="*/ 43591 w 313282"/>
                <a:gd name="connsiteY20" fmla="*/ 189508 h 421291"/>
                <a:gd name="connsiteX21" fmla="*/ 46563 w 313282"/>
                <a:gd name="connsiteY21" fmla="*/ 183418 h 421291"/>
                <a:gd name="connsiteX22" fmla="*/ 90740 w 313282"/>
                <a:gd name="connsiteY22" fmla="*/ 144451 h 421291"/>
                <a:gd name="connsiteX23" fmla="*/ 159157 w 313282"/>
                <a:gd name="connsiteY23" fmla="*/ 5272 h 421291"/>
                <a:gd name="connsiteX24" fmla="*/ 171885 w 313282"/>
                <a:gd name="connsiteY24" fmla="*/ 0 h 421291"/>
                <a:gd name="connsiteX25" fmla="*/ 189885 w 313282"/>
                <a:gd name="connsiteY25" fmla="*/ 18000 h 421291"/>
                <a:gd name="connsiteX26" fmla="*/ 189885 w 313282"/>
                <a:gd name="connsiteY26" fmla="*/ 298375 h 421291"/>
                <a:gd name="connsiteX27" fmla="*/ 191274 w 313282"/>
                <a:gd name="connsiteY27" fmla="*/ 300185 h 421291"/>
                <a:gd name="connsiteX28" fmla="*/ 189476 w 313282"/>
                <a:gd name="connsiteY28" fmla="*/ 313844 h 421291"/>
                <a:gd name="connsiteX29" fmla="*/ 185313 w 313282"/>
                <a:gd name="connsiteY29" fmla="*/ 317038 h 421291"/>
                <a:gd name="connsiteX30" fmla="*/ 184613 w 313282"/>
                <a:gd name="connsiteY30" fmla="*/ 318728 h 421291"/>
                <a:gd name="connsiteX31" fmla="*/ 181348 w 313282"/>
                <a:gd name="connsiteY31" fmla="*/ 320080 h 421291"/>
                <a:gd name="connsiteX32" fmla="*/ 178546 w 313282"/>
                <a:gd name="connsiteY32" fmla="*/ 322230 h 421291"/>
                <a:gd name="connsiteX33" fmla="*/ 176733 w 313282"/>
                <a:gd name="connsiteY33" fmla="*/ 321992 h 421291"/>
                <a:gd name="connsiteX34" fmla="*/ 171885 w 313282"/>
                <a:gd name="connsiteY34" fmla="*/ 324000 h 421291"/>
                <a:gd name="connsiteX35" fmla="*/ 159157 w 313282"/>
                <a:gd name="connsiteY35" fmla="*/ 318728 h 421291"/>
                <a:gd name="connsiteX36" fmla="*/ 158284 w 313282"/>
                <a:gd name="connsiteY36" fmla="*/ 316620 h 421291"/>
                <a:gd name="connsiteX37" fmla="*/ 9002 w 313282"/>
                <a:gd name="connsiteY37" fmla="*/ 230432 h 421291"/>
                <a:gd name="connsiteX38" fmla="*/ 2414 w 313282"/>
                <a:gd name="connsiteY38" fmla="*/ 205844 h 421291"/>
                <a:gd name="connsiteX39" fmla="*/ 27003 w 313282"/>
                <a:gd name="connsiteY39" fmla="*/ 199255 h 421291"/>
                <a:gd name="connsiteX40" fmla="*/ 153885 w 313282"/>
                <a:gd name="connsiteY40" fmla="*/ 272511 h 421291"/>
                <a:gd name="connsiteX41" fmla="*/ 153885 w 313282"/>
                <a:gd name="connsiteY41" fmla="*/ 18000 h 421291"/>
                <a:gd name="connsiteX42" fmla="*/ 159157 w 313282"/>
                <a:gd name="connsiteY42" fmla="*/ 5272 h 42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3282" h="421291">
                  <a:moveTo>
                    <a:pt x="206259" y="131071"/>
                  </a:moveTo>
                  <a:lnTo>
                    <a:pt x="254417" y="154571"/>
                  </a:lnTo>
                  <a:cubicBezTo>
                    <a:pt x="269791" y="166188"/>
                    <a:pt x="283142" y="181011"/>
                    <a:pt x="293383" y="198749"/>
                  </a:cubicBezTo>
                  <a:cubicBezTo>
                    <a:pt x="334348" y="269702"/>
                    <a:pt x="310038" y="360428"/>
                    <a:pt x="239085" y="401392"/>
                  </a:cubicBezTo>
                  <a:cubicBezTo>
                    <a:pt x="168133" y="442357"/>
                    <a:pt x="77407" y="418047"/>
                    <a:pt x="36442" y="347094"/>
                  </a:cubicBezTo>
                  <a:cubicBezTo>
                    <a:pt x="26201" y="329356"/>
                    <a:pt x="20040" y="310382"/>
                    <a:pt x="17667" y="291258"/>
                  </a:cubicBezTo>
                  <a:lnTo>
                    <a:pt x="19893" y="259334"/>
                  </a:lnTo>
                  <a:lnTo>
                    <a:pt x="40634" y="271309"/>
                  </a:lnTo>
                  <a:lnTo>
                    <a:pt x="39433" y="288548"/>
                  </a:lnTo>
                  <a:cubicBezTo>
                    <a:pt x="41455" y="304845"/>
                    <a:pt x="46705" y="321015"/>
                    <a:pt x="55432" y="336130"/>
                  </a:cubicBezTo>
                  <a:cubicBezTo>
                    <a:pt x="90341" y="396594"/>
                    <a:pt x="167656" y="417311"/>
                    <a:pt x="228120" y="382402"/>
                  </a:cubicBezTo>
                  <a:cubicBezTo>
                    <a:pt x="288584" y="347493"/>
                    <a:pt x="309300" y="270178"/>
                    <a:pt x="274391" y="209714"/>
                  </a:cubicBezTo>
                  <a:cubicBezTo>
                    <a:pt x="265664" y="194599"/>
                    <a:pt x="254287" y="181966"/>
                    <a:pt x="241185" y="172067"/>
                  </a:cubicBezTo>
                  <a:lnTo>
                    <a:pt x="206259" y="155023"/>
                  </a:lnTo>
                  <a:close/>
                  <a:moveTo>
                    <a:pt x="90740" y="144451"/>
                  </a:moveTo>
                  <a:lnTo>
                    <a:pt x="133939" y="129924"/>
                  </a:lnTo>
                  <a:lnTo>
                    <a:pt x="133940" y="152603"/>
                  </a:lnTo>
                  <a:lnTo>
                    <a:pt x="101704" y="163443"/>
                  </a:lnTo>
                  <a:cubicBezTo>
                    <a:pt x="86588" y="172170"/>
                    <a:pt x="73957" y="183548"/>
                    <a:pt x="64056" y="196649"/>
                  </a:cubicBezTo>
                  <a:lnTo>
                    <a:pt x="62277" y="200297"/>
                  </a:lnTo>
                  <a:lnTo>
                    <a:pt x="43591" y="189508"/>
                  </a:lnTo>
                  <a:lnTo>
                    <a:pt x="46563" y="183418"/>
                  </a:lnTo>
                  <a:cubicBezTo>
                    <a:pt x="58179" y="168044"/>
                    <a:pt x="73002" y="154692"/>
                    <a:pt x="90740" y="144451"/>
                  </a:cubicBezTo>
                  <a:close/>
                  <a:moveTo>
                    <a:pt x="159157" y="5272"/>
                  </a:moveTo>
                  <a:cubicBezTo>
                    <a:pt x="162415" y="2015"/>
                    <a:pt x="166915" y="0"/>
                    <a:pt x="171885" y="0"/>
                  </a:cubicBezTo>
                  <a:cubicBezTo>
                    <a:pt x="181826" y="0"/>
                    <a:pt x="189885" y="8059"/>
                    <a:pt x="189885" y="18000"/>
                  </a:cubicBezTo>
                  <a:lnTo>
                    <a:pt x="189885" y="298375"/>
                  </a:lnTo>
                  <a:lnTo>
                    <a:pt x="191274" y="300185"/>
                  </a:lnTo>
                  <a:cubicBezTo>
                    <a:pt x="192466" y="304635"/>
                    <a:pt x="191961" y="309539"/>
                    <a:pt x="189476" y="313844"/>
                  </a:cubicBezTo>
                  <a:lnTo>
                    <a:pt x="185313" y="317038"/>
                  </a:lnTo>
                  <a:lnTo>
                    <a:pt x="184613" y="318728"/>
                  </a:lnTo>
                  <a:lnTo>
                    <a:pt x="181348" y="320080"/>
                  </a:lnTo>
                  <a:lnTo>
                    <a:pt x="178546" y="322230"/>
                  </a:lnTo>
                  <a:lnTo>
                    <a:pt x="176733" y="321992"/>
                  </a:lnTo>
                  <a:lnTo>
                    <a:pt x="171885" y="324000"/>
                  </a:lnTo>
                  <a:cubicBezTo>
                    <a:pt x="166915" y="324000"/>
                    <a:pt x="162415" y="321985"/>
                    <a:pt x="159157" y="318728"/>
                  </a:cubicBezTo>
                  <a:lnTo>
                    <a:pt x="158284" y="316620"/>
                  </a:lnTo>
                  <a:lnTo>
                    <a:pt x="9002" y="230432"/>
                  </a:lnTo>
                  <a:cubicBezTo>
                    <a:pt x="393" y="225462"/>
                    <a:pt x="-2556" y="214453"/>
                    <a:pt x="2414" y="205844"/>
                  </a:cubicBezTo>
                  <a:cubicBezTo>
                    <a:pt x="7384" y="197235"/>
                    <a:pt x="18393" y="194285"/>
                    <a:pt x="27003" y="199255"/>
                  </a:cubicBezTo>
                  <a:lnTo>
                    <a:pt x="153885" y="272511"/>
                  </a:lnTo>
                  <a:lnTo>
                    <a:pt x="153885" y="18000"/>
                  </a:lnTo>
                  <a:cubicBezTo>
                    <a:pt x="153885" y="13029"/>
                    <a:pt x="155900" y="8530"/>
                    <a:pt x="159157" y="5272"/>
                  </a:cubicBezTo>
                  <a:close/>
                </a:path>
              </a:pathLst>
            </a:custGeom>
            <a:solidFill>
              <a:srgbClr val="43CD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000"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F780C7-CFA7-48FF-8659-806D2F4DBBFB}"/>
              </a:ext>
            </a:extLst>
          </p:cNvPr>
          <p:cNvSpPr txBox="1"/>
          <p:nvPr/>
        </p:nvSpPr>
        <p:spPr>
          <a:xfrm>
            <a:off x="873657" y="2929657"/>
            <a:ext cx="62947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1979</a:t>
            </a:r>
            <a:r>
              <a:rPr lang="ko-KR" altLang="en-US" b="1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년 치열한 입시 경쟁을 완화할 목적으로 국공립대학 입시에 </a:t>
            </a:r>
            <a:r>
              <a:rPr lang="en-US" altLang="ko-KR" b="1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'</a:t>
            </a:r>
            <a:r>
              <a:rPr lang="ko-KR" altLang="en-US" b="1" dirty="0" err="1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공통일차시험</a:t>
            </a:r>
            <a:r>
              <a:rPr lang="ko-KR" altLang="en-US" b="1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＇ 도입</a:t>
            </a:r>
            <a:endParaRPr lang="en-US" altLang="ko-KR" b="1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  <a:p>
            <a:endParaRPr lang="en-US" altLang="ko-KR" b="1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  <a:p>
            <a:r>
              <a:rPr lang="en-US" altLang="ko-KR" b="1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1990</a:t>
            </a:r>
            <a:r>
              <a:rPr lang="ko-KR" altLang="en-US" b="1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년에는 사립대학도 참가할 수 있는 </a:t>
            </a:r>
            <a:r>
              <a:rPr lang="en-US" altLang="ko-KR" b="1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'</a:t>
            </a:r>
            <a:r>
              <a:rPr lang="ko-KR" altLang="en-US" b="1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대학입시 센터시험</a:t>
            </a:r>
            <a:r>
              <a:rPr lang="en-US" altLang="ko-KR" b="1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'</a:t>
            </a:r>
            <a:r>
              <a:rPr lang="ko-KR" altLang="en-US" b="1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이 생겨 매년 </a:t>
            </a:r>
            <a:r>
              <a:rPr lang="en-US" altLang="ko-KR" b="1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1</a:t>
            </a:r>
            <a:r>
              <a:rPr lang="ko-KR" altLang="en-US" b="1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월에 실시</a:t>
            </a:r>
          </a:p>
          <a:p>
            <a:endParaRPr lang="ko-KR" altLang="en-US" b="1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  <a:p>
            <a:endParaRPr lang="ko-KR" altLang="en-US" b="1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B65688-E3C6-4A84-881D-9DC95EFE4C2D}"/>
              </a:ext>
            </a:extLst>
          </p:cNvPr>
          <p:cNvSpPr txBox="1"/>
          <p:nvPr/>
        </p:nvSpPr>
        <p:spPr>
          <a:xfrm>
            <a:off x="936726" y="5103480"/>
            <a:ext cx="614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C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대한민국의 대학수학능력시험과 유사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xmlns="" id="{377955D0-B395-4DB7-9F9F-E48F248D18CF}"/>
              </a:ext>
            </a:extLst>
          </p:cNvPr>
          <p:cNvSpPr/>
          <p:nvPr/>
        </p:nvSpPr>
        <p:spPr>
          <a:xfrm>
            <a:off x="8958469" y="2171870"/>
            <a:ext cx="2526748" cy="1538738"/>
          </a:xfrm>
          <a:prstGeom prst="ellipse">
            <a:avLst/>
          </a:prstGeom>
          <a:solidFill>
            <a:srgbClr val="43CDD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서술형 문제</a:t>
            </a: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xmlns="" id="{7B90A2D3-1849-4244-BC96-7DD0C84B6A2F}"/>
              </a:ext>
            </a:extLst>
          </p:cNvPr>
          <p:cNvSpPr/>
          <p:nvPr/>
        </p:nvSpPr>
        <p:spPr>
          <a:xfrm>
            <a:off x="8866769" y="4334111"/>
            <a:ext cx="2986159" cy="1538738"/>
          </a:xfrm>
          <a:prstGeom prst="ellipse">
            <a:avLst/>
          </a:prstGeom>
          <a:solidFill>
            <a:srgbClr val="43CDD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300" b="1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토익</a:t>
            </a:r>
            <a:r>
              <a:rPr lang="en-US" altLang="ko-KR" sz="2300" b="1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,</a:t>
            </a:r>
            <a:r>
              <a:rPr lang="ko-KR" altLang="en-US" sz="2300" b="1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토플</a:t>
            </a:r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xmlns="" id="{EBA06FDA-52C7-4434-AA71-ED44A8808402}"/>
              </a:ext>
            </a:extLst>
          </p:cNvPr>
          <p:cNvSpPr/>
          <p:nvPr/>
        </p:nvSpPr>
        <p:spPr>
          <a:xfrm>
            <a:off x="7663203" y="3710609"/>
            <a:ext cx="1370860" cy="769369"/>
          </a:xfrm>
          <a:prstGeom prst="rightArrow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lnSpc>
                <a:spcPct val="150000"/>
              </a:lnSpc>
            </a:pPr>
            <a:endParaRPr lang="ko-KR" altLang="en-US" sz="1600" dirty="0">
              <a:solidFill>
                <a:schemeClr val="bg1">
                  <a:lumMod val="65000"/>
                </a:scheme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31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3990254" y="346020"/>
            <a:ext cx="4211493" cy="579956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다양한 교육의 도입</a:t>
            </a:r>
            <a:endParaRPr lang="en-US" altLang="ko-KR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150148" y="4386924"/>
            <a:ext cx="791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유토리</a:t>
            </a:r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 교육</a:t>
            </a:r>
            <a:endParaRPr lang="en-US" altLang="ko-KR" sz="2800" b="1" dirty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일본에서 실시된 교육방침으로서 </a:t>
            </a:r>
            <a:r>
              <a:rPr lang="en-US" altLang="ko-KR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'</a:t>
            </a: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여유 있는 교육</a:t>
            </a:r>
            <a:r>
              <a:rPr lang="en-US" altLang="ko-KR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’</a:t>
            </a:r>
            <a:endParaRPr lang="ko-KR" altLang="en-US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기초학력 저하현상 등 부작용이 심화됨으로써 </a:t>
            </a:r>
            <a:r>
              <a:rPr lang="en-US" altLang="ko-KR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2007</a:t>
            </a: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년 실패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C5908EAC-EB31-494B-9648-866400B8E3CE}"/>
              </a:ext>
            </a:extLst>
          </p:cNvPr>
          <p:cNvSpPr/>
          <p:nvPr/>
        </p:nvSpPr>
        <p:spPr>
          <a:xfrm>
            <a:off x="2793598" y="1367538"/>
            <a:ext cx="6604805" cy="2577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 algn="ctr"/>
            <a:endParaRPr lang="en-US" altLang="ko-KR" sz="1600" b="1" dirty="0">
              <a:solidFill>
                <a:prstClr val="black">
                  <a:lumMod val="65000"/>
                  <a:lumOff val="35000"/>
                </a:prst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E7715581-46B0-4458-81FA-31B815B84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1" y="1466291"/>
            <a:ext cx="6353179" cy="2380297"/>
          </a:xfrm>
          <a:prstGeom prst="rect">
            <a:avLst/>
          </a:prstGeom>
        </p:spPr>
      </p:pic>
      <p:sp>
        <p:nvSpPr>
          <p:cNvPr id="12" name="자유형 43">
            <a:extLst>
              <a:ext uri="{FF2B5EF4-FFF2-40B4-BE49-F238E27FC236}">
                <a16:creationId xmlns:a16="http://schemas.microsoft.com/office/drawing/2014/main" xmlns="" id="{339A7869-DD2A-4B04-9579-B024804DCBC8}"/>
              </a:ext>
            </a:extLst>
          </p:cNvPr>
          <p:cNvSpPr/>
          <p:nvPr/>
        </p:nvSpPr>
        <p:spPr>
          <a:xfrm rot="1800000">
            <a:off x="2731351" y="4532392"/>
            <a:ext cx="411456" cy="421291"/>
          </a:xfrm>
          <a:custGeom>
            <a:avLst/>
            <a:gdLst>
              <a:gd name="connsiteX0" fmla="*/ 206259 w 313282"/>
              <a:gd name="connsiteY0" fmla="*/ 131071 h 421291"/>
              <a:gd name="connsiteX1" fmla="*/ 254417 w 313282"/>
              <a:gd name="connsiteY1" fmla="*/ 154571 h 421291"/>
              <a:gd name="connsiteX2" fmla="*/ 293383 w 313282"/>
              <a:gd name="connsiteY2" fmla="*/ 198749 h 421291"/>
              <a:gd name="connsiteX3" fmla="*/ 239085 w 313282"/>
              <a:gd name="connsiteY3" fmla="*/ 401392 h 421291"/>
              <a:gd name="connsiteX4" fmla="*/ 36442 w 313282"/>
              <a:gd name="connsiteY4" fmla="*/ 347094 h 421291"/>
              <a:gd name="connsiteX5" fmla="*/ 17667 w 313282"/>
              <a:gd name="connsiteY5" fmla="*/ 291258 h 421291"/>
              <a:gd name="connsiteX6" fmla="*/ 19893 w 313282"/>
              <a:gd name="connsiteY6" fmla="*/ 259334 h 421291"/>
              <a:gd name="connsiteX7" fmla="*/ 40634 w 313282"/>
              <a:gd name="connsiteY7" fmla="*/ 271309 h 421291"/>
              <a:gd name="connsiteX8" fmla="*/ 39433 w 313282"/>
              <a:gd name="connsiteY8" fmla="*/ 288548 h 421291"/>
              <a:gd name="connsiteX9" fmla="*/ 55432 w 313282"/>
              <a:gd name="connsiteY9" fmla="*/ 336130 h 421291"/>
              <a:gd name="connsiteX10" fmla="*/ 228120 w 313282"/>
              <a:gd name="connsiteY10" fmla="*/ 382402 h 421291"/>
              <a:gd name="connsiteX11" fmla="*/ 274391 w 313282"/>
              <a:gd name="connsiteY11" fmla="*/ 209714 h 421291"/>
              <a:gd name="connsiteX12" fmla="*/ 241185 w 313282"/>
              <a:gd name="connsiteY12" fmla="*/ 172067 h 421291"/>
              <a:gd name="connsiteX13" fmla="*/ 206259 w 313282"/>
              <a:gd name="connsiteY13" fmla="*/ 155023 h 421291"/>
              <a:gd name="connsiteX14" fmla="*/ 90740 w 313282"/>
              <a:gd name="connsiteY14" fmla="*/ 144451 h 421291"/>
              <a:gd name="connsiteX15" fmla="*/ 133939 w 313282"/>
              <a:gd name="connsiteY15" fmla="*/ 129924 h 421291"/>
              <a:gd name="connsiteX16" fmla="*/ 133940 w 313282"/>
              <a:gd name="connsiteY16" fmla="*/ 152603 h 421291"/>
              <a:gd name="connsiteX17" fmla="*/ 101704 w 313282"/>
              <a:gd name="connsiteY17" fmla="*/ 163443 h 421291"/>
              <a:gd name="connsiteX18" fmla="*/ 64056 w 313282"/>
              <a:gd name="connsiteY18" fmla="*/ 196649 h 421291"/>
              <a:gd name="connsiteX19" fmla="*/ 62277 w 313282"/>
              <a:gd name="connsiteY19" fmla="*/ 200297 h 421291"/>
              <a:gd name="connsiteX20" fmla="*/ 43591 w 313282"/>
              <a:gd name="connsiteY20" fmla="*/ 189508 h 421291"/>
              <a:gd name="connsiteX21" fmla="*/ 46563 w 313282"/>
              <a:gd name="connsiteY21" fmla="*/ 183418 h 421291"/>
              <a:gd name="connsiteX22" fmla="*/ 90740 w 313282"/>
              <a:gd name="connsiteY22" fmla="*/ 144451 h 421291"/>
              <a:gd name="connsiteX23" fmla="*/ 159157 w 313282"/>
              <a:gd name="connsiteY23" fmla="*/ 5272 h 421291"/>
              <a:gd name="connsiteX24" fmla="*/ 171885 w 313282"/>
              <a:gd name="connsiteY24" fmla="*/ 0 h 421291"/>
              <a:gd name="connsiteX25" fmla="*/ 189885 w 313282"/>
              <a:gd name="connsiteY25" fmla="*/ 18000 h 421291"/>
              <a:gd name="connsiteX26" fmla="*/ 189885 w 313282"/>
              <a:gd name="connsiteY26" fmla="*/ 298375 h 421291"/>
              <a:gd name="connsiteX27" fmla="*/ 191274 w 313282"/>
              <a:gd name="connsiteY27" fmla="*/ 300185 h 421291"/>
              <a:gd name="connsiteX28" fmla="*/ 189476 w 313282"/>
              <a:gd name="connsiteY28" fmla="*/ 313844 h 421291"/>
              <a:gd name="connsiteX29" fmla="*/ 185313 w 313282"/>
              <a:gd name="connsiteY29" fmla="*/ 317038 h 421291"/>
              <a:gd name="connsiteX30" fmla="*/ 184613 w 313282"/>
              <a:gd name="connsiteY30" fmla="*/ 318728 h 421291"/>
              <a:gd name="connsiteX31" fmla="*/ 181348 w 313282"/>
              <a:gd name="connsiteY31" fmla="*/ 320080 h 421291"/>
              <a:gd name="connsiteX32" fmla="*/ 178546 w 313282"/>
              <a:gd name="connsiteY32" fmla="*/ 322230 h 421291"/>
              <a:gd name="connsiteX33" fmla="*/ 176733 w 313282"/>
              <a:gd name="connsiteY33" fmla="*/ 321992 h 421291"/>
              <a:gd name="connsiteX34" fmla="*/ 171885 w 313282"/>
              <a:gd name="connsiteY34" fmla="*/ 324000 h 421291"/>
              <a:gd name="connsiteX35" fmla="*/ 159157 w 313282"/>
              <a:gd name="connsiteY35" fmla="*/ 318728 h 421291"/>
              <a:gd name="connsiteX36" fmla="*/ 158284 w 313282"/>
              <a:gd name="connsiteY36" fmla="*/ 316620 h 421291"/>
              <a:gd name="connsiteX37" fmla="*/ 9002 w 313282"/>
              <a:gd name="connsiteY37" fmla="*/ 230432 h 421291"/>
              <a:gd name="connsiteX38" fmla="*/ 2414 w 313282"/>
              <a:gd name="connsiteY38" fmla="*/ 205844 h 421291"/>
              <a:gd name="connsiteX39" fmla="*/ 27003 w 313282"/>
              <a:gd name="connsiteY39" fmla="*/ 199255 h 421291"/>
              <a:gd name="connsiteX40" fmla="*/ 153885 w 313282"/>
              <a:gd name="connsiteY40" fmla="*/ 272511 h 421291"/>
              <a:gd name="connsiteX41" fmla="*/ 153885 w 313282"/>
              <a:gd name="connsiteY41" fmla="*/ 18000 h 421291"/>
              <a:gd name="connsiteX42" fmla="*/ 159157 w 313282"/>
              <a:gd name="connsiteY42" fmla="*/ 5272 h 4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3282" h="421291">
                <a:moveTo>
                  <a:pt x="206259" y="131071"/>
                </a:moveTo>
                <a:lnTo>
                  <a:pt x="254417" y="154571"/>
                </a:lnTo>
                <a:cubicBezTo>
                  <a:pt x="269791" y="166188"/>
                  <a:pt x="283142" y="181011"/>
                  <a:pt x="293383" y="198749"/>
                </a:cubicBezTo>
                <a:cubicBezTo>
                  <a:pt x="334348" y="269702"/>
                  <a:pt x="310038" y="360428"/>
                  <a:pt x="239085" y="401392"/>
                </a:cubicBezTo>
                <a:cubicBezTo>
                  <a:pt x="168133" y="442357"/>
                  <a:pt x="77407" y="418047"/>
                  <a:pt x="36442" y="347094"/>
                </a:cubicBezTo>
                <a:cubicBezTo>
                  <a:pt x="26201" y="329356"/>
                  <a:pt x="20040" y="310382"/>
                  <a:pt x="17667" y="291258"/>
                </a:cubicBezTo>
                <a:lnTo>
                  <a:pt x="19893" y="259334"/>
                </a:lnTo>
                <a:lnTo>
                  <a:pt x="40634" y="271309"/>
                </a:lnTo>
                <a:lnTo>
                  <a:pt x="39433" y="288548"/>
                </a:lnTo>
                <a:cubicBezTo>
                  <a:pt x="41455" y="304845"/>
                  <a:pt x="46705" y="321015"/>
                  <a:pt x="55432" y="336130"/>
                </a:cubicBezTo>
                <a:cubicBezTo>
                  <a:pt x="90341" y="396594"/>
                  <a:pt x="167656" y="417311"/>
                  <a:pt x="228120" y="382402"/>
                </a:cubicBezTo>
                <a:cubicBezTo>
                  <a:pt x="288584" y="347493"/>
                  <a:pt x="309300" y="270178"/>
                  <a:pt x="274391" y="209714"/>
                </a:cubicBezTo>
                <a:cubicBezTo>
                  <a:pt x="265664" y="194599"/>
                  <a:pt x="254287" y="181966"/>
                  <a:pt x="241185" y="172067"/>
                </a:cubicBezTo>
                <a:lnTo>
                  <a:pt x="206259" y="155023"/>
                </a:lnTo>
                <a:close/>
                <a:moveTo>
                  <a:pt x="90740" y="144451"/>
                </a:moveTo>
                <a:lnTo>
                  <a:pt x="133939" y="129924"/>
                </a:lnTo>
                <a:lnTo>
                  <a:pt x="133940" y="152603"/>
                </a:lnTo>
                <a:lnTo>
                  <a:pt x="101704" y="163443"/>
                </a:lnTo>
                <a:cubicBezTo>
                  <a:pt x="86588" y="172170"/>
                  <a:pt x="73957" y="183548"/>
                  <a:pt x="64056" y="196649"/>
                </a:cubicBezTo>
                <a:lnTo>
                  <a:pt x="62277" y="200297"/>
                </a:lnTo>
                <a:lnTo>
                  <a:pt x="43591" y="189508"/>
                </a:lnTo>
                <a:lnTo>
                  <a:pt x="46563" y="183418"/>
                </a:lnTo>
                <a:cubicBezTo>
                  <a:pt x="58179" y="168044"/>
                  <a:pt x="73002" y="154692"/>
                  <a:pt x="90740" y="144451"/>
                </a:cubicBezTo>
                <a:close/>
                <a:moveTo>
                  <a:pt x="159157" y="5272"/>
                </a:moveTo>
                <a:cubicBezTo>
                  <a:pt x="162415" y="2015"/>
                  <a:pt x="166915" y="0"/>
                  <a:pt x="171885" y="0"/>
                </a:cubicBezTo>
                <a:cubicBezTo>
                  <a:pt x="181826" y="0"/>
                  <a:pt x="189885" y="8059"/>
                  <a:pt x="189885" y="18000"/>
                </a:cubicBezTo>
                <a:lnTo>
                  <a:pt x="189885" y="298375"/>
                </a:lnTo>
                <a:lnTo>
                  <a:pt x="191274" y="300185"/>
                </a:lnTo>
                <a:cubicBezTo>
                  <a:pt x="192466" y="304635"/>
                  <a:pt x="191961" y="309539"/>
                  <a:pt x="189476" y="313844"/>
                </a:cubicBezTo>
                <a:lnTo>
                  <a:pt x="185313" y="317038"/>
                </a:lnTo>
                <a:lnTo>
                  <a:pt x="184613" y="318728"/>
                </a:lnTo>
                <a:lnTo>
                  <a:pt x="181348" y="320080"/>
                </a:lnTo>
                <a:lnTo>
                  <a:pt x="178546" y="322230"/>
                </a:lnTo>
                <a:lnTo>
                  <a:pt x="176733" y="321992"/>
                </a:lnTo>
                <a:lnTo>
                  <a:pt x="171885" y="324000"/>
                </a:lnTo>
                <a:cubicBezTo>
                  <a:pt x="166915" y="324000"/>
                  <a:pt x="162415" y="321985"/>
                  <a:pt x="159157" y="318728"/>
                </a:cubicBezTo>
                <a:lnTo>
                  <a:pt x="158284" y="316620"/>
                </a:lnTo>
                <a:lnTo>
                  <a:pt x="9002" y="230432"/>
                </a:lnTo>
                <a:cubicBezTo>
                  <a:pt x="393" y="225462"/>
                  <a:pt x="-2556" y="214453"/>
                  <a:pt x="2414" y="205844"/>
                </a:cubicBezTo>
                <a:cubicBezTo>
                  <a:pt x="7384" y="197235"/>
                  <a:pt x="18393" y="194285"/>
                  <a:pt x="27003" y="199255"/>
                </a:cubicBezTo>
                <a:lnTo>
                  <a:pt x="153885" y="272511"/>
                </a:lnTo>
                <a:lnTo>
                  <a:pt x="153885" y="18000"/>
                </a:lnTo>
                <a:cubicBezTo>
                  <a:pt x="153885" y="13029"/>
                  <a:pt x="155900" y="8530"/>
                  <a:pt x="159157" y="5272"/>
                </a:cubicBezTo>
                <a:close/>
              </a:path>
            </a:pathLst>
          </a:cu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000">
              <a:solidFill>
                <a:srgbClr val="6A6F7C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00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3990254" y="228463"/>
            <a:ext cx="4211493" cy="579956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b="1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다양한 교육의 도입</a:t>
            </a:r>
            <a:endParaRPr lang="en-US" altLang="ko-KR" b="1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964163" y="4325728"/>
            <a:ext cx="8458756" cy="1986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err="1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부활동</a:t>
            </a:r>
            <a:endParaRPr lang="en-US" altLang="ko-KR" sz="2800" b="1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학업 역량을 높이는 것뿐만 아니라</a:t>
            </a:r>
            <a:r>
              <a:rPr lang="en-US" altLang="ko-KR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, </a:t>
            </a: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학업스트레스 해소</a:t>
            </a:r>
            <a:r>
              <a:rPr lang="en-US" altLang="ko-KR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, </a:t>
            </a: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적성 발견</a:t>
            </a:r>
            <a:r>
              <a:rPr lang="en-US" altLang="ko-KR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, </a:t>
            </a: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취미활동</a:t>
            </a:r>
            <a:endParaRPr lang="en-US" altLang="ko-KR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Ex)</a:t>
            </a: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 야구</a:t>
            </a:r>
            <a:r>
              <a:rPr lang="en-US" altLang="ko-KR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,</a:t>
            </a: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농구 등의 체육부</a:t>
            </a:r>
            <a:r>
              <a:rPr lang="en-US" altLang="ko-KR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, </a:t>
            </a: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글쓰기</a:t>
            </a:r>
            <a:r>
              <a:rPr lang="en-US" altLang="ko-KR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,</a:t>
            </a: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독서 등의 문화부로 활동</a:t>
            </a:r>
          </a:p>
          <a:p>
            <a:pPr>
              <a:lnSpc>
                <a:spcPct val="150000"/>
              </a:lnSpc>
            </a:pP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C5908EAC-EB31-494B-9648-866400B8E3CE}"/>
              </a:ext>
            </a:extLst>
          </p:cNvPr>
          <p:cNvSpPr/>
          <p:nvPr/>
        </p:nvSpPr>
        <p:spPr>
          <a:xfrm>
            <a:off x="2725754" y="1157709"/>
            <a:ext cx="7260385" cy="2911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 algn="ctr"/>
            <a:endParaRPr lang="en-US" altLang="ko-KR" sz="1600" b="1" dirty="0">
              <a:solidFill>
                <a:prstClr val="black">
                  <a:lumMod val="65000"/>
                  <a:lumOff val="35000"/>
                </a:prstClr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3" name="그림 2">
            <a:hlinkClick r:id="rId2"/>
            <a:extLst>
              <a:ext uri="{FF2B5EF4-FFF2-40B4-BE49-F238E27FC236}">
                <a16:creationId xmlns:a16="http://schemas.microsoft.com/office/drawing/2014/main" xmlns="" id="{9569DA44-01EF-4EE4-B066-CDE2F543DA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7975" r="30000" b="34799"/>
          <a:stretch/>
        </p:blipFill>
        <p:spPr>
          <a:xfrm>
            <a:off x="2850469" y="1267177"/>
            <a:ext cx="6986199" cy="2663966"/>
          </a:xfrm>
          <a:prstGeom prst="rect">
            <a:avLst/>
          </a:prstGeom>
        </p:spPr>
      </p:pic>
      <p:sp>
        <p:nvSpPr>
          <p:cNvPr id="11" name="자유형 43">
            <a:extLst>
              <a:ext uri="{FF2B5EF4-FFF2-40B4-BE49-F238E27FC236}">
                <a16:creationId xmlns:a16="http://schemas.microsoft.com/office/drawing/2014/main" xmlns="" id="{831C6807-9CF0-4664-B97D-58169D101E7C}"/>
              </a:ext>
            </a:extLst>
          </p:cNvPr>
          <p:cNvSpPr/>
          <p:nvPr/>
        </p:nvSpPr>
        <p:spPr>
          <a:xfrm rot="1800000">
            <a:off x="2644740" y="4467145"/>
            <a:ext cx="411456" cy="421291"/>
          </a:xfrm>
          <a:custGeom>
            <a:avLst/>
            <a:gdLst>
              <a:gd name="connsiteX0" fmla="*/ 206259 w 313282"/>
              <a:gd name="connsiteY0" fmla="*/ 131071 h 421291"/>
              <a:gd name="connsiteX1" fmla="*/ 254417 w 313282"/>
              <a:gd name="connsiteY1" fmla="*/ 154571 h 421291"/>
              <a:gd name="connsiteX2" fmla="*/ 293383 w 313282"/>
              <a:gd name="connsiteY2" fmla="*/ 198749 h 421291"/>
              <a:gd name="connsiteX3" fmla="*/ 239085 w 313282"/>
              <a:gd name="connsiteY3" fmla="*/ 401392 h 421291"/>
              <a:gd name="connsiteX4" fmla="*/ 36442 w 313282"/>
              <a:gd name="connsiteY4" fmla="*/ 347094 h 421291"/>
              <a:gd name="connsiteX5" fmla="*/ 17667 w 313282"/>
              <a:gd name="connsiteY5" fmla="*/ 291258 h 421291"/>
              <a:gd name="connsiteX6" fmla="*/ 19893 w 313282"/>
              <a:gd name="connsiteY6" fmla="*/ 259334 h 421291"/>
              <a:gd name="connsiteX7" fmla="*/ 40634 w 313282"/>
              <a:gd name="connsiteY7" fmla="*/ 271309 h 421291"/>
              <a:gd name="connsiteX8" fmla="*/ 39433 w 313282"/>
              <a:gd name="connsiteY8" fmla="*/ 288548 h 421291"/>
              <a:gd name="connsiteX9" fmla="*/ 55432 w 313282"/>
              <a:gd name="connsiteY9" fmla="*/ 336130 h 421291"/>
              <a:gd name="connsiteX10" fmla="*/ 228120 w 313282"/>
              <a:gd name="connsiteY10" fmla="*/ 382402 h 421291"/>
              <a:gd name="connsiteX11" fmla="*/ 274391 w 313282"/>
              <a:gd name="connsiteY11" fmla="*/ 209714 h 421291"/>
              <a:gd name="connsiteX12" fmla="*/ 241185 w 313282"/>
              <a:gd name="connsiteY12" fmla="*/ 172067 h 421291"/>
              <a:gd name="connsiteX13" fmla="*/ 206259 w 313282"/>
              <a:gd name="connsiteY13" fmla="*/ 155023 h 421291"/>
              <a:gd name="connsiteX14" fmla="*/ 90740 w 313282"/>
              <a:gd name="connsiteY14" fmla="*/ 144451 h 421291"/>
              <a:gd name="connsiteX15" fmla="*/ 133939 w 313282"/>
              <a:gd name="connsiteY15" fmla="*/ 129924 h 421291"/>
              <a:gd name="connsiteX16" fmla="*/ 133940 w 313282"/>
              <a:gd name="connsiteY16" fmla="*/ 152603 h 421291"/>
              <a:gd name="connsiteX17" fmla="*/ 101704 w 313282"/>
              <a:gd name="connsiteY17" fmla="*/ 163443 h 421291"/>
              <a:gd name="connsiteX18" fmla="*/ 64056 w 313282"/>
              <a:gd name="connsiteY18" fmla="*/ 196649 h 421291"/>
              <a:gd name="connsiteX19" fmla="*/ 62277 w 313282"/>
              <a:gd name="connsiteY19" fmla="*/ 200297 h 421291"/>
              <a:gd name="connsiteX20" fmla="*/ 43591 w 313282"/>
              <a:gd name="connsiteY20" fmla="*/ 189508 h 421291"/>
              <a:gd name="connsiteX21" fmla="*/ 46563 w 313282"/>
              <a:gd name="connsiteY21" fmla="*/ 183418 h 421291"/>
              <a:gd name="connsiteX22" fmla="*/ 90740 w 313282"/>
              <a:gd name="connsiteY22" fmla="*/ 144451 h 421291"/>
              <a:gd name="connsiteX23" fmla="*/ 159157 w 313282"/>
              <a:gd name="connsiteY23" fmla="*/ 5272 h 421291"/>
              <a:gd name="connsiteX24" fmla="*/ 171885 w 313282"/>
              <a:gd name="connsiteY24" fmla="*/ 0 h 421291"/>
              <a:gd name="connsiteX25" fmla="*/ 189885 w 313282"/>
              <a:gd name="connsiteY25" fmla="*/ 18000 h 421291"/>
              <a:gd name="connsiteX26" fmla="*/ 189885 w 313282"/>
              <a:gd name="connsiteY26" fmla="*/ 298375 h 421291"/>
              <a:gd name="connsiteX27" fmla="*/ 191274 w 313282"/>
              <a:gd name="connsiteY27" fmla="*/ 300185 h 421291"/>
              <a:gd name="connsiteX28" fmla="*/ 189476 w 313282"/>
              <a:gd name="connsiteY28" fmla="*/ 313844 h 421291"/>
              <a:gd name="connsiteX29" fmla="*/ 185313 w 313282"/>
              <a:gd name="connsiteY29" fmla="*/ 317038 h 421291"/>
              <a:gd name="connsiteX30" fmla="*/ 184613 w 313282"/>
              <a:gd name="connsiteY30" fmla="*/ 318728 h 421291"/>
              <a:gd name="connsiteX31" fmla="*/ 181348 w 313282"/>
              <a:gd name="connsiteY31" fmla="*/ 320080 h 421291"/>
              <a:gd name="connsiteX32" fmla="*/ 178546 w 313282"/>
              <a:gd name="connsiteY32" fmla="*/ 322230 h 421291"/>
              <a:gd name="connsiteX33" fmla="*/ 176733 w 313282"/>
              <a:gd name="connsiteY33" fmla="*/ 321992 h 421291"/>
              <a:gd name="connsiteX34" fmla="*/ 171885 w 313282"/>
              <a:gd name="connsiteY34" fmla="*/ 324000 h 421291"/>
              <a:gd name="connsiteX35" fmla="*/ 159157 w 313282"/>
              <a:gd name="connsiteY35" fmla="*/ 318728 h 421291"/>
              <a:gd name="connsiteX36" fmla="*/ 158284 w 313282"/>
              <a:gd name="connsiteY36" fmla="*/ 316620 h 421291"/>
              <a:gd name="connsiteX37" fmla="*/ 9002 w 313282"/>
              <a:gd name="connsiteY37" fmla="*/ 230432 h 421291"/>
              <a:gd name="connsiteX38" fmla="*/ 2414 w 313282"/>
              <a:gd name="connsiteY38" fmla="*/ 205844 h 421291"/>
              <a:gd name="connsiteX39" fmla="*/ 27003 w 313282"/>
              <a:gd name="connsiteY39" fmla="*/ 199255 h 421291"/>
              <a:gd name="connsiteX40" fmla="*/ 153885 w 313282"/>
              <a:gd name="connsiteY40" fmla="*/ 272511 h 421291"/>
              <a:gd name="connsiteX41" fmla="*/ 153885 w 313282"/>
              <a:gd name="connsiteY41" fmla="*/ 18000 h 421291"/>
              <a:gd name="connsiteX42" fmla="*/ 159157 w 313282"/>
              <a:gd name="connsiteY42" fmla="*/ 5272 h 4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3282" h="421291">
                <a:moveTo>
                  <a:pt x="206259" y="131071"/>
                </a:moveTo>
                <a:lnTo>
                  <a:pt x="254417" y="154571"/>
                </a:lnTo>
                <a:cubicBezTo>
                  <a:pt x="269791" y="166188"/>
                  <a:pt x="283142" y="181011"/>
                  <a:pt x="293383" y="198749"/>
                </a:cubicBezTo>
                <a:cubicBezTo>
                  <a:pt x="334348" y="269702"/>
                  <a:pt x="310038" y="360428"/>
                  <a:pt x="239085" y="401392"/>
                </a:cubicBezTo>
                <a:cubicBezTo>
                  <a:pt x="168133" y="442357"/>
                  <a:pt x="77407" y="418047"/>
                  <a:pt x="36442" y="347094"/>
                </a:cubicBezTo>
                <a:cubicBezTo>
                  <a:pt x="26201" y="329356"/>
                  <a:pt x="20040" y="310382"/>
                  <a:pt x="17667" y="291258"/>
                </a:cubicBezTo>
                <a:lnTo>
                  <a:pt x="19893" y="259334"/>
                </a:lnTo>
                <a:lnTo>
                  <a:pt x="40634" y="271309"/>
                </a:lnTo>
                <a:lnTo>
                  <a:pt x="39433" y="288548"/>
                </a:lnTo>
                <a:cubicBezTo>
                  <a:pt x="41455" y="304845"/>
                  <a:pt x="46705" y="321015"/>
                  <a:pt x="55432" y="336130"/>
                </a:cubicBezTo>
                <a:cubicBezTo>
                  <a:pt x="90341" y="396594"/>
                  <a:pt x="167656" y="417311"/>
                  <a:pt x="228120" y="382402"/>
                </a:cubicBezTo>
                <a:cubicBezTo>
                  <a:pt x="288584" y="347493"/>
                  <a:pt x="309300" y="270178"/>
                  <a:pt x="274391" y="209714"/>
                </a:cubicBezTo>
                <a:cubicBezTo>
                  <a:pt x="265664" y="194599"/>
                  <a:pt x="254287" y="181966"/>
                  <a:pt x="241185" y="172067"/>
                </a:cubicBezTo>
                <a:lnTo>
                  <a:pt x="206259" y="155023"/>
                </a:lnTo>
                <a:close/>
                <a:moveTo>
                  <a:pt x="90740" y="144451"/>
                </a:moveTo>
                <a:lnTo>
                  <a:pt x="133939" y="129924"/>
                </a:lnTo>
                <a:lnTo>
                  <a:pt x="133940" y="152603"/>
                </a:lnTo>
                <a:lnTo>
                  <a:pt x="101704" y="163443"/>
                </a:lnTo>
                <a:cubicBezTo>
                  <a:pt x="86588" y="172170"/>
                  <a:pt x="73957" y="183548"/>
                  <a:pt x="64056" y="196649"/>
                </a:cubicBezTo>
                <a:lnTo>
                  <a:pt x="62277" y="200297"/>
                </a:lnTo>
                <a:lnTo>
                  <a:pt x="43591" y="189508"/>
                </a:lnTo>
                <a:lnTo>
                  <a:pt x="46563" y="183418"/>
                </a:lnTo>
                <a:cubicBezTo>
                  <a:pt x="58179" y="168044"/>
                  <a:pt x="73002" y="154692"/>
                  <a:pt x="90740" y="144451"/>
                </a:cubicBezTo>
                <a:close/>
                <a:moveTo>
                  <a:pt x="159157" y="5272"/>
                </a:moveTo>
                <a:cubicBezTo>
                  <a:pt x="162415" y="2015"/>
                  <a:pt x="166915" y="0"/>
                  <a:pt x="171885" y="0"/>
                </a:cubicBezTo>
                <a:cubicBezTo>
                  <a:pt x="181826" y="0"/>
                  <a:pt x="189885" y="8059"/>
                  <a:pt x="189885" y="18000"/>
                </a:cubicBezTo>
                <a:lnTo>
                  <a:pt x="189885" y="298375"/>
                </a:lnTo>
                <a:lnTo>
                  <a:pt x="191274" y="300185"/>
                </a:lnTo>
                <a:cubicBezTo>
                  <a:pt x="192466" y="304635"/>
                  <a:pt x="191961" y="309539"/>
                  <a:pt x="189476" y="313844"/>
                </a:cubicBezTo>
                <a:lnTo>
                  <a:pt x="185313" y="317038"/>
                </a:lnTo>
                <a:lnTo>
                  <a:pt x="184613" y="318728"/>
                </a:lnTo>
                <a:lnTo>
                  <a:pt x="181348" y="320080"/>
                </a:lnTo>
                <a:lnTo>
                  <a:pt x="178546" y="322230"/>
                </a:lnTo>
                <a:lnTo>
                  <a:pt x="176733" y="321992"/>
                </a:lnTo>
                <a:lnTo>
                  <a:pt x="171885" y="324000"/>
                </a:lnTo>
                <a:cubicBezTo>
                  <a:pt x="166915" y="324000"/>
                  <a:pt x="162415" y="321985"/>
                  <a:pt x="159157" y="318728"/>
                </a:cubicBezTo>
                <a:lnTo>
                  <a:pt x="158284" y="316620"/>
                </a:lnTo>
                <a:lnTo>
                  <a:pt x="9002" y="230432"/>
                </a:lnTo>
                <a:cubicBezTo>
                  <a:pt x="393" y="225462"/>
                  <a:pt x="-2556" y="214453"/>
                  <a:pt x="2414" y="205844"/>
                </a:cubicBezTo>
                <a:cubicBezTo>
                  <a:pt x="7384" y="197235"/>
                  <a:pt x="18393" y="194285"/>
                  <a:pt x="27003" y="199255"/>
                </a:cubicBezTo>
                <a:lnTo>
                  <a:pt x="153885" y="272511"/>
                </a:lnTo>
                <a:lnTo>
                  <a:pt x="153885" y="18000"/>
                </a:lnTo>
                <a:cubicBezTo>
                  <a:pt x="153885" y="13029"/>
                  <a:pt x="155900" y="8530"/>
                  <a:pt x="159157" y="5272"/>
                </a:cubicBezTo>
                <a:close/>
              </a:path>
            </a:pathLst>
          </a:cu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000">
              <a:solidFill>
                <a:srgbClr val="6A6F7C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91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val="1247955977"/>
              </p:ext>
            </p:extLst>
          </p:nvPr>
        </p:nvGraphicFramePr>
        <p:xfrm>
          <a:off x="-232207" y="1838799"/>
          <a:ext cx="3512057" cy="2387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1197" y="2703477"/>
            <a:ext cx="19307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51.2%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prstClr val="white">
                    <a:lumMod val="7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초등학생</a:t>
            </a:r>
            <a:endParaRPr lang="en-US" altLang="ko-KR" dirty="0">
              <a:solidFill>
                <a:prstClr val="white">
                  <a:lumMod val="7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graphicFrame>
        <p:nvGraphicFramePr>
          <p:cNvPr id="16" name="차트 15"/>
          <p:cNvGraphicFramePr/>
          <p:nvPr>
            <p:extLst>
              <p:ext uri="{D42A27DB-BD31-4B8C-83A1-F6EECF244321}">
                <p14:modId xmlns:p14="http://schemas.microsoft.com/office/powerpoint/2010/main" val="331457634"/>
              </p:ext>
            </p:extLst>
          </p:nvPr>
        </p:nvGraphicFramePr>
        <p:xfrm>
          <a:off x="2086446" y="2077305"/>
          <a:ext cx="5345287" cy="2315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9089" y="2629546"/>
            <a:ext cx="181423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64.8%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prstClr val="white">
                    <a:lumMod val="7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중학생</a:t>
            </a:r>
            <a:endParaRPr lang="en-US" altLang="ko-KR" dirty="0">
              <a:solidFill>
                <a:prstClr val="white">
                  <a:lumMod val="7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20792" y="380804"/>
            <a:ext cx="4333728" cy="542091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ko-KR" altLang="en-US" b="1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일본교육의 문제점</a:t>
            </a:r>
            <a:endParaRPr lang="en-US" altLang="ko-KR" b="1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7971959" y="5037474"/>
            <a:ext cx="2494344" cy="481263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#</a:t>
            </a:r>
            <a:r>
              <a:rPr lang="ko-KR" altLang="en-US" b="1" dirty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사교육</a:t>
            </a:r>
            <a:endParaRPr lang="en-US" altLang="ko-KR" b="1" dirty="0">
              <a:solidFill>
                <a:prstClr val="white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2486026" y="5774163"/>
            <a:ext cx="1667629" cy="5860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43CDD7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#</a:t>
            </a:r>
            <a:r>
              <a:rPr lang="ko-KR" altLang="en-US" b="1" dirty="0">
                <a:solidFill>
                  <a:srgbClr val="43CDD7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피로</a:t>
            </a:r>
            <a:endParaRPr lang="en-US" altLang="ko-KR" b="1" dirty="0">
              <a:solidFill>
                <a:srgbClr val="43CDD7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5683971" y="5049250"/>
            <a:ext cx="1808741" cy="4812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43CDD7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#</a:t>
            </a:r>
            <a:r>
              <a:rPr lang="ko-KR" altLang="en-US" b="1" dirty="0">
                <a:solidFill>
                  <a:srgbClr val="43CDD7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불안감</a:t>
            </a:r>
            <a:endParaRPr lang="en-US" altLang="ko-KR" b="1" dirty="0">
              <a:solidFill>
                <a:srgbClr val="43CDD7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924025" y="5068010"/>
            <a:ext cx="3539067" cy="481263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#</a:t>
            </a:r>
            <a:r>
              <a:rPr lang="ko-KR" altLang="en-US" b="1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경쟁교육</a:t>
            </a:r>
            <a:endParaRPr lang="en-US" altLang="ko-KR" b="1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graphicFrame>
        <p:nvGraphicFramePr>
          <p:cNvPr id="20" name="차트 19">
            <a:extLst>
              <a:ext uri="{FF2B5EF4-FFF2-40B4-BE49-F238E27FC236}">
                <a16:creationId xmlns:a16="http://schemas.microsoft.com/office/drawing/2014/main" xmlns="" id="{D9D6C3C7-DCC7-4431-94D2-4C7DDAFCF8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539992"/>
              </p:ext>
            </p:extLst>
          </p:nvPr>
        </p:nvGraphicFramePr>
        <p:xfrm>
          <a:off x="6968445" y="1842321"/>
          <a:ext cx="5223555" cy="2249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8FFDD95-9F0C-472D-B421-09D3DABCAAAD}"/>
              </a:ext>
            </a:extLst>
          </p:cNvPr>
          <p:cNvSpPr txBox="1"/>
          <p:nvPr/>
        </p:nvSpPr>
        <p:spPr>
          <a:xfrm>
            <a:off x="8652070" y="2629547"/>
            <a:ext cx="18142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70.4%</a:t>
            </a:r>
          </a:p>
          <a:p>
            <a:pPr algn="ctr"/>
            <a:r>
              <a:rPr lang="ko-KR" altLang="en-US" dirty="0">
                <a:solidFill>
                  <a:prstClr val="white">
                    <a:lumMod val="75000"/>
                  </a:prst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고등학생</a:t>
            </a:r>
            <a:endParaRPr lang="en-US" altLang="ko-KR" dirty="0">
              <a:solidFill>
                <a:prstClr val="white">
                  <a:lumMod val="75000"/>
                </a:prst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sp>
        <p:nvSpPr>
          <p:cNvPr id="28" name="모서리가 둥근 직사각형 14">
            <a:extLst>
              <a:ext uri="{FF2B5EF4-FFF2-40B4-BE49-F238E27FC236}">
                <a16:creationId xmlns:a16="http://schemas.microsoft.com/office/drawing/2014/main" xmlns="" id="{38BA560F-8951-404B-BC9D-4BA4EE72ECDF}"/>
              </a:ext>
            </a:extLst>
          </p:cNvPr>
          <p:cNvSpPr/>
          <p:nvPr/>
        </p:nvSpPr>
        <p:spPr>
          <a:xfrm>
            <a:off x="5040246" y="5854624"/>
            <a:ext cx="2154289" cy="481263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#</a:t>
            </a:r>
            <a:r>
              <a:rPr lang="ko-KR" altLang="en-US" b="1" dirty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우울</a:t>
            </a:r>
            <a:endParaRPr lang="en-US" altLang="ko-KR" b="1" dirty="0">
              <a:solidFill>
                <a:prstClr val="white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sp>
        <p:nvSpPr>
          <p:cNvPr id="29" name="모서리가 둥근 직사각형 23">
            <a:extLst>
              <a:ext uri="{FF2B5EF4-FFF2-40B4-BE49-F238E27FC236}">
                <a16:creationId xmlns:a16="http://schemas.microsoft.com/office/drawing/2014/main" xmlns="" id="{E7632540-565D-4C47-BC9E-B8584C5EAC22}"/>
              </a:ext>
            </a:extLst>
          </p:cNvPr>
          <p:cNvSpPr/>
          <p:nvPr/>
        </p:nvSpPr>
        <p:spPr>
          <a:xfrm>
            <a:off x="8008328" y="5826548"/>
            <a:ext cx="1808741" cy="4812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43CDD7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#</a:t>
            </a:r>
            <a:r>
              <a:rPr lang="ko-KR" altLang="en-US" b="1" dirty="0">
                <a:solidFill>
                  <a:srgbClr val="43CDD7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바쁘다</a:t>
            </a:r>
            <a:endParaRPr lang="en-US" altLang="ko-KR" b="1" dirty="0">
              <a:solidFill>
                <a:srgbClr val="43CDD7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sp>
        <p:nvSpPr>
          <p:cNvPr id="3" name="화살표: 위쪽 2">
            <a:extLst>
              <a:ext uri="{FF2B5EF4-FFF2-40B4-BE49-F238E27FC236}">
                <a16:creationId xmlns:a16="http://schemas.microsoft.com/office/drawing/2014/main" xmlns="" id="{3435FE75-A0DE-4EFA-8451-677FFF21BA19}"/>
              </a:ext>
            </a:extLst>
          </p:cNvPr>
          <p:cNvSpPr/>
          <p:nvPr/>
        </p:nvSpPr>
        <p:spPr>
          <a:xfrm>
            <a:off x="3156709" y="2722942"/>
            <a:ext cx="764083" cy="706722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30" name="화살표: 위쪽 29">
            <a:extLst>
              <a:ext uri="{FF2B5EF4-FFF2-40B4-BE49-F238E27FC236}">
                <a16:creationId xmlns:a16="http://schemas.microsoft.com/office/drawing/2014/main" xmlns="" id="{5E35CF64-1DE6-4D7A-90EE-E11E94A4C4CB}"/>
              </a:ext>
            </a:extLst>
          </p:cNvPr>
          <p:cNvSpPr/>
          <p:nvPr/>
        </p:nvSpPr>
        <p:spPr>
          <a:xfrm>
            <a:off x="7148456" y="2703477"/>
            <a:ext cx="764083" cy="706722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31" name="화살표: 위쪽 30">
            <a:extLst>
              <a:ext uri="{FF2B5EF4-FFF2-40B4-BE49-F238E27FC236}">
                <a16:creationId xmlns:a16="http://schemas.microsoft.com/office/drawing/2014/main" xmlns="" id="{01048F4B-B326-4D40-B84A-1D3A167596CB}"/>
              </a:ext>
            </a:extLst>
          </p:cNvPr>
          <p:cNvSpPr/>
          <p:nvPr/>
        </p:nvSpPr>
        <p:spPr>
          <a:xfrm>
            <a:off x="10922557" y="2703477"/>
            <a:ext cx="764083" cy="706722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9817EC-970C-4560-8F6B-67C68B29E97C}"/>
              </a:ext>
            </a:extLst>
          </p:cNvPr>
          <p:cNvSpPr txBox="1"/>
          <p:nvPr/>
        </p:nvSpPr>
        <p:spPr>
          <a:xfrm>
            <a:off x="2717798" y="3674551"/>
            <a:ext cx="151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1.7%</a:t>
            </a:r>
            <a:endParaRPr lang="ko-KR" altLang="en-US" b="1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7E8844D-2B90-4367-B014-46782DDDE9E0}"/>
              </a:ext>
            </a:extLst>
          </p:cNvPr>
          <p:cNvSpPr txBox="1"/>
          <p:nvPr/>
        </p:nvSpPr>
        <p:spPr>
          <a:xfrm>
            <a:off x="6773915" y="3695856"/>
            <a:ext cx="151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5.6%</a:t>
            </a:r>
            <a:endParaRPr lang="ko-KR" altLang="en-US" b="1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0C7C8E4-88E1-4561-953E-8C3FE32315B7}"/>
              </a:ext>
            </a:extLst>
          </p:cNvPr>
          <p:cNvSpPr txBox="1"/>
          <p:nvPr/>
        </p:nvSpPr>
        <p:spPr>
          <a:xfrm>
            <a:off x="10548016" y="3674551"/>
            <a:ext cx="151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5.9%</a:t>
            </a:r>
            <a:endParaRPr lang="ko-KR" altLang="en-US" b="1" dirty="0"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88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3990254" y="262254"/>
            <a:ext cx="4211493" cy="579956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b="1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일본교육의 문제점</a:t>
            </a:r>
            <a:endParaRPr lang="en-US" altLang="ko-KR" b="1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990091" y="4401582"/>
            <a:ext cx="886243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등교거부</a:t>
            </a:r>
            <a:endParaRPr lang="en-US" altLang="ko-KR" sz="2800" b="1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2018</a:t>
            </a: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년 일본에서 지난해 학교에 가지 않는 ‘</a:t>
            </a:r>
            <a:r>
              <a:rPr lang="ko-KR" altLang="en-US" dirty="0" err="1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부등교</a:t>
            </a:r>
            <a:r>
              <a:rPr lang="en-US" altLang="ko-KR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(</a:t>
            </a: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不登校</a:t>
            </a:r>
            <a:r>
              <a:rPr lang="en-US" altLang="ko-KR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)’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초</a:t>
            </a:r>
            <a:r>
              <a:rPr lang="en-US" altLang="ko-KR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·</a:t>
            </a: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중학생 </a:t>
            </a:r>
            <a:r>
              <a:rPr lang="en-US" altLang="ko-KR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14</a:t>
            </a: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만</a:t>
            </a:r>
            <a:r>
              <a:rPr lang="en-US" altLang="ko-KR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4000</a:t>
            </a: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여명으로 사상 최대 기록</a:t>
            </a:r>
            <a:endParaRPr lang="en-US" altLang="ko-KR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피곤해서</a:t>
            </a:r>
            <a:r>
              <a:rPr lang="en-US" altLang="ko-KR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, </a:t>
            </a: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수업진도를 따라가기가 힘들다</a:t>
            </a:r>
            <a:r>
              <a:rPr lang="en-US" altLang="ko-KR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, </a:t>
            </a:r>
            <a:r>
              <a:rPr lang="ko-KR" altLang="en-US" dirty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교우관계 등의 이유</a:t>
            </a:r>
            <a:endParaRPr lang="en-US" altLang="ko-KR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0DD794B8-1F20-4002-B3D0-EB96771D54CB}"/>
              </a:ext>
            </a:extLst>
          </p:cNvPr>
          <p:cNvGrpSpPr/>
          <p:nvPr/>
        </p:nvGrpSpPr>
        <p:grpSpPr>
          <a:xfrm>
            <a:off x="2603887" y="1401916"/>
            <a:ext cx="7395864" cy="2826981"/>
            <a:chOff x="479380" y="1312800"/>
            <a:chExt cx="4028660" cy="2826981"/>
          </a:xfrm>
        </p:grpSpPr>
        <p:sp>
          <p:nvSpPr>
            <p:cNvPr id="17" name="직사각형 16"/>
            <p:cNvSpPr/>
            <p:nvPr/>
          </p:nvSpPr>
          <p:spPr>
            <a:xfrm>
              <a:off x="479380" y="1312800"/>
              <a:ext cx="4028660" cy="28269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b="1" dirty="0">
                <a:solidFill>
                  <a:prstClr val="white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xmlns="" id="{B307ABAC-81F0-414C-BD79-CEBD440FE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71" y="1503969"/>
              <a:ext cx="3757077" cy="2444641"/>
            </a:xfrm>
            <a:prstGeom prst="rect">
              <a:avLst/>
            </a:prstGeom>
          </p:spPr>
        </p:pic>
      </p:grpSp>
      <p:sp>
        <p:nvSpPr>
          <p:cNvPr id="10" name="자유형 43">
            <a:extLst>
              <a:ext uri="{FF2B5EF4-FFF2-40B4-BE49-F238E27FC236}">
                <a16:creationId xmlns:a16="http://schemas.microsoft.com/office/drawing/2014/main" xmlns="" id="{0F243DE2-972F-48CC-B640-6E18CF4CA2D2}"/>
              </a:ext>
            </a:extLst>
          </p:cNvPr>
          <p:cNvSpPr/>
          <p:nvPr/>
        </p:nvSpPr>
        <p:spPr>
          <a:xfrm rot="1800000">
            <a:off x="2607028" y="4481519"/>
            <a:ext cx="492288" cy="460549"/>
          </a:xfrm>
          <a:custGeom>
            <a:avLst/>
            <a:gdLst>
              <a:gd name="connsiteX0" fmla="*/ 206259 w 313282"/>
              <a:gd name="connsiteY0" fmla="*/ 131071 h 421291"/>
              <a:gd name="connsiteX1" fmla="*/ 254417 w 313282"/>
              <a:gd name="connsiteY1" fmla="*/ 154571 h 421291"/>
              <a:gd name="connsiteX2" fmla="*/ 293383 w 313282"/>
              <a:gd name="connsiteY2" fmla="*/ 198749 h 421291"/>
              <a:gd name="connsiteX3" fmla="*/ 239085 w 313282"/>
              <a:gd name="connsiteY3" fmla="*/ 401392 h 421291"/>
              <a:gd name="connsiteX4" fmla="*/ 36442 w 313282"/>
              <a:gd name="connsiteY4" fmla="*/ 347094 h 421291"/>
              <a:gd name="connsiteX5" fmla="*/ 17667 w 313282"/>
              <a:gd name="connsiteY5" fmla="*/ 291258 h 421291"/>
              <a:gd name="connsiteX6" fmla="*/ 19893 w 313282"/>
              <a:gd name="connsiteY6" fmla="*/ 259334 h 421291"/>
              <a:gd name="connsiteX7" fmla="*/ 40634 w 313282"/>
              <a:gd name="connsiteY7" fmla="*/ 271309 h 421291"/>
              <a:gd name="connsiteX8" fmla="*/ 39433 w 313282"/>
              <a:gd name="connsiteY8" fmla="*/ 288548 h 421291"/>
              <a:gd name="connsiteX9" fmla="*/ 55432 w 313282"/>
              <a:gd name="connsiteY9" fmla="*/ 336130 h 421291"/>
              <a:gd name="connsiteX10" fmla="*/ 228120 w 313282"/>
              <a:gd name="connsiteY10" fmla="*/ 382402 h 421291"/>
              <a:gd name="connsiteX11" fmla="*/ 274391 w 313282"/>
              <a:gd name="connsiteY11" fmla="*/ 209714 h 421291"/>
              <a:gd name="connsiteX12" fmla="*/ 241185 w 313282"/>
              <a:gd name="connsiteY12" fmla="*/ 172067 h 421291"/>
              <a:gd name="connsiteX13" fmla="*/ 206259 w 313282"/>
              <a:gd name="connsiteY13" fmla="*/ 155023 h 421291"/>
              <a:gd name="connsiteX14" fmla="*/ 90740 w 313282"/>
              <a:gd name="connsiteY14" fmla="*/ 144451 h 421291"/>
              <a:gd name="connsiteX15" fmla="*/ 133939 w 313282"/>
              <a:gd name="connsiteY15" fmla="*/ 129924 h 421291"/>
              <a:gd name="connsiteX16" fmla="*/ 133940 w 313282"/>
              <a:gd name="connsiteY16" fmla="*/ 152603 h 421291"/>
              <a:gd name="connsiteX17" fmla="*/ 101704 w 313282"/>
              <a:gd name="connsiteY17" fmla="*/ 163443 h 421291"/>
              <a:gd name="connsiteX18" fmla="*/ 64056 w 313282"/>
              <a:gd name="connsiteY18" fmla="*/ 196649 h 421291"/>
              <a:gd name="connsiteX19" fmla="*/ 62277 w 313282"/>
              <a:gd name="connsiteY19" fmla="*/ 200297 h 421291"/>
              <a:gd name="connsiteX20" fmla="*/ 43591 w 313282"/>
              <a:gd name="connsiteY20" fmla="*/ 189508 h 421291"/>
              <a:gd name="connsiteX21" fmla="*/ 46563 w 313282"/>
              <a:gd name="connsiteY21" fmla="*/ 183418 h 421291"/>
              <a:gd name="connsiteX22" fmla="*/ 90740 w 313282"/>
              <a:gd name="connsiteY22" fmla="*/ 144451 h 421291"/>
              <a:gd name="connsiteX23" fmla="*/ 159157 w 313282"/>
              <a:gd name="connsiteY23" fmla="*/ 5272 h 421291"/>
              <a:gd name="connsiteX24" fmla="*/ 171885 w 313282"/>
              <a:gd name="connsiteY24" fmla="*/ 0 h 421291"/>
              <a:gd name="connsiteX25" fmla="*/ 189885 w 313282"/>
              <a:gd name="connsiteY25" fmla="*/ 18000 h 421291"/>
              <a:gd name="connsiteX26" fmla="*/ 189885 w 313282"/>
              <a:gd name="connsiteY26" fmla="*/ 298375 h 421291"/>
              <a:gd name="connsiteX27" fmla="*/ 191274 w 313282"/>
              <a:gd name="connsiteY27" fmla="*/ 300185 h 421291"/>
              <a:gd name="connsiteX28" fmla="*/ 189476 w 313282"/>
              <a:gd name="connsiteY28" fmla="*/ 313844 h 421291"/>
              <a:gd name="connsiteX29" fmla="*/ 185313 w 313282"/>
              <a:gd name="connsiteY29" fmla="*/ 317038 h 421291"/>
              <a:gd name="connsiteX30" fmla="*/ 184613 w 313282"/>
              <a:gd name="connsiteY30" fmla="*/ 318728 h 421291"/>
              <a:gd name="connsiteX31" fmla="*/ 181348 w 313282"/>
              <a:gd name="connsiteY31" fmla="*/ 320080 h 421291"/>
              <a:gd name="connsiteX32" fmla="*/ 178546 w 313282"/>
              <a:gd name="connsiteY32" fmla="*/ 322230 h 421291"/>
              <a:gd name="connsiteX33" fmla="*/ 176733 w 313282"/>
              <a:gd name="connsiteY33" fmla="*/ 321992 h 421291"/>
              <a:gd name="connsiteX34" fmla="*/ 171885 w 313282"/>
              <a:gd name="connsiteY34" fmla="*/ 324000 h 421291"/>
              <a:gd name="connsiteX35" fmla="*/ 159157 w 313282"/>
              <a:gd name="connsiteY35" fmla="*/ 318728 h 421291"/>
              <a:gd name="connsiteX36" fmla="*/ 158284 w 313282"/>
              <a:gd name="connsiteY36" fmla="*/ 316620 h 421291"/>
              <a:gd name="connsiteX37" fmla="*/ 9002 w 313282"/>
              <a:gd name="connsiteY37" fmla="*/ 230432 h 421291"/>
              <a:gd name="connsiteX38" fmla="*/ 2414 w 313282"/>
              <a:gd name="connsiteY38" fmla="*/ 205844 h 421291"/>
              <a:gd name="connsiteX39" fmla="*/ 27003 w 313282"/>
              <a:gd name="connsiteY39" fmla="*/ 199255 h 421291"/>
              <a:gd name="connsiteX40" fmla="*/ 153885 w 313282"/>
              <a:gd name="connsiteY40" fmla="*/ 272511 h 421291"/>
              <a:gd name="connsiteX41" fmla="*/ 153885 w 313282"/>
              <a:gd name="connsiteY41" fmla="*/ 18000 h 421291"/>
              <a:gd name="connsiteX42" fmla="*/ 159157 w 313282"/>
              <a:gd name="connsiteY42" fmla="*/ 5272 h 4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3282" h="421291">
                <a:moveTo>
                  <a:pt x="206259" y="131071"/>
                </a:moveTo>
                <a:lnTo>
                  <a:pt x="254417" y="154571"/>
                </a:lnTo>
                <a:cubicBezTo>
                  <a:pt x="269791" y="166188"/>
                  <a:pt x="283142" y="181011"/>
                  <a:pt x="293383" y="198749"/>
                </a:cubicBezTo>
                <a:cubicBezTo>
                  <a:pt x="334348" y="269702"/>
                  <a:pt x="310038" y="360428"/>
                  <a:pt x="239085" y="401392"/>
                </a:cubicBezTo>
                <a:cubicBezTo>
                  <a:pt x="168133" y="442357"/>
                  <a:pt x="77407" y="418047"/>
                  <a:pt x="36442" y="347094"/>
                </a:cubicBezTo>
                <a:cubicBezTo>
                  <a:pt x="26201" y="329356"/>
                  <a:pt x="20040" y="310382"/>
                  <a:pt x="17667" y="291258"/>
                </a:cubicBezTo>
                <a:lnTo>
                  <a:pt x="19893" y="259334"/>
                </a:lnTo>
                <a:lnTo>
                  <a:pt x="40634" y="271309"/>
                </a:lnTo>
                <a:lnTo>
                  <a:pt x="39433" y="288548"/>
                </a:lnTo>
                <a:cubicBezTo>
                  <a:pt x="41455" y="304845"/>
                  <a:pt x="46705" y="321015"/>
                  <a:pt x="55432" y="336130"/>
                </a:cubicBezTo>
                <a:cubicBezTo>
                  <a:pt x="90341" y="396594"/>
                  <a:pt x="167656" y="417311"/>
                  <a:pt x="228120" y="382402"/>
                </a:cubicBezTo>
                <a:cubicBezTo>
                  <a:pt x="288584" y="347493"/>
                  <a:pt x="309300" y="270178"/>
                  <a:pt x="274391" y="209714"/>
                </a:cubicBezTo>
                <a:cubicBezTo>
                  <a:pt x="265664" y="194599"/>
                  <a:pt x="254287" y="181966"/>
                  <a:pt x="241185" y="172067"/>
                </a:cubicBezTo>
                <a:lnTo>
                  <a:pt x="206259" y="155023"/>
                </a:lnTo>
                <a:close/>
                <a:moveTo>
                  <a:pt x="90740" y="144451"/>
                </a:moveTo>
                <a:lnTo>
                  <a:pt x="133939" y="129924"/>
                </a:lnTo>
                <a:lnTo>
                  <a:pt x="133940" y="152603"/>
                </a:lnTo>
                <a:lnTo>
                  <a:pt x="101704" y="163443"/>
                </a:lnTo>
                <a:cubicBezTo>
                  <a:pt x="86588" y="172170"/>
                  <a:pt x="73957" y="183548"/>
                  <a:pt x="64056" y="196649"/>
                </a:cubicBezTo>
                <a:lnTo>
                  <a:pt x="62277" y="200297"/>
                </a:lnTo>
                <a:lnTo>
                  <a:pt x="43591" y="189508"/>
                </a:lnTo>
                <a:lnTo>
                  <a:pt x="46563" y="183418"/>
                </a:lnTo>
                <a:cubicBezTo>
                  <a:pt x="58179" y="168044"/>
                  <a:pt x="73002" y="154692"/>
                  <a:pt x="90740" y="144451"/>
                </a:cubicBezTo>
                <a:close/>
                <a:moveTo>
                  <a:pt x="159157" y="5272"/>
                </a:moveTo>
                <a:cubicBezTo>
                  <a:pt x="162415" y="2015"/>
                  <a:pt x="166915" y="0"/>
                  <a:pt x="171885" y="0"/>
                </a:cubicBezTo>
                <a:cubicBezTo>
                  <a:pt x="181826" y="0"/>
                  <a:pt x="189885" y="8059"/>
                  <a:pt x="189885" y="18000"/>
                </a:cubicBezTo>
                <a:lnTo>
                  <a:pt x="189885" y="298375"/>
                </a:lnTo>
                <a:lnTo>
                  <a:pt x="191274" y="300185"/>
                </a:lnTo>
                <a:cubicBezTo>
                  <a:pt x="192466" y="304635"/>
                  <a:pt x="191961" y="309539"/>
                  <a:pt x="189476" y="313844"/>
                </a:cubicBezTo>
                <a:lnTo>
                  <a:pt x="185313" y="317038"/>
                </a:lnTo>
                <a:lnTo>
                  <a:pt x="184613" y="318728"/>
                </a:lnTo>
                <a:lnTo>
                  <a:pt x="181348" y="320080"/>
                </a:lnTo>
                <a:lnTo>
                  <a:pt x="178546" y="322230"/>
                </a:lnTo>
                <a:lnTo>
                  <a:pt x="176733" y="321992"/>
                </a:lnTo>
                <a:lnTo>
                  <a:pt x="171885" y="324000"/>
                </a:lnTo>
                <a:cubicBezTo>
                  <a:pt x="166915" y="324000"/>
                  <a:pt x="162415" y="321985"/>
                  <a:pt x="159157" y="318728"/>
                </a:cubicBezTo>
                <a:lnTo>
                  <a:pt x="158284" y="316620"/>
                </a:lnTo>
                <a:lnTo>
                  <a:pt x="9002" y="230432"/>
                </a:lnTo>
                <a:cubicBezTo>
                  <a:pt x="393" y="225462"/>
                  <a:pt x="-2556" y="214453"/>
                  <a:pt x="2414" y="205844"/>
                </a:cubicBezTo>
                <a:cubicBezTo>
                  <a:pt x="7384" y="197235"/>
                  <a:pt x="18393" y="194285"/>
                  <a:pt x="27003" y="199255"/>
                </a:cubicBezTo>
                <a:lnTo>
                  <a:pt x="153885" y="272511"/>
                </a:lnTo>
                <a:lnTo>
                  <a:pt x="153885" y="18000"/>
                </a:lnTo>
                <a:cubicBezTo>
                  <a:pt x="153885" y="13029"/>
                  <a:pt x="155900" y="8530"/>
                  <a:pt x="159157" y="5272"/>
                </a:cubicBezTo>
                <a:close/>
              </a:path>
            </a:pathLst>
          </a:cu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000">
              <a:solidFill>
                <a:srgbClr val="6A6F7C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43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현 20"/>
          <p:cNvSpPr/>
          <p:nvPr/>
        </p:nvSpPr>
        <p:spPr>
          <a:xfrm>
            <a:off x="4702385" y="1791651"/>
            <a:ext cx="3001439" cy="3001440"/>
          </a:xfrm>
          <a:prstGeom prst="chord">
            <a:avLst>
              <a:gd name="adj1" fmla="val 10800656"/>
              <a:gd name="adj2" fmla="val 1266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883689" y="645343"/>
            <a:ext cx="3158620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b="1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일본전통 가정의 특징</a:t>
            </a:r>
            <a:endParaRPr lang="en-US" altLang="ko-KR" b="1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4385715" y="774427"/>
            <a:ext cx="5719801" cy="1477328"/>
            <a:chOff x="918340" y="4627828"/>
            <a:chExt cx="4779537" cy="1477328"/>
          </a:xfrm>
        </p:grpSpPr>
        <p:sp>
          <p:nvSpPr>
            <p:cNvPr id="29" name="직사각형 28"/>
            <p:cNvSpPr/>
            <p:nvPr/>
          </p:nvSpPr>
          <p:spPr>
            <a:xfrm>
              <a:off x="1504027" y="4627828"/>
              <a:ext cx="419385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b="1" dirty="0" err="1">
                  <a:solidFill>
                    <a:srgbClr val="43CDD7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이에제도</a:t>
              </a:r>
              <a:endParaRPr lang="ko-KR" altLang="en-US" b="1" dirty="0">
                <a:solidFill>
                  <a:srgbClr val="43CDD7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>
                <a:lnSpc>
                  <a:spcPct val="150000"/>
                </a:lnSpc>
                <a:defRPr lang="ko-KR" altLang="en-US"/>
              </a:pPr>
              <a:endParaRPr lang="ko-KR" altLang="en-US" sz="1000" b="1" dirty="0">
                <a:solidFill>
                  <a:srgbClr val="43CDD7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1600" dirty="0">
                  <a:solidFill>
                    <a:schemeClr val="bg2">
                      <a:lumMod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호</a:t>
              </a:r>
              <a:r>
                <a:rPr lang="ko-KR" altLang="ko-KR" sz="1600" dirty="0">
                  <a:solidFill>
                    <a:schemeClr val="bg2">
                      <a:lumMod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주를 중심으로 그와 가까운 친족관계가 있는 사람들을 </a:t>
              </a:r>
              <a:endPara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ko-KR" sz="1600" dirty="0" smtClean="0">
                  <a:solidFill>
                    <a:schemeClr val="bg2">
                      <a:lumMod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한 </a:t>
              </a:r>
              <a:r>
                <a:rPr lang="ko-KR" altLang="ko-KR" sz="1600" dirty="0">
                  <a:solidFill>
                    <a:schemeClr val="bg2">
                      <a:lumMod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집에 속하게 하여 </a:t>
              </a:r>
              <a:r>
                <a:rPr lang="ko-KR" altLang="ko-KR" sz="1600" b="1" u="sng" dirty="0">
                  <a:solidFill>
                    <a:srgbClr val="43CDD7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호주에게 </a:t>
              </a:r>
              <a:r>
                <a:rPr lang="en-US" altLang="ko-KR" sz="1600" b="1" u="sng" dirty="0" smtClean="0">
                  <a:solidFill>
                    <a:srgbClr val="43CDD7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ko-KR" altLang="ko-KR" sz="1600" b="1" u="sng" dirty="0" smtClean="0">
                  <a:solidFill>
                    <a:srgbClr val="43CDD7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통솔권한</a:t>
              </a:r>
              <a:r>
                <a:rPr lang="ko-KR" altLang="ko-KR" sz="16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을</a:t>
              </a:r>
              <a:r>
                <a:rPr lang="ko-KR" altLang="ko-KR" sz="1600" dirty="0" smtClean="0">
                  <a:solidFill>
                    <a:srgbClr val="43CDD7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ko-KR" altLang="ko-KR" sz="1600" dirty="0">
                  <a:solidFill>
                    <a:schemeClr val="bg2">
                      <a:lumMod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부여한 제도</a:t>
              </a:r>
              <a:r>
                <a:rPr lang="ko-KR" altLang="en-US" sz="1600" dirty="0">
                  <a:solidFill>
                    <a:schemeClr val="bg2">
                      <a:lumMod val="2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</a:p>
          </p:txBody>
        </p:sp>
        <p:sp>
          <p:nvSpPr>
            <p:cNvPr id="33" name="자유형 32"/>
            <p:cNvSpPr/>
            <p:nvPr/>
          </p:nvSpPr>
          <p:spPr>
            <a:xfrm rot="1800000">
              <a:off x="918340" y="4668235"/>
              <a:ext cx="313282" cy="421291"/>
            </a:xfrm>
            <a:custGeom>
              <a:avLst/>
              <a:gdLst>
                <a:gd name="connsiteX0" fmla="*/ 206259 w 313282"/>
                <a:gd name="connsiteY0" fmla="*/ 131071 h 421291"/>
                <a:gd name="connsiteX1" fmla="*/ 254417 w 313282"/>
                <a:gd name="connsiteY1" fmla="*/ 154571 h 421291"/>
                <a:gd name="connsiteX2" fmla="*/ 293383 w 313282"/>
                <a:gd name="connsiteY2" fmla="*/ 198749 h 421291"/>
                <a:gd name="connsiteX3" fmla="*/ 239085 w 313282"/>
                <a:gd name="connsiteY3" fmla="*/ 401392 h 421291"/>
                <a:gd name="connsiteX4" fmla="*/ 36442 w 313282"/>
                <a:gd name="connsiteY4" fmla="*/ 347094 h 421291"/>
                <a:gd name="connsiteX5" fmla="*/ 17667 w 313282"/>
                <a:gd name="connsiteY5" fmla="*/ 291258 h 421291"/>
                <a:gd name="connsiteX6" fmla="*/ 19893 w 313282"/>
                <a:gd name="connsiteY6" fmla="*/ 259334 h 421291"/>
                <a:gd name="connsiteX7" fmla="*/ 40634 w 313282"/>
                <a:gd name="connsiteY7" fmla="*/ 271309 h 421291"/>
                <a:gd name="connsiteX8" fmla="*/ 39433 w 313282"/>
                <a:gd name="connsiteY8" fmla="*/ 288548 h 421291"/>
                <a:gd name="connsiteX9" fmla="*/ 55432 w 313282"/>
                <a:gd name="connsiteY9" fmla="*/ 336130 h 421291"/>
                <a:gd name="connsiteX10" fmla="*/ 228120 w 313282"/>
                <a:gd name="connsiteY10" fmla="*/ 382402 h 421291"/>
                <a:gd name="connsiteX11" fmla="*/ 274391 w 313282"/>
                <a:gd name="connsiteY11" fmla="*/ 209714 h 421291"/>
                <a:gd name="connsiteX12" fmla="*/ 241185 w 313282"/>
                <a:gd name="connsiteY12" fmla="*/ 172067 h 421291"/>
                <a:gd name="connsiteX13" fmla="*/ 206259 w 313282"/>
                <a:gd name="connsiteY13" fmla="*/ 155023 h 421291"/>
                <a:gd name="connsiteX14" fmla="*/ 90740 w 313282"/>
                <a:gd name="connsiteY14" fmla="*/ 144451 h 421291"/>
                <a:gd name="connsiteX15" fmla="*/ 133939 w 313282"/>
                <a:gd name="connsiteY15" fmla="*/ 129924 h 421291"/>
                <a:gd name="connsiteX16" fmla="*/ 133940 w 313282"/>
                <a:gd name="connsiteY16" fmla="*/ 152603 h 421291"/>
                <a:gd name="connsiteX17" fmla="*/ 101704 w 313282"/>
                <a:gd name="connsiteY17" fmla="*/ 163443 h 421291"/>
                <a:gd name="connsiteX18" fmla="*/ 64056 w 313282"/>
                <a:gd name="connsiteY18" fmla="*/ 196649 h 421291"/>
                <a:gd name="connsiteX19" fmla="*/ 62277 w 313282"/>
                <a:gd name="connsiteY19" fmla="*/ 200297 h 421291"/>
                <a:gd name="connsiteX20" fmla="*/ 43591 w 313282"/>
                <a:gd name="connsiteY20" fmla="*/ 189508 h 421291"/>
                <a:gd name="connsiteX21" fmla="*/ 46563 w 313282"/>
                <a:gd name="connsiteY21" fmla="*/ 183418 h 421291"/>
                <a:gd name="connsiteX22" fmla="*/ 90740 w 313282"/>
                <a:gd name="connsiteY22" fmla="*/ 144451 h 421291"/>
                <a:gd name="connsiteX23" fmla="*/ 159157 w 313282"/>
                <a:gd name="connsiteY23" fmla="*/ 5272 h 421291"/>
                <a:gd name="connsiteX24" fmla="*/ 171885 w 313282"/>
                <a:gd name="connsiteY24" fmla="*/ 0 h 421291"/>
                <a:gd name="connsiteX25" fmla="*/ 189885 w 313282"/>
                <a:gd name="connsiteY25" fmla="*/ 18000 h 421291"/>
                <a:gd name="connsiteX26" fmla="*/ 189885 w 313282"/>
                <a:gd name="connsiteY26" fmla="*/ 298375 h 421291"/>
                <a:gd name="connsiteX27" fmla="*/ 191274 w 313282"/>
                <a:gd name="connsiteY27" fmla="*/ 300185 h 421291"/>
                <a:gd name="connsiteX28" fmla="*/ 189476 w 313282"/>
                <a:gd name="connsiteY28" fmla="*/ 313844 h 421291"/>
                <a:gd name="connsiteX29" fmla="*/ 185313 w 313282"/>
                <a:gd name="connsiteY29" fmla="*/ 317038 h 421291"/>
                <a:gd name="connsiteX30" fmla="*/ 184613 w 313282"/>
                <a:gd name="connsiteY30" fmla="*/ 318728 h 421291"/>
                <a:gd name="connsiteX31" fmla="*/ 181348 w 313282"/>
                <a:gd name="connsiteY31" fmla="*/ 320080 h 421291"/>
                <a:gd name="connsiteX32" fmla="*/ 178546 w 313282"/>
                <a:gd name="connsiteY32" fmla="*/ 322230 h 421291"/>
                <a:gd name="connsiteX33" fmla="*/ 176733 w 313282"/>
                <a:gd name="connsiteY33" fmla="*/ 321992 h 421291"/>
                <a:gd name="connsiteX34" fmla="*/ 171885 w 313282"/>
                <a:gd name="connsiteY34" fmla="*/ 324000 h 421291"/>
                <a:gd name="connsiteX35" fmla="*/ 159157 w 313282"/>
                <a:gd name="connsiteY35" fmla="*/ 318728 h 421291"/>
                <a:gd name="connsiteX36" fmla="*/ 158284 w 313282"/>
                <a:gd name="connsiteY36" fmla="*/ 316620 h 421291"/>
                <a:gd name="connsiteX37" fmla="*/ 9002 w 313282"/>
                <a:gd name="connsiteY37" fmla="*/ 230432 h 421291"/>
                <a:gd name="connsiteX38" fmla="*/ 2414 w 313282"/>
                <a:gd name="connsiteY38" fmla="*/ 205844 h 421291"/>
                <a:gd name="connsiteX39" fmla="*/ 27003 w 313282"/>
                <a:gd name="connsiteY39" fmla="*/ 199255 h 421291"/>
                <a:gd name="connsiteX40" fmla="*/ 153885 w 313282"/>
                <a:gd name="connsiteY40" fmla="*/ 272511 h 421291"/>
                <a:gd name="connsiteX41" fmla="*/ 153885 w 313282"/>
                <a:gd name="connsiteY41" fmla="*/ 18000 h 421291"/>
                <a:gd name="connsiteX42" fmla="*/ 159157 w 313282"/>
                <a:gd name="connsiteY42" fmla="*/ 5272 h 42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3282" h="421291">
                  <a:moveTo>
                    <a:pt x="206259" y="131071"/>
                  </a:moveTo>
                  <a:lnTo>
                    <a:pt x="254417" y="154571"/>
                  </a:lnTo>
                  <a:cubicBezTo>
                    <a:pt x="269791" y="166188"/>
                    <a:pt x="283142" y="181011"/>
                    <a:pt x="293383" y="198749"/>
                  </a:cubicBezTo>
                  <a:cubicBezTo>
                    <a:pt x="334348" y="269702"/>
                    <a:pt x="310038" y="360428"/>
                    <a:pt x="239085" y="401392"/>
                  </a:cubicBezTo>
                  <a:cubicBezTo>
                    <a:pt x="168133" y="442357"/>
                    <a:pt x="77407" y="418047"/>
                    <a:pt x="36442" y="347094"/>
                  </a:cubicBezTo>
                  <a:cubicBezTo>
                    <a:pt x="26201" y="329356"/>
                    <a:pt x="20040" y="310382"/>
                    <a:pt x="17667" y="291258"/>
                  </a:cubicBezTo>
                  <a:lnTo>
                    <a:pt x="19893" y="259334"/>
                  </a:lnTo>
                  <a:lnTo>
                    <a:pt x="40634" y="271309"/>
                  </a:lnTo>
                  <a:lnTo>
                    <a:pt x="39433" y="288548"/>
                  </a:lnTo>
                  <a:cubicBezTo>
                    <a:pt x="41455" y="304845"/>
                    <a:pt x="46705" y="321015"/>
                    <a:pt x="55432" y="336130"/>
                  </a:cubicBezTo>
                  <a:cubicBezTo>
                    <a:pt x="90341" y="396594"/>
                    <a:pt x="167656" y="417311"/>
                    <a:pt x="228120" y="382402"/>
                  </a:cubicBezTo>
                  <a:cubicBezTo>
                    <a:pt x="288584" y="347493"/>
                    <a:pt x="309300" y="270178"/>
                    <a:pt x="274391" y="209714"/>
                  </a:cubicBezTo>
                  <a:cubicBezTo>
                    <a:pt x="265664" y="194599"/>
                    <a:pt x="254287" y="181966"/>
                    <a:pt x="241185" y="172067"/>
                  </a:cubicBezTo>
                  <a:lnTo>
                    <a:pt x="206259" y="155023"/>
                  </a:lnTo>
                  <a:close/>
                  <a:moveTo>
                    <a:pt x="90740" y="144451"/>
                  </a:moveTo>
                  <a:lnTo>
                    <a:pt x="133939" y="129924"/>
                  </a:lnTo>
                  <a:lnTo>
                    <a:pt x="133940" y="152603"/>
                  </a:lnTo>
                  <a:lnTo>
                    <a:pt x="101704" y="163443"/>
                  </a:lnTo>
                  <a:cubicBezTo>
                    <a:pt x="86588" y="172170"/>
                    <a:pt x="73957" y="183548"/>
                    <a:pt x="64056" y="196649"/>
                  </a:cubicBezTo>
                  <a:lnTo>
                    <a:pt x="62277" y="200297"/>
                  </a:lnTo>
                  <a:lnTo>
                    <a:pt x="43591" y="189508"/>
                  </a:lnTo>
                  <a:lnTo>
                    <a:pt x="46563" y="183418"/>
                  </a:lnTo>
                  <a:cubicBezTo>
                    <a:pt x="58179" y="168044"/>
                    <a:pt x="73002" y="154692"/>
                    <a:pt x="90740" y="144451"/>
                  </a:cubicBezTo>
                  <a:close/>
                  <a:moveTo>
                    <a:pt x="159157" y="5272"/>
                  </a:moveTo>
                  <a:cubicBezTo>
                    <a:pt x="162415" y="2015"/>
                    <a:pt x="166915" y="0"/>
                    <a:pt x="171885" y="0"/>
                  </a:cubicBezTo>
                  <a:cubicBezTo>
                    <a:pt x="181826" y="0"/>
                    <a:pt x="189885" y="8059"/>
                    <a:pt x="189885" y="18000"/>
                  </a:cubicBezTo>
                  <a:lnTo>
                    <a:pt x="189885" y="298375"/>
                  </a:lnTo>
                  <a:lnTo>
                    <a:pt x="191274" y="300185"/>
                  </a:lnTo>
                  <a:cubicBezTo>
                    <a:pt x="192466" y="304635"/>
                    <a:pt x="191961" y="309539"/>
                    <a:pt x="189476" y="313844"/>
                  </a:cubicBezTo>
                  <a:lnTo>
                    <a:pt x="185313" y="317038"/>
                  </a:lnTo>
                  <a:lnTo>
                    <a:pt x="184613" y="318728"/>
                  </a:lnTo>
                  <a:lnTo>
                    <a:pt x="181348" y="320080"/>
                  </a:lnTo>
                  <a:lnTo>
                    <a:pt x="178546" y="322230"/>
                  </a:lnTo>
                  <a:lnTo>
                    <a:pt x="176733" y="321992"/>
                  </a:lnTo>
                  <a:lnTo>
                    <a:pt x="171885" y="324000"/>
                  </a:lnTo>
                  <a:cubicBezTo>
                    <a:pt x="166915" y="324000"/>
                    <a:pt x="162415" y="321985"/>
                    <a:pt x="159157" y="318728"/>
                  </a:cubicBezTo>
                  <a:lnTo>
                    <a:pt x="158284" y="316620"/>
                  </a:lnTo>
                  <a:lnTo>
                    <a:pt x="9002" y="230432"/>
                  </a:lnTo>
                  <a:cubicBezTo>
                    <a:pt x="393" y="225462"/>
                    <a:pt x="-2556" y="214453"/>
                    <a:pt x="2414" y="205844"/>
                  </a:cubicBezTo>
                  <a:cubicBezTo>
                    <a:pt x="7384" y="197235"/>
                    <a:pt x="18393" y="194285"/>
                    <a:pt x="27003" y="199255"/>
                  </a:cubicBezTo>
                  <a:lnTo>
                    <a:pt x="153885" y="272511"/>
                  </a:lnTo>
                  <a:lnTo>
                    <a:pt x="153885" y="18000"/>
                  </a:lnTo>
                  <a:cubicBezTo>
                    <a:pt x="153885" y="13029"/>
                    <a:pt x="155900" y="8530"/>
                    <a:pt x="159157" y="5272"/>
                  </a:cubicBezTo>
                  <a:close/>
                </a:path>
              </a:pathLst>
            </a:custGeom>
            <a:solidFill>
              <a:srgbClr val="43CD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52595" y="2754106"/>
            <a:ext cx="3192950" cy="3104257"/>
            <a:chOff x="875376" y="2240598"/>
            <a:chExt cx="3192950" cy="3104257"/>
          </a:xfrm>
        </p:grpSpPr>
        <p:grpSp>
          <p:nvGrpSpPr>
            <p:cNvPr id="9" name="그룹 8"/>
            <p:cNvGrpSpPr/>
            <p:nvPr/>
          </p:nvGrpSpPr>
          <p:grpSpPr>
            <a:xfrm>
              <a:off x="875376" y="2240598"/>
              <a:ext cx="3192950" cy="3104257"/>
              <a:chOff x="914400" y="1798068"/>
              <a:chExt cx="3192950" cy="3104257"/>
            </a:xfrm>
          </p:grpSpPr>
          <p:graphicFrame>
            <p:nvGraphicFramePr>
              <p:cNvPr id="2" name="다이어그램 1"/>
              <p:cNvGraphicFramePr/>
              <p:nvPr>
                <p:extLst>
                  <p:ext uri="{D42A27DB-BD31-4B8C-83A1-F6EECF244321}">
                    <p14:modId xmlns:p14="http://schemas.microsoft.com/office/powerpoint/2010/main" val="2961008044"/>
                  </p:ext>
                </p:extLst>
              </p:nvPr>
            </p:nvGraphicFramePr>
            <p:xfrm>
              <a:off x="914400" y="1798068"/>
              <a:ext cx="3192950" cy="310425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pSp>
            <p:nvGrpSpPr>
              <p:cNvPr id="8" name="그룹 7"/>
              <p:cNvGrpSpPr/>
              <p:nvPr/>
            </p:nvGrpSpPr>
            <p:grpSpPr>
              <a:xfrm>
                <a:off x="1005462" y="1849476"/>
                <a:ext cx="3001439" cy="3001440"/>
                <a:chOff x="1005462" y="1849476"/>
                <a:chExt cx="3001439" cy="3001440"/>
              </a:xfrm>
            </p:grpSpPr>
            <p:sp>
              <p:nvSpPr>
                <p:cNvPr id="6" name="현 5"/>
                <p:cNvSpPr/>
                <p:nvPr/>
              </p:nvSpPr>
              <p:spPr>
                <a:xfrm>
                  <a:off x="1005462" y="1849476"/>
                  <a:ext cx="3001439" cy="3001440"/>
                </a:xfrm>
                <a:prstGeom prst="chord">
                  <a:avLst>
                    <a:gd name="adj1" fmla="val 10800656"/>
                    <a:gd name="adj2" fmla="val 12666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bg2">
                        <a:lumMod val="50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endParaRPr>
                </a:p>
              </p:txBody>
            </p:sp>
            <p:sp>
              <p:nvSpPr>
                <p:cNvPr id="13" name="원호 12"/>
                <p:cNvSpPr/>
                <p:nvPr/>
              </p:nvSpPr>
              <p:spPr>
                <a:xfrm>
                  <a:off x="1045643" y="1878428"/>
                  <a:ext cx="2921078" cy="2921079"/>
                </a:xfrm>
                <a:prstGeom prst="arc">
                  <a:avLst>
                    <a:gd name="adj1" fmla="val 11885793"/>
                    <a:gd name="adj2" fmla="val 20696781"/>
                  </a:avLst>
                </a:prstGeom>
                <a:noFill/>
                <a:ln>
                  <a:solidFill>
                    <a:srgbClr val="43CDD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endParaRPr>
                </a:p>
              </p:txBody>
            </p:sp>
          </p:grpSp>
          <p:sp>
            <p:nvSpPr>
              <p:cNvPr id="15" name="직사각형 14"/>
              <p:cNvSpPr/>
              <p:nvPr/>
            </p:nvSpPr>
            <p:spPr>
              <a:xfrm>
                <a:off x="1045644" y="3488741"/>
                <a:ext cx="296125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b="1" dirty="0" smtClean="0">
                    <a:solidFill>
                      <a:srgbClr val="6A6F7C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가족의 </a:t>
                </a:r>
                <a:r>
                  <a:rPr lang="ko-KR" altLang="en-US" b="1" dirty="0">
                    <a:solidFill>
                      <a:srgbClr val="6A6F7C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혼인, </a:t>
                </a:r>
                <a:endParaRPr lang="en-US" altLang="ko-KR" b="1" dirty="0" smtClean="0">
                  <a:solidFill>
                    <a:srgbClr val="6A6F7C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b="1" dirty="0" smtClean="0">
                    <a:solidFill>
                      <a:srgbClr val="6A6F7C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입양에 </a:t>
                </a:r>
                <a:r>
                  <a:rPr lang="ko-KR" altLang="en-US" b="1" dirty="0">
                    <a:solidFill>
                      <a:srgbClr val="6A6F7C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대한 </a:t>
                </a:r>
                <a:r>
                  <a:rPr lang="ko-KR" altLang="en-US" b="1" dirty="0" err="1" smtClean="0">
                    <a:solidFill>
                      <a:srgbClr val="6A6F7C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동의권</a:t>
                </a:r>
                <a:endParaRPr lang="ko-KR" altLang="en-US" b="1" dirty="0">
                  <a:solidFill>
                    <a:srgbClr val="6A6F7C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p:grp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262067" y="2536831"/>
              <a:ext cx="450061" cy="399023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43CD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4486000" y="2716247"/>
            <a:ext cx="3192950" cy="3104257"/>
            <a:chOff x="875376" y="2240598"/>
            <a:chExt cx="3192950" cy="3104257"/>
          </a:xfrm>
        </p:grpSpPr>
        <p:grpSp>
          <p:nvGrpSpPr>
            <p:cNvPr id="40" name="그룹 39"/>
            <p:cNvGrpSpPr/>
            <p:nvPr/>
          </p:nvGrpSpPr>
          <p:grpSpPr>
            <a:xfrm>
              <a:off x="875376" y="2240598"/>
              <a:ext cx="3192950" cy="3104257"/>
              <a:chOff x="914400" y="1798068"/>
              <a:chExt cx="3192950" cy="3104257"/>
            </a:xfrm>
          </p:grpSpPr>
          <p:graphicFrame>
            <p:nvGraphicFramePr>
              <p:cNvPr id="42" name="다이어그램 41"/>
              <p:cNvGraphicFramePr/>
              <p:nvPr>
                <p:extLst>
                  <p:ext uri="{D42A27DB-BD31-4B8C-83A1-F6EECF244321}">
                    <p14:modId xmlns:p14="http://schemas.microsoft.com/office/powerpoint/2010/main" val="2275174305"/>
                  </p:ext>
                </p:extLst>
              </p:nvPr>
            </p:nvGraphicFramePr>
            <p:xfrm>
              <a:off x="914400" y="1798068"/>
              <a:ext cx="3192950" cy="310425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grpSp>
            <p:nvGrpSpPr>
              <p:cNvPr id="43" name="그룹 42"/>
              <p:cNvGrpSpPr/>
              <p:nvPr/>
            </p:nvGrpSpPr>
            <p:grpSpPr>
              <a:xfrm>
                <a:off x="1005462" y="1849476"/>
                <a:ext cx="3001439" cy="3001440"/>
                <a:chOff x="1005462" y="1849476"/>
                <a:chExt cx="3001439" cy="3001440"/>
              </a:xfrm>
            </p:grpSpPr>
            <p:sp>
              <p:nvSpPr>
                <p:cNvPr id="45" name="현 44"/>
                <p:cNvSpPr/>
                <p:nvPr/>
              </p:nvSpPr>
              <p:spPr>
                <a:xfrm>
                  <a:off x="1005462" y="1849476"/>
                  <a:ext cx="3001439" cy="3001440"/>
                </a:xfrm>
                <a:prstGeom prst="chord">
                  <a:avLst>
                    <a:gd name="adj1" fmla="val 10800656"/>
                    <a:gd name="adj2" fmla="val 12666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endParaRPr>
                </a:p>
              </p:txBody>
            </p:sp>
            <p:sp>
              <p:nvSpPr>
                <p:cNvPr id="46" name="원호 45"/>
                <p:cNvSpPr/>
                <p:nvPr/>
              </p:nvSpPr>
              <p:spPr>
                <a:xfrm>
                  <a:off x="1045643" y="1878428"/>
                  <a:ext cx="2921078" cy="2921079"/>
                </a:xfrm>
                <a:prstGeom prst="arc">
                  <a:avLst>
                    <a:gd name="adj1" fmla="val 11885793"/>
                    <a:gd name="adj2" fmla="val 20696781"/>
                  </a:avLst>
                </a:prstGeom>
                <a:noFill/>
                <a:ln>
                  <a:solidFill>
                    <a:srgbClr val="43CDD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endParaRPr>
                </a:p>
              </p:txBody>
            </p:sp>
          </p:grpSp>
          <p:sp>
            <p:nvSpPr>
              <p:cNvPr id="44" name="직사각형 43"/>
              <p:cNvSpPr/>
              <p:nvPr/>
            </p:nvSpPr>
            <p:spPr>
              <a:xfrm>
                <a:off x="1045644" y="3512660"/>
                <a:ext cx="296125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b="1" dirty="0" smtClean="0">
                    <a:solidFill>
                      <a:srgbClr val="6A6F7C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가족의 </a:t>
                </a:r>
                <a:r>
                  <a:rPr lang="ko-KR" altLang="en-US" b="1" dirty="0">
                    <a:solidFill>
                      <a:srgbClr val="6A6F7C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입적, </a:t>
                </a:r>
                <a:r>
                  <a:rPr lang="ko-KR" altLang="en-US" b="1" dirty="0" smtClean="0">
                    <a:solidFill>
                      <a:srgbClr val="6A6F7C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제적에</a:t>
                </a:r>
                <a:endParaRPr lang="en-US" altLang="ko-KR" b="1" dirty="0" smtClean="0">
                  <a:solidFill>
                    <a:srgbClr val="6A6F7C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b="1" dirty="0" smtClean="0">
                    <a:solidFill>
                      <a:srgbClr val="6A6F7C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</a:t>
                </a:r>
                <a:r>
                  <a:rPr lang="ko-KR" altLang="en-US" b="1" dirty="0">
                    <a:solidFill>
                      <a:srgbClr val="6A6F7C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대한 </a:t>
                </a:r>
                <a:r>
                  <a:rPr lang="ko-KR" altLang="en-US" b="1" dirty="0" err="1" smtClean="0">
                    <a:solidFill>
                      <a:srgbClr val="6A6F7C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동의권</a:t>
                </a:r>
                <a:endParaRPr lang="ko-KR" altLang="en-US" b="1" dirty="0">
                  <a:solidFill>
                    <a:srgbClr val="6A6F7C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p:grp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2262067" y="2536831"/>
              <a:ext cx="450061" cy="399023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43CD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8398251" y="2702698"/>
            <a:ext cx="3192950" cy="3104257"/>
            <a:chOff x="875376" y="2240598"/>
            <a:chExt cx="3192950" cy="3104257"/>
          </a:xfrm>
        </p:grpSpPr>
        <p:grpSp>
          <p:nvGrpSpPr>
            <p:cNvPr id="48" name="그룹 47"/>
            <p:cNvGrpSpPr/>
            <p:nvPr/>
          </p:nvGrpSpPr>
          <p:grpSpPr>
            <a:xfrm>
              <a:off x="875376" y="2240598"/>
              <a:ext cx="3192950" cy="3104257"/>
              <a:chOff x="914400" y="1798068"/>
              <a:chExt cx="3192950" cy="3104257"/>
            </a:xfrm>
          </p:grpSpPr>
          <p:graphicFrame>
            <p:nvGraphicFramePr>
              <p:cNvPr id="50" name="다이어그램 49"/>
              <p:cNvGraphicFramePr/>
              <p:nvPr>
                <p:extLst>
                  <p:ext uri="{D42A27DB-BD31-4B8C-83A1-F6EECF244321}">
                    <p14:modId xmlns:p14="http://schemas.microsoft.com/office/powerpoint/2010/main" val="2774719614"/>
                  </p:ext>
                </p:extLst>
              </p:nvPr>
            </p:nvGraphicFramePr>
            <p:xfrm>
              <a:off x="914400" y="1798068"/>
              <a:ext cx="3192950" cy="310425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  <p:grpSp>
            <p:nvGrpSpPr>
              <p:cNvPr id="51" name="그룹 50"/>
              <p:cNvGrpSpPr/>
              <p:nvPr/>
            </p:nvGrpSpPr>
            <p:grpSpPr>
              <a:xfrm>
                <a:off x="1005462" y="1838247"/>
                <a:ext cx="3001439" cy="3001440"/>
                <a:chOff x="1005462" y="1838247"/>
                <a:chExt cx="3001439" cy="3001440"/>
              </a:xfrm>
            </p:grpSpPr>
            <p:sp>
              <p:nvSpPr>
                <p:cNvPr id="53" name="현 52"/>
                <p:cNvSpPr/>
                <p:nvPr/>
              </p:nvSpPr>
              <p:spPr>
                <a:xfrm>
                  <a:off x="1005462" y="1838247"/>
                  <a:ext cx="3001439" cy="3001440"/>
                </a:xfrm>
                <a:prstGeom prst="chord">
                  <a:avLst>
                    <a:gd name="adj1" fmla="val 10800656"/>
                    <a:gd name="adj2" fmla="val 12666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endParaRPr>
                </a:p>
              </p:txBody>
            </p:sp>
            <p:sp>
              <p:nvSpPr>
                <p:cNvPr id="54" name="원호 53"/>
                <p:cNvSpPr/>
                <p:nvPr/>
              </p:nvSpPr>
              <p:spPr>
                <a:xfrm>
                  <a:off x="1045643" y="1878428"/>
                  <a:ext cx="2921078" cy="2921079"/>
                </a:xfrm>
                <a:prstGeom prst="arc">
                  <a:avLst>
                    <a:gd name="adj1" fmla="val 11885793"/>
                    <a:gd name="adj2" fmla="val 20696781"/>
                  </a:avLst>
                </a:prstGeom>
                <a:noFill/>
                <a:ln>
                  <a:solidFill>
                    <a:srgbClr val="43CDD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endParaRPr>
                </a:p>
              </p:txBody>
            </p:sp>
          </p:grpSp>
          <p:sp>
            <p:nvSpPr>
              <p:cNvPr id="52" name="직사각형 51"/>
              <p:cNvSpPr/>
              <p:nvPr/>
            </p:nvSpPr>
            <p:spPr>
              <a:xfrm>
                <a:off x="1045644" y="3580070"/>
                <a:ext cx="2961257" cy="81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 lang="ko-KR" altLang="en-US"/>
                </a:pPr>
                <a:r>
                  <a:rPr lang="en-US" altLang="ko-KR" b="1" dirty="0" err="1" smtClean="0">
                    <a:solidFill>
                      <a:srgbClr val="6A6F7C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호주의</a:t>
                </a:r>
                <a:r>
                  <a:rPr lang="en-US" altLang="ko-KR" b="1" dirty="0" smtClean="0">
                    <a:solidFill>
                      <a:srgbClr val="6A6F7C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</a:t>
                </a:r>
                <a:r>
                  <a:rPr lang="ko-KR" altLang="en-US" b="1" dirty="0" smtClean="0">
                    <a:solidFill>
                      <a:srgbClr val="6A6F7C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결정권을</a:t>
                </a:r>
                <a:endParaRPr lang="en-US" altLang="ko-KR" sz="1200" b="1" dirty="0" smtClean="0">
                  <a:solidFill>
                    <a:srgbClr val="6A6F7C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algn="ctr">
                  <a:defRPr lang="ko-KR" altLang="en-US"/>
                </a:pPr>
                <a:endParaRPr lang="en-US" altLang="ko-KR" sz="1100" b="1" dirty="0" smtClean="0">
                  <a:solidFill>
                    <a:srgbClr val="6A6F7C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algn="ctr">
                  <a:defRPr lang="ko-KR" altLang="en-US"/>
                </a:pPr>
                <a:r>
                  <a:rPr lang="ko-KR" altLang="en-US" b="1" dirty="0" smtClean="0">
                    <a:solidFill>
                      <a:srgbClr val="6A6F7C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침해할 경우 가족 </a:t>
                </a:r>
                <a:r>
                  <a:rPr lang="en-US" altLang="ko-KR" b="1" dirty="0" err="1" smtClean="0">
                    <a:solidFill>
                      <a:srgbClr val="6A6F7C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배제권</a:t>
                </a:r>
                <a:endParaRPr lang="en-US" altLang="ko-KR" b="1" dirty="0">
                  <a:solidFill>
                    <a:srgbClr val="6A6F7C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p:grp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2262067" y="2536831"/>
              <a:ext cx="450061" cy="399023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43CD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pic>
        <p:nvPicPr>
          <p:cNvPr id="2050" name="Picture 2" descr="C:\Users\Administrator\Downloads\family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57" y="3469058"/>
            <a:ext cx="1144020" cy="98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ownloads\home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35" y="3308347"/>
            <a:ext cx="1167874" cy="112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ownloads\no-stoppin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83" y="3493874"/>
            <a:ext cx="910699" cy="91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3853012" y="301717"/>
            <a:ext cx="4211493" cy="646331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b="1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일본교육의 문제점</a:t>
            </a:r>
            <a:endParaRPr lang="en-US" altLang="ko-KR" b="1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200918" y="1336761"/>
            <a:ext cx="7790165" cy="28269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prstClr val="white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09B1CBB9-EA2F-4E23-84A7-64F79D388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79" y="1442964"/>
            <a:ext cx="7580243" cy="2614572"/>
          </a:xfrm>
          <a:prstGeom prst="rect">
            <a:avLst/>
          </a:prstGeom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52B1600A-2B5A-4E04-8EC1-094A07B3EDA3}"/>
              </a:ext>
            </a:extLst>
          </p:cNvPr>
          <p:cNvSpPr/>
          <p:nvPr/>
        </p:nvSpPr>
        <p:spPr>
          <a:xfrm>
            <a:off x="2843688" y="4367815"/>
            <a:ext cx="8862437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err="1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이지메</a:t>
            </a:r>
            <a:endParaRPr lang="en-US" altLang="ko-KR" sz="2800" b="1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1960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년대 고도 성장기 이후 경쟁주의 교육 확산</a:t>
            </a:r>
            <a:endParaRPr lang="en-US" altLang="ko-KR" dirty="0">
              <a:solidFill>
                <a:schemeClr val="bg2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승자와 패자를 확실하게 나누는 것</a:t>
            </a:r>
            <a:endParaRPr lang="en-US" altLang="ko-KR" dirty="0">
              <a:solidFill>
                <a:schemeClr val="bg2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C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등교거부</a:t>
            </a:r>
            <a:r>
              <a:rPr lang="en-US" altLang="ko-KR" dirty="0">
                <a:solidFill>
                  <a:srgbClr val="C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, </a:t>
            </a:r>
            <a:r>
              <a:rPr lang="ko-KR" altLang="en-US" dirty="0">
                <a:solidFill>
                  <a:srgbClr val="C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KoPubWorld바탕체 Bold" panose="00000800000000000000" pitchFamily="2" charset="-127"/>
              </a:rPr>
              <a:t>자살의 이유</a:t>
            </a:r>
            <a:endParaRPr lang="en-US" altLang="ko-KR" sz="2800" b="1" dirty="0">
              <a:solidFill>
                <a:srgbClr val="C0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KoPubWorld바탕체 Bold" panose="00000800000000000000" pitchFamily="2" charset="-127"/>
            </a:endParaRPr>
          </a:p>
        </p:txBody>
      </p:sp>
      <p:sp>
        <p:nvSpPr>
          <p:cNvPr id="9" name="자유형 43">
            <a:extLst>
              <a:ext uri="{FF2B5EF4-FFF2-40B4-BE49-F238E27FC236}">
                <a16:creationId xmlns:a16="http://schemas.microsoft.com/office/drawing/2014/main" xmlns="" id="{0B68E891-6B55-45EE-9AEC-F9019F3A7EF0}"/>
              </a:ext>
            </a:extLst>
          </p:cNvPr>
          <p:cNvSpPr/>
          <p:nvPr/>
        </p:nvSpPr>
        <p:spPr>
          <a:xfrm rot="1800000">
            <a:off x="2394270" y="4422845"/>
            <a:ext cx="469159" cy="491691"/>
          </a:xfrm>
          <a:custGeom>
            <a:avLst/>
            <a:gdLst>
              <a:gd name="connsiteX0" fmla="*/ 206259 w 313282"/>
              <a:gd name="connsiteY0" fmla="*/ 131071 h 421291"/>
              <a:gd name="connsiteX1" fmla="*/ 254417 w 313282"/>
              <a:gd name="connsiteY1" fmla="*/ 154571 h 421291"/>
              <a:gd name="connsiteX2" fmla="*/ 293383 w 313282"/>
              <a:gd name="connsiteY2" fmla="*/ 198749 h 421291"/>
              <a:gd name="connsiteX3" fmla="*/ 239085 w 313282"/>
              <a:gd name="connsiteY3" fmla="*/ 401392 h 421291"/>
              <a:gd name="connsiteX4" fmla="*/ 36442 w 313282"/>
              <a:gd name="connsiteY4" fmla="*/ 347094 h 421291"/>
              <a:gd name="connsiteX5" fmla="*/ 17667 w 313282"/>
              <a:gd name="connsiteY5" fmla="*/ 291258 h 421291"/>
              <a:gd name="connsiteX6" fmla="*/ 19893 w 313282"/>
              <a:gd name="connsiteY6" fmla="*/ 259334 h 421291"/>
              <a:gd name="connsiteX7" fmla="*/ 40634 w 313282"/>
              <a:gd name="connsiteY7" fmla="*/ 271309 h 421291"/>
              <a:gd name="connsiteX8" fmla="*/ 39433 w 313282"/>
              <a:gd name="connsiteY8" fmla="*/ 288548 h 421291"/>
              <a:gd name="connsiteX9" fmla="*/ 55432 w 313282"/>
              <a:gd name="connsiteY9" fmla="*/ 336130 h 421291"/>
              <a:gd name="connsiteX10" fmla="*/ 228120 w 313282"/>
              <a:gd name="connsiteY10" fmla="*/ 382402 h 421291"/>
              <a:gd name="connsiteX11" fmla="*/ 274391 w 313282"/>
              <a:gd name="connsiteY11" fmla="*/ 209714 h 421291"/>
              <a:gd name="connsiteX12" fmla="*/ 241185 w 313282"/>
              <a:gd name="connsiteY12" fmla="*/ 172067 h 421291"/>
              <a:gd name="connsiteX13" fmla="*/ 206259 w 313282"/>
              <a:gd name="connsiteY13" fmla="*/ 155023 h 421291"/>
              <a:gd name="connsiteX14" fmla="*/ 90740 w 313282"/>
              <a:gd name="connsiteY14" fmla="*/ 144451 h 421291"/>
              <a:gd name="connsiteX15" fmla="*/ 133939 w 313282"/>
              <a:gd name="connsiteY15" fmla="*/ 129924 h 421291"/>
              <a:gd name="connsiteX16" fmla="*/ 133940 w 313282"/>
              <a:gd name="connsiteY16" fmla="*/ 152603 h 421291"/>
              <a:gd name="connsiteX17" fmla="*/ 101704 w 313282"/>
              <a:gd name="connsiteY17" fmla="*/ 163443 h 421291"/>
              <a:gd name="connsiteX18" fmla="*/ 64056 w 313282"/>
              <a:gd name="connsiteY18" fmla="*/ 196649 h 421291"/>
              <a:gd name="connsiteX19" fmla="*/ 62277 w 313282"/>
              <a:gd name="connsiteY19" fmla="*/ 200297 h 421291"/>
              <a:gd name="connsiteX20" fmla="*/ 43591 w 313282"/>
              <a:gd name="connsiteY20" fmla="*/ 189508 h 421291"/>
              <a:gd name="connsiteX21" fmla="*/ 46563 w 313282"/>
              <a:gd name="connsiteY21" fmla="*/ 183418 h 421291"/>
              <a:gd name="connsiteX22" fmla="*/ 90740 w 313282"/>
              <a:gd name="connsiteY22" fmla="*/ 144451 h 421291"/>
              <a:gd name="connsiteX23" fmla="*/ 159157 w 313282"/>
              <a:gd name="connsiteY23" fmla="*/ 5272 h 421291"/>
              <a:gd name="connsiteX24" fmla="*/ 171885 w 313282"/>
              <a:gd name="connsiteY24" fmla="*/ 0 h 421291"/>
              <a:gd name="connsiteX25" fmla="*/ 189885 w 313282"/>
              <a:gd name="connsiteY25" fmla="*/ 18000 h 421291"/>
              <a:gd name="connsiteX26" fmla="*/ 189885 w 313282"/>
              <a:gd name="connsiteY26" fmla="*/ 298375 h 421291"/>
              <a:gd name="connsiteX27" fmla="*/ 191274 w 313282"/>
              <a:gd name="connsiteY27" fmla="*/ 300185 h 421291"/>
              <a:gd name="connsiteX28" fmla="*/ 189476 w 313282"/>
              <a:gd name="connsiteY28" fmla="*/ 313844 h 421291"/>
              <a:gd name="connsiteX29" fmla="*/ 185313 w 313282"/>
              <a:gd name="connsiteY29" fmla="*/ 317038 h 421291"/>
              <a:gd name="connsiteX30" fmla="*/ 184613 w 313282"/>
              <a:gd name="connsiteY30" fmla="*/ 318728 h 421291"/>
              <a:gd name="connsiteX31" fmla="*/ 181348 w 313282"/>
              <a:gd name="connsiteY31" fmla="*/ 320080 h 421291"/>
              <a:gd name="connsiteX32" fmla="*/ 178546 w 313282"/>
              <a:gd name="connsiteY32" fmla="*/ 322230 h 421291"/>
              <a:gd name="connsiteX33" fmla="*/ 176733 w 313282"/>
              <a:gd name="connsiteY33" fmla="*/ 321992 h 421291"/>
              <a:gd name="connsiteX34" fmla="*/ 171885 w 313282"/>
              <a:gd name="connsiteY34" fmla="*/ 324000 h 421291"/>
              <a:gd name="connsiteX35" fmla="*/ 159157 w 313282"/>
              <a:gd name="connsiteY35" fmla="*/ 318728 h 421291"/>
              <a:gd name="connsiteX36" fmla="*/ 158284 w 313282"/>
              <a:gd name="connsiteY36" fmla="*/ 316620 h 421291"/>
              <a:gd name="connsiteX37" fmla="*/ 9002 w 313282"/>
              <a:gd name="connsiteY37" fmla="*/ 230432 h 421291"/>
              <a:gd name="connsiteX38" fmla="*/ 2414 w 313282"/>
              <a:gd name="connsiteY38" fmla="*/ 205844 h 421291"/>
              <a:gd name="connsiteX39" fmla="*/ 27003 w 313282"/>
              <a:gd name="connsiteY39" fmla="*/ 199255 h 421291"/>
              <a:gd name="connsiteX40" fmla="*/ 153885 w 313282"/>
              <a:gd name="connsiteY40" fmla="*/ 272511 h 421291"/>
              <a:gd name="connsiteX41" fmla="*/ 153885 w 313282"/>
              <a:gd name="connsiteY41" fmla="*/ 18000 h 421291"/>
              <a:gd name="connsiteX42" fmla="*/ 159157 w 313282"/>
              <a:gd name="connsiteY42" fmla="*/ 5272 h 4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3282" h="421291">
                <a:moveTo>
                  <a:pt x="206259" y="131071"/>
                </a:moveTo>
                <a:lnTo>
                  <a:pt x="254417" y="154571"/>
                </a:lnTo>
                <a:cubicBezTo>
                  <a:pt x="269791" y="166188"/>
                  <a:pt x="283142" y="181011"/>
                  <a:pt x="293383" y="198749"/>
                </a:cubicBezTo>
                <a:cubicBezTo>
                  <a:pt x="334348" y="269702"/>
                  <a:pt x="310038" y="360428"/>
                  <a:pt x="239085" y="401392"/>
                </a:cubicBezTo>
                <a:cubicBezTo>
                  <a:pt x="168133" y="442357"/>
                  <a:pt x="77407" y="418047"/>
                  <a:pt x="36442" y="347094"/>
                </a:cubicBezTo>
                <a:cubicBezTo>
                  <a:pt x="26201" y="329356"/>
                  <a:pt x="20040" y="310382"/>
                  <a:pt x="17667" y="291258"/>
                </a:cubicBezTo>
                <a:lnTo>
                  <a:pt x="19893" y="259334"/>
                </a:lnTo>
                <a:lnTo>
                  <a:pt x="40634" y="271309"/>
                </a:lnTo>
                <a:lnTo>
                  <a:pt x="39433" y="288548"/>
                </a:lnTo>
                <a:cubicBezTo>
                  <a:pt x="41455" y="304845"/>
                  <a:pt x="46705" y="321015"/>
                  <a:pt x="55432" y="336130"/>
                </a:cubicBezTo>
                <a:cubicBezTo>
                  <a:pt x="90341" y="396594"/>
                  <a:pt x="167656" y="417311"/>
                  <a:pt x="228120" y="382402"/>
                </a:cubicBezTo>
                <a:cubicBezTo>
                  <a:pt x="288584" y="347493"/>
                  <a:pt x="309300" y="270178"/>
                  <a:pt x="274391" y="209714"/>
                </a:cubicBezTo>
                <a:cubicBezTo>
                  <a:pt x="265664" y="194599"/>
                  <a:pt x="254287" y="181966"/>
                  <a:pt x="241185" y="172067"/>
                </a:cubicBezTo>
                <a:lnTo>
                  <a:pt x="206259" y="155023"/>
                </a:lnTo>
                <a:close/>
                <a:moveTo>
                  <a:pt x="90740" y="144451"/>
                </a:moveTo>
                <a:lnTo>
                  <a:pt x="133939" y="129924"/>
                </a:lnTo>
                <a:lnTo>
                  <a:pt x="133940" y="152603"/>
                </a:lnTo>
                <a:lnTo>
                  <a:pt x="101704" y="163443"/>
                </a:lnTo>
                <a:cubicBezTo>
                  <a:pt x="86588" y="172170"/>
                  <a:pt x="73957" y="183548"/>
                  <a:pt x="64056" y="196649"/>
                </a:cubicBezTo>
                <a:lnTo>
                  <a:pt x="62277" y="200297"/>
                </a:lnTo>
                <a:lnTo>
                  <a:pt x="43591" y="189508"/>
                </a:lnTo>
                <a:lnTo>
                  <a:pt x="46563" y="183418"/>
                </a:lnTo>
                <a:cubicBezTo>
                  <a:pt x="58179" y="168044"/>
                  <a:pt x="73002" y="154692"/>
                  <a:pt x="90740" y="144451"/>
                </a:cubicBezTo>
                <a:close/>
                <a:moveTo>
                  <a:pt x="159157" y="5272"/>
                </a:moveTo>
                <a:cubicBezTo>
                  <a:pt x="162415" y="2015"/>
                  <a:pt x="166915" y="0"/>
                  <a:pt x="171885" y="0"/>
                </a:cubicBezTo>
                <a:cubicBezTo>
                  <a:pt x="181826" y="0"/>
                  <a:pt x="189885" y="8059"/>
                  <a:pt x="189885" y="18000"/>
                </a:cubicBezTo>
                <a:lnTo>
                  <a:pt x="189885" y="298375"/>
                </a:lnTo>
                <a:lnTo>
                  <a:pt x="191274" y="300185"/>
                </a:lnTo>
                <a:cubicBezTo>
                  <a:pt x="192466" y="304635"/>
                  <a:pt x="191961" y="309539"/>
                  <a:pt x="189476" y="313844"/>
                </a:cubicBezTo>
                <a:lnTo>
                  <a:pt x="185313" y="317038"/>
                </a:lnTo>
                <a:lnTo>
                  <a:pt x="184613" y="318728"/>
                </a:lnTo>
                <a:lnTo>
                  <a:pt x="181348" y="320080"/>
                </a:lnTo>
                <a:lnTo>
                  <a:pt x="178546" y="322230"/>
                </a:lnTo>
                <a:lnTo>
                  <a:pt x="176733" y="321992"/>
                </a:lnTo>
                <a:lnTo>
                  <a:pt x="171885" y="324000"/>
                </a:lnTo>
                <a:cubicBezTo>
                  <a:pt x="166915" y="324000"/>
                  <a:pt x="162415" y="321985"/>
                  <a:pt x="159157" y="318728"/>
                </a:cubicBezTo>
                <a:lnTo>
                  <a:pt x="158284" y="316620"/>
                </a:lnTo>
                <a:lnTo>
                  <a:pt x="9002" y="230432"/>
                </a:lnTo>
                <a:cubicBezTo>
                  <a:pt x="393" y="225462"/>
                  <a:pt x="-2556" y="214453"/>
                  <a:pt x="2414" y="205844"/>
                </a:cubicBezTo>
                <a:cubicBezTo>
                  <a:pt x="7384" y="197235"/>
                  <a:pt x="18393" y="194285"/>
                  <a:pt x="27003" y="199255"/>
                </a:cubicBezTo>
                <a:lnTo>
                  <a:pt x="153885" y="272511"/>
                </a:lnTo>
                <a:lnTo>
                  <a:pt x="153885" y="18000"/>
                </a:lnTo>
                <a:cubicBezTo>
                  <a:pt x="153885" y="13029"/>
                  <a:pt x="155900" y="8530"/>
                  <a:pt x="159157" y="5272"/>
                </a:cubicBezTo>
                <a:close/>
              </a:path>
            </a:pathLst>
          </a:cu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000">
              <a:solidFill>
                <a:srgbClr val="6A6F7C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78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모서리가 둥근 직사각형 37"/>
          <p:cNvSpPr/>
          <p:nvPr/>
        </p:nvSpPr>
        <p:spPr>
          <a:xfrm>
            <a:off x="1577835" y="2454535"/>
            <a:ext cx="5094813" cy="815497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sz="2400" b="1" dirty="0" smtClean="0">
                <a:solidFill>
                  <a:schemeClr val="bg1"/>
                </a:solidFill>
              </a:rPr>
              <a:t>일본기업의 필수 조건과 분위기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7077157" y="3618566"/>
            <a:ext cx="1301274" cy="690444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prstClr val="white"/>
                </a:solidFill>
              </a:rPr>
              <a:t>#</a:t>
            </a:r>
            <a:r>
              <a:rPr lang="ko-KR" altLang="en-US" sz="2000" b="1" dirty="0" smtClean="0">
                <a:solidFill>
                  <a:prstClr val="white"/>
                </a:solidFill>
              </a:rPr>
              <a:t>정</a:t>
            </a:r>
            <a:r>
              <a:rPr lang="en-US" altLang="ko-KR" sz="2000" b="1" dirty="0" smtClean="0">
                <a:solidFill>
                  <a:prstClr val="white"/>
                </a:solidFill>
              </a:rPr>
              <a:t>*</a:t>
            </a:r>
            <a:r>
              <a:rPr lang="ko-KR" altLang="en-US" sz="2000" b="1" dirty="0" smtClean="0">
                <a:solidFill>
                  <a:prstClr val="white"/>
                </a:solidFill>
              </a:rPr>
              <a:t>지</a:t>
            </a:r>
            <a:endParaRPr lang="en-US" altLang="ko-KR" sz="2000" b="1" dirty="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818784" y="1761498"/>
            <a:ext cx="2466478" cy="690444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prstClr val="white"/>
                </a:solidFill>
              </a:rPr>
              <a:t>#</a:t>
            </a:r>
            <a:r>
              <a:rPr lang="ko-KR" altLang="en-US" sz="2000" b="1" dirty="0" smtClean="0">
                <a:solidFill>
                  <a:prstClr val="white"/>
                </a:solidFill>
              </a:rPr>
              <a:t>일본어일본학과</a:t>
            </a:r>
            <a:endParaRPr lang="en-US" altLang="ko-KR" sz="2000" b="1" dirty="0">
              <a:solidFill>
                <a:prstClr val="white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7727793" y="2690032"/>
            <a:ext cx="1823979" cy="6904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rgbClr val="43CDD7"/>
                </a:solidFill>
              </a:rPr>
              <a:t>#21501***</a:t>
            </a:r>
            <a:endParaRPr lang="en-US" altLang="ko-KR" sz="2000" b="1" dirty="0">
              <a:solidFill>
                <a:srgbClr val="43CD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19935" y="461016"/>
            <a:ext cx="4236842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목차</a:t>
            </a:r>
            <a:endParaRPr lang="ko-KR" alt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6557683" y="1890472"/>
            <a:ext cx="2859578" cy="2859578"/>
          </a:xfrm>
          <a:prstGeom prst="ellipse">
            <a:avLst/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b="1" dirty="0" smtClean="0">
              <a:solidFill>
                <a:prstClr val="white"/>
              </a:solidFill>
            </a:endParaRPr>
          </a:p>
          <a:p>
            <a:pPr algn="ctr"/>
            <a:r>
              <a:rPr lang="ko-KR" altLang="en-US" sz="2400" b="1" dirty="0" smtClean="0">
                <a:solidFill>
                  <a:prstClr val="white"/>
                </a:solidFill>
              </a:rPr>
              <a:t>일본기업의</a:t>
            </a:r>
            <a:endParaRPr lang="en-US" altLang="ko-KR" sz="2400" b="1" dirty="0" smtClean="0">
              <a:solidFill>
                <a:prstClr val="white"/>
              </a:solidFill>
            </a:endParaRPr>
          </a:p>
          <a:p>
            <a:pPr algn="ctr"/>
            <a:r>
              <a:rPr lang="ko-KR" altLang="en-US" sz="2400" b="1" dirty="0" smtClean="0">
                <a:solidFill>
                  <a:prstClr val="white"/>
                </a:solidFill>
              </a:rPr>
              <a:t>분위기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2780934" y="1890472"/>
            <a:ext cx="2859578" cy="2859578"/>
          </a:xfrm>
          <a:prstGeom prst="ellipse">
            <a:avLst/>
          </a:prstGeom>
          <a:solidFill>
            <a:srgbClr val="6A6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b="1" dirty="0" smtClean="0">
              <a:solidFill>
                <a:prstClr val="white"/>
              </a:solidFill>
            </a:endParaRPr>
          </a:p>
          <a:p>
            <a:pPr algn="ctr"/>
            <a:r>
              <a:rPr lang="ko-KR" altLang="en-US" sz="2400" b="1" dirty="0" smtClean="0">
                <a:solidFill>
                  <a:prstClr val="white"/>
                </a:solidFill>
              </a:rPr>
              <a:t>일본기업의 </a:t>
            </a:r>
            <a:endParaRPr lang="en-US" altLang="ko-KR" sz="2400" b="1" dirty="0" smtClean="0">
              <a:solidFill>
                <a:prstClr val="white"/>
              </a:solidFill>
            </a:endParaRPr>
          </a:p>
          <a:p>
            <a:pPr algn="ctr"/>
            <a:r>
              <a:rPr lang="ko-KR" altLang="en-US" sz="2400" b="1" dirty="0" smtClean="0">
                <a:solidFill>
                  <a:prstClr val="white"/>
                </a:solidFill>
              </a:rPr>
              <a:t>필수조건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5235" y="2071179"/>
            <a:ext cx="1207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01</a:t>
            </a:r>
            <a:endParaRPr lang="ko-KR" altLang="en-US" sz="4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1984" y="2064843"/>
            <a:ext cx="1207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</a:t>
            </a:r>
            <a:endParaRPr lang="ko-KR" altLang="en-US" sz="4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6637485" y="5166360"/>
            <a:ext cx="2779776" cy="0"/>
          </a:xfrm>
          <a:prstGeom prst="line">
            <a:avLst/>
          </a:prstGeom>
          <a:ln w="38100">
            <a:solidFill>
              <a:srgbClr val="6A6F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2778440" y="5166360"/>
            <a:ext cx="2779776" cy="0"/>
          </a:xfrm>
          <a:prstGeom prst="line">
            <a:avLst/>
          </a:prstGeom>
          <a:ln w="38100">
            <a:solidFill>
              <a:srgbClr val="43C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6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424815" y="432569"/>
            <a:ext cx="4073044" cy="640466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sz="2400" b="1" dirty="0" smtClean="0">
                <a:solidFill>
                  <a:schemeClr val="bg1"/>
                </a:solidFill>
              </a:rPr>
              <a:t>일본기업의 일자리 현황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050723" y="1839700"/>
            <a:ext cx="5663482" cy="41679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prstClr val="white"/>
                </a:solidFill>
              </a:rPr>
              <a:t>경기회복〮고령화 </a:t>
            </a:r>
            <a:r>
              <a:rPr lang="en-US" altLang="ko-KR" sz="2800" b="1" dirty="0" smtClean="0">
                <a:solidFill>
                  <a:prstClr val="white"/>
                </a:solidFill>
              </a:rPr>
              <a:t>- </a:t>
            </a:r>
            <a:r>
              <a:rPr lang="ko-KR" altLang="en-US" sz="2800" b="1" dirty="0" smtClean="0">
                <a:solidFill>
                  <a:prstClr val="white"/>
                </a:solidFill>
              </a:rPr>
              <a:t>노동력 부족</a:t>
            </a:r>
            <a:endParaRPr lang="en-US" altLang="ko-KR" sz="2800" b="1" dirty="0" smtClean="0">
              <a:solidFill>
                <a:prstClr val="white"/>
              </a:solidFill>
            </a:endParaRPr>
          </a:p>
          <a:p>
            <a:endParaRPr lang="en-US" altLang="ko-KR" sz="2800" b="1" dirty="0" smtClean="0">
              <a:solidFill>
                <a:prstClr val="white"/>
              </a:solidFill>
            </a:endParaRPr>
          </a:p>
          <a:p>
            <a:r>
              <a:rPr lang="ko-KR" altLang="en-US" sz="2800" b="1" dirty="0" smtClean="0">
                <a:solidFill>
                  <a:prstClr val="white"/>
                </a:solidFill>
              </a:rPr>
              <a:t>구직자 </a:t>
            </a:r>
            <a:r>
              <a:rPr lang="en-US" altLang="ko-KR" sz="2800" b="1" dirty="0" smtClean="0">
                <a:solidFill>
                  <a:prstClr val="white"/>
                </a:solidFill>
              </a:rPr>
              <a:t>100</a:t>
            </a:r>
            <a:r>
              <a:rPr lang="ko-KR" altLang="en-US" sz="2800" b="1" dirty="0" smtClean="0">
                <a:solidFill>
                  <a:prstClr val="white"/>
                </a:solidFill>
              </a:rPr>
              <a:t>명 당 일자리 </a:t>
            </a:r>
            <a:r>
              <a:rPr lang="en-US" altLang="ko-KR" sz="2800" b="1" dirty="0" smtClean="0">
                <a:solidFill>
                  <a:prstClr val="white"/>
                </a:solidFill>
              </a:rPr>
              <a:t>163</a:t>
            </a:r>
            <a:r>
              <a:rPr lang="ko-KR" altLang="en-US" sz="2800" b="1" dirty="0" smtClean="0">
                <a:solidFill>
                  <a:prstClr val="white"/>
                </a:solidFill>
              </a:rPr>
              <a:t>개</a:t>
            </a:r>
            <a:endParaRPr lang="en-US" altLang="ko-KR" sz="2800" b="1" dirty="0" smtClean="0">
              <a:solidFill>
                <a:prstClr val="white"/>
              </a:solidFill>
            </a:endParaRPr>
          </a:p>
          <a:p>
            <a:endParaRPr lang="en-US" altLang="ko-KR" sz="2400" b="1" dirty="0" smtClean="0">
              <a:solidFill>
                <a:prstClr val="white"/>
              </a:solidFill>
            </a:endParaRPr>
          </a:p>
          <a:p>
            <a:r>
              <a:rPr lang="ko-KR" altLang="en-US" sz="2400" b="1" dirty="0" smtClean="0">
                <a:solidFill>
                  <a:prstClr val="white"/>
                </a:solidFill>
              </a:rPr>
              <a:t>일본기업취업 한국인 </a:t>
            </a:r>
            <a:r>
              <a:rPr lang="en-US" altLang="ko-KR" sz="2400" b="1" dirty="0" smtClean="0">
                <a:solidFill>
                  <a:prstClr val="white"/>
                </a:solidFill>
              </a:rPr>
              <a:t>5</a:t>
            </a:r>
            <a:r>
              <a:rPr lang="ko-KR" altLang="en-US" sz="2400" b="1" dirty="0" smtClean="0">
                <a:solidFill>
                  <a:prstClr val="white"/>
                </a:solidFill>
              </a:rPr>
              <a:t>년간 </a:t>
            </a:r>
            <a:r>
              <a:rPr lang="en-US" altLang="ko-KR" sz="2400" b="1" dirty="0" smtClean="0">
                <a:solidFill>
                  <a:prstClr val="white"/>
                </a:solidFill>
              </a:rPr>
              <a:t>2</a:t>
            </a:r>
            <a:r>
              <a:rPr lang="ko-KR" altLang="en-US" sz="2400" b="1" dirty="0" err="1" smtClean="0">
                <a:solidFill>
                  <a:prstClr val="white"/>
                </a:solidFill>
              </a:rPr>
              <a:t>만명</a:t>
            </a:r>
            <a:r>
              <a:rPr lang="ko-KR" altLang="en-US" sz="2400" b="1" dirty="0" smtClean="0">
                <a:solidFill>
                  <a:prstClr val="white"/>
                </a:solidFill>
              </a:rPr>
              <a:t> 증가</a:t>
            </a:r>
            <a:endParaRPr lang="ko-KR" alt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440" y="1144191"/>
            <a:ext cx="14510860" cy="55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5607664" descr="EMB00001c287c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52"/>
          <a:stretch>
            <a:fillRect/>
          </a:stretch>
        </p:blipFill>
        <p:spPr bwMode="auto">
          <a:xfrm>
            <a:off x="424815" y="1768079"/>
            <a:ext cx="5308528" cy="42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6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44278" y="1806067"/>
            <a:ext cx="3871347" cy="3994513"/>
          </a:xfrm>
          <a:prstGeom prst="rect">
            <a:avLst/>
          </a:prstGeom>
          <a:solidFill>
            <a:schemeClr val="bg1"/>
          </a:solidFill>
          <a:ln w="19050"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 algn="ctr"/>
            <a:r>
              <a:rPr lang="ko-KR" alt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장기적 인재</a:t>
            </a:r>
            <a:endParaRPr lang="en-US" altLang="ko-KR" sz="32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en-US" altLang="ko-KR" sz="32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ko-KR" alt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</a:rPr>
              <a:t>인성</a:t>
            </a:r>
            <a:endParaRPr lang="en-US" altLang="ko-KR" sz="3200" b="1" dirty="0" smtClean="0"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</a:endParaRPr>
          </a:p>
          <a:p>
            <a:pPr lvl="0" algn="ctr"/>
            <a:endParaRPr lang="en-US" altLang="ko-KR" sz="3200" b="1" dirty="0" smtClean="0"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</a:endParaRPr>
          </a:p>
          <a:p>
            <a:pPr lvl="0" algn="ctr"/>
            <a:r>
              <a:rPr lang="ko-KR" alt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</a:rPr>
              <a:t>자기소개서 위주</a:t>
            </a:r>
            <a:endParaRPr lang="en-US" altLang="ko-KR" sz="1000" b="1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endParaRPr lang="en-US" altLang="ko-KR" sz="1100" b="1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806067"/>
            <a:ext cx="5855830" cy="3994513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723900" y="405137"/>
            <a:ext cx="4688359" cy="6204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sz="2400" b="1" dirty="0">
                <a:solidFill>
                  <a:prstClr val="white"/>
                </a:solidFill>
              </a:rPr>
              <a:t>한국 </a:t>
            </a:r>
            <a:r>
              <a:rPr lang="en-US" altLang="ko-KR" sz="2400" b="1" dirty="0">
                <a:solidFill>
                  <a:prstClr val="white"/>
                </a:solidFill>
              </a:rPr>
              <a:t>vs </a:t>
            </a:r>
            <a:r>
              <a:rPr lang="ko-KR" altLang="en-US" sz="2400" b="1" dirty="0">
                <a:solidFill>
                  <a:prstClr val="white"/>
                </a:solidFill>
              </a:rPr>
              <a:t>일본 채용 절차 비교</a:t>
            </a:r>
            <a:endParaRPr lang="en-US" altLang="ko-KR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1136904" y="437655"/>
            <a:ext cx="3249745" cy="563241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sz="2400" b="1" smtClean="0">
                <a:solidFill>
                  <a:prstClr val="white"/>
                </a:solidFill>
              </a:rPr>
              <a:t>일본 기업의 연봉</a:t>
            </a:r>
            <a:endParaRPr lang="en-US" altLang="ko-KR" sz="2400" b="1" dirty="0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27050" y="1598420"/>
            <a:ext cx="4196526" cy="4400043"/>
          </a:xfrm>
          <a:prstGeom prst="rect">
            <a:avLst/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 algn="ctr"/>
            <a:endParaRPr lang="en-US" altLang="ko-KR" sz="2800" b="1" dirty="0" smtClean="0">
              <a:solidFill>
                <a:schemeClr val="bg1"/>
              </a:solidFill>
            </a:endParaRPr>
          </a:p>
          <a:p>
            <a:pPr lvl="0" algn="ctr"/>
            <a:endParaRPr lang="en-US" altLang="ko-KR" sz="900" b="1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endParaRPr lang="en-US" altLang="ko-KR" sz="1050" b="1" dirty="0">
              <a:solidFill>
                <a:schemeClr val="bg1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136904" y="1598421"/>
            <a:ext cx="4797552" cy="4400043"/>
            <a:chOff x="1136904" y="1598421"/>
            <a:chExt cx="4797552" cy="4400043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904" y="1598421"/>
              <a:ext cx="4797552" cy="23378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904" y="4020566"/>
              <a:ext cx="4797552" cy="19778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6375726" y="2040059"/>
            <a:ext cx="35894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ko-KR" altLang="en-US" sz="2400" b="1" dirty="0">
                <a:solidFill>
                  <a:prstClr val="white"/>
                </a:solidFill>
              </a:rPr>
              <a:t>일본기업 초임 높지 않음</a:t>
            </a:r>
            <a:endParaRPr lang="en-US" altLang="ko-KR" sz="2400" b="1" dirty="0">
              <a:solidFill>
                <a:prstClr val="white"/>
              </a:solidFill>
            </a:endParaRPr>
          </a:p>
          <a:p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82514" y="2808864"/>
            <a:ext cx="323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ko-KR" altLang="en-US" sz="2400" b="1" dirty="0">
                <a:solidFill>
                  <a:schemeClr val="bg1"/>
                </a:solidFill>
              </a:rPr>
              <a:t>대기업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   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평균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20</a:t>
            </a:r>
            <a:r>
              <a:rPr lang="ko-KR" altLang="en-US" sz="2400" b="1" dirty="0">
                <a:solidFill>
                  <a:schemeClr val="bg1"/>
                </a:solidFill>
              </a:rPr>
              <a:t>만엔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5938" y="3549308"/>
            <a:ext cx="3701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ko-KR" altLang="en-US" sz="2400" b="1" dirty="0">
                <a:solidFill>
                  <a:schemeClr val="bg1"/>
                </a:solidFill>
              </a:rPr>
              <a:t>소기업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    25</a:t>
            </a:r>
            <a:r>
              <a:rPr lang="ko-KR" altLang="en-US" sz="2400" b="1" dirty="0">
                <a:solidFill>
                  <a:schemeClr val="bg1"/>
                </a:solidFill>
              </a:rPr>
              <a:t>만엔</a:t>
            </a:r>
            <a:r>
              <a:rPr lang="en-US" altLang="ko-KR" sz="1600" b="1" dirty="0">
                <a:solidFill>
                  <a:schemeClr val="bg1"/>
                </a:solidFill>
              </a:rPr>
              <a:t>(</a:t>
            </a:r>
            <a:r>
              <a:rPr lang="ko-KR" altLang="en-US" sz="1600" b="1" dirty="0">
                <a:solidFill>
                  <a:schemeClr val="bg1"/>
                </a:solidFill>
              </a:rPr>
              <a:t>인재확보</a:t>
            </a:r>
            <a:r>
              <a:rPr lang="en-US" altLang="ko-KR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오른쪽 화살표 15"/>
          <p:cNvSpPr/>
          <p:nvPr/>
        </p:nvSpPr>
        <p:spPr>
          <a:xfrm>
            <a:off x="7626096" y="2926805"/>
            <a:ext cx="329184" cy="207241"/>
          </a:xfrm>
          <a:prstGeom prst="rightArrow">
            <a:avLst/>
          </a:prstGeom>
          <a:solidFill>
            <a:srgbClr val="6A6F7C"/>
          </a:solidFill>
          <a:ln>
            <a:solidFill>
              <a:srgbClr val="6A6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7626096" y="3644793"/>
            <a:ext cx="329184" cy="207241"/>
          </a:xfrm>
          <a:prstGeom prst="rightArrow">
            <a:avLst/>
          </a:prstGeom>
          <a:solidFill>
            <a:srgbClr val="6A6F7C"/>
          </a:solidFill>
          <a:ln>
            <a:solidFill>
              <a:srgbClr val="6A6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375726" y="5379686"/>
            <a:ext cx="3368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ko-KR" altLang="en-US" sz="2800" b="1" dirty="0" smtClean="0">
                <a:solidFill>
                  <a:schemeClr val="bg1"/>
                </a:solidFill>
              </a:rPr>
              <a:t>물가       </a:t>
            </a:r>
            <a:r>
              <a:rPr lang="ko-KR" altLang="en-US" sz="2800" b="1" dirty="0" err="1" smtClean="0">
                <a:solidFill>
                  <a:schemeClr val="bg1"/>
                </a:solidFill>
              </a:rPr>
              <a:t>실생활비</a:t>
            </a:r>
            <a:endParaRPr lang="en-US" altLang="ko-KR" sz="2800" b="1" dirty="0">
              <a:solidFill>
                <a:schemeClr val="bg1"/>
              </a:solidFill>
            </a:endParaRPr>
          </a:p>
          <a:p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오른쪽 화살표 18"/>
          <p:cNvSpPr/>
          <p:nvPr/>
        </p:nvSpPr>
        <p:spPr>
          <a:xfrm rot="16200000">
            <a:off x="7123176" y="5186155"/>
            <a:ext cx="758952" cy="465198"/>
          </a:xfrm>
          <a:prstGeom prst="rightArrow">
            <a:avLst>
              <a:gd name="adj1" fmla="val 50000"/>
              <a:gd name="adj2" fmla="val 65725"/>
            </a:avLst>
          </a:prstGeom>
          <a:solidFill>
            <a:srgbClr val="6A6F7C"/>
          </a:solidFill>
          <a:ln>
            <a:solidFill>
              <a:srgbClr val="6A6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 rot="16200000">
            <a:off x="9417133" y="5186154"/>
            <a:ext cx="758952" cy="465198"/>
          </a:xfrm>
          <a:prstGeom prst="rightArrow">
            <a:avLst>
              <a:gd name="adj1" fmla="val 50000"/>
              <a:gd name="adj2" fmla="val 65725"/>
            </a:avLst>
          </a:prstGeom>
          <a:solidFill>
            <a:srgbClr val="6A6F7C"/>
          </a:solidFill>
          <a:ln>
            <a:solidFill>
              <a:srgbClr val="6A6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220546" y="2865384"/>
            <a:ext cx="4660896" cy="3350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302538" y="5209337"/>
            <a:ext cx="4357597" cy="2972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177316" y="4298833"/>
            <a:ext cx="409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가부장적 사회 남녀임금차이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자유형 23">
            <a:hlinkClick r:id="rId5"/>
          </p:cNvPr>
          <p:cNvSpPr/>
          <p:nvPr/>
        </p:nvSpPr>
        <p:spPr>
          <a:xfrm rot="1800000">
            <a:off x="11209575" y="5878027"/>
            <a:ext cx="513157" cy="678437"/>
          </a:xfrm>
          <a:custGeom>
            <a:avLst/>
            <a:gdLst>
              <a:gd name="connsiteX0" fmla="*/ 206259 w 313282"/>
              <a:gd name="connsiteY0" fmla="*/ 131071 h 421291"/>
              <a:gd name="connsiteX1" fmla="*/ 254417 w 313282"/>
              <a:gd name="connsiteY1" fmla="*/ 154571 h 421291"/>
              <a:gd name="connsiteX2" fmla="*/ 293383 w 313282"/>
              <a:gd name="connsiteY2" fmla="*/ 198749 h 421291"/>
              <a:gd name="connsiteX3" fmla="*/ 239085 w 313282"/>
              <a:gd name="connsiteY3" fmla="*/ 401392 h 421291"/>
              <a:gd name="connsiteX4" fmla="*/ 36442 w 313282"/>
              <a:gd name="connsiteY4" fmla="*/ 347094 h 421291"/>
              <a:gd name="connsiteX5" fmla="*/ 17667 w 313282"/>
              <a:gd name="connsiteY5" fmla="*/ 291258 h 421291"/>
              <a:gd name="connsiteX6" fmla="*/ 19893 w 313282"/>
              <a:gd name="connsiteY6" fmla="*/ 259334 h 421291"/>
              <a:gd name="connsiteX7" fmla="*/ 40634 w 313282"/>
              <a:gd name="connsiteY7" fmla="*/ 271309 h 421291"/>
              <a:gd name="connsiteX8" fmla="*/ 39433 w 313282"/>
              <a:gd name="connsiteY8" fmla="*/ 288548 h 421291"/>
              <a:gd name="connsiteX9" fmla="*/ 55432 w 313282"/>
              <a:gd name="connsiteY9" fmla="*/ 336130 h 421291"/>
              <a:gd name="connsiteX10" fmla="*/ 228120 w 313282"/>
              <a:gd name="connsiteY10" fmla="*/ 382402 h 421291"/>
              <a:gd name="connsiteX11" fmla="*/ 274391 w 313282"/>
              <a:gd name="connsiteY11" fmla="*/ 209714 h 421291"/>
              <a:gd name="connsiteX12" fmla="*/ 241185 w 313282"/>
              <a:gd name="connsiteY12" fmla="*/ 172067 h 421291"/>
              <a:gd name="connsiteX13" fmla="*/ 206259 w 313282"/>
              <a:gd name="connsiteY13" fmla="*/ 155023 h 421291"/>
              <a:gd name="connsiteX14" fmla="*/ 90740 w 313282"/>
              <a:gd name="connsiteY14" fmla="*/ 144451 h 421291"/>
              <a:gd name="connsiteX15" fmla="*/ 133939 w 313282"/>
              <a:gd name="connsiteY15" fmla="*/ 129924 h 421291"/>
              <a:gd name="connsiteX16" fmla="*/ 133940 w 313282"/>
              <a:gd name="connsiteY16" fmla="*/ 152603 h 421291"/>
              <a:gd name="connsiteX17" fmla="*/ 101704 w 313282"/>
              <a:gd name="connsiteY17" fmla="*/ 163443 h 421291"/>
              <a:gd name="connsiteX18" fmla="*/ 64056 w 313282"/>
              <a:gd name="connsiteY18" fmla="*/ 196649 h 421291"/>
              <a:gd name="connsiteX19" fmla="*/ 62277 w 313282"/>
              <a:gd name="connsiteY19" fmla="*/ 200297 h 421291"/>
              <a:gd name="connsiteX20" fmla="*/ 43591 w 313282"/>
              <a:gd name="connsiteY20" fmla="*/ 189508 h 421291"/>
              <a:gd name="connsiteX21" fmla="*/ 46563 w 313282"/>
              <a:gd name="connsiteY21" fmla="*/ 183418 h 421291"/>
              <a:gd name="connsiteX22" fmla="*/ 90740 w 313282"/>
              <a:gd name="connsiteY22" fmla="*/ 144451 h 421291"/>
              <a:gd name="connsiteX23" fmla="*/ 159157 w 313282"/>
              <a:gd name="connsiteY23" fmla="*/ 5272 h 421291"/>
              <a:gd name="connsiteX24" fmla="*/ 171885 w 313282"/>
              <a:gd name="connsiteY24" fmla="*/ 0 h 421291"/>
              <a:gd name="connsiteX25" fmla="*/ 189885 w 313282"/>
              <a:gd name="connsiteY25" fmla="*/ 18000 h 421291"/>
              <a:gd name="connsiteX26" fmla="*/ 189885 w 313282"/>
              <a:gd name="connsiteY26" fmla="*/ 298375 h 421291"/>
              <a:gd name="connsiteX27" fmla="*/ 191274 w 313282"/>
              <a:gd name="connsiteY27" fmla="*/ 300185 h 421291"/>
              <a:gd name="connsiteX28" fmla="*/ 189476 w 313282"/>
              <a:gd name="connsiteY28" fmla="*/ 313844 h 421291"/>
              <a:gd name="connsiteX29" fmla="*/ 185313 w 313282"/>
              <a:gd name="connsiteY29" fmla="*/ 317038 h 421291"/>
              <a:gd name="connsiteX30" fmla="*/ 184613 w 313282"/>
              <a:gd name="connsiteY30" fmla="*/ 318728 h 421291"/>
              <a:gd name="connsiteX31" fmla="*/ 181348 w 313282"/>
              <a:gd name="connsiteY31" fmla="*/ 320080 h 421291"/>
              <a:gd name="connsiteX32" fmla="*/ 178546 w 313282"/>
              <a:gd name="connsiteY32" fmla="*/ 322230 h 421291"/>
              <a:gd name="connsiteX33" fmla="*/ 176733 w 313282"/>
              <a:gd name="connsiteY33" fmla="*/ 321992 h 421291"/>
              <a:gd name="connsiteX34" fmla="*/ 171885 w 313282"/>
              <a:gd name="connsiteY34" fmla="*/ 324000 h 421291"/>
              <a:gd name="connsiteX35" fmla="*/ 159157 w 313282"/>
              <a:gd name="connsiteY35" fmla="*/ 318728 h 421291"/>
              <a:gd name="connsiteX36" fmla="*/ 158284 w 313282"/>
              <a:gd name="connsiteY36" fmla="*/ 316620 h 421291"/>
              <a:gd name="connsiteX37" fmla="*/ 9002 w 313282"/>
              <a:gd name="connsiteY37" fmla="*/ 230432 h 421291"/>
              <a:gd name="connsiteX38" fmla="*/ 2414 w 313282"/>
              <a:gd name="connsiteY38" fmla="*/ 205844 h 421291"/>
              <a:gd name="connsiteX39" fmla="*/ 27003 w 313282"/>
              <a:gd name="connsiteY39" fmla="*/ 199255 h 421291"/>
              <a:gd name="connsiteX40" fmla="*/ 153885 w 313282"/>
              <a:gd name="connsiteY40" fmla="*/ 272511 h 421291"/>
              <a:gd name="connsiteX41" fmla="*/ 153885 w 313282"/>
              <a:gd name="connsiteY41" fmla="*/ 18000 h 421291"/>
              <a:gd name="connsiteX42" fmla="*/ 159157 w 313282"/>
              <a:gd name="connsiteY42" fmla="*/ 5272 h 4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3282" h="421291">
                <a:moveTo>
                  <a:pt x="206259" y="131071"/>
                </a:moveTo>
                <a:lnTo>
                  <a:pt x="254417" y="154571"/>
                </a:lnTo>
                <a:cubicBezTo>
                  <a:pt x="269791" y="166188"/>
                  <a:pt x="283142" y="181011"/>
                  <a:pt x="293383" y="198749"/>
                </a:cubicBezTo>
                <a:cubicBezTo>
                  <a:pt x="334348" y="269702"/>
                  <a:pt x="310038" y="360428"/>
                  <a:pt x="239085" y="401392"/>
                </a:cubicBezTo>
                <a:cubicBezTo>
                  <a:pt x="168133" y="442357"/>
                  <a:pt x="77407" y="418047"/>
                  <a:pt x="36442" y="347094"/>
                </a:cubicBezTo>
                <a:cubicBezTo>
                  <a:pt x="26201" y="329356"/>
                  <a:pt x="20040" y="310382"/>
                  <a:pt x="17667" y="291258"/>
                </a:cubicBezTo>
                <a:lnTo>
                  <a:pt x="19893" y="259334"/>
                </a:lnTo>
                <a:lnTo>
                  <a:pt x="40634" y="271309"/>
                </a:lnTo>
                <a:lnTo>
                  <a:pt x="39433" y="288548"/>
                </a:lnTo>
                <a:cubicBezTo>
                  <a:pt x="41455" y="304845"/>
                  <a:pt x="46705" y="321015"/>
                  <a:pt x="55432" y="336130"/>
                </a:cubicBezTo>
                <a:cubicBezTo>
                  <a:pt x="90341" y="396594"/>
                  <a:pt x="167656" y="417311"/>
                  <a:pt x="228120" y="382402"/>
                </a:cubicBezTo>
                <a:cubicBezTo>
                  <a:pt x="288584" y="347493"/>
                  <a:pt x="309300" y="270178"/>
                  <a:pt x="274391" y="209714"/>
                </a:cubicBezTo>
                <a:cubicBezTo>
                  <a:pt x="265664" y="194599"/>
                  <a:pt x="254287" y="181966"/>
                  <a:pt x="241185" y="172067"/>
                </a:cubicBezTo>
                <a:lnTo>
                  <a:pt x="206259" y="155023"/>
                </a:lnTo>
                <a:close/>
                <a:moveTo>
                  <a:pt x="90740" y="144451"/>
                </a:moveTo>
                <a:lnTo>
                  <a:pt x="133939" y="129924"/>
                </a:lnTo>
                <a:lnTo>
                  <a:pt x="133940" y="152603"/>
                </a:lnTo>
                <a:lnTo>
                  <a:pt x="101704" y="163443"/>
                </a:lnTo>
                <a:cubicBezTo>
                  <a:pt x="86588" y="172170"/>
                  <a:pt x="73957" y="183548"/>
                  <a:pt x="64056" y="196649"/>
                </a:cubicBezTo>
                <a:lnTo>
                  <a:pt x="62277" y="200297"/>
                </a:lnTo>
                <a:lnTo>
                  <a:pt x="43591" y="189508"/>
                </a:lnTo>
                <a:lnTo>
                  <a:pt x="46563" y="183418"/>
                </a:lnTo>
                <a:cubicBezTo>
                  <a:pt x="58179" y="168044"/>
                  <a:pt x="73002" y="154692"/>
                  <a:pt x="90740" y="144451"/>
                </a:cubicBezTo>
                <a:close/>
                <a:moveTo>
                  <a:pt x="159157" y="5272"/>
                </a:moveTo>
                <a:cubicBezTo>
                  <a:pt x="162415" y="2015"/>
                  <a:pt x="166915" y="0"/>
                  <a:pt x="171885" y="0"/>
                </a:cubicBezTo>
                <a:cubicBezTo>
                  <a:pt x="181826" y="0"/>
                  <a:pt x="189885" y="8059"/>
                  <a:pt x="189885" y="18000"/>
                </a:cubicBezTo>
                <a:lnTo>
                  <a:pt x="189885" y="298375"/>
                </a:lnTo>
                <a:lnTo>
                  <a:pt x="191274" y="300185"/>
                </a:lnTo>
                <a:cubicBezTo>
                  <a:pt x="192466" y="304635"/>
                  <a:pt x="191961" y="309539"/>
                  <a:pt x="189476" y="313844"/>
                </a:cubicBezTo>
                <a:lnTo>
                  <a:pt x="185313" y="317038"/>
                </a:lnTo>
                <a:lnTo>
                  <a:pt x="184613" y="318728"/>
                </a:lnTo>
                <a:lnTo>
                  <a:pt x="181348" y="320080"/>
                </a:lnTo>
                <a:lnTo>
                  <a:pt x="178546" y="322230"/>
                </a:lnTo>
                <a:lnTo>
                  <a:pt x="176733" y="321992"/>
                </a:lnTo>
                <a:lnTo>
                  <a:pt x="171885" y="324000"/>
                </a:lnTo>
                <a:cubicBezTo>
                  <a:pt x="166915" y="324000"/>
                  <a:pt x="162415" y="321985"/>
                  <a:pt x="159157" y="318728"/>
                </a:cubicBezTo>
                <a:lnTo>
                  <a:pt x="158284" y="316620"/>
                </a:lnTo>
                <a:lnTo>
                  <a:pt x="9002" y="230432"/>
                </a:lnTo>
                <a:cubicBezTo>
                  <a:pt x="393" y="225462"/>
                  <a:pt x="-2556" y="214453"/>
                  <a:pt x="2414" y="205844"/>
                </a:cubicBezTo>
                <a:cubicBezTo>
                  <a:pt x="7384" y="197235"/>
                  <a:pt x="18393" y="194285"/>
                  <a:pt x="27003" y="199255"/>
                </a:cubicBezTo>
                <a:lnTo>
                  <a:pt x="153885" y="272511"/>
                </a:lnTo>
                <a:lnTo>
                  <a:pt x="153885" y="18000"/>
                </a:lnTo>
                <a:cubicBezTo>
                  <a:pt x="153885" y="13029"/>
                  <a:pt x="155900" y="8530"/>
                  <a:pt x="159157" y="5272"/>
                </a:cubicBezTo>
                <a:close/>
              </a:path>
            </a:pathLst>
          </a:cu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04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3025">
            <a:off x="1312769" y="1334510"/>
            <a:ext cx="2014470" cy="2737613"/>
          </a:xfrm>
          <a:prstGeom prst="rect">
            <a:avLst/>
          </a:prstGeom>
        </p:spPr>
      </p:pic>
      <p:sp>
        <p:nvSpPr>
          <p:cNvPr id="21" name="모서리가 둥근 직사각형 20"/>
          <p:cNvSpPr/>
          <p:nvPr/>
        </p:nvSpPr>
        <p:spPr>
          <a:xfrm>
            <a:off x="5419056" y="1971055"/>
            <a:ext cx="3358746" cy="587692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prstClr val="white"/>
                </a:solidFill>
              </a:rPr>
              <a:t>"</a:t>
            </a:r>
            <a:r>
              <a:rPr lang="ko-KR" altLang="en-US" sz="2000" b="1" dirty="0">
                <a:solidFill>
                  <a:prstClr val="white"/>
                </a:solidFill>
              </a:rPr>
              <a:t>지각을 절대 하지 마라</a:t>
            </a:r>
            <a:r>
              <a:rPr lang="en-US" altLang="ko-KR" sz="2000" b="1" dirty="0">
                <a:solidFill>
                  <a:prstClr val="white"/>
                </a:solidFill>
              </a:rPr>
              <a:t>"</a:t>
            </a:r>
          </a:p>
        </p:txBody>
      </p:sp>
      <p:sp>
        <p:nvSpPr>
          <p:cNvPr id="28" name="모서리가 둥근 직사각형 27"/>
          <p:cNvSpPr/>
          <p:nvPr/>
        </p:nvSpPr>
        <p:spPr>
          <a:xfrm>
            <a:off x="5419056" y="3435581"/>
            <a:ext cx="4799055" cy="587692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prstClr val="white"/>
                </a:solidFill>
              </a:rPr>
              <a:t>"</a:t>
            </a:r>
            <a:r>
              <a:rPr lang="ko-KR" altLang="en-US" b="1" dirty="0">
                <a:solidFill>
                  <a:prstClr val="white"/>
                </a:solidFill>
              </a:rPr>
              <a:t>회사 비품을 자기 것처럼 마구 쓰지 말 것</a:t>
            </a:r>
            <a:r>
              <a:rPr lang="en-US" altLang="ko-KR" b="1" dirty="0">
                <a:solidFill>
                  <a:prstClr val="white"/>
                </a:solidFill>
              </a:rPr>
              <a:t>"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5419056" y="2703318"/>
            <a:ext cx="4799055" cy="5876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43CDD7"/>
                </a:solidFill>
              </a:rPr>
              <a:t>"</a:t>
            </a:r>
            <a:r>
              <a:rPr lang="ko-KR" altLang="en-US" b="1" dirty="0">
                <a:solidFill>
                  <a:srgbClr val="43CDD7"/>
                </a:solidFill>
              </a:rPr>
              <a:t>상사와의 연락을 메신저로만 끝내지 마라</a:t>
            </a:r>
            <a:r>
              <a:rPr lang="en-US" altLang="ko-KR" b="1" dirty="0">
                <a:solidFill>
                  <a:srgbClr val="43CDD7"/>
                </a:solidFill>
              </a:rPr>
              <a:t>"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4267199" y="373648"/>
            <a:ext cx="3727623" cy="516038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sz="2400" b="1" dirty="0" smtClean="0">
                <a:solidFill>
                  <a:prstClr val="white"/>
                </a:solidFill>
              </a:rPr>
              <a:t>일본 기업 사내 분위기</a:t>
            </a:r>
            <a:endParaRPr lang="en-US" altLang="ko-KR" sz="2400" b="1" dirty="0">
              <a:solidFill>
                <a:prstClr val="white"/>
              </a:solidFill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5419056" y="4168247"/>
            <a:ext cx="4799055" cy="5876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43CDD7"/>
                </a:solidFill>
              </a:rPr>
              <a:t>“</a:t>
            </a:r>
            <a:r>
              <a:rPr lang="ko-KR" altLang="en-US" b="1" dirty="0" smtClean="0">
                <a:solidFill>
                  <a:srgbClr val="43CDD7"/>
                </a:solidFill>
              </a:rPr>
              <a:t>술자리 후엔 상대에게 감사 메일 보내기</a:t>
            </a:r>
            <a:r>
              <a:rPr lang="en-US" altLang="ko-KR" b="1" dirty="0" smtClean="0">
                <a:solidFill>
                  <a:srgbClr val="43CDD7"/>
                </a:solidFill>
              </a:rPr>
              <a:t>”</a:t>
            </a:r>
            <a:endParaRPr lang="en-US" altLang="ko-KR" b="1" dirty="0">
              <a:solidFill>
                <a:srgbClr val="43CDD7"/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5419056" y="4900913"/>
            <a:ext cx="5183042" cy="587692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prstClr val="white"/>
                </a:solidFill>
              </a:rPr>
              <a:t>“</a:t>
            </a:r>
            <a:r>
              <a:rPr lang="ko-KR" altLang="en-US" b="1" dirty="0" smtClean="0">
                <a:solidFill>
                  <a:prstClr val="white"/>
                </a:solidFill>
              </a:rPr>
              <a:t>명절〮연말연시에 반드시 연하장을 보낼 것</a:t>
            </a:r>
            <a:r>
              <a:rPr lang="en-US" altLang="ko-KR" b="1" dirty="0" smtClean="0">
                <a:solidFill>
                  <a:prstClr val="white"/>
                </a:solidFill>
              </a:rPr>
              <a:t>"</a:t>
            </a:r>
            <a:endParaRPr lang="en-US" altLang="ko-KR" b="1" dirty="0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70" y="4118187"/>
            <a:ext cx="3534033" cy="21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806" y="2451974"/>
            <a:ext cx="3962743" cy="762066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10701478" y="5864612"/>
            <a:ext cx="1110530" cy="378650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#</a:t>
            </a:r>
            <a:r>
              <a:rPr lang="ko-KR" altLang="en-US" b="1" dirty="0" smtClean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김</a:t>
            </a:r>
            <a:r>
              <a:rPr lang="en-US" altLang="ko-KR" b="1" dirty="0" smtClean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*</a:t>
            </a:r>
            <a:r>
              <a:rPr lang="ko-KR" altLang="en-US" b="1" dirty="0" smtClean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연</a:t>
            </a:r>
            <a:endParaRPr lang="en-US" altLang="ko-KR" b="1" dirty="0">
              <a:solidFill>
                <a:prstClr val="white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66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/>
          <p:cNvSpPr/>
          <p:nvPr/>
        </p:nvSpPr>
        <p:spPr>
          <a:xfrm>
            <a:off x="1215736" y="3015619"/>
            <a:ext cx="4076683" cy="33453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 algn="ctr"/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t="2172" r="1598" b="2172"/>
          <a:stretch/>
        </p:blipFill>
        <p:spPr>
          <a:xfrm>
            <a:off x="1544559" y="3317599"/>
            <a:ext cx="3402708" cy="257698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715" y="3046322"/>
            <a:ext cx="4078577" cy="331465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756" y="3405510"/>
            <a:ext cx="3536709" cy="248907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620" y="5807724"/>
            <a:ext cx="3322608" cy="52430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7090" y="5826446"/>
            <a:ext cx="3322608" cy="51820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4527" y="370677"/>
            <a:ext cx="2676376" cy="54868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416" y="1128998"/>
            <a:ext cx="7382896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718" y="445234"/>
            <a:ext cx="2676376" cy="54868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78" y="1792067"/>
            <a:ext cx="2842769" cy="294964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843" y="2449412"/>
            <a:ext cx="2536156" cy="229229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165" y="2449412"/>
            <a:ext cx="2536156" cy="229229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2945" y="2449412"/>
            <a:ext cx="2536156" cy="229229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71" y="2832652"/>
            <a:ext cx="2305893" cy="1525814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22" y="2955764"/>
            <a:ext cx="1563242" cy="1279589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993" y="2832652"/>
            <a:ext cx="2108060" cy="144235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6357" y="1627221"/>
            <a:ext cx="2639797" cy="4389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6357" y="5159970"/>
            <a:ext cx="723657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914400" y="360948"/>
            <a:ext cx="3158620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b="1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전후 출산율 추이</a:t>
            </a:r>
            <a:endParaRPr lang="en-US" altLang="ko-KR" b="1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9071208" y="2590823"/>
            <a:ext cx="24770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CONTENTS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산업의 </a:t>
            </a:r>
            <a:r>
              <a:rPr lang="ko-KR" altLang="en-US" sz="1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발달로 여성들의 </a:t>
            </a:r>
            <a:endParaRPr lang="en-US" altLang="ko-KR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지속적인 사회진출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232359" y="4853649"/>
            <a:ext cx="24770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CONTENTS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전통적 가장의 역할을 </a:t>
            </a:r>
            <a:endParaRPr lang="en-US" altLang="ko-KR" sz="1400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여성과 공유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6177929" y="4139781"/>
            <a:ext cx="650771" cy="650771"/>
            <a:chOff x="6856330" y="5806134"/>
            <a:chExt cx="748389" cy="748389"/>
          </a:xfrm>
        </p:grpSpPr>
        <p:sp>
          <p:nvSpPr>
            <p:cNvPr id="22" name="타원 21"/>
            <p:cNvSpPr/>
            <p:nvPr/>
          </p:nvSpPr>
          <p:spPr>
            <a:xfrm>
              <a:off x="6856330" y="5806134"/>
              <a:ext cx="748389" cy="748389"/>
            </a:xfrm>
            <a:prstGeom prst="ellipse">
              <a:avLst/>
            </a:prstGeom>
            <a:solidFill>
              <a:srgbClr val="6A6F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60">
                <a:solidFill>
                  <a:prstClr val="white"/>
                </a:solidFill>
              </a:endParaRPr>
            </a:p>
          </p:txBody>
        </p:sp>
        <p:grpSp>
          <p:nvGrpSpPr>
            <p:cNvPr id="23" name="Group 28"/>
            <p:cNvGrpSpPr>
              <a:grpSpLocks noChangeAspect="1"/>
            </p:cNvGrpSpPr>
            <p:nvPr/>
          </p:nvGrpSpPr>
          <p:grpSpPr bwMode="auto">
            <a:xfrm>
              <a:off x="7064689" y="6057627"/>
              <a:ext cx="310215" cy="271499"/>
              <a:chOff x="496" y="4251"/>
              <a:chExt cx="641" cy="561"/>
            </a:xfrm>
            <a:solidFill>
              <a:schemeClr val="bg1"/>
            </a:solidFill>
          </p:grpSpPr>
          <p:sp>
            <p:nvSpPr>
              <p:cNvPr id="24" name="Freeform 30"/>
              <p:cNvSpPr>
                <a:spLocks/>
              </p:cNvSpPr>
              <p:nvPr/>
            </p:nvSpPr>
            <p:spPr bwMode="auto">
              <a:xfrm>
                <a:off x="709" y="4720"/>
                <a:ext cx="88" cy="92"/>
              </a:xfrm>
              <a:custGeom>
                <a:avLst/>
                <a:gdLst>
                  <a:gd name="T0" fmla="*/ 0 w 526"/>
                  <a:gd name="T1" fmla="*/ 0 h 553"/>
                  <a:gd name="T2" fmla="*/ 526 w 526"/>
                  <a:gd name="T3" fmla="*/ 250 h 553"/>
                  <a:gd name="T4" fmla="*/ 97 w 526"/>
                  <a:gd name="T5" fmla="*/ 542 h 553"/>
                  <a:gd name="T6" fmla="*/ 81 w 526"/>
                  <a:gd name="T7" fmla="*/ 549 h 553"/>
                  <a:gd name="T8" fmla="*/ 65 w 526"/>
                  <a:gd name="T9" fmla="*/ 553 h 553"/>
                  <a:gd name="T10" fmla="*/ 49 w 526"/>
                  <a:gd name="T11" fmla="*/ 552 h 553"/>
                  <a:gd name="T12" fmla="*/ 34 w 526"/>
                  <a:gd name="T13" fmla="*/ 546 h 553"/>
                  <a:gd name="T14" fmla="*/ 20 w 526"/>
                  <a:gd name="T15" fmla="*/ 535 h 553"/>
                  <a:gd name="T16" fmla="*/ 9 w 526"/>
                  <a:gd name="T17" fmla="*/ 522 h 553"/>
                  <a:gd name="T18" fmla="*/ 2 w 526"/>
                  <a:gd name="T19" fmla="*/ 507 h 553"/>
                  <a:gd name="T20" fmla="*/ 0 w 526"/>
                  <a:gd name="T21" fmla="*/ 490 h 553"/>
                  <a:gd name="T22" fmla="*/ 0 w 526"/>
                  <a:gd name="T23" fmla="*/ 0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6" h="553">
                    <a:moveTo>
                      <a:pt x="0" y="0"/>
                    </a:moveTo>
                    <a:lnTo>
                      <a:pt x="526" y="250"/>
                    </a:lnTo>
                    <a:lnTo>
                      <a:pt x="97" y="542"/>
                    </a:lnTo>
                    <a:lnTo>
                      <a:pt x="81" y="549"/>
                    </a:lnTo>
                    <a:lnTo>
                      <a:pt x="65" y="553"/>
                    </a:lnTo>
                    <a:lnTo>
                      <a:pt x="49" y="552"/>
                    </a:lnTo>
                    <a:lnTo>
                      <a:pt x="34" y="546"/>
                    </a:lnTo>
                    <a:lnTo>
                      <a:pt x="20" y="535"/>
                    </a:lnTo>
                    <a:lnTo>
                      <a:pt x="9" y="522"/>
                    </a:lnTo>
                    <a:lnTo>
                      <a:pt x="2" y="507"/>
                    </a:lnTo>
                    <a:lnTo>
                      <a:pt x="0" y="4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auto">
              <a:xfrm>
                <a:off x="496" y="4251"/>
                <a:ext cx="641" cy="530"/>
              </a:xfrm>
              <a:custGeom>
                <a:avLst/>
                <a:gdLst>
                  <a:gd name="T0" fmla="*/ 3785 w 3847"/>
                  <a:gd name="T1" fmla="*/ 0 h 3180"/>
                  <a:gd name="T2" fmla="*/ 3800 w 3847"/>
                  <a:gd name="T3" fmla="*/ 2 h 3180"/>
                  <a:gd name="T4" fmla="*/ 3814 w 3847"/>
                  <a:gd name="T5" fmla="*/ 7 h 3180"/>
                  <a:gd name="T6" fmla="*/ 3827 w 3847"/>
                  <a:gd name="T7" fmla="*/ 16 h 3180"/>
                  <a:gd name="T8" fmla="*/ 3839 w 3847"/>
                  <a:gd name="T9" fmla="*/ 31 h 3180"/>
                  <a:gd name="T10" fmla="*/ 3846 w 3847"/>
                  <a:gd name="T11" fmla="*/ 49 h 3180"/>
                  <a:gd name="T12" fmla="*/ 3847 w 3847"/>
                  <a:gd name="T13" fmla="*/ 66 h 3180"/>
                  <a:gd name="T14" fmla="*/ 3842 w 3847"/>
                  <a:gd name="T15" fmla="*/ 85 h 3180"/>
                  <a:gd name="T16" fmla="*/ 2642 w 3847"/>
                  <a:gd name="T17" fmla="*/ 3110 h 3180"/>
                  <a:gd name="T18" fmla="*/ 2631 w 3847"/>
                  <a:gd name="T19" fmla="*/ 3130 h 3180"/>
                  <a:gd name="T20" fmla="*/ 2617 w 3847"/>
                  <a:gd name="T21" fmla="*/ 3147 h 3180"/>
                  <a:gd name="T22" fmla="*/ 2600 w 3847"/>
                  <a:gd name="T23" fmla="*/ 3161 h 3180"/>
                  <a:gd name="T24" fmla="*/ 2579 w 3847"/>
                  <a:gd name="T25" fmla="*/ 3172 h 3180"/>
                  <a:gd name="T26" fmla="*/ 2559 w 3847"/>
                  <a:gd name="T27" fmla="*/ 3178 h 3180"/>
                  <a:gd name="T28" fmla="*/ 2539 w 3847"/>
                  <a:gd name="T29" fmla="*/ 3180 h 3180"/>
                  <a:gd name="T30" fmla="*/ 2514 w 3847"/>
                  <a:gd name="T31" fmla="*/ 3177 h 3180"/>
                  <a:gd name="T32" fmla="*/ 2491 w 3847"/>
                  <a:gd name="T33" fmla="*/ 3168 h 3180"/>
                  <a:gd name="T34" fmla="*/ 1278 w 3847"/>
                  <a:gd name="T35" fmla="*/ 2591 h 3180"/>
                  <a:gd name="T36" fmla="*/ 2984 w 3847"/>
                  <a:gd name="T37" fmla="*/ 878 h 3180"/>
                  <a:gd name="T38" fmla="*/ 1036 w 3847"/>
                  <a:gd name="T39" fmla="*/ 2477 h 3180"/>
                  <a:gd name="T40" fmla="*/ 63 w 3847"/>
                  <a:gd name="T41" fmla="*/ 2014 h 3180"/>
                  <a:gd name="T42" fmla="*/ 42 w 3847"/>
                  <a:gd name="T43" fmla="*/ 2000 h 3180"/>
                  <a:gd name="T44" fmla="*/ 24 w 3847"/>
                  <a:gd name="T45" fmla="*/ 1983 h 3180"/>
                  <a:gd name="T46" fmla="*/ 11 w 3847"/>
                  <a:gd name="T47" fmla="*/ 1963 h 3180"/>
                  <a:gd name="T48" fmla="*/ 3 w 3847"/>
                  <a:gd name="T49" fmla="*/ 1940 h 3180"/>
                  <a:gd name="T50" fmla="*/ 0 w 3847"/>
                  <a:gd name="T51" fmla="*/ 1915 h 3180"/>
                  <a:gd name="T52" fmla="*/ 2 w 3847"/>
                  <a:gd name="T53" fmla="*/ 1891 h 3180"/>
                  <a:gd name="T54" fmla="*/ 10 w 3847"/>
                  <a:gd name="T55" fmla="*/ 1867 h 3180"/>
                  <a:gd name="T56" fmla="*/ 23 w 3847"/>
                  <a:gd name="T57" fmla="*/ 1846 h 3180"/>
                  <a:gd name="T58" fmla="*/ 41 w 3847"/>
                  <a:gd name="T59" fmla="*/ 1829 h 3180"/>
                  <a:gd name="T60" fmla="*/ 62 w 3847"/>
                  <a:gd name="T61" fmla="*/ 1816 h 3180"/>
                  <a:gd name="T62" fmla="*/ 3757 w 3847"/>
                  <a:gd name="T63" fmla="*/ 5 h 3180"/>
                  <a:gd name="T64" fmla="*/ 3771 w 3847"/>
                  <a:gd name="T65" fmla="*/ 1 h 3180"/>
                  <a:gd name="T66" fmla="*/ 3785 w 3847"/>
                  <a:gd name="T67" fmla="*/ 0 h 3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47" h="3180">
                    <a:moveTo>
                      <a:pt x="3785" y="0"/>
                    </a:moveTo>
                    <a:lnTo>
                      <a:pt x="3800" y="2"/>
                    </a:lnTo>
                    <a:lnTo>
                      <a:pt x="3814" y="7"/>
                    </a:lnTo>
                    <a:lnTo>
                      <a:pt x="3827" y="16"/>
                    </a:lnTo>
                    <a:lnTo>
                      <a:pt x="3839" y="31"/>
                    </a:lnTo>
                    <a:lnTo>
                      <a:pt x="3846" y="49"/>
                    </a:lnTo>
                    <a:lnTo>
                      <a:pt x="3847" y="66"/>
                    </a:lnTo>
                    <a:lnTo>
                      <a:pt x="3842" y="85"/>
                    </a:lnTo>
                    <a:lnTo>
                      <a:pt x="2642" y="3110"/>
                    </a:lnTo>
                    <a:lnTo>
                      <a:pt x="2631" y="3130"/>
                    </a:lnTo>
                    <a:lnTo>
                      <a:pt x="2617" y="3147"/>
                    </a:lnTo>
                    <a:lnTo>
                      <a:pt x="2600" y="3161"/>
                    </a:lnTo>
                    <a:lnTo>
                      <a:pt x="2579" y="3172"/>
                    </a:lnTo>
                    <a:lnTo>
                      <a:pt x="2559" y="3178"/>
                    </a:lnTo>
                    <a:lnTo>
                      <a:pt x="2539" y="3180"/>
                    </a:lnTo>
                    <a:lnTo>
                      <a:pt x="2514" y="3177"/>
                    </a:lnTo>
                    <a:lnTo>
                      <a:pt x="2491" y="3168"/>
                    </a:lnTo>
                    <a:lnTo>
                      <a:pt x="1278" y="2591"/>
                    </a:lnTo>
                    <a:lnTo>
                      <a:pt x="2984" y="878"/>
                    </a:lnTo>
                    <a:lnTo>
                      <a:pt x="1036" y="2477"/>
                    </a:lnTo>
                    <a:lnTo>
                      <a:pt x="63" y="2014"/>
                    </a:lnTo>
                    <a:lnTo>
                      <a:pt x="42" y="2000"/>
                    </a:lnTo>
                    <a:lnTo>
                      <a:pt x="24" y="1983"/>
                    </a:lnTo>
                    <a:lnTo>
                      <a:pt x="11" y="1963"/>
                    </a:lnTo>
                    <a:lnTo>
                      <a:pt x="3" y="1940"/>
                    </a:lnTo>
                    <a:lnTo>
                      <a:pt x="0" y="1915"/>
                    </a:lnTo>
                    <a:lnTo>
                      <a:pt x="2" y="1891"/>
                    </a:lnTo>
                    <a:lnTo>
                      <a:pt x="10" y="1867"/>
                    </a:lnTo>
                    <a:lnTo>
                      <a:pt x="23" y="1846"/>
                    </a:lnTo>
                    <a:lnTo>
                      <a:pt x="41" y="1829"/>
                    </a:lnTo>
                    <a:lnTo>
                      <a:pt x="62" y="1816"/>
                    </a:lnTo>
                    <a:lnTo>
                      <a:pt x="3757" y="5"/>
                    </a:lnTo>
                    <a:lnTo>
                      <a:pt x="3771" y="1"/>
                    </a:lnTo>
                    <a:lnTo>
                      <a:pt x="37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</p:grpSp>
      <p:grpSp>
        <p:nvGrpSpPr>
          <p:cNvPr id="27" name="그룹 26"/>
          <p:cNvGrpSpPr/>
          <p:nvPr/>
        </p:nvGrpSpPr>
        <p:grpSpPr>
          <a:xfrm>
            <a:off x="9101493" y="1754062"/>
            <a:ext cx="650771" cy="650771"/>
            <a:chOff x="7775194" y="4756399"/>
            <a:chExt cx="748389" cy="748389"/>
          </a:xfrm>
        </p:grpSpPr>
        <p:sp>
          <p:nvSpPr>
            <p:cNvPr id="21" name="타원 20"/>
            <p:cNvSpPr/>
            <p:nvPr/>
          </p:nvSpPr>
          <p:spPr>
            <a:xfrm>
              <a:off x="7775194" y="4756399"/>
              <a:ext cx="748389" cy="748389"/>
            </a:xfrm>
            <a:prstGeom prst="ellipse">
              <a:avLst/>
            </a:prstGeom>
            <a:solidFill>
              <a:srgbClr val="43CD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60">
                <a:solidFill>
                  <a:prstClr val="white"/>
                </a:solidFill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8043198" y="4988420"/>
              <a:ext cx="249294" cy="306063"/>
            </a:xfrm>
            <a:custGeom>
              <a:avLst/>
              <a:gdLst>
                <a:gd name="T0" fmla="*/ 1930 w 2831"/>
                <a:gd name="T1" fmla="*/ 2787 h 3472"/>
                <a:gd name="T2" fmla="*/ 1791 w 2831"/>
                <a:gd name="T3" fmla="*/ 2855 h 3472"/>
                <a:gd name="T4" fmla="*/ 2114 w 2831"/>
                <a:gd name="T5" fmla="*/ 3172 h 3472"/>
                <a:gd name="T6" fmla="*/ 2628 w 2831"/>
                <a:gd name="T7" fmla="*/ 2656 h 3472"/>
                <a:gd name="T8" fmla="*/ 2538 w 2831"/>
                <a:gd name="T9" fmla="*/ 2529 h 3472"/>
                <a:gd name="T10" fmla="*/ 1440 w 2831"/>
                <a:gd name="T11" fmla="*/ 2529 h 3472"/>
                <a:gd name="T12" fmla="*/ 914 w 2831"/>
                <a:gd name="T13" fmla="*/ 2569 h 3472"/>
                <a:gd name="T14" fmla="*/ 928 w 2831"/>
                <a:gd name="T15" fmla="*/ 2433 h 3472"/>
                <a:gd name="T16" fmla="*/ 807 w 2831"/>
                <a:gd name="T17" fmla="*/ 2382 h 3472"/>
                <a:gd name="T18" fmla="*/ 439 w 2831"/>
                <a:gd name="T19" fmla="*/ 2514 h 3472"/>
                <a:gd name="T20" fmla="*/ 470 w 2831"/>
                <a:gd name="T21" fmla="*/ 2433 h 3472"/>
                <a:gd name="T22" fmla="*/ 2186 w 2831"/>
                <a:gd name="T23" fmla="*/ 2182 h 3472"/>
                <a:gd name="T24" fmla="*/ 2642 w 2831"/>
                <a:gd name="T25" fmla="*/ 2371 h 3472"/>
                <a:gd name="T26" fmla="*/ 2831 w 2831"/>
                <a:gd name="T27" fmla="*/ 2827 h 3472"/>
                <a:gd name="T28" fmla="*/ 2642 w 2831"/>
                <a:gd name="T29" fmla="*/ 3283 h 3472"/>
                <a:gd name="T30" fmla="*/ 2186 w 2831"/>
                <a:gd name="T31" fmla="*/ 3472 h 3472"/>
                <a:gd name="T32" fmla="*/ 1729 w 2831"/>
                <a:gd name="T33" fmla="*/ 3283 h 3472"/>
                <a:gd name="T34" fmla="*/ 1540 w 2831"/>
                <a:gd name="T35" fmla="*/ 2827 h 3472"/>
                <a:gd name="T36" fmla="*/ 1729 w 2831"/>
                <a:gd name="T37" fmla="*/ 2371 h 3472"/>
                <a:gd name="T38" fmla="*/ 2186 w 2831"/>
                <a:gd name="T39" fmla="*/ 2182 h 3472"/>
                <a:gd name="T40" fmla="*/ 1540 w 2831"/>
                <a:gd name="T41" fmla="*/ 2083 h 3472"/>
                <a:gd name="T42" fmla="*/ 914 w 2831"/>
                <a:gd name="T43" fmla="*/ 2123 h 3472"/>
                <a:gd name="T44" fmla="*/ 928 w 2831"/>
                <a:gd name="T45" fmla="*/ 1986 h 3472"/>
                <a:gd name="T46" fmla="*/ 807 w 2831"/>
                <a:gd name="T47" fmla="*/ 1957 h 3472"/>
                <a:gd name="T48" fmla="*/ 439 w 2831"/>
                <a:gd name="T49" fmla="*/ 2088 h 3472"/>
                <a:gd name="T50" fmla="*/ 470 w 2831"/>
                <a:gd name="T51" fmla="*/ 2007 h 3472"/>
                <a:gd name="T52" fmla="*/ 944 w 2831"/>
                <a:gd name="T53" fmla="*/ 1588 h 3472"/>
                <a:gd name="T54" fmla="*/ 1786 w 2831"/>
                <a:gd name="T55" fmla="*/ 1702 h 3472"/>
                <a:gd name="T56" fmla="*/ 904 w 2831"/>
                <a:gd name="T57" fmla="*/ 1716 h 3472"/>
                <a:gd name="T58" fmla="*/ 944 w 2831"/>
                <a:gd name="T59" fmla="*/ 1588 h 3472"/>
                <a:gd name="T60" fmla="*/ 800 w 2831"/>
                <a:gd name="T61" fmla="*/ 1548 h 3472"/>
                <a:gd name="T62" fmla="*/ 430 w 2831"/>
                <a:gd name="T63" fmla="*/ 1656 h 3472"/>
                <a:gd name="T64" fmla="*/ 484 w 2831"/>
                <a:gd name="T65" fmla="*/ 1589 h 3472"/>
                <a:gd name="T66" fmla="*/ 1738 w 2831"/>
                <a:gd name="T67" fmla="*/ 1140 h 3472"/>
                <a:gd name="T68" fmla="*/ 1778 w 2831"/>
                <a:gd name="T69" fmla="*/ 1269 h 3472"/>
                <a:gd name="T70" fmla="*/ 896 w 2831"/>
                <a:gd name="T71" fmla="*/ 1255 h 3472"/>
                <a:gd name="T72" fmla="*/ 769 w 2831"/>
                <a:gd name="T73" fmla="*/ 1030 h 3472"/>
                <a:gd name="T74" fmla="*/ 616 w 2831"/>
                <a:gd name="T75" fmla="*/ 1312 h 3472"/>
                <a:gd name="T76" fmla="*/ 423 w 2831"/>
                <a:gd name="T77" fmla="*/ 1202 h 3472"/>
                <a:gd name="T78" fmla="*/ 496 w 2831"/>
                <a:gd name="T79" fmla="*/ 1154 h 3472"/>
                <a:gd name="T80" fmla="*/ 548 w 2831"/>
                <a:gd name="T81" fmla="*/ 372 h 3472"/>
                <a:gd name="T82" fmla="*/ 681 w 2831"/>
                <a:gd name="T83" fmla="*/ 618 h 3472"/>
                <a:gd name="T84" fmla="*/ 1588 w 2831"/>
                <a:gd name="T85" fmla="*/ 597 h 3472"/>
                <a:gd name="T86" fmla="*/ 1683 w 2831"/>
                <a:gd name="T87" fmla="*/ 347 h 3472"/>
                <a:gd name="T88" fmla="*/ 2201 w 2831"/>
                <a:gd name="T89" fmla="*/ 438 h 3472"/>
                <a:gd name="T90" fmla="*/ 2118 w 2831"/>
                <a:gd name="T91" fmla="*/ 2037 h 3472"/>
                <a:gd name="T92" fmla="*/ 1412 w 2831"/>
                <a:gd name="T93" fmla="*/ 3005 h 3472"/>
                <a:gd name="T94" fmla="*/ 47 w 2831"/>
                <a:gd name="T95" fmla="*/ 3054 h 3472"/>
                <a:gd name="T96" fmla="*/ 21 w 2831"/>
                <a:gd name="T97" fmla="*/ 455 h 3472"/>
                <a:gd name="T98" fmla="*/ 1118 w 2831"/>
                <a:gd name="T99" fmla="*/ 99 h 3472"/>
                <a:gd name="T100" fmla="*/ 1053 w 2831"/>
                <a:gd name="T101" fmla="*/ 211 h 3472"/>
                <a:gd name="T102" fmla="*/ 1182 w 2831"/>
                <a:gd name="T103" fmla="*/ 211 h 3472"/>
                <a:gd name="T104" fmla="*/ 1118 w 2831"/>
                <a:gd name="T105" fmla="*/ 99 h 3472"/>
                <a:gd name="T106" fmla="*/ 1268 w 2831"/>
                <a:gd name="T107" fmla="*/ 85 h 3472"/>
                <a:gd name="T108" fmla="*/ 1328 w 2831"/>
                <a:gd name="T109" fmla="*/ 238 h 3472"/>
                <a:gd name="T110" fmla="*/ 1564 w 2831"/>
                <a:gd name="T111" fmla="*/ 312 h 3472"/>
                <a:gd name="T112" fmla="*/ 1547 w 2831"/>
                <a:gd name="T113" fmla="*/ 503 h 3472"/>
                <a:gd name="T114" fmla="*/ 711 w 2831"/>
                <a:gd name="T115" fmla="*/ 521 h 3472"/>
                <a:gd name="T116" fmla="*/ 657 w 2831"/>
                <a:gd name="T117" fmla="*/ 338 h 3472"/>
                <a:gd name="T118" fmla="*/ 889 w 2831"/>
                <a:gd name="T119" fmla="*/ 245 h 3472"/>
                <a:gd name="T120" fmla="*/ 954 w 2831"/>
                <a:gd name="T121" fmla="*/ 112 h 3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31" h="3472">
                  <a:moveTo>
                    <a:pt x="2538" y="2529"/>
                  </a:moveTo>
                  <a:lnTo>
                    <a:pt x="2517" y="2531"/>
                  </a:lnTo>
                  <a:lnTo>
                    <a:pt x="2496" y="2537"/>
                  </a:lnTo>
                  <a:lnTo>
                    <a:pt x="2476" y="2547"/>
                  </a:lnTo>
                  <a:lnTo>
                    <a:pt x="2459" y="2563"/>
                  </a:lnTo>
                  <a:lnTo>
                    <a:pt x="2124" y="2939"/>
                  </a:lnTo>
                  <a:lnTo>
                    <a:pt x="1950" y="2800"/>
                  </a:lnTo>
                  <a:lnTo>
                    <a:pt x="1930" y="2787"/>
                  </a:lnTo>
                  <a:lnTo>
                    <a:pt x="1909" y="2780"/>
                  </a:lnTo>
                  <a:lnTo>
                    <a:pt x="1888" y="2778"/>
                  </a:lnTo>
                  <a:lnTo>
                    <a:pt x="1866" y="2780"/>
                  </a:lnTo>
                  <a:lnTo>
                    <a:pt x="1845" y="2787"/>
                  </a:lnTo>
                  <a:lnTo>
                    <a:pt x="1826" y="2799"/>
                  </a:lnTo>
                  <a:lnTo>
                    <a:pt x="1810" y="2814"/>
                  </a:lnTo>
                  <a:lnTo>
                    <a:pt x="1797" y="2834"/>
                  </a:lnTo>
                  <a:lnTo>
                    <a:pt x="1791" y="2855"/>
                  </a:lnTo>
                  <a:lnTo>
                    <a:pt x="1788" y="2876"/>
                  </a:lnTo>
                  <a:lnTo>
                    <a:pt x="1791" y="2899"/>
                  </a:lnTo>
                  <a:lnTo>
                    <a:pt x="1797" y="2920"/>
                  </a:lnTo>
                  <a:lnTo>
                    <a:pt x="1809" y="2938"/>
                  </a:lnTo>
                  <a:lnTo>
                    <a:pt x="1826" y="2954"/>
                  </a:lnTo>
                  <a:lnTo>
                    <a:pt x="2073" y="3152"/>
                  </a:lnTo>
                  <a:lnTo>
                    <a:pt x="2093" y="3165"/>
                  </a:lnTo>
                  <a:lnTo>
                    <a:pt x="2114" y="3172"/>
                  </a:lnTo>
                  <a:lnTo>
                    <a:pt x="2135" y="3174"/>
                  </a:lnTo>
                  <a:lnTo>
                    <a:pt x="2156" y="3172"/>
                  </a:lnTo>
                  <a:lnTo>
                    <a:pt x="2175" y="3166"/>
                  </a:lnTo>
                  <a:lnTo>
                    <a:pt x="2194" y="3155"/>
                  </a:lnTo>
                  <a:lnTo>
                    <a:pt x="2210" y="3142"/>
                  </a:lnTo>
                  <a:lnTo>
                    <a:pt x="2607" y="2694"/>
                  </a:lnTo>
                  <a:lnTo>
                    <a:pt x="2620" y="2676"/>
                  </a:lnTo>
                  <a:lnTo>
                    <a:pt x="2628" y="2656"/>
                  </a:lnTo>
                  <a:lnTo>
                    <a:pt x="2633" y="2633"/>
                  </a:lnTo>
                  <a:lnTo>
                    <a:pt x="2631" y="2612"/>
                  </a:lnTo>
                  <a:lnTo>
                    <a:pt x="2625" y="2591"/>
                  </a:lnTo>
                  <a:lnTo>
                    <a:pt x="2615" y="2571"/>
                  </a:lnTo>
                  <a:lnTo>
                    <a:pt x="2599" y="2555"/>
                  </a:lnTo>
                  <a:lnTo>
                    <a:pt x="2580" y="2542"/>
                  </a:lnTo>
                  <a:lnTo>
                    <a:pt x="2560" y="2534"/>
                  </a:lnTo>
                  <a:lnTo>
                    <a:pt x="2538" y="2529"/>
                  </a:lnTo>
                  <a:close/>
                  <a:moveTo>
                    <a:pt x="944" y="2430"/>
                  </a:moveTo>
                  <a:lnTo>
                    <a:pt x="1391" y="2430"/>
                  </a:lnTo>
                  <a:lnTo>
                    <a:pt x="1406" y="2433"/>
                  </a:lnTo>
                  <a:lnTo>
                    <a:pt x="1420" y="2440"/>
                  </a:lnTo>
                  <a:lnTo>
                    <a:pt x="1431" y="2450"/>
                  </a:lnTo>
                  <a:lnTo>
                    <a:pt x="1438" y="2464"/>
                  </a:lnTo>
                  <a:lnTo>
                    <a:pt x="1440" y="2480"/>
                  </a:lnTo>
                  <a:lnTo>
                    <a:pt x="1440" y="2529"/>
                  </a:lnTo>
                  <a:lnTo>
                    <a:pt x="1438" y="2545"/>
                  </a:lnTo>
                  <a:lnTo>
                    <a:pt x="1431" y="2559"/>
                  </a:lnTo>
                  <a:lnTo>
                    <a:pt x="1420" y="2569"/>
                  </a:lnTo>
                  <a:lnTo>
                    <a:pt x="1406" y="2577"/>
                  </a:lnTo>
                  <a:lnTo>
                    <a:pt x="1391" y="2579"/>
                  </a:lnTo>
                  <a:lnTo>
                    <a:pt x="944" y="2579"/>
                  </a:lnTo>
                  <a:lnTo>
                    <a:pt x="928" y="2577"/>
                  </a:lnTo>
                  <a:lnTo>
                    <a:pt x="914" y="2569"/>
                  </a:lnTo>
                  <a:lnTo>
                    <a:pt x="904" y="2559"/>
                  </a:lnTo>
                  <a:lnTo>
                    <a:pt x="896" y="2545"/>
                  </a:lnTo>
                  <a:lnTo>
                    <a:pt x="894" y="2529"/>
                  </a:lnTo>
                  <a:lnTo>
                    <a:pt x="894" y="2480"/>
                  </a:lnTo>
                  <a:lnTo>
                    <a:pt x="896" y="2464"/>
                  </a:lnTo>
                  <a:lnTo>
                    <a:pt x="904" y="2450"/>
                  </a:lnTo>
                  <a:lnTo>
                    <a:pt x="914" y="2440"/>
                  </a:lnTo>
                  <a:lnTo>
                    <a:pt x="928" y="2433"/>
                  </a:lnTo>
                  <a:lnTo>
                    <a:pt x="944" y="2430"/>
                  </a:lnTo>
                  <a:close/>
                  <a:moveTo>
                    <a:pt x="769" y="2319"/>
                  </a:moveTo>
                  <a:lnTo>
                    <a:pt x="783" y="2322"/>
                  </a:lnTo>
                  <a:lnTo>
                    <a:pt x="795" y="2330"/>
                  </a:lnTo>
                  <a:lnTo>
                    <a:pt x="805" y="2341"/>
                  </a:lnTo>
                  <a:lnTo>
                    <a:pt x="810" y="2355"/>
                  </a:lnTo>
                  <a:lnTo>
                    <a:pt x="810" y="2368"/>
                  </a:lnTo>
                  <a:lnTo>
                    <a:pt x="807" y="2382"/>
                  </a:lnTo>
                  <a:lnTo>
                    <a:pt x="800" y="2395"/>
                  </a:lnTo>
                  <a:lnTo>
                    <a:pt x="616" y="2600"/>
                  </a:lnTo>
                  <a:lnTo>
                    <a:pt x="606" y="2608"/>
                  </a:lnTo>
                  <a:lnTo>
                    <a:pt x="594" y="2613"/>
                  </a:lnTo>
                  <a:lnTo>
                    <a:pt x="581" y="2616"/>
                  </a:lnTo>
                  <a:lnTo>
                    <a:pt x="567" y="2612"/>
                  </a:lnTo>
                  <a:lnTo>
                    <a:pt x="553" y="2605"/>
                  </a:lnTo>
                  <a:lnTo>
                    <a:pt x="439" y="2514"/>
                  </a:lnTo>
                  <a:lnTo>
                    <a:pt x="430" y="2503"/>
                  </a:lnTo>
                  <a:lnTo>
                    <a:pt x="423" y="2490"/>
                  </a:lnTo>
                  <a:lnTo>
                    <a:pt x="422" y="2477"/>
                  </a:lnTo>
                  <a:lnTo>
                    <a:pt x="425" y="2463"/>
                  </a:lnTo>
                  <a:lnTo>
                    <a:pt x="432" y="2449"/>
                  </a:lnTo>
                  <a:lnTo>
                    <a:pt x="442" y="2440"/>
                  </a:lnTo>
                  <a:lnTo>
                    <a:pt x="456" y="2435"/>
                  </a:lnTo>
                  <a:lnTo>
                    <a:pt x="470" y="2433"/>
                  </a:lnTo>
                  <a:lnTo>
                    <a:pt x="484" y="2436"/>
                  </a:lnTo>
                  <a:lnTo>
                    <a:pt x="496" y="2443"/>
                  </a:lnTo>
                  <a:lnTo>
                    <a:pt x="576" y="2507"/>
                  </a:lnTo>
                  <a:lnTo>
                    <a:pt x="731" y="2334"/>
                  </a:lnTo>
                  <a:lnTo>
                    <a:pt x="742" y="2324"/>
                  </a:lnTo>
                  <a:lnTo>
                    <a:pt x="755" y="2320"/>
                  </a:lnTo>
                  <a:lnTo>
                    <a:pt x="769" y="2319"/>
                  </a:lnTo>
                  <a:close/>
                  <a:moveTo>
                    <a:pt x="2186" y="2182"/>
                  </a:moveTo>
                  <a:lnTo>
                    <a:pt x="2251" y="2185"/>
                  </a:lnTo>
                  <a:lnTo>
                    <a:pt x="2316" y="2196"/>
                  </a:lnTo>
                  <a:lnTo>
                    <a:pt x="2378" y="2212"/>
                  </a:lnTo>
                  <a:lnTo>
                    <a:pt x="2437" y="2233"/>
                  </a:lnTo>
                  <a:lnTo>
                    <a:pt x="2494" y="2260"/>
                  </a:lnTo>
                  <a:lnTo>
                    <a:pt x="2546" y="2293"/>
                  </a:lnTo>
                  <a:lnTo>
                    <a:pt x="2596" y="2329"/>
                  </a:lnTo>
                  <a:lnTo>
                    <a:pt x="2642" y="2371"/>
                  </a:lnTo>
                  <a:lnTo>
                    <a:pt x="2683" y="2417"/>
                  </a:lnTo>
                  <a:lnTo>
                    <a:pt x="2721" y="2466"/>
                  </a:lnTo>
                  <a:lnTo>
                    <a:pt x="2753" y="2520"/>
                  </a:lnTo>
                  <a:lnTo>
                    <a:pt x="2780" y="2577"/>
                  </a:lnTo>
                  <a:lnTo>
                    <a:pt x="2802" y="2636"/>
                  </a:lnTo>
                  <a:lnTo>
                    <a:pt x="2818" y="2698"/>
                  </a:lnTo>
                  <a:lnTo>
                    <a:pt x="2828" y="2761"/>
                  </a:lnTo>
                  <a:lnTo>
                    <a:pt x="2831" y="2827"/>
                  </a:lnTo>
                  <a:lnTo>
                    <a:pt x="2828" y="2893"/>
                  </a:lnTo>
                  <a:lnTo>
                    <a:pt x="2818" y="2958"/>
                  </a:lnTo>
                  <a:lnTo>
                    <a:pt x="2802" y="3019"/>
                  </a:lnTo>
                  <a:lnTo>
                    <a:pt x="2780" y="3079"/>
                  </a:lnTo>
                  <a:lnTo>
                    <a:pt x="2753" y="3134"/>
                  </a:lnTo>
                  <a:lnTo>
                    <a:pt x="2721" y="3188"/>
                  </a:lnTo>
                  <a:lnTo>
                    <a:pt x="2683" y="3237"/>
                  </a:lnTo>
                  <a:lnTo>
                    <a:pt x="2642" y="3283"/>
                  </a:lnTo>
                  <a:lnTo>
                    <a:pt x="2596" y="3325"/>
                  </a:lnTo>
                  <a:lnTo>
                    <a:pt x="2546" y="3362"/>
                  </a:lnTo>
                  <a:lnTo>
                    <a:pt x="2494" y="3394"/>
                  </a:lnTo>
                  <a:lnTo>
                    <a:pt x="2437" y="3421"/>
                  </a:lnTo>
                  <a:lnTo>
                    <a:pt x="2378" y="3443"/>
                  </a:lnTo>
                  <a:lnTo>
                    <a:pt x="2316" y="3459"/>
                  </a:lnTo>
                  <a:lnTo>
                    <a:pt x="2251" y="3469"/>
                  </a:lnTo>
                  <a:lnTo>
                    <a:pt x="2186" y="3472"/>
                  </a:lnTo>
                  <a:lnTo>
                    <a:pt x="2120" y="3469"/>
                  </a:lnTo>
                  <a:lnTo>
                    <a:pt x="2055" y="3459"/>
                  </a:lnTo>
                  <a:lnTo>
                    <a:pt x="1993" y="3443"/>
                  </a:lnTo>
                  <a:lnTo>
                    <a:pt x="1934" y="3421"/>
                  </a:lnTo>
                  <a:lnTo>
                    <a:pt x="1877" y="3394"/>
                  </a:lnTo>
                  <a:lnTo>
                    <a:pt x="1825" y="3362"/>
                  </a:lnTo>
                  <a:lnTo>
                    <a:pt x="1775" y="3325"/>
                  </a:lnTo>
                  <a:lnTo>
                    <a:pt x="1729" y="3283"/>
                  </a:lnTo>
                  <a:lnTo>
                    <a:pt x="1688" y="3237"/>
                  </a:lnTo>
                  <a:lnTo>
                    <a:pt x="1650" y="3188"/>
                  </a:lnTo>
                  <a:lnTo>
                    <a:pt x="1618" y="3134"/>
                  </a:lnTo>
                  <a:lnTo>
                    <a:pt x="1591" y="3079"/>
                  </a:lnTo>
                  <a:lnTo>
                    <a:pt x="1569" y="3019"/>
                  </a:lnTo>
                  <a:lnTo>
                    <a:pt x="1553" y="2958"/>
                  </a:lnTo>
                  <a:lnTo>
                    <a:pt x="1543" y="2893"/>
                  </a:lnTo>
                  <a:lnTo>
                    <a:pt x="1540" y="2827"/>
                  </a:lnTo>
                  <a:lnTo>
                    <a:pt x="1543" y="2761"/>
                  </a:lnTo>
                  <a:lnTo>
                    <a:pt x="1553" y="2698"/>
                  </a:lnTo>
                  <a:lnTo>
                    <a:pt x="1569" y="2636"/>
                  </a:lnTo>
                  <a:lnTo>
                    <a:pt x="1591" y="2577"/>
                  </a:lnTo>
                  <a:lnTo>
                    <a:pt x="1618" y="2520"/>
                  </a:lnTo>
                  <a:lnTo>
                    <a:pt x="1650" y="2466"/>
                  </a:lnTo>
                  <a:lnTo>
                    <a:pt x="1688" y="2417"/>
                  </a:lnTo>
                  <a:lnTo>
                    <a:pt x="1729" y="2371"/>
                  </a:lnTo>
                  <a:lnTo>
                    <a:pt x="1775" y="2329"/>
                  </a:lnTo>
                  <a:lnTo>
                    <a:pt x="1825" y="2293"/>
                  </a:lnTo>
                  <a:lnTo>
                    <a:pt x="1877" y="2260"/>
                  </a:lnTo>
                  <a:lnTo>
                    <a:pt x="1934" y="2233"/>
                  </a:lnTo>
                  <a:lnTo>
                    <a:pt x="1993" y="2212"/>
                  </a:lnTo>
                  <a:lnTo>
                    <a:pt x="2055" y="2196"/>
                  </a:lnTo>
                  <a:lnTo>
                    <a:pt x="2120" y="2185"/>
                  </a:lnTo>
                  <a:lnTo>
                    <a:pt x="2186" y="2182"/>
                  </a:lnTo>
                  <a:close/>
                  <a:moveTo>
                    <a:pt x="944" y="1984"/>
                  </a:moveTo>
                  <a:lnTo>
                    <a:pt x="1491" y="1984"/>
                  </a:lnTo>
                  <a:lnTo>
                    <a:pt x="1505" y="1986"/>
                  </a:lnTo>
                  <a:lnTo>
                    <a:pt x="1519" y="1994"/>
                  </a:lnTo>
                  <a:lnTo>
                    <a:pt x="1531" y="2004"/>
                  </a:lnTo>
                  <a:lnTo>
                    <a:pt x="1537" y="2018"/>
                  </a:lnTo>
                  <a:lnTo>
                    <a:pt x="1540" y="2034"/>
                  </a:lnTo>
                  <a:lnTo>
                    <a:pt x="1540" y="2083"/>
                  </a:lnTo>
                  <a:lnTo>
                    <a:pt x="1537" y="2099"/>
                  </a:lnTo>
                  <a:lnTo>
                    <a:pt x="1531" y="2113"/>
                  </a:lnTo>
                  <a:lnTo>
                    <a:pt x="1519" y="2123"/>
                  </a:lnTo>
                  <a:lnTo>
                    <a:pt x="1505" y="2131"/>
                  </a:lnTo>
                  <a:lnTo>
                    <a:pt x="1491" y="2133"/>
                  </a:lnTo>
                  <a:lnTo>
                    <a:pt x="944" y="2133"/>
                  </a:lnTo>
                  <a:lnTo>
                    <a:pt x="928" y="2131"/>
                  </a:lnTo>
                  <a:lnTo>
                    <a:pt x="914" y="2123"/>
                  </a:lnTo>
                  <a:lnTo>
                    <a:pt x="904" y="2113"/>
                  </a:lnTo>
                  <a:lnTo>
                    <a:pt x="896" y="2099"/>
                  </a:lnTo>
                  <a:lnTo>
                    <a:pt x="894" y="2083"/>
                  </a:lnTo>
                  <a:lnTo>
                    <a:pt x="894" y="2034"/>
                  </a:lnTo>
                  <a:lnTo>
                    <a:pt x="896" y="2018"/>
                  </a:lnTo>
                  <a:lnTo>
                    <a:pt x="904" y="2004"/>
                  </a:lnTo>
                  <a:lnTo>
                    <a:pt x="914" y="1994"/>
                  </a:lnTo>
                  <a:lnTo>
                    <a:pt x="928" y="1986"/>
                  </a:lnTo>
                  <a:lnTo>
                    <a:pt x="944" y="1984"/>
                  </a:lnTo>
                  <a:close/>
                  <a:moveTo>
                    <a:pt x="769" y="1894"/>
                  </a:moveTo>
                  <a:lnTo>
                    <a:pt x="783" y="1897"/>
                  </a:lnTo>
                  <a:lnTo>
                    <a:pt x="795" y="1905"/>
                  </a:lnTo>
                  <a:lnTo>
                    <a:pt x="805" y="1916"/>
                  </a:lnTo>
                  <a:lnTo>
                    <a:pt x="810" y="1930"/>
                  </a:lnTo>
                  <a:lnTo>
                    <a:pt x="810" y="1943"/>
                  </a:lnTo>
                  <a:lnTo>
                    <a:pt x="807" y="1957"/>
                  </a:lnTo>
                  <a:lnTo>
                    <a:pt x="800" y="1970"/>
                  </a:lnTo>
                  <a:lnTo>
                    <a:pt x="616" y="2175"/>
                  </a:lnTo>
                  <a:lnTo>
                    <a:pt x="606" y="2183"/>
                  </a:lnTo>
                  <a:lnTo>
                    <a:pt x="594" y="2188"/>
                  </a:lnTo>
                  <a:lnTo>
                    <a:pt x="581" y="2191"/>
                  </a:lnTo>
                  <a:lnTo>
                    <a:pt x="567" y="2187"/>
                  </a:lnTo>
                  <a:lnTo>
                    <a:pt x="553" y="2180"/>
                  </a:lnTo>
                  <a:lnTo>
                    <a:pt x="439" y="2088"/>
                  </a:lnTo>
                  <a:lnTo>
                    <a:pt x="430" y="2078"/>
                  </a:lnTo>
                  <a:lnTo>
                    <a:pt x="423" y="2065"/>
                  </a:lnTo>
                  <a:lnTo>
                    <a:pt x="422" y="2052"/>
                  </a:lnTo>
                  <a:lnTo>
                    <a:pt x="425" y="2038"/>
                  </a:lnTo>
                  <a:lnTo>
                    <a:pt x="432" y="2024"/>
                  </a:lnTo>
                  <a:lnTo>
                    <a:pt x="442" y="2015"/>
                  </a:lnTo>
                  <a:lnTo>
                    <a:pt x="456" y="2010"/>
                  </a:lnTo>
                  <a:lnTo>
                    <a:pt x="470" y="2007"/>
                  </a:lnTo>
                  <a:lnTo>
                    <a:pt x="484" y="2011"/>
                  </a:lnTo>
                  <a:lnTo>
                    <a:pt x="496" y="2018"/>
                  </a:lnTo>
                  <a:lnTo>
                    <a:pt x="576" y="2082"/>
                  </a:lnTo>
                  <a:lnTo>
                    <a:pt x="731" y="1909"/>
                  </a:lnTo>
                  <a:lnTo>
                    <a:pt x="742" y="1899"/>
                  </a:lnTo>
                  <a:lnTo>
                    <a:pt x="755" y="1895"/>
                  </a:lnTo>
                  <a:lnTo>
                    <a:pt x="769" y="1894"/>
                  </a:lnTo>
                  <a:close/>
                  <a:moveTo>
                    <a:pt x="944" y="1588"/>
                  </a:moveTo>
                  <a:lnTo>
                    <a:pt x="1738" y="1588"/>
                  </a:lnTo>
                  <a:lnTo>
                    <a:pt x="1754" y="1590"/>
                  </a:lnTo>
                  <a:lnTo>
                    <a:pt x="1768" y="1597"/>
                  </a:lnTo>
                  <a:lnTo>
                    <a:pt x="1778" y="1608"/>
                  </a:lnTo>
                  <a:lnTo>
                    <a:pt x="1786" y="1621"/>
                  </a:lnTo>
                  <a:lnTo>
                    <a:pt x="1788" y="1637"/>
                  </a:lnTo>
                  <a:lnTo>
                    <a:pt x="1788" y="1687"/>
                  </a:lnTo>
                  <a:lnTo>
                    <a:pt x="1786" y="1702"/>
                  </a:lnTo>
                  <a:lnTo>
                    <a:pt x="1778" y="1716"/>
                  </a:lnTo>
                  <a:lnTo>
                    <a:pt x="1768" y="1727"/>
                  </a:lnTo>
                  <a:lnTo>
                    <a:pt x="1754" y="1734"/>
                  </a:lnTo>
                  <a:lnTo>
                    <a:pt x="1738" y="1736"/>
                  </a:lnTo>
                  <a:lnTo>
                    <a:pt x="944" y="1736"/>
                  </a:lnTo>
                  <a:lnTo>
                    <a:pt x="928" y="1734"/>
                  </a:lnTo>
                  <a:lnTo>
                    <a:pt x="914" y="1727"/>
                  </a:lnTo>
                  <a:lnTo>
                    <a:pt x="904" y="1716"/>
                  </a:lnTo>
                  <a:lnTo>
                    <a:pt x="896" y="1702"/>
                  </a:lnTo>
                  <a:lnTo>
                    <a:pt x="894" y="1687"/>
                  </a:lnTo>
                  <a:lnTo>
                    <a:pt x="894" y="1637"/>
                  </a:lnTo>
                  <a:lnTo>
                    <a:pt x="896" y="1621"/>
                  </a:lnTo>
                  <a:lnTo>
                    <a:pt x="904" y="1608"/>
                  </a:lnTo>
                  <a:lnTo>
                    <a:pt x="914" y="1597"/>
                  </a:lnTo>
                  <a:lnTo>
                    <a:pt x="928" y="1590"/>
                  </a:lnTo>
                  <a:lnTo>
                    <a:pt x="944" y="1588"/>
                  </a:lnTo>
                  <a:close/>
                  <a:moveTo>
                    <a:pt x="769" y="1472"/>
                  </a:moveTo>
                  <a:lnTo>
                    <a:pt x="783" y="1475"/>
                  </a:lnTo>
                  <a:lnTo>
                    <a:pt x="795" y="1483"/>
                  </a:lnTo>
                  <a:lnTo>
                    <a:pt x="805" y="1494"/>
                  </a:lnTo>
                  <a:lnTo>
                    <a:pt x="810" y="1508"/>
                  </a:lnTo>
                  <a:lnTo>
                    <a:pt x="810" y="1521"/>
                  </a:lnTo>
                  <a:lnTo>
                    <a:pt x="807" y="1535"/>
                  </a:lnTo>
                  <a:lnTo>
                    <a:pt x="800" y="1548"/>
                  </a:lnTo>
                  <a:lnTo>
                    <a:pt x="616" y="1753"/>
                  </a:lnTo>
                  <a:lnTo>
                    <a:pt x="606" y="1761"/>
                  </a:lnTo>
                  <a:lnTo>
                    <a:pt x="594" y="1767"/>
                  </a:lnTo>
                  <a:lnTo>
                    <a:pt x="581" y="1769"/>
                  </a:lnTo>
                  <a:lnTo>
                    <a:pt x="567" y="1765"/>
                  </a:lnTo>
                  <a:lnTo>
                    <a:pt x="553" y="1758"/>
                  </a:lnTo>
                  <a:lnTo>
                    <a:pt x="439" y="1667"/>
                  </a:lnTo>
                  <a:lnTo>
                    <a:pt x="430" y="1656"/>
                  </a:lnTo>
                  <a:lnTo>
                    <a:pt x="423" y="1643"/>
                  </a:lnTo>
                  <a:lnTo>
                    <a:pt x="422" y="1630"/>
                  </a:lnTo>
                  <a:lnTo>
                    <a:pt x="425" y="1615"/>
                  </a:lnTo>
                  <a:lnTo>
                    <a:pt x="432" y="1602"/>
                  </a:lnTo>
                  <a:lnTo>
                    <a:pt x="442" y="1593"/>
                  </a:lnTo>
                  <a:lnTo>
                    <a:pt x="456" y="1588"/>
                  </a:lnTo>
                  <a:lnTo>
                    <a:pt x="470" y="1586"/>
                  </a:lnTo>
                  <a:lnTo>
                    <a:pt x="484" y="1589"/>
                  </a:lnTo>
                  <a:lnTo>
                    <a:pt x="496" y="1596"/>
                  </a:lnTo>
                  <a:lnTo>
                    <a:pt x="576" y="1660"/>
                  </a:lnTo>
                  <a:lnTo>
                    <a:pt x="731" y="1487"/>
                  </a:lnTo>
                  <a:lnTo>
                    <a:pt x="742" y="1477"/>
                  </a:lnTo>
                  <a:lnTo>
                    <a:pt x="755" y="1473"/>
                  </a:lnTo>
                  <a:lnTo>
                    <a:pt x="769" y="1472"/>
                  </a:lnTo>
                  <a:close/>
                  <a:moveTo>
                    <a:pt x="944" y="1140"/>
                  </a:moveTo>
                  <a:lnTo>
                    <a:pt x="1738" y="1140"/>
                  </a:lnTo>
                  <a:lnTo>
                    <a:pt x="1754" y="1144"/>
                  </a:lnTo>
                  <a:lnTo>
                    <a:pt x="1768" y="1150"/>
                  </a:lnTo>
                  <a:lnTo>
                    <a:pt x="1778" y="1162"/>
                  </a:lnTo>
                  <a:lnTo>
                    <a:pt x="1786" y="1175"/>
                  </a:lnTo>
                  <a:lnTo>
                    <a:pt x="1788" y="1190"/>
                  </a:lnTo>
                  <a:lnTo>
                    <a:pt x="1788" y="1240"/>
                  </a:lnTo>
                  <a:lnTo>
                    <a:pt x="1786" y="1255"/>
                  </a:lnTo>
                  <a:lnTo>
                    <a:pt x="1778" y="1269"/>
                  </a:lnTo>
                  <a:lnTo>
                    <a:pt x="1768" y="1280"/>
                  </a:lnTo>
                  <a:lnTo>
                    <a:pt x="1754" y="1287"/>
                  </a:lnTo>
                  <a:lnTo>
                    <a:pt x="1738" y="1290"/>
                  </a:lnTo>
                  <a:lnTo>
                    <a:pt x="944" y="1290"/>
                  </a:lnTo>
                  <a:lnTo>
                    <a:pt x="928" y="1287"/>
                  </a:lnTo>
                  <a:lnTo>
                    <a:pt x="914" y="1280"/>
                  </a:lnTo>
                  <a:lnTo>
                    <a:pt x="904" y="1269"/>
                  </a:lnTo>
                  <a:lnTo>
                    <a:pt x="896" y="1255"/>
                  </a:lnTo>
                  <a:lnTo>
                    <a:pt x="894" y="1240"/>
                  </a:lnTo>
                  <a:lnTo>
                    <a:pt x="894" y="1190"/>
                  </a:lnTo>
                  <a:lnTo>
                    <a:pt x="896" y="1175"/>
                  </a:lnTo>
                  <a:lnTo>
                    <a:pt x="904" y="1162"/>
                  </a:lnTo>
                  <a:lnTo>
                    <a:pt x="914" y="1150"/>
                  </a:lnTo>
                  <a:lnTo>
                    <a:pt x="928" y="1144"/>
                  </a:lnTo>
                  <a:lnTo>
                    <a:pt x="944" y="1140"/>
                  </a:lnTo>
                  <a:close/>
                  <a:moveTo>
                    <a:pt x="769" y="1030"/>
                  </a:moveTo>
                  <a:lnTo>
                    <a:pt x="783" y="1034"/>
                  </a:lnTo>
                  <a:lnTo>
                    <a:pt x="795" y="1042"/>
                  </a:lnTo>
                  <a:lnTo>
                    <a:pt x="805" y="1053"/>
                  </a:lnTo>
                  <a:lnTo>
                    <a:pt x="810" y="1066"/>
                  </a:lnTo>
                  <a:lnTo>
                    <a:pt x="810" y="1081"/>
                  </a:lnTo>
                  <a:lnTo>
                    <a:pt x="807" y="1094"/>
                  </a:lnTo>
                  <a:lnTo>
                    <a:pt x="800" y="1106"/>
                  </a:lnTo>
                  <a:lnTo>
                    <a:pt x="616" y="1312"/>
                  </a:lnTo>
                  <a:lnTo>
                    <a:pt x="606" y="1320"/>
                  </a:lnTo>
                  <a:lnTo>
                    <a:pt x="594" y="1326"/>
                  </a:lnTo>
                  <a:lnTo>
                    <a:pt x="581" y="1327"/>
                  </a:lnTo>
                  <a:lnTo>
                    <a:pt x="567" y="1325"/>
                  </a:lnTo>
                  <a:lnTo>
                    <a:pt x="553" y="1317"/>
                  </a:lnTo>
                  <a:lnTo>
                    <a:pt x="439" y="1226"/>
                  </a:lnTo>
                  <a:lnTo>
                    <a:pt x="430" y="1215"/>
                  </a:lnTo>
                  <a:lnTo>
                    <a:pt x="423" y="1202"/>
                  </a:lnTo>
                  <a:lnTo>
                    <a:pt x="422" y="1188"/>
                  </a:lnTo>
                  <a:lnTo>
                    <a:pt x="425" y="1174"/>
                  </a:lnTo>
                  <a:lnTo>
                    <a:pt x="432" y="1162"/>
                  </a:lnTo>
                  <a:lnTo>
                    <a:pt x="442" y="1152"/>
                  </a:lnTo>
                  <a:lnTo>
                    <a:pt x="456" y="1146"/>
                  </a:lnTo>
                  <a:lnTo>
                    <a:pt x="470" y="1145"/>
                  </a:lnTo>
                  <a:lnTo>
                    <a:pt x="484" y="1147"/>
                  </a:lnTo>
                  <a:lnTo>
                    <a:pt x="496" y="1154"/>
                  </a:lnTo>
                  <a:lnTo>
                    <a:pt x="576" y="1218"/>
                  </a:lnTo>
                  <a:lnTo>
                    <a:pt x="731" y="1046"/>
                  </a:lnTo>
                  <a:lnTo>
                    <a:pt x="742" y="1036"/>
                  </a:lnTo>
                  <a:lnTo>
                    <a:pt x="755" y="1031"/>
                  </a:lnTo>
                  <a:lnTo>
                    <a:pt x="769" y="1030"/>
                  </a:lnTo>
                  <a:close/>
                  <a:moveTo>
                    <a:pt x="150" y="347"/>
                  </a:moveTo>
                  <a:lnTo>
                    <a:pt x="552" y="347"/>
                  </a:lnTo>
                  <a:lnTo>
                    <a:pt x="548" y="372"/>
                  </a:lnTo>
                  <a:lnTo>
                    <a:pt x="547" y="399"/>
                  </a:lnTo>
                  <a:lnTo>
                    <a:pt x="550" y="439"/>
                  </a:lnTo>
                  <a:lnTo>
                    <a:pt x="559" y="477"/>
                  </a:lnTo>
                  <a:lnTo>
                    <a:pt x="574" y="511"/>
                  </a:lnTo>
                  <a:lnTo>
                    <a:pt x="594" y="544"/>
                  </a:lnTo>
                  <a:lnTo>
                    <a:pt x="618" y="572"/>
                  </a:lnTo>
                  <a:lnTo>
                    <a:pt x="648" y="598"/>
                  </a:lnTo>
                  <a:lnTo>
                    <a:pt x="681" y="618"/>
                  </a:lnTo>
                  <a:lnTo>
                    <a:pt x="715" y="632"/>
                  </a:lnTo>
                  <a:lnTo>
                    <a:pt x="753" y="642"/>
                  </a:lnTo>
                  <a:lnTo>
                    <a:pt x="793" y="645"/>
                  </a:lnTo>
                  <a:lnTo>
                    <a:pt x="1442" y="645"/>
                  </a:lnTo>
                  <a:lnTo>
                    <a:pt x="1482" y="642"/>
                  </a:lnTo>
                  <a:lnTo>
                    <a:pt x="1520" y="632"/>
                  </a:lnTo>
                  <a:lnTo>
                    <a:pt x="1555" y="618"/>
                  </a:lnTo>
                  <a:lnTo>
                    <a:pt x="1588" y="597"/>
                  </a:lnTo>
                  <a:lnTo>
                    <a:pt x="1616" y="572"/>
                  </a:lnTo>
                  <a:lnTo>
                    <a:pt x="1641" y="543"/>
                  </a:lnTo>
                  <a:lnTo>
                    <a:pt x="1661" y="510"/>
                  </a:lnTo>
                  <a:lnTo>
                    <a:pt x="1676" y="475"/>
                  </a:lnTo>
                  <a:lnTo>
                    <a:pt x="1686" y="436"/>
                  </a:lnTo>
                  <a:lnTo>
                    <a:pt x="1689" y="396"/>
                  </a:lnTo>
                  <a:lnTo>
                    <a:pt x="1688" y="371"/>
                  </a:lnTo>
                  <a:lnTo>
                    <a:pt x="1683" y="347"/>
                  </a:lnTo>
                  <a:lnTo>
                    <a:pt x="1987" y="347"/>
                  </a:lnTo>
                  <a:lnTo>
                    <a:pt x="2029" y="349"/>
                  </a:lnTo>
                  <a:lnTo>
                    <a:pt x="2067" y="356"/>
                  </a:lnTo>
                  <a:lnTo>
                    <a:pt x="2101" y="366"/>
                  </a:lnTo>
                  <a:lnTo>
                    <a:pt x="2132" y="379"/>
                  </a:lnTo>
                  <a:lnTo>
                    <a:pt x="2159" y="396"/>
                  </a:lnTo>
                  <a:lnTo>
                    <a:pt x="2182" y="416"/>
                  </a:lnTo>
                  <a:lnTo>
                    <a:pt x="2201" y="438"/>
                  </a:lnTo>
                  <a:lnTo>
                    <a:pt x="2215" y="462"/>
                  </a:lnTo>
                  <a:lnTo>
                    <a:pt x="2226" y="488"/>
                  </a:lnTo>
                  <a:lnTo>
                    <a:pt x="2233" y="517"/>
                  </a:lnTo>
                  <a:lnTo>
                    <a:pt x="2235" y="546"/>
                  </a:lnTo>
                  <a:lnTo>
                    <a:pt x="2235" y="2036"/>
                  </a:lnTo>
                  <a:lnTo>
                    <a:pt x="2210" y="2035"/>
                  </a:lnTo>
                  <a:lnTo>
                    <a:pt x="2186" y="2034"/>
                  </a:lnTo>
                  <a:lnTo>
                    <a:pt x="2118" y="2037"/>
                  </a:lnTo>
                  <a:lnTo>
                    <a:pt x="2051" y="2045"/>
                  </a:lnTo>
                  <a:lnTo>
                    <a:pt x="1987" y="2060"/>
                  </a:lnTo>
                  <a:lnTo>
                    <a:pt x="1987" y="893"/>
                  </a:lnTo>
                  <a:lnTo>
                    <a:pt x="249" y="893"/>
                  </a:lnTo>
                  <a:lnTo>
                    <a:pt x="249" y="2876"/>
                  </a:lnTo>
                  <a:lnTo>
                    <a:pt x="1394" y="2876"/>
                  </a:lnTo>
                  <a:lnTo>
                    <a:pt x="1400" y="2942"/>
                  </a:lnTo>
                  <a:lnTo>
                    <a:pt x="1412" y="3005"/>
                  </a:lnTo>
                  <a:lnTo>
                    <a:pt x="1429" y="3066"/>
                  </a:lnTo>
                  <a:lnTo>
                    <a:pt x="1450" y="3125"/>
                  </a:lnTo>
                  <a:lnTo>
                    <a:pt x="199" y="3125"/>
                  </a:lnTo>
                  <a:lnTo>
                    <a:pt x="163" y="3122"/>
                  </a:lnTo>
                  <a:lnTo>
                    <a:pt x="130" y="3112"/>
                  </a:lnTo>
                  <a:lnTo>
                    <a:pt x="99" y="3097"/>
                  </a:lnTo>
                  <a:lnTo>
                    <a:pt x="71" y="3079"/>
                  </a:lnTo>
                  <a:lnTo>
                    <a:pt x="47" y="3054"/>
                  </a:lnTo>
                  <a:lnTo>
                    <a:pt x="27" y="3027"/>
                  </a:lnTo>
                  <a:lnTo>
                    <a:pt x="13" y="2995"/>
                  </a:lnTo>
                  <a:lnTo>
                    <a:pt x="3" y="2962"/>
                  </a:lnTo>
                  <a:lnTo>
                    <a:pt x="0" y="2926"/>
                  </a:lnTo>
                  <a:lnTo>
                    <a:pt x="0" y="546"/>
                  </a:lnTo>
                  <a:lnTo>
                    <a:pt x="3" y="513"/>
                  </a:lnTo>
                  <a:lnTo>
                    <a:pt x="9" y="483"/>
                  </a:lnTo>
                  <a:lnTo>
                    <a:pt x="21" y="455"/>
                  </a:lnTo>
                  <a:lnTo>
                    <a:pt x="36" y="428"/>
                  </a:lnTo>
                  <a:lnTo>
                    <a:pt x="53" y="405"/>
                  </a:lnTo>
                  <a:lnTo>
                    <a:pt x="71" y="385"/>
                  </a:lnTo>
                  <a:lnTo>
                    <a:pt x="91" y="369"/>
                  </a:lnTo>
                  <a:lnTo>
                    <a:pt x="111" y="358"/>
                  </a:lnTo>
                  <a:lnTo>
                    <a:pt x="131" y="349"/>
                  </a:lnTo>
                  <a:lnTo>
                    <a:pt x="150" y="347"/>
                  </a:lnTo>
                  <a:close/>
                  <a:moveTo>
                    <a:pt x="1118" y="99"/>
                  </a:moveTo>
                  <a:lnTo>
                    <a:pt x="1098" y="102"/>
                  </a:lnTo>
                  <a:lnTo>
                    <a:pt x="1080" y="109"/>
                  </a:lnTo>
                  <a:lnTo>
                    <a:pt x="1065" y="121"/>
                  </a:lnTo>
                  <a:lnTo>
                    <a:pt x="1053" y="136"/>
                  </a:lnTo>
                  <a:lnTo>
                    <a:pt x="1046" y="154"/>
                  </a:lnTo>
                  <a:lnTo>
                    <a:pt x="1043" y="174"/>
                  </a:lnTo>
                  <a:lnTo>
                    <a:pt x="1046" y="194"/>
                  </a:lnTo>
                  <a:lnTo>
                    <a:pt x="1053" y="211"/>
                  </a:lnTo>
                  <a:lnTo>
                    <a:pt x="1065" y="226"/>
                  </a:lnTo>
                  <a:lnTo>
                    <a:pt x="1080" y="238"/>
                  </a:lnTo>
                  <a:lnTo>
                    <a:pt x="1098" y="245"/>
                  </a:lnTo>
                  <a:lnTo>
                    <a:pt x="1118" y="248"/>
                  </a:lnTo>
                  <a:lnTo>
                    <a:pt x="1138" y="245"/>
                  </a:lnTo>
                  <a:lnTo>
                    <a:pt x="1156" y="238"/>
                  </a:lnTo>
                  <a:lnTo>
                    <a:pt x="1170" y="226"/>
                  </a:lnTo>
                  <a:lnTo>
                    <a:pt x="1182" y="211"/>
                  </a:lnTo>
                  <a:lnTo>
                    <a:pt x="1189" y="194"/>
                  </a:lnTo>
                  <a:lnTo>
                    <a:pt x="1193" y="174"/>
                  </a:lnTo>
                  <a:lnTo>
                    <a:pt x="1189" y="154"/>
                  </a:lnTo>
                  <a:lnTo>
                    <a:pt x="1182" y="136"/>
                  </a:lnTo>
                  <a:lnTo>
                    <a:pt x="1170" y="121"/>
                  </a:lnTo>
                  <a:lnTo>
                    <a:pt x="1156" y="109"/>
                  </a:lnTo>
                  <a:lnTo>
                    <a:pt x="1138" y="102"/>
                  </a:lnTo>
                  <a:lnTo>
                    <a:pt x="1118" y="99"/>
                  </a:lnTo>
                  <a:close/>
                  <a:moveTo>
                    <a:pt x="1116" y="0"/>
                  </a:moveTo>
                  <a:lnTo>
                    <a:pt x="1120" y="0"/>
                  </a:lnTo>
                  <a:lnTo>
                    <a:pt x="1150" y="3"/>
                  </a:lnTo>
                  <a:lnTo>
                    <a:pt x="1180" y="11"/>
                  </a:lnTo>
                  <a:lnTo>
                    <a:pt x="1206" y="23"/>
                  </a:lnTo>
                  <a:lnTo>
                    <a:pt x="1230" y="40"/>
                  </a:lnTo>
                  <a:lnTo>
                    <a:pt x="1252" y="61"/>
                  </a:lnTo>
                  <a:lnTo>
                    <a:pt x="1268" y="85"/>
                  </a:lnTo>
                  <a:lnTo>
                    <a:pt x="1281" y="112"/>
                  </a:lnTo>
                  <a:lnTo>
                    <a:pt x="1288" y="141"/>
                  </a:lnTo>
                  <a:lnTo>
                    <a:pt x="1292" y="171"/>
                  </a:lnTo>
                  <a:lnTo>
                    <a:pt x="1292" y="174"/>
                  </a:lnTo>
                  <a:lnTo>
                    <a:pt x="1294" y="194"/>
                  </a:lnTo>
                  <a:lnTo>
                    <a:pt x="1302" y="211"/>
                  </a:lnTo>
                  <a:lnTo>
                    <a:pt x="1314" y="226"/>
                  </a:lnTo>
                  <a:lnTo>
                    <a:pt x="1328" y="238"/>
                  </a:lnTo>
                  <a:lnTo>
                    <a:pt x="1345" y="245"/>
                  </a:lnTo>
                  <a:lnTo>
                    <a:pt x="1365" y="248"/>
                  </a:lnTo>
                  <a:lnTo>
                    <a:pt x="1442" y="248"/>
                  </a:lnTo>
                  <a:lnTo>
                    <a:pt x="1472" y="251"/>
                  </a:lnTo>
                  <a:lnTo>
                    <a:pt x="1499" y="260"/>
                  </a:lnTo>
                  <a:lnTo>
                    <a:pt x="1524" y="274"/>
                  </a:lnTo>
                  <a:lnTo>
                    <a:pt x="1547" y="291"/>
                  </a:lnTo>
                  <a:lnTo>
                    <a:pt x="1564" y="312"/>
                  </a:lnTo>
                  <a:lnTo>
                    <a:pt x="1578" y="338"/>
                  </a:lnTo>
                  <a:lnTo>
                    <a:pt x="1587" y="366"/>
                  </a:lnTo>
                  <a:lnTo>
                    <a:pt x="1590" y="396"/>
                  </a:lnTo>
                  <a:lnTo>
                    <a:pt x="1590" y="399"/>
                  </a:lnTo>
                  <a:lnTo>
                    <a:pt x="1587" y="428"/>
                  </a:lnTo>
                  <a:lnTo>
                    <a:pt x="1578" y="456"/>
                  </a:lnTo>
                  <a:lnTo>
                    <a:pt x="1564" y="481"/>
                  </a:lnTo>
                  <a:lnTo>
                    <a:pt x="1547" y="503"/>
                  </a:lnTo>
                  <a:lnTo>
                    <a:pt x="1524" y="521"/>
                  </a:lnTo>
                  <a:lnTo>
                    <a:pt x="1499" y="534"/>
                  </a:lnTo>
                  <a:lnTo>
                    <a:pt x="1472" y="543"/>
                  </a:lnTo>
                  <a:lnTo>
                    <a:pt x="1442" y="546"/>
                  </a:lnTo>
                  <a:lnTo>
                    <a:pt x="793" y="546"/>
                  </a:lnTo>
                  <a:lnTo>
                    <a:pt x="764" y="543"/>
                  </a:lnTo>
                  <a:lnTo>
                    <a:pt x="736" y="534"/>
                  </a:lnTo>
                  <a:lnTo>
                    <a:pt x="711" y="521"/>
                  </a:lnTo>
                  <a:lnTo>
                    <a:pt x="689" y="503"/>
                  </a:lnTo>
                  <a:lnTo>
                    <a:pt x="671" y="481"/>
                  </a:lnTo>
                  <a:lnTo>
                    <a:pt x="657" y="456"/>
                  </a:lnTo>
                  <a:lnTo>
                    <a:pt x="649" y="428"/>
                  </a:lnTo>
                  <a:lnTo>
                    <a:pt x="646" y="399"/>
                  </a:lnTo>
                  <a:lnTo>
                    <a:pt x="646" y="396"/>
                  </a:lnTo>
                  <a:lnTo>
                    <a:pt x="649" y="366"/>
                  </a:lnTo>
                  <a:lnTo>
                    <a:pt x="657" y="338"/>
                  </a:lnTo>
                  <a:lnTo>
                    <a:pt x="671" y="312"/>
                  </a:lnTo>
                  <a:lnTo>
                    <a:pt x="689" y="291"/>
                  </a:lnTo>
                  <a:lnTo>
                    <a:pt x="711" y="274"/>
                  </a:lnTo>
                  <a:lnTo>
                    <a:pt x="736" y="260"/>
                  </a:lnTo>
                  <a:lnTo>
                    <a:pt x="764" y="251"/>
                  </a:lnTo>
                  <a:lnTo>
                    <a:pt x="793" y="248"/>
                  </a:lnTo>
                  <a:lnTo>
                    <a:pt x="870" y="248"/>
                  </a:lnTo>
                  <a:lnTo>
                    <a:pt x="889" y="245"/>
                  </a:lnTo>
                  <a:lnTo>
                    <a:pt x="907" y="238"/>
                  </a:lnTo>
                  <a:lnTo>
                    <a:pt x="922" y="226"/>
                  </a:lnTo>
                  <a:lnTo>
                    <a:pt x="933" y="211"/>
                  </a:lnTo>
                  <a:lnTo>
                    <a:pt x="941" y="194"/>
                  </a:lnTo>
                  <a:lnTo>
                    <a:pt x="944" y="174"/>
                  </a:lnTo>
                  <a:lnTo>
                    <a:pt x="944" y="171"/>
                  </a:lnTo>
                  <a:lnTo>
                    <a:pt x="947" y="141"/>
                  </a:lnTo>
                  <a:lnTo>
                    <a:pt x="954" y="112"/>
                  </a:lnTo>
                  <a:lnTo>
                    <a:pt x="967" y="85"/>
                  </a:lnTo>
                  <a:lnTo>
                    <a:pt x="984" y="61"/>
                  </a:lnTo>
                  <a:lnTo>
                    <a:pt x="1005" y="40"/>
                  </a:lnTo>
                  <a:lnTo>
                    <a:pt x="1029" y="23"/>
                  </a:lnTo>
                  <a:lnTo>
                    <a:pt x="1056" y="11"/>
                  </a:lnTo>
                  <a:lnTo>
                    <a:pt x="1085" y="3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+mn-ea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6232359" y="1772879"/>
            <a:ext cx="2717799" cy="20814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prstClr val="white"/>
                </a:solidFill>
              </a:rPr>
              <a:t>IMG</a:t>
            </a:r>
            <a:endParaRPr lang="ko-KR" altLang="en-US" sz="2000" b="1" dirty="0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950825" y="3854342"/>
            <a:ext cx="2717799" cy="20814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prstClr val="white"/>
                </a:solidFill>
              </a:rPr>
              <a:t>IMG</a:t>
            </a:r>
            <a:endParaRPr lang="ko-KR" altLang="en-US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차트 1"/>
          <p:cNvGraphicFramePr/>
          <p:nvPr>
            <p:extLst>
              <p:ext uri="{D42A27DB-BD31-4B8C-83A1-F6EECF244321}">
                <p14:modId xmlns:p14="http://schemas.microsoft.com/office/powerpoint/2010/main" val="417772395"/>
              </p:ext>
            </p:extLst>
          </p:nvPr>
        </p:nvGraphicFramePr>
        <p:xfrm>
          <a:off x="735937" y="1144191"/>
          <a:ext cx="5321963" cy="5279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utoShape 2" descr="ì°ìí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4" descr="ì°ìí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2" name="Picture 8" descr="ì°ìí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59" y="1772879"/>
            <a:ext cx="2718466" cy="207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blogthumb-phinf.pstatic.net/MjAxODA0MThfNDAg/MDAxNTI0MDI4MDA3OTc1.BfjUM_VV4cIn-2o48iEndFNKD_nEFo8TANkC1JyuST0g.U4guBwhf3n3MnwwMy-_WGoqLem9e-O_cuxnQfPhECCcg.PNG.nhrck/image04.png?type=w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824" y="3854341"/>
            <a:ext cx="2717799" cy="208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718" y="445234"/>
            <a:ext cx="2676376" cy="54868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93" y="2468578"/>
            <a:ext cx="2536156" cy="229229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515" y="2468578"/>
            <a:ext cx="2536156" cy="229229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295" y="2468578"/>
            <a:ext cx="2536156" cy="229229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37" y="2919794"/>
            <a:ext cx="2049284" cy="136405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212" y="3322864"/>
            <a:ext cx="2200271" cy="51911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24" y="3322864"/>
            <a:ext cx="1761578" cy="59939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07" y="1638249"/>
            <a:ext cx="2305689" cy="440745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193" y="1679908"/>
            <a:ext cx="2639797" cy="44504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3217" y="5013239"/>
            <a:ext cx="7236579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98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333" y="1972440"/>
            <a:ext cx="6525632" cy="3048861"/>
          </a:xfrm>
          <a:prstGeom prst="rect">
            <a:avLst/>
          </a:prstGeom>
        </p:spPr>
      </p:pic>
      <p:cxnSp>
        <p:nvCxnSpPr>
          <p:cNvPr id="40" name="직선 연결선 39"/>
          <p:cNvCxnSpPr/>
          <p:nvPr/>
        </p:nvCxnSpPr>
        <p:spPr>
          <a:xfrm flipH="1">
            <a:off x="4217286" y="4906735"/>
            <a:ext cx="8164" cy="840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4233614" y="5747657"/>
            <a:ext cx="3812722" cy="8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 flipH="1">
            <a:off x="8054500" y="4914899"/>
            <a:ext cx="8164" cy="840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그림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656" y="5747657"/>
            <a:ext cx="2322777" cy="518205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79" y="2497068"/>
            <a:ext cx="2184071" cy="2368846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405" y="2497068"/>
            <a:ext cx="2139881" cy="230448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6848" y="2606864"/>
            <a:ext cx="2182557" cy="2365453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0761" y="2771712"/>
            <a:ext cx="2176461" cy="2767824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0540" y="664846"/>
            <a:ext cx="2645893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kdNmR8xd_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4487" y="1661942"/>
            <a:ext cx="8069035" cy="4538833"/>
          </a:xfrm>
          <a:prstGeom prst="rect">
            <a:avLst/>
          </a:prstGeom>
        </p:spPr>
      </p:pic>
      <p:pic>
        <p:nvPicPr>
          <p:cNvPr id="3" name="그림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632" y="513563"/>
            <a:ext cx="3377477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159" y="2792913"/>
            <a:ext cx="3218967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4202727" y="467260"/>
            <a:ext cx="3710346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b="1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 </a:t>
            </a:r>
            <a:r>
              <a:rPr lang="ko-KR" altLang="en-US" b="1" dirty="0" err="1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저출산</a:t>
            </a:r>
            <a:r>
              <a:rPr lang="ko-KR" altLang="en-US" b="1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문제점과 대책</a:t>
            </a:r>
            <a:endParaRPr lang="en-US" altLang="ko-KR" b="1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965813" y="1563184"/>
            <a:ext cx="4429607" cy="3232289"/>
            <a:chOff x="7051586" y="2002797"/>
            <a:chExt cx="4429607" cy="3232289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7051586" y="4116178"/>
              <a:ext cx="4258065" cy="481263"/>
            </a:xfrm>
            <a:prstGeom prst="roundRect">
              <a:avLst>
                <a:gd name="adj" fmla="val 50000"/>
              </a:avLst>
            </a:prstGeom>
            <a:solidFill>
              <a:srgbClr val="43CD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prstClr val="white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#</a:t>
              </a:r>
              <a:r>
                <a:rPr lang="ko-KR" altLang="en-US" b="1" dirty="0" smtClean="0">
                  <a:solidFill>
                    <a:prstClr val="white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육아 휴직으로 인한 불이익 감소</a:t>
              </a:r>
              <a:endParaRPr lang="en-US" altLang="ko-KR" b="1" dirty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7313415" y="3427412"/>
              <a:ext cx="3734405" cy="48126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43CD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rgbClr val="43CDD7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#</a:t>
              </a:r>
              <a:r>
                <a:rPr lang="ko-KR" altLang="en-US" b="1" dirty="0" smtClean="0">
                  <a:solidFill>
                    <a:srgbClr val="43CDD7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여성 관리자를 위한 자리 마련</a:t>
              </a:r>
              <a:endParaRPr lang="en-US" altLang="ko-KR" b="1" dirty="0">
                <a:solidFill>
                  <a:srgbClr val="43CDD7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7624787" y="2002797"/>
              <a:ext cx="3187787" cy="48126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43CD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rgbClr val="43CDD7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#</a:t>
              </a:r>
              <a:r>
                <a:rPr lang="ko-KR" altLang="en-US" b="1" dirty="0" smtClean="0">
                  <a:solidFill>
                    <a:srgbClr val="43CDD7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보육시설의 추가설치</a:t>
              </a:r>
              <a:endParaRPr lang="en-US" altLang="ko-KR" b="1" dirty="0">
                <a:solidFill>
                  <a:srgbClr val="43CDD7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7051586" y="2686139"/>
              <a:ext cx="4429607" cy="481263"/>
            </a:xfrm>
            <a:prstGeom prst="roundRect">
              <a:avLst>
                <a:gd name="adj" fmla="val 50000"/>
              </a:avLst>
            </a:prstGeom>
            <a:solidFill>
              <a:srgbClr val="43CDD7"/>
            </a:solidFill>
            <a:ln>
              <a:solidFill>
                <a:srgbClr val="43CD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#</a:t>
              </a:r>
              <a:r>
                <a:rPr lang="ko-KR" altLang="en-US" b="1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취업률을 높이고 최저임금을 인상</a:t>
              </a:r>
              <a:endParaRPr lang="en-US" altLang="ko-KR" b="1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7853468" y="4753823"/>
              <a:ext cx="2654300" cy="48126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43CD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rgbClr val="43CDD7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#</a:t>
              </a:r>
              <a:r>
                <a:rPr lang="ko-KR" altLang="en-US" b="1" dirty="0" smtClean="0">
                  <a:solidFill>
                    <a:srgbClr val="43CDD7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가사 로봇에 투자</a:t>
              </a:r>
              <a:endParaRPr lang="en-US" altLang="ko-KR" b="1" dirty="0">
                <a:solidFill>
                  <a:srgbClr val="43CDD7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868575"/>
              </p:ext>
            </p:extLst>
          </p:nvPr>
        </p:nvGraphicFramePr>
        <p:xfrm>
          <a:off x="1374579" y="1784688"/>
          <a:ext cx="5118404" cy="31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205"/>
                <a:gridCol w="4240199"/>
              </a:tblGrid>
              <a:tr h="8413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</a:rPr>
                        <a:t>국가</a:t>
                      </a:r>
                      <a:endParaRPr lang="en-US" altLang="ko-KR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</a:rPr>
                        <a:t>구성</a:t>
                      </a:r>
                      <a:endParaRPr lang="ko-KR" altLang="en-US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800" b="0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국방력과 인적자원 감소 야기 </a:t>
                      </a:r>
                      <a:endParaRPr lang="en-US" altLang="ko-KR" sz="1800" b="0" i="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  <a:p>
                      <a:pPr marL="285750" indent="-285750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800" b="0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사회의 역동성 감소</a:t>
                      </a:r>
                      <a:endParaRPr lang="en-US" altLang="ko-KR" sz="1800" b="1" i="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0778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</a:rPr>
                        <a:t>노동력</a:t>
                      </a:r>
                      <a:endParaRPr lang="ko-KR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800" b="0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고부가가치 산업에도 불구하고 최소 노동자에 대한 수요는 계속 발생</a:t>
                      </a:r>
                      <a:endParaRPr lang="en-US" altLang="ko-KR" sz="1800" b="0" i="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ko-KR" altLang="en-US" sz="1800" b="0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새로운 산업에 대한 투자</a:t>
                      </a:r>
                      <a:r>
                        <a:rPr lang="en-US" altLang="ko-KR" sz="1800" b="0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800" b="0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모험 기피</a:t>
                      </a:r>
                      <a:endParaRPr lang="ko-KR" altLang="en-US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7782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</a:rPr>
                        <a:t>세대간</a:t>
                      </a:r>
                      <a:endParaRPr lang="en-US" altLang="ko-KR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</a:rPr>
                        <a:t>불균형</a:t>
                      </a:r>
                      <a:endParaRPr lang="ko-KR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800" b="0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경제활동 인구의 감소</a:t>
                      </a:r>
                      <a:r>
                        <a:rPr lang="ko-KR" altLang="en-US" sz="1800" b="0" i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     </a:t>
                      </a:r>
                      <a:endParaRPr lang="en-US" altLang="ko-KR" sz="1800" b="0" i="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  <a:p>
                      <a:pPr marL="0" indent="0" latinLnBrk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800" b="0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→젊은 층의 부양 부담 증가</a:t>
                      </a:r>
                      <a:endParaRPr lang="en-US" altLang="ko-KR" sz="1800" b="0" i="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08서울남산체 L" panose="02020603020101020101" pitchFamily="18" charset="-127"/>
                        <a:ea typeface="08서울남산체 L" panose="02020603020101020101" pitchFamily="18" charset="-127"/>
                        <a:cs typeface="+mn-cs"/>
                      </a:endParaRPr>
                    </a:p>
                    <a:p>
                      <a:pPr marL="285750" indent="-285750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800" b="0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08서울남산체 L" panose="02020603020101020101" pitchFamily="18" charset="-127"/>
                          <a:ea typeface="08서울남산체 L" panose="02020603020101020101" pitchFamily="18" charset="-127"/>
                          <a:cs typeface="+mn-cs"/>
                        </a:rPr>
                        <a:t>세대간 부담의 차이로 사회적 통일성 위기</a:t>
                      </a:r>
                      <a:endParaRPr lang="ko-KR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08서울남산체 L" panose="02020603020101020101" pitchFamily="18" charset="-127"/>
                        <a:ea typeface="08서울남산체 L" panose="0202060302010102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8" name="직선 연결선 7"/>
          <p:cNvCxnSpPr/>
          <p:nvPr/>
        </p:nvCxnSpPr>
        <p:spPr>
          <a:xfrm>
            <a:off x="6710901" y="1610890"/>
            <a:ext cx="0" cy="3477945"/>
          </a:xfrm>
          <a:prstGeom prst="line">
            <a:avLst/>
          </a:prstGeom>
          <a:ln w="38100">
            <a:solidFill>
              <a:srgbClr val="43CD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0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4267200" y="373648"/>
            <a:ext cx="3158620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 lang="ko-KR" altLang="en-US"/>
            </a:pPr>
            <a:r>
              <a:rPr lang="ko-KR" altLang="en-US" b="1" dirty="0" smtClean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변화하는 일본 가족</a:t>
            </a:r>
            <a:endParaRPr lang="en-US" altLang="ko-KR" b="1" dirty="0">
              <a:solidFill>
                <a:prstClr val="white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168842" y="2154802"/>
            <a:ext cx="4556097" cy="3601941"/>
          </a:xfrm>
          <a:prstGeom prst="rect">
            <a:avLst/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lvl="0" algn="ctr">
              <a:lnSpc>
                <a:spcPct val="150000"/>
              </a:lnSpc>
              <a:defRPr lang="ko-KR" altLang="en-US"/>
            </a:pPr>
            <a:endParaRPr lang="ko-KR" altLang="en-US" sz="900" dirty="0">
              <a:solidFill>
                <a:schemeClr val="bg1"/>
              </a:solidFill>
              <a:latin typeface="맑은 고딕"/>
            </a:endParaRPr>
          </a:p>
        </p:txBody>
      </p:sp>
      <p:pic>
        <p:nvPicPr>
          <p:cNvPr id="3074" name="Picture 2" descr="http://news.kotra.or.kr/crosseditor/binary/images/000758/%EC%9D%BC%EB%B3%B8_%EA%B0%80%EA%B5%AC_%ED%86%B5%EA%B3%84(%EC%9E%90%EB%A3%8C%EC%9B%90_%EC%9D%BC%EB%B3%B8%ED%86%B5%EA%B3%84%EC%B2%AD_2018)%EB%AC%B4%EC%97%AD%EA%B4%80_%EA%B0%80%EA%B3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39" y="2245863"/>
            <a:ext cx="4393538" cy="34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그룹 13"/>
          <p:cNvGrpSpPr/>
          <p:nvPr/>
        </p:nvGrpSpPr>
        <p:grpSpPr>
          <a:xfrm>
            <a:off x="6057900" y="1985218"/>
            <a:ext cx="5906510" cy="1477328"/>
            <a:chOff x="918340" y="4627828"/>
            <a:chExt cx="4779537" cy="1477328"/>
          </a:xfrm>
        </p:grpSpPr>
        <p:sp>
          <p:nvSpPr>
            <p:cNvPr id="15" name="직사각형 14"/>
            <p:cNvSpPr/>
            <p:nvPr/>
          </p:nvSpPr>
          <p:spPr>
            <a:xfrm>
              <a:off x="1504027" y="4627828"/>
              <a:ext cx="419385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b="1" dirty="0" smtClean="0">
                  <a:solidFill>
                    <a:srgbClr val="43CDD7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만혼과 </a:t>
              </a:r>
              <a:r>
                <a:rPr lang="ko-KR" altLang="en-US" b="1" dirty="0" err="1" smtClean="0">
                  <a:solidFill>
                    <a:srgbClr val="43CDD7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비혼화</a:t>
              </a:r>
              <a:r>
                <a:rPr lang="ko-KR" altLang="en-US" b="1" dirty="0" smtClean="0">
                  <a:solidFill>
                    <a:srgbClr val="43CDD7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endParaRPr lang="ko-KR" altLang="en-US" b="1" dirty="0">
                <a:solidFill>
                  <a:srgbClr val="43CDD7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남성 </a:t>
              </a:r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- </a:t>
              </a:r>
              <a:r>
                <a: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결혼자금</a:t>
              </a:r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, </a:t>
              </a:r>
              <a:r>
                <a: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집 등 결혼과정에 필요한 것 준비 하느라 </a:t>
              </a: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미룸</a:t>
              </a:r>
              <a:endPara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여성 </a:t>
              </a:r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-</a:t>
              </a:r>
              <a:r>
                <a: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자신의 커리어를 위해서 결혼시기를 미루거나</a:t>
              </a:r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ko-K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선택사항으로 </a:t>
              </a: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여김</a:t>
              </a:r>
              <a:endPara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6" name="자유형 15"/>
            <p:cNvSpPr/>
            <p:nvPr/>
          </p:nvSpPr>
          <p:spPr>
            <a:xfrm rot="1800000">
              <a:off x="918340" y="4668235"/>
              <a:ext cx="313282" cy="421291"/>
            </a:xfrm>
            <a:custGeom>
              <a:avLst/>
              <a:gdLst>
                <a:gd name="connsiteX0" fmla="*/ 206259 w 313282"/>
                <a:gd name="connsiteY0" fmla="*/ 131071 h 421291"/>
                <a:gd name="connsiteX1" fmla="*/ 254417 w 313282"/>
                <a:gd name="connsiteY1" fmla="*/ 154571 h 421291"/>
                <a:gd name="connsiteX2" fmla="*/ 293383 w 313282"/>
                <a:gd name="connsiteY2" fmla="*/ 198749 h 421291"/>
                <a:gd name="connsiteX3" fmla="*/ 239085 w 313282"/>
                <a:gd name="connsiteY3" fmla="*/ 401392 h 421291"/>
                <a:gd name="connsiteX4" fmla="*/ 36442 w 313282"/>
                <a:gd name="connsiteY4" fmla="*/ 347094 h 421291"/>
                <a:gd name="connsiteX5" fmla="*/ 17667 w 313282"/>
                <a:gd name="connsiteY5" fmla="*/ 291258 h 421291"/>
                <a:gd name="connsiteX6" fmla="*/ 19893 w 313282"/>
                <a:gd name="connsiteY6" fmla="*/ 259334 h 421291"/>
                <a:gd name="connsiteX7" fmla="*/ 40634 w 313282"/>
                <a:gd name="connsiteY7" fmla="*/ 271309 h 421291"/>
                <a:gd name="connsiteX8" fmla="*/ 39433 w 313282"/>
                <a:gd name="connsiteY8" fmla="*/ 288548 h 421291"/>
                <a:gd name="connsiteX9" fmla="*/ 55432 w 313282"/>
                <a:gd name="connsiteY9" fmla="*/ 336130 h 421291"/>
                <a:gd name="connsiteX10" fmla="*/ 228120 w 313282"/>
                <a:gd name="connsiteY10" fmla="*/ 382402 h 421291"/>
                <a:gd name="connsiteX11" fmla="*/ 274391 w 313282"/>
                <a:gd name="connsiteY11" fmla="*/ 209714 h 421291"/>
                <a:gd name="connsiteX12" fmla="*/ 241185 w 313282"/>
                <a:gd name="connsiteY12" fmla="*/ 172067 h 421291"/>
                <a:gd name="connsiteX13" fmla="*/ 206259 w 313282"/>
                <a:gd name="connsiteY13" fmla="*/ 155023 h 421291"/>
                <a:gd name="connsiteX14" fmla="*/ 90740 w 313282"/>
                <a:gd name="connsiteY14" fmla="*/ 144451 h 421291"/>
                <a:gd name="connsiteX15" fmla="*/ 133939 w 313282"/>
                <a:gd name="connsiteY15" fmla="*/ 129924 h 421291"/>
                <a:gd name="connsiteX16" fmla="*/ 133940 w 313282"/>
                <a:gd name="connsiteY16" fmla="*/ 152603 h 421291"/>
                <a:gd name="connsiteX17" fmla="*/ 101704 w 313282"/>
                <a:gd name="connsiteY17" fmla="*/ 163443 h 421291"/>
                <a:gd name="connsiteX18" fmla="*/ 64056 w 313282"/>
                <a:gd name="connsiteY18" fmla="*/ 196649 h 421291"/>
                <a:gd name="connsiteX19" fmla="*/ 62277 w 313282"/>
                <a:gd name="connsiteY19" fmla="*/ 200297 h 421291"/>
                <a:gd name="connsiteX20" fmla="*/ 43591 w 313282"/>
                <a:gd name="connsiteY20" fmla="*/ 189508 h 421291"/>
                <a:gd name="connsiteX21" fmla="*/ 46563 w 313282"/>
                <a:gd name="connsiteY21" fmla="*/ 183418 h 421291"/>
                <a:gd name="connsiteX22" fmla="*/ 90740 w 313282"/>
                <a:gd name="connsiteY22" fmla="*/ 144451 h 421291"/>
                <a:gd name="connsiteX23" fmla="*/ 159157 w 313282"/>
                <a:gd name="connsiteY23" fmla="*/ 5272 h 421291"/>
                <a:gd name="connsiteX24" fmla="*/ 171885 w 313282"/>
                <a:gd name="connsiteY24" fmla="*/ 0 h 421291"/>
                <a:gd name="connsiteX25" fmla="*/ 189885 w 313282"/>
                <a:gd name="connsiteY25" fmla="*/ 18000 h 421291"/>
                <a:gd name="connsiteX26" fmla="*/ 189885 w 313282"/>
                <a:gd name="connsiteY26" fmla="*/ 298375 h 421291"/>
                <a:gd name="connsiteX27" fmla="*/ 191274 w 313282"/>
                <a:gd name="connsiteY27" fmla="*/ 300185 h 421291"/>
                <a:gd name="connsiteX28" fmla="*/ 189476 w 313282"/>
                <a:gd name="connsiteY28" fmla="*/ 313844 h 421291"/>
                <a:gd name="connsiteX29" fmla="*/ 185313 w 313282"/>
                <a:gd name="connsiteY29" fmla="*/ 317038 h 421291"/>
                <a:gd name="connsiteX30" fmla="*/ 184613 w 313282"/>
                <a:gd name="connsiteY30" fmla="*/ 318728 h 421291"/>
                <a:gd name="connsiteX31" fmla="*/ 181348 w 313282"/>
                <a:gd name="connsiteY31" fmla="*/ 320080 h 421291"/>
                <a:gd name="connsiteX32" fmla="*/ 178546 w 313282"/>
                <a:gd name="connsiteY32" fmla="*/ 322230 h 421291"/>
                <a:gd name="connsiteX33" fmla="*/ 176733 w 313282"/>
                <a:gd name="connsiteY33" fmla="*/ 321992 h 421291"/>
                <a:gd name="connsiteX34" fmla="*/ 171885 w 313282"/>
                <a:gd name="connsiteY34" fmla="*/ 324000 h 421291"/>
                <a:gd name="connsiteX35" fmla="*/ 159157 w 313282"/>
                <a:gd name="connsiteY35" fmla="*/ 318728 h 421291"/>
                <a:gd name="connsiteX36" fmla="*/ 158284 w 313282"/>
                <a:gd name="connsiteY36" fmla="*/ 316620 h 421291"/>
                <a:gd name="connsiteX37" fmla="*/ 9002 w 313282"/>
                <a:gd name="connsiteY37" fmla="*/ 230432 h 421291"/>
                <a:gd name="connsiteX38" fmla="*/ 2414 w 313282"/>
                <a:gd name="connsiteY38" fmla="*/ 205844 h 421291"/>
                <a:gd name="connsiteX39" fmla="*/ 27003 w 313282"/>
                <a:gd name="connsiteY39" fmla="*/ 199255 h 421291"/>
                <a:gd name="connsiteX40" fmla="*/ 153885 w 313282"/>
                <a:gd name="connsiteY40" fmla="*/ 272511 h 421291"/>
                <a:gd name="connsiteX41" fmla="*/ 153885 w 313282"/>
                <a:gd name="connsiteY41" fmla="*/ 18000 h 421291"/>
                <a:gd name="connsiteX42" fmla="*/ 159157 w 313282"/>
                <a:gd name="connsiteY42" fmla="*/ 5272 h 42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3282" h="421291">
                  <a:moveTo>
                    <a:pt x="206259" y="131071"/>
                  </a:moveTo>
                  <a:lnTo>
                    <a:pt x="254417" y="154571"/>
                  </a:lnTo>
                  <a:cubicBezTo>
                    <a:pt x="269791" y="166188"/>
                    <a:pt x="283142" y="181011"/>
                    <a:pt x="293383" y="198749"/>
                  </a:cubicBezTo>
                  <a:cubicBezTo>
                    <a:pt x="334348" y="269702"/>
                    <a:pt x="310038" y="360428"/>
                    <a:pt x="239085" y="401392"/>
                  </a:cubicBezTo>
                  <a:cubicBezTo>
                    <a:pt x="168133" y="442357"/>
                    <a:pt x="77407" y="418047"/>
                    <a:pt x="36442" y="347094"/>
                  </a:cubicBezTo>
                  <a:cubicBezTo>
                    <a:pt x="26201" y="329356"/>
                    <a:pt x="20040" y="310382"/>
                    <a:pt x="17667" y="291258"/>
                  </a:cubicBezTo>
                  <a:lnTo>
                    <a:pt x="19893" y="259334"/>
                  </a:lnTo>
                  <a:lnTo>
                    <a:pt x="40634" y="271309"/>
                  </a:lnTo>
                  <a:lnTo>
                    <a:pt x="39433" y="288548"/>
                  </a:lnTo>
                  <a:cubicBezTo>
                    <a:pt x="41455" y="304845"/>
                    <a:pt x="46705" y="321015"/>
                    <a:pt x="55432" y="336130"/>
                  </a:cubicBezTo>
                  <a:cubicBezTo>
                    <a:pt x="90341" y="396594"/>
                    <a:pt x="167656" y="417311"/>
                    <a:pt x="228120" y="382402"/>
                  </a:cubicBezTo>
                  <a:cubicBezTo>
                    <a:pt x="288584" y="347493"/>
                    <a:pt x="309300" y="270178"/>
                    <a:pt x="274391" y="209714"/>
                  </a:cubicBezTo>
                  <a:cubicBezTo>
                    <a:pt x="265664" y="194599"/>
                    <a:pt x="254287" y="181966"/>
                    <a:pt x="241185" y="172067"/>
                  </a:cubicBezTo>
                  <a:lnTo>
                    <a:pt x="206259" y="155023"/>
                  </a:lnTo>
                  <a:close/>
                  <a:moveTo>
                    <a:pt x="90740" y="144451"/>
                  </a:moveTo>
                  <a:lnTo>
                    <a:pt x="133939" y="129924"/>
                  </a:lnTo>
                  <a:lnTo>
                    <a:pt x="133940" y="152603"/>
                  </a:lnTo>
                  <a:lnTo>
                    <a:pt x="101704" y="163443"/>
                  </a:lnTo>
                  <a:cubicBezTo>
                    <a:pt x="86588" y="172170"/>
                    <a:pt x="73957" y="183548"/>
                    <a:pt x="64056" y="196649"/>
                  </a:cubicBezTo>
                  <a:lnTo>
                    <a:pt x="62277" y="200297"/>
                  </a:lnTo>
                  <a:lnTo>
                    <a:pt x="43591" y="189508"/>
                  </a:lnTo>
                  <a:lnTo>
                    <a:pt x="46563" y="183418"/>
                  </a:lnTo>
                  <a:cubicBezTo>
                    <a:pt x="58179" y="168044"/>
                    <a:pt x="73002" y="154692"/>
                    <a:pt x="90740" y="144451"/>
                  </a:cubicBezTo>
                  <a:close/>
                  <a:moveTo>
                    <a:pt x="159157" y="5272"/>
                  </a:moveTo>
                  <a:cubicBezTo>
                    <a:pt x="162415" y="2015"/>
                    <a:pt x="166915" y="0"/>
                    <a:pt x="171885" y="0"/>
                  </a:cubicBezTo>
                  <a:cubicBezTo>
                    <a:pt x="181826" y="0"/>
                    <a:pt x="189885" y="8059"/>
                    <a:pt x="189885" y="18000"/>
                  </a:cubicBezTo>
                  <a:lnTo>
                    <a:pt x="189885" y="298375"/>
                  </a:lnTo>
                  <a:lnTo>
                    <a:pt x="191274" y="300185"/>
                  </a:lnTo>
                  <a:cubicBezTo>
                    <a:pt x="192466" y="304635"/>
                    <a:pt x="191961" y="309539"/>
                    <a:pt x="189476" y="313844"/>
                  </a:cubicBezTo>
                  <a:lnTo>
                    <a:pt x="185313" y="317038"/>
                  </a:lnTo>
                  <a:lnTo>
                    <a:pt x="184613" y="318728"/>
                  </a:lnTo>
                  <a:lnTo>
                    <a:pt x="181348" y="320080"/>
                  </a:lnTo>
                  <a:lnTo>
                    <a:pt x="178546" y="322230"/>
                  </a:lnTo>
                  <a:lnTo>
                    <a:pt x="176733" y="321992"/>
                  </a:lnTo>
                  <a:lnTo>
                    <a:pt x="171885" y="324000"/>
                  </a:lnTo>
                  <a:cubicBezTo>
                    <a:pt x="166915" y="324000"/>
                    <a:pt x="162415" y="321985"/>
                    <a:pt x="159157" y="318728"/>
                  </a:cubicBezTo>
                  <a:lnTo>
                    <a:pt x="158284" y="316620"/>
                  </a:lnTo>
                  <a:lnTo>
                    <a:pt x="9002" y="230432"/>
                  </a:lnTo>
                  <a:cubicBezTo>
                    <a:pt x="393" y="225462"/>
                    <a:pt x="-2556" y="214453"/>
                    <a:pt x="2414" y="205844"/>
                  </a:cubicBezTo>
                  <a:cubicBezTo>
                    <a:pt x="7384" y="197235"/>
                    <a:pt x="18393" y="194285"/>
                    <a:pt x="27003" y="199255"/>
                  </a:cubicBezTo>
                  <a:lnTo>
                    <a:pt x="153885" y="272511"/>
                  </a:lnTo>
                  <a:lnTo>
                    <a:pt x="153885" y="18000"/>
                  </a:lnTo>
                  <a:cubicBezTo>
                    <a:pt x="153885" y="13029"/>
                    <a:pt x="155900" y="8530"/>
                    <a:pt x="159157" y="5272"/>
                  </a:cubicBezTo>
                  <a:close/>
                </a:path>
              </a:pathLst>
            </a:custGeom>
            <a:solidFill>
              <a:srgbClr val="43CD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077937" y="3359250"/>
            <a:ext cx="5719801" cy="1154162"/>
            <a:chOff x="918340" y="4627828"/>
            <a:chExt cx="4779537" cy="1154162"/>
          </a:xfrm>
        </p:grpSpPr>
        <p:sp>
          <p:nvSpPr>
            <p:cNvPr id="18" name="직사각형 17"/>
            <p:cNvSpPr/>
            <p:nvPr/>
          </p:nvSpPr>
          <p:spPr>
            <a:xfrm>
              <a:off x="1504027" y="4627828"/>
              <a:ext cx="4193850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b="1" dirty="0" err="1" smtClean="0">
                  <a:solidFill>
                    <a:srgbClr val="43CDD7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자녀관</a:t>
              </a:r>
              <a:r>
                <a:rPr lang="ko-KR" altLang="en-US" b="1" dirty="0" smtClean="0">
                  <a:solidFill>
                    <a:srgbClr val="43CDD7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변화</a:t>
              </a:r>
              <a:endParaRPr lang="en-US" altLang="ko-KR" b="1" dirty="0" smtClean="0">
                <a:solidFill>
                  <a:srgbClr val="43CDD7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젊은 층에서 자녀를 굳이 낳지 않아도 된다는 의견이 증가</a:t>
              </a:r>
              <a:endPara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출산율 하락의 가장 큰 요인은 경제적 문제</a:t>
              </a:r>
              <a:endPara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9" name="자유형 18"/>
            <p:cNvSpPr/>
            <p:nvPr/>
          </p:nvSpPr>
          <p:spPr>
            <a:xfrm rot="1800000">
              <a:off x="918340" y="4668235"/>
              <a:ext cx="313282" cy="421291"/>
            </a:xfrm>
            <a:custGeom>
              <a:avLst/>
              <a:gdLst>
                <a:gd name="connsiteX0" fmla="*/ 206259 w 313282"/>
                <a:gd name="connsiteY0" fmla="*/ 131071 h 421291"/>
                <a:gd name="connsiteX1" fmla="*/ 254417 w 313282"/>
                <a:gd name="connsiteY1" fmla="*/ 154571 h 421291"/>
                <a:gd name="connsiteX2" fmla="*/ 293383 w 313282"/>
                <a:gd name="connsiteY2" fmla="*/ 198749 h 421291"/>
                <a:gd name="connsiteX3" fmla="*/ 239085 w 313282"/>
                <a:gd name="connsiteY3" fmla="*/ 401392 h 421291"/>
                <a:gd name="connsiteX4" fmla="*/ 36442 w 313282"/>
                <a:gd name="connsiteY4" fmla="*/ 347094 h 421291"/>
                <a:gd name="connsiteX5" fmla="*/ 17667 w 313282"/>
                <a:gd name="connsiteY5" fmla="*/ 291258 h 421291"/>
                <a:gd name="connsiteX6" fmla="*/ 19893 w 313282"/>
                <a:gd name="connsiteY6" fmla="*/ 259334 h 421291"/>
                <a:gd name="connsiteX7" fmla="*/ 40634 w 313282"/>
                <a:gd name="connsiteY7" fmla="*/ 271309 h 421291"/>
                <a:gd name="connsiteX8" fmla="*/ 39433 w 313282"/>
                <a:gd name="connsiteY8" fmla="*/ 288548 h 421291"/>
                <a:gd name="connsiteX9" fmla="*/ 55432 w 313282"/>
                <a:gd name="connsiteY9" fmla="*/ 336130 h 421291"/>
                <a:gd name="connsiteX10" fmla="*/ 228120 w 313282"/>
                <a:gd name="connsiteY10" fmla="*/ 382402 h 421291"/>
                <a:gd name="connsiteX11" fmla="*/ 274391 w 313282"/>
                <a:gd name="connsiteY11" fmla="*/ 209714 h 421291"/>
                <a:gd name="connsiteX12" fmla="*/ 241185 w 313282"/>
                <a:gd name="connsiteY12" fmla="*/ 172067 h 421291"/>
                <a:gd name="connsiteX13" fmla="*/ 206259 w 313282"/>
                <a:gd name="connsiteY13" fmla="*/ 155023 h 421291"/>
                <a:gd name="connsiteX14" fmla="*/ 90740 w 313282"/>
                <a:gd name="connsiteY14" fmla="*/ 144451 h 421291"/>
                <a:gd name="connsiteX15" fmla="*/ 133939 w 313282"/>
                <a:gd name="connsiteY15" fmla="*/ 129924 h 421291"/>
                <a:gd name="connsiteX16" fmla="*/ 133940 w 313282"/>
                <a:gd name="connsiteY16" fmla="*/ 152603 h 421291"/>
                <a:gd name="connsiteX17" fmla="*/ 101704 w 313282"/>
                <a:gd name="connsiteY17" fmla="*/ 163443 h 421291"/>
                <a:gd name="connsiteX18" fmla="*/ 64056 w 313282"/>
                <a:gd name="connsiteY18" fmla="*/ 196649 h 421291"/>
                <a:gd name="connsiteX19" fmla="*/ 62277 w 313282"/>
                <a:gd name="connsiteY19" fmla="*/ 200297 h 421291"/>
                <a:gd name="connsiteX20" fmla="*/ 43591 w 313282"/>
                <a:gd name="connsiteY20" fmla="*/ 189508 h 421291"/>
                <a:gd name="connsiteX21" fmla="*/ 46563 w 313282"/>
                <a:gd name="connsiteY21" fmla="*/ 183418 h 421291"/>
                <a:gd name="connsiteX22" fmla="*/ 90740 w 313282"/>
                <a:gd name="connsiteY22" fmla="*/ 144451 h 421291"/>
                <a:gd name="connsiteX23" fmla="*/ 159157 w 313282"/>
                <a:gd name="connsiteY23" fmla="*/ 5272 h 421291"/>
                <a:gd name="connsiteX24" fmla="*/ 171885 w 313282"/>
                <a:gd name="connsiteY24" fmla="*/ 0 h 421291"/>
                <a:gd name="connsiteX25" fmla="*/ 189885 w 313282"/>
                <a:gd name="connsiteY25" fmla="*/ 18000 h 421291"/>
                <a:gd name="connsiteX26" fmla="*/ 189885 w 313282"/>
                <a:gd name="connsiteY26" fmla="*/ 298375 h 421291"/>
                <a:gd name="connsiteX27" fmla="*/ 191274 w 313282"/>
                <a:gd name="connsiteY27" fmla="*/ 300185 h 421291"/>
                <a:gd name="connsiteX28" fmla="*/ 189476 w 313282"/>
                <a:gd name="connsiteY28" fmla="*/ 313844 h 421291"/>
                <a:gd name="connsiteX29" fmla="*/ 185313 w 313282"/>
                <a:gd name="connsiteY29" fmla="*/ 317038 h 421291"/>
                <a:gd name="connsiteX30" fmla="*/ 184613 w 313282"/>
                <a:gd name="connsiteY30" fmla="*/ 318728 h 421291"/>
                <a:gd name="connsiteX31" fmla="*/ 181348 w 313282"/>
                <a:gd name="connsiteY31" fmla="*/ 320080 h 421291"/>
                <a:gd name="connsiteX32" fmla="*/ 178546 w 313282"/>
                <a:gd name="connsiteY32" fmla="*/ 322230 h 421291"/>
                <a:gd name="connsiteX33" fmla="*/ 176733 w 313282"/>
                <a:gd name="connsiteY33" fmla="*/ 321992 h 421291"/>
                <a:gd name="connsiteX34" fmla="*/ 171885 w 313282"/>
                <a:gd name="connsiteY34" fmla="*/ 324000 h 421291"/>
                <a:gd name="connsiteX35" fmla="*/ 159157 w 313282"/>
                <a:gd name="connsiteY35" fmla="*/ 318728 h 421291"/>
                <a:gd name="connsiteX36" fmla="*/ 158284 w 313282"/>
                <a:gd name="connsiteY36" fmla="*/ 316620 h 421291"/>
                <a:gd name="connsiteX37" fmla="*/ 9002 w 313282"/>
                <a:gd name="connsiteY37" fmla="*/ 230432 h 421291"/>
                <a:gd name="connsiteX38" fmla="*/ 2414 w 313282"/>
                <a:gd name="connsiteY38" fmla="*/ 205844 h 421291"/>
                <a:gd name="connsiteX39" fmla="*/ 27003 w 313282"/>
                <a:gd name="connsiteY39" fmla="*/ 199255 h 421291"/>
                <a:gd name="connsiteX40" fmla="*/ 153885 w 313282"/>
                <a:gd name="connsiteY40" fmla="*/ 272511 h 421291"/>
                <a:gd name="connsiteX41" fmla="*/ 153885 w 313282"/>
                <a:gd name="connsiteY41" fmla="*/ 18000 h 421291"/>
                <a:gd name="connsiteX42" fmla="*/ 159157 w 313282"/>
                <a:gd name="connsiteY42" fmla="*/ 5272 h 42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3282" h="421291">
                  <a:moveTo>
                    <a:pt x="206259" y="131071"/>
                  </a:moveTo>
                  <a:lnTo>
                    <a:pt x="254417" y="154571"/>
                  </a:lnTo>
                  <a:cubicBezTo>
                    <a:pt x="269791" y="166188"/>
                    <a:pt x="283142" y="181011"/>
                    <a:pt x="293383" y="198749"/>
                  </a:cubicBezTo>
                  <a:cubicBezTo>
                    <a:pt x="334348" y="269702"/>
                    <a:pt x="310038" y="360428"/>
                    <a:pt x="239085" y="401392"/>
                  </a:cubicBezTo>
                  <a:cubicBezTo>
                    <a:pt x="168133" y="442357"/>
                    <a:pt x="77407" y="418047"/>
                    <a:pt x="36442" y="347094"/>
                  </a:cubicBezTo>
                  <a:cubicBezTo>
                    <a:pt x="26201" y="329356"/>
                    <a:pt x="20040" y="310382"/>
                    <a:pt x="17667" y="291258"/>
                  </a:cubicBezTo>
                  <a:lnTo>
                    <a:pt x="19893" y="259334"/>
                  </a:lnTo>
                  <a:lnTo>
                    <a:pt x="40634" y="271309"/>
                  </a:lnTo>
                  <a:lnTo>
                    <a:pt x="39433" y="288548"/>
                  </a:lnTo>
                  <a:cubicBezTo>
                    <a:pt x="41455" y="304845"/>
                    <a:pt x="46705" y="321015"/>
                    <a:pt x="55432" y="336130"/>
                  </a:cubicBezTo>
                  <a:cubicBezTo>
                    <a:pt x="90341" y="396594"/>
                    <a:pt x="167656" y="417311"/>
                    <a:pt x="228120" y="382402"/>
                  </a:cubicBezTo>
                  <a:cubicBezTo>
                    <a:pt x="288584" y="347493"/>
                    <a:pt x="309300" y="270178"/>
                    <a:pt x="274391" y="209714"/>
                  </a:cubicBezTo>
                  <a:cubicBezTo>
                    <a:pt x="265664" y="194599"/>
                    <a:pt x="254287" y="181966"/>
                    <a:pt x="241185" y="172067"/>
                  </a:cubicBezTo>
                  <a:lnTo>
                    <a:pt x="206259" y="155023"/>
                  </a:lnTo>
                  <a:close/>
                  <a:moveTo>
                    <a:pt x="90740" y="144451"/>
                  </a:moveTo>
                  <a:lnTo>
                    <a:pt x="133939" y="129924"/>
                  </a:lnTo>
                  <a:lnTo>
                    <a:pt x="133940" y="152603"/>
                  </a:lnTo>
                  <a:lnTo>
                    <a:pt x="101704" y="163443"/>
                  </a:lnTo>
                  <a:cubicBezTo>
                    <a:pt x="86588" y="172170"/>
                    <a:pt x="73957" y="183548"/>
                    <a:pt x="64056" y="196649"/>
                  </a:cubicBezTo>
                  <a:lnTo>
                    <a:pt x="62277" y="200297"/>
                  </a:lnTo>
                  <a:lnTo>
                    <a:pt x="43591" y="189508"/>
                  </a:lnTo>
                  <a:lnTo>
                    <a:pt x="46563" y="183418"/>
                  </a:lnTo>
                  <a:cubicBezTo>
                    <a:pt x="58179" y="168044"/>
                    <a:pt x="73002" y="154692"/>
                    <a:pt x="90740" y="144451"/>
                  </a:cubicBezTo>
                  <a:close/>
                  <a:moveTo>
                    <a:pt x="159157" y="5272"/>
                  </a:moveTo>
                  <a:cubicBezTo>
                    <a:pt x="162415" y="2015"/>
                    <a:pt x="166915" y="0"/>
                    <a:pt x="171885" y="0"/>
                  </a:cubicBezTo>
                  <a:cubicBezTo>
                    <a:pt x="181826" y="0"/>
                    <a:pt x="189885" y="8059"/>
                    <a:pt x="189885" y="18000"/>
                  </a:cubicBezTo>
                  <a:lnTo>
                    <a:pt x="189885" y="298375"/>
                  </a:lnTo>
                  <a:lnTo>
                    <a:pt x="191274" y="300185"/>
                  </a:lnTo>
                  <a:cubicBezTo>
                    <a:pt x="192466" y="304635"/>
                    <a:pt x="191961" y="309539"/>
                    <a:pt x="189476" y="313844"/>
                  </a:cubicBezTo>
                  <a:lnTo>
                    <a:pt x="185313" y="317038"/>
                  </a:lnTo>
                  <a:lnTo>
                    <a:pt x="184613" y="318728"/>
                  </a:lnTo>
                  <a:lnTo>
                    <a:pt x="181348" y="320080"/>
                  </a:lnTo>
                  <a:lnTo>
                    <a:pt x="178546" y="322230"/>
                  </a:lnTo>
                  <a:lnTo>
                    <a:pt x="176733" y="321992"/>
                  </a:lnTo>
                  <a:lnTo>
                    <a:pt x="171885" y="324000"/>
                  </a:lnTo>
                  <a:cubicBezTo>
                    <a:pt x="166915" y="324000"/>
                    <a:pt x="162415" y="321985"/>
                    <a:pt x="159157" y="318728"/>
                  </a:cubicBezTo>
                  <a:lnTo>
                    <a:pt x="158284" y="316620"/>
                  </a:lnTo>
                  <a:lnTo>
                    <a:pt x="9002" y="230432"/>
                  </a:lnTo>
                  <a:cubicBezTo>
                    <a:pt x="393" y="225462"/>
                    <a:pt x="-2556" y="214453"/>
                    <a:pt x="2414" y="205844"/>
                  </a:cubicBezTo>
                  <a:cubicBezTo>
                    <a:pt x="7384" y="197235"/>
                    <a:pt x="18393" y="194285"/>
                    <a:pt x="27003" y="199255"/>
                  </a:cubicBezTo>
                  <a:lnTo>
                    <a:pt x="153885" y="272511"/>
                  </a:lnTo>
                  <a:lnTo>
                    <a:pt x="153885" y="18000"/>
                  </a:lnTo>
                  <a:cubicBezTo>
                    <a:pt x="153885" y="13029"/>
                    <a:pt x="155900" y="8530"/>
                    <a:pt x="159157" y="5272"/>
                  </a:cubicBezTo>
                  <a:close/>
                </a:path>
              </a:pathLst>
            </a:custGeom>
            <a:solidFill>
              <a:srgbClr val="43CD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6077937" y="4783859"/>
            <a:ext cx="5719801" cy="1154162"/>
            <a:chOff x="918340" y="4627828"/>
            <a:chExt cx="4779537" cy="1154162"/>
          </a:xfrm>
        </p:grpSpPr>
        <p:sp>
          <p:nvSpPr>
            <p:cNvPr id="21" name="직사각형 20"/>
            <p:cNvSpPr/>
            <p:nvPr/>
          </p:nvSpPr>
          <p:spPr>
            <a:xfrm>
              <a:off x="1504027" y="4627828"/>
              <a:ext cx="4193850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b="1" dirty="0" smtClean="0">
                  <a:solidFill>
                    <a:srgbClr val="43CDD7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가족의 해체 </a:t>
              </a:r>
              <a:endParaRPr lang="en-US" altLang="ko-KR" b="1" dirty="0" smtClean="0">
                <a:solidFill>
                  <a:srgbClr val="43CDD7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산업화로 인한 농촌 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       </a:t>
              </a: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도시 인구이동 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(</a:t>
              </a: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핵가족화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)</a:t>
              </a: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이혼율 상승과 가치관 변화에 따른 </a:t>
              </a:r>
              <a:r>
                <a:rPr lang="en-US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1</a:t>
              </a:r>
              <a:r>
                <a:rPr lang="ko-KR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인 가구 증가 </a:t>
              </a:r>
              <a:endPara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22" name="자유형 21"/>
            <p:cNvSpPr/>
            <p:nvPr/>
          </p:nvSpPr>
          <p:spPr>
            <a:xfrm rot="1800000">
              <a:off x="918340" y="4668235"/>
              <a:ext cx="313282" cy="421291"/>
            </a:xfrm>
            <a:custGeom>
              <a:avLst/>
              <a:gdLst>
                <a:gd name="connsiteX0" fmla="*/ 206259 w 313282"/>
                <a:gd name="connsiteY0" fmla="*/ 131071 h 421291"/>
                <a:gd name="connsiteX1" fmla="*/ 254417 w 313282"/>
                <a:gd name="connsiteY1" fmla="*/ 154571 h 421291"/>
                <a:gd name="connsiteX2" fmla="*/ 293383 w 313282"/>
                <a:gd name="connsiteY2" fmla="*/ 198749 h 421291"/>
                <a:gd name="connsiteX3" fmla="*/ 239085 w 313282"/>
                <a:gd name="connsiteY3" fmla="*/ 401392 h 421291"/>
                <a:gd name="connsiteX4" fmla="*/ 36442 w 313282"/>
                <a:gd name="connsiteY4" fmla="*/ 347094 h 421291"/>
                <a:gd name="connsiteX5" fmla="*/ 17667 w 313282"/>
                <a:gd name="connsiteY5" fmla="*/ 291258 h 421291"/>
                <a:gd name="connsiteX6" fmla="*/ 19893 w 313282"/>
                <a:gd name="connsiteY6" fmla="*/ 259334 h 421291"/>
                <a:gd name="connsiteX7" fmla="*/ 40634 w 313282"/>
                <a:gd name="connsiteY7" fmla="*/ 271309 h 421291"/>
                <a:gd name="connsiteX8" fmla="*/ 39433 w 313282"/>
                <a:gd name="connsiteY8" fmla="*/ 288548 h 421291"/>
                <a:gd name="connsiteX9" fmla="*/ 55432 w 313282"/>
                <a:gd name="connsiteY9" fmla="*/ 336130 h 421291"/>
                <a:gd name="connsiteX10" fmla="*/ 228120 w 313282"/>
                <a:gd name="connsiteY10" fmla="*/ 382402 h 421291"/>
                <a:gd name="connsiteX11" fmla="*/ 274391 w 313282"/>
                <a:gd name="connsiteY11" fmla="*/ 209714 h 421291"/>
                <a:gd name="connsiteX12" fmla="*/ 241185 w 313282"/>
                <a:gd name="connsiteY12" fmla="*/ 172067 h 421291"/>
                <a:gd name="connsiteX13" fmla="*/ 206259 w 313282"/>
                <a:gd name="connsiteY13" fmla="*/ 155023 h 421291"/>
                <a:gd name="connsiteX14" fmla="*/ 90740 w 313282"/>
                <a:gd name="connsiteY14" fmla="*/ 144451 h 421291"/>
                <a:gd name="connsiteX15" fmla="*/ 133939 w 313282"/>
                <a:gd name="connsiteY15" fmla="*/ 129924 h 421291"/>
                <a:gd name="connsiteX16" fmla="*/ 133940 w 313282"/>
                <a:gd name="connsiteY16" fmla="*/ 152603 h 421291"/>
                <a:gd name="connsiteX17" fmla="*/ 101704 w 313282"/>
                <a:gd name="connsiteY17" fmla="*/ 163443 h 421291"/>
                <a:gd name="connsiteX18" fmla="*/ 64056 w 313282"/>
                <a:gd name="connsiteY18" fmla="*/ 196649 h 421291"/>
                <a:gd name="connsiteX19" fmla="*/ 62277 w 313282"/>
                <a:gd name="connsiteY19" fmla="*/ 200297 h 421291"/>
                <a:gd name="connsiteX20" fmla="*/ 43591 w 313282"/>
                <a:gd name="connsiteY20" fmla="*/ 189508 h 421291"/>
                <a:gd name="connsiteX21" fmla="*/ 46563 w 313282"/>
                <a:gd name="connsiteY21" fmla="*/ 183418 h 421291"/>
                <a:gd name="connsiteX22" fmla="*/ 90740 w 313282"/>
                <a:gd name="connsiteY22" fmla="*/ 144451 h 421291"/>
                <a:gd name="connsiteX23" fmla="*/ 159157 w 313282"/>
                <a:gd name="connsiteY23" fmla="*/ 5272 h 421291"/>
                <a:gd name="connsiteX24" fmla="*/ 171885 w 313282"/>
                <a:gd name="connsiteY24" fmla="*/ 0 h 421291"/>
                <a:gd name="connsiteX25" fmla="*/ 189885 w 313282"/>
                <a:gd name="connsiteY25" fmla="*/ 18000 h 421291"/>
                <a:gd name="connsiteX26" fmla="*/ 189885 w 313282"/>
                <a:gd name="connsiteY26" fmla="*/ 298375 h 421291"/>
                <a:gd name="connsiteX27" fmla="*/ 191274 w 313282"/>
                <a:gd name="connsiteY27" fmla="*/ 300185 h 421291"/>
                <a:gd name="connsiteX28" fmla="*/ 189476 w 313282"/>
                <a:gd name="connsiteY28" fmla="*/ 313844 h 421291"/>
                <a:gd name="connsiteX29" fmla="*/ 185313 w 313282"/>
                <a:gd name="connsiteY29" fmla="*/ 317038 h 421291"/>
                <a:gd name="connsiteX30" fmla="*/ 184613 w 313282"/>
                <a:gd name="connsiteY30" fmla="*/ 318728 h 421291"/>
                <a:gd name="connsiteX31" fmla="*/ 181348 w 313282"/>
                <a:gd name="connsiteY31" fmla="*/ 320080 h 421291"/>
                <a:gd name="connsiteX32" fmla="*/ 178546 w 313282"/>
                <a:gd name="connsiteY32" fmla="*/ 322230 h 421291"/>
                <a:gd name="connsiteX33" fmla="*/ 176733 w 313282"/>
                <a:gd name="connsiteY33" fmla="*/ 321992 h 421291"/>
                <a:gd name="connsiteX34" fmla="*/ 171885 w 313282"/>
                <a:gd name="connsiteY34" fmla="*/ 324000 h 421291"/>
                <a:gd name="connsiteX35" fmla="*/ 159157 w 313282"/>
                <a:gd name="connsiteY35" fmla="*/ 318728 h 421291"/>
                <a:gd name="connsiteX36" fmla="*/ 158284 w 313282"/>
                <a:gd name="connsiteY36" fmla="*/ 316620 h 421291"/>
                <a:gd name="connsiteX37" fmla="*/ 9002 w 313282"/>
                <a:gd name="connsiteY37" fmla="*/ 230432 h 421291"/>
                <a:gd name="connsiteX38" fmla="*/ 2414 w 313282"/>
                <a:gd name="connsiteY38" fmla="*/ 205844 h 421291"/>
                <a:gd name="connsiteX39" fmla="*/ 27003 w 313282"/>
                <a:gd name="connsiteY39" fmla="*/ 199255 h 421291"/>
                <a:gd name="connsiteX40" fmla="*/ 153885 w 313282"/>
                <a:gd name="connsiteY40" fmla="*/ 272511 h 421291"/>
                <a:gd name="connsiteX41" fmla="*/ 153885 w 313282"/>
                <a:gd name="connsiteY41" fmla="*/ 18000 h 421291"/>
                <a:gd name="connsiteX42" fmla="*/ 159157 w 313282"/>
                <a:gd name="connsiteY42" fmla="*/ 5272 h 42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13282" h="421291">
                  <a:moveTo>
                    <a:pt x="206259" y="131071"/>
                  </a:moveTo>
                  <a:lnTo>
                    <a:pt x="254417" y="154571"/>
                  </a:lnTo>
                  <a:cubicBezTo>
                    <a:pt x="269791" y="166188"/>
                    <a:pt x="283142" y="181011"/>
                    <a:pt x="293383" y="198749"/>
                  </a:cubicBezTo>
                  <a:cubicBezTo>
                    <a:pt x="334348" y="269702"/>
                    <a:pt x="310038" y="360428"/>
                    <a:pt x="239085" y="401392"/>
                  </a:cubicBezTo>
                  <a:cubicBezTo>
                    <a:pt x="168133" y="442357"/>
                    <a:pt x="77407" y="418047"/>
                    <a:pt x="36442" y="347094"/>
                  </a:cubicBezTo>
                  <a:cubicBezTo>
                    <a:pt x="26201" y="329356"/>
                    <a:pt x="20040" y="310382"/>
                    <a:pt x="17667" y="291258"/>
                  </a:cubicBezTo>
                  <a:lnTo>
                    <a:pt x="19893" y="259334"/>
                  </a:lnTo>
                  <a:lnTo>
                    <a:pt x="40634" y="271309"/>
                  </a:lnTo>
                  <a:lnTo>
                    <a:pt x="39433" y="288548"/>
                  </a:lnTo>
                  <a:cubicBezTo>
                    <a:pt x="41455" y="304845"/>
                    <a:pt x="46705" y="321015"/>
                    <a:pt x="55432" y="336130"/>
                  </a:cubicBezTo>
                  <a:cubicBezTo>
                    <a:pt x="90341" y="396594"/>
                    <a:pt x="167656" y="417311"/>
                    <a:pt x="228120" y="382402"/>
                  </a:cubicBezTo>
                  <a:cubicBezTo>
                    <a:pt x="288584" y="347493"/>
                    <a:pt x="309300" y="270178"/>
                    <a:pt x="274391" y="209714"/>
                  </a:cubicBezTo>
                  <a:cubicBezTo>
                    <a:pt x="265664" y="194599"/>
                    <a:pt x="254287" y="181966"/>
                    <a:pt x="241185" y="172067"/>
                  </a:cubicBezTo>
                  <a:lnTo>
                    <a:pt x="206259" y="155023"/>
                  </a:lnTo>
                  <a:close/>
                  <a:moveTo>
                    <a:pt x="90740" y="144451"/>
                  </a:moveTo>
                  <a:lnTo>
                    <a:pt x="133939" y="129924"/>
                  </a:lnTo>
                  <a:lnTo>
                    <a:pt x="133940" y="152603"/>
                  </a:lnTo>
                  <a:lnTo>
                    <a:pt x="101704" y="163443"/>
                  </a:lnTo>
                  <a:cubicBezTo>
                    <a:pt x="86588" y="172170"/>
                    <a:pt x="73957" y="183548"/>
                    <a:pt x="64056" y="196649"/>
                  </a:cubicBezTo>
                  <a:lnTo>
                    <a:pt x="62277" y="200297"/>
                  </a:lnTo>
                  <a:lnTo>
                    <a:pt x="43591" y="189508"/>
                  </a:lnTo>
                  <a:lnTo>
                    <a:pt x="46563" y="183418"/>
                  </a:lnTo>
                  <a:cubicBezTo>
                    <a:pt x="58179" y="168044"/>
                    <a:pt x="73002" y="154692"/>
                    <a:pt x="90740" y="144451"/>
                  </a:cubicBezTo>
                  <a:close/>
                  <a:moveTo>
                    <a:pt x="159157" y="5272"/>
                  </a:moveTo>
                  <a:cubicBezTo>
                    <a:pt x="162415" y="2015"/>
                    <a:pt x="166915" y="0"/>
                    <a:pt x="171885" y="0"/>
                  </a:cubicBezTo>
                  <a:cubicBezTo>
                    <a:pt x="181826" y="0"/>
                    <a:pt x="189885" y="8059"/>
                    <a:pt x="189885" y="18000"/>
                  </a:cubicBezTo>
                  <a:lnTo>
                    <a:pt x="189885" y="298375"/>
                  </a:lnTo>
                  <a:lnTo>
                    <a:pt x="191274" y="300185"/>
                  </a:lnTo>
                  <a:cubicBezTo>
                    <a:pt x="192466" y="304635"/>
                    <a:pt x="191961" y="309539"/>
                    <a:pt x="189476" y="313844"/>
                  </a:cubicBezTo>
                  <a:lnTo>
                    <a:pt x="185313" y="317038"/>
                  </a:lnTo>
                  <a:lnTo>
                    <a:pt x="184613" y="318728"/>
                  </a:lnTo>
                  <a:lnTo>
                    <a:pt x="181348" y="320080"/>
                  </a:lnTo>
                  <a:lnTo>
                    <a:pt x="178546" y="322230"/>
                  </a:lnTo>
                  <a:lnTo>
                    <a:pt x="176733" y="321992"/>
                  </a:lnTo>
                  <a:lnTo>
                    <a:pt x="171885" y="324000"/>
                  </a:lnTo>
                  <a:cubicBezTo>
                    <a:pt x="166915" y="324000"/>
                    <a:pt x="162415" y="321985"/>
                    <a:pt x="159157" y="318728"/>
                  </a:cubicBezTo>
                  <a:lnTo>
                    <a:pt x="158284" y="316620"/>
                  </a:lnTo>
                  <a:lnTo>
                    <a:pt x="9002" y="230432"/>
                  </a:lnTo>
                  <a:cubicBezTo>
                    <a:pt x="393" y="225462"/>
                    <a:pt x="-2556" y="214453"/>
                    <a:pt x="2414" y="205844"/>
                  </a:cubicBezTo>
                  <a:cubicBezTo>
                    <a:pt x="7384" y="197235"/>
                    <a:pt x="18393" y="194285"/>
                    <a:pt x="27003" y="199255"/>
                  </a:cubicBezTo>
                  <a:lnTo>
                    <a:pt x="153885" y="272511"/>
                  </a:lnTo>
                  <a:lnTo>
                    <a:pt x="153885" y="18000"/>
                  </a:lnTo>
                  <a:cubicBezTo>
                    <a:pt x="153885" y="13029"/>
                    <a:pt x="155900" y="8530"/>
                    <a:pt x="159157" y="5272"/>
                  </a:cubicBezTo>
                  <a:close/>
                </a:path>
              </a:pathLst>
            </a:custGeom>
            <a:solidFill>
              <a:srgbClr val="43CD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59839" y="5756743"/>
            <a:ext cx="2389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rgbClr val="6A6F7C"/>
                </a:solidFill>
              </a:rPr>
              <a:t>출처 </a:t>
            </a:r>
            <a:r>
              <a:rPr lang="en-US" altLang="ko-KR" sz="1000" dirty="0" smtClean="0">
                <a:solidFill>
                  <a:srgbClr val="6A6F7C"/>
                </a:solidFill>
              </a:rPr>
              <a:t>: </a:t>
            </a:r>
            <a:r>
              <a:rPr lang="ko-KR" altLang="en-US" sz="1000" dirty="0" smtClean="0">
                <a:solidFill>
                  <a:srgbClr val="6A6F7C"/>
                </a:solidFill>
              </a:rPr>
              <a:t>일본통계청</a:t>
            </a:r>
            <a:endParaRPr lang="ko-KR" altLang="en-US" sz="1000" dirty="0">
              <a:solidFill>
                <a:srgbClr val="6A6F7C"/>
              </a:solidFill>
            </a:endParaRPr>
          </a:p>
        </p:txBody>
      </p:sp>
      <p:sp>
        <p:nvSpPr>
          <p:cNvPr id="24" name="모서리가 둥근 직사각형 21"/>
          <p:cNvSpPr/>
          <p:nvPr/>
        </p:nvSpPr>
        <p:spPr>
          <a:xfrm>
            <a:off x="1558012" y="1646610"/>
            <a:ext cx="3797191" cy="4138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C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700" b="1" dirty="0" smtClean="0">
                <a:solidFill>
                  <a:srgbClr val="6A6F7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일본 가구 구성의 변화 </a:t>
            </a:r>
            <a:endParaRPr lang="ko-KR" altLang="en-US" sz="1700" b="1" dirty="0">
              <a:solidFill>
                <a:srgbClr val="6A6F7C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8380675" y="5397571"/>
            <a:ext cx="3101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화살표 연결선 6"/>
          <p:cNvCxnSpPr/>
          <p:nvPr/>
        </p:nvCxnSpPr>
        <p:spPr>
          <a:xfrm>
            <a:off x="8380675" y="5397571"/>
            <a:ext cx="3101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543" y="752684"/>
            <a:ext cx="8344240" cy="53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2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모서리가 둥근 직사각형 37"/>
          <p:cNvSpPr/>
          <p:nvPr/>
        </p:nvSpPr>
        <p:spPr>
          <a:xfrm>
            <a:off x="2368668" y="2767962"/>
            <a:ext cx="3699088" cy="4812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b="1" i="1" dirty="0" smtClean="0">
                <a:solidFill>
                  <a:schemeClr val="bg1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일본 교육의 특징</a:t>
            </a:r>
            <a:endParaRPr lang="en-US" altLang="ko-KR" b="1" i="1" dirty="0">
              <a:solidFill>
                <a:schemeClr val="bg1"/>
              </a:solidFill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8687145" y="2856160"/>
            <a:ext cx="1110530" cy="378650"/>
          </a:xfrm>
          <a:prstGeom prst="roundRect">
            <a:avLst>
              <a:gd name="adj" fmla="val 50000"/>
            </a:avLst>
          </a:prstGeom>
          <a:solidFill>
            <a:srgbClr val="43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#</a:t>
            </a:r>
            <a:r>
              <a:rPr lang="ko-KR" altLang="en-US" b="1" dirty="0" smtClean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김</a:t>
            </a:r>
            <a:r>
              <a:rPr lang="en-US" altLang="ko-KR" b="1" dirty="0" smtClean="0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*</a:t>
            </a:r>
            <a:r>
              <a:rPr lang="ko-KR" altLang="en-US" b="1" dirty="0" err="1">
                <a:solidFill>
                  <a:prstClr val="whit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영</a:t>
            </a:r>
            <a:endParaRPr lang="en-US" altLang="ko-KR" b="1" dirty="0">
              <a:solidFill>
                <a:prstClr val="white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81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3061048"/>
            <a:ext cx="2638938" cy="1828800"/>
          </a:xfrm>
          <a:prstGeom prst="rect">
            <a:avLst/>
          </a:prstGeom>
          <a:solidFill>
            <a:srgbClr val="1BC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082571" y="3449355"/>
            <a:ext cx="8109429" cy="1052186"/>
          </a:xfrm>
          <a:prstGeom prst="rect">
            <a:avLst/>
          </a:prstGeom>
          <a:solidFill>
            <a:srgbClr val="1BC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직사각형 12"/>
          <p:cNvSpPr/>
          <p:nvPr/>
        </p:nvSpPr>
        <p:spPr>
          <a:xfrm>
            <a:off x="2638938" y="3061048"/>
            <a:ext cx="1443633" cy="1828800"/>
          </a:xfrm>
          <a:custGeom>
            <a:avLst/>
            <a:gdLst>
              <a:gd name="connsiteX0" fmla="*/ 0 w 1628384"/>
              <a:gd name="connsiteY0" fmla="*/ 0 h 1828800"/>
              <a:gd name="connsiteX1" fmla="*/ 1628384 w 1628384"/>
              <a:gd name="connsiteY1" fmla="*/ 0 h 1828800"/>
              <a:gd name="connsiteX2" fmla="*/ 1628384 w 1628384"/>
              <a:gd name="connsiteY2" fmla="*/ 1828800 h 1828800"/>
              <a:gd name="connsiteX3" fmla="*/ 0 w 1628384"/>
              <a:gd name="connsiteY3" fmla="*/ 1828800 h 1828800"/>
              <a:gd name="connsiteX4" fmla="*/ 0 w 1628384"/>
              <a:gd name="connsiteY4" fmla="*/ 0 h 1828800"/>
              <a:gd name="connsiteX0" fmla="*/ 0 w 1628384"/>
              <a:gd name="connsiteY0" fmla="*/ 0 h 1828800"/>
              <a:gd name="connsiteX1" fmla="*/ 1578108 w 1628384"/>
              <a:gd name="connsiteY1" fmla="*/ 405352 h 1828800"/>
              <a:gd name="connsiteX2" fmla="*/ 1628384 w 1628384"/>
              <a:gd name="connsiteY2" fmla="*/ 1828800 h 1828800"/>
              <a:gd name="connsiteX3" fmla="*/ 0 w 1628384"/>
              <a:gd name="connsiteY3" fmla="*/ 1828800 h 1828800"/>
              <a:gd name="connsiteX4" fmla="*/ 0 w 1628384"/>
              <a:gd name="connsiteY4" fmla="*/ 0 h 1828800"/>
              <a:gd name="connsiteX0" fmla="*/ 0 w 1634669"/>
              <a:gd name="connsiteY0" fmla="*/ 0 h 1828800"/>
              <a:gd name="connsiteX1" fmla="*/ 1634669 w 1634669"/>
              <a:gd name="connsiteY1" fmla="*/ 392783 h 1828800"/>
              <a:gd name="connsiteX2" fmla="*/ 1628384 w 1634669"/>
              <a:gd name="connsiteY2" fmla="*/ 1828800 h 1828800"/>
              <a:gd name="connsiteX3" fmla="*/ 0 w 1634669"/>
              <a:gd name="connsiteY3" fmla="*/ 1828800 h 1828800"/>
              <a:gd name="connsiteX4" fmla="*/ 0 w 1634669"/>
              <a:gd name="connsiteY4" fmla="*/ 0 h 1828800"/>
              <a:gd name="connsiteX0" fmla="*/ 0 w 1628384"/>
              <a:gd name="connsiteY0" fmla="*/ 0 h 1828800"/>
              <a:gd name="connsiteX1" fmla="*/ 1615816 w 1628384"/>
              <a:gd name="connsiteY1" fmla="*/ 402210 h 1828800"/>
              <a:gd name="connsiteX2" fmla="*/ 1628384 w 1628384"/>
              <a:gd name="connsiteY2" fmla="*/ 1828800 h 1828800"/>
              <a:gd name="connsiteX3" fmla="*/ 0 w 1628384"/>
              <a:gd name="connsiteY3" fmla="*/ 1828800 h 1828800"/>
              <a:gd name="connsiteX4" fmla="*/ 0 w 1628384"/>
              <a:gd name="connsiteY4" fmla="*/ 0 h 1828800"/>
              <a:gd name="connsiteX0" fmla="*/ 0 w 1631527"/>
              <a:gd name="connsiteY0" fmla="*/ 0 h 1828800"/>
              <a:gd name="connsiteX1" fmla="*/ 1631527 w 1631527"/>
              <a:gd name="connsiteY1" fmla="*/ 399068 h 1828800"/>
              <a:gd name="connsiteX2" fmla="*/ 1628384 w 1631527"/>
              <a:gd name="connsiteY2" fmla="*/ 1828800 h 1828800"/>
              <a:gd name="connsiteX3" fmla="*/ 0 w 1631527"/>
              <a:gd name="connsiteY3" fmla="*/ 1828800 h 1828800"/>
              <a:gd name="connsiteX4" fmla="*/ 0 w 1631527"/>
              <a:gd name="connsiteY4" fmla="*/ 0 h 1828800"/>
              <a:gd name="connsiteX0" fmla="*/ 0 w 1628547"/>
              <a:gd name="connsiteY0" fmla="*/ 0 h 1828800"/>
              <a:gd name="connsiteX1" fmla="*/ 1626101 w 1628547"/>
              <a:gd name="connsiteY1" fmla="*/ 401781 h 1828800"/>
              <a:gd name="connsiteX2" fmla="*/ 1628384 w 1628547"/>
              <a:gd name="connsiteY2" fmla="*/ 1828800 h 1828800"/>
              <a:gd name="connsiteX3" fmla="*/ 0 w 1628547"/>
              <a:gd name="connsiteY3" fmla="*/ 1828800 h 1828800"/>
              <a:gd name="connsiteX4" fmla="*/ 0 w 1628547"/>
              <a:gd name="connsiteY4" fmla="*/ 0 h 1828800"/>
              <a:gd name="connsiteX0" fmla="*/ 0 w 1631527"/>
              <a:gd name="connsiteY0" fmla="*/ 0 h 1828800"/>
              <a:gd name="connsiteX1" fmla="*/ 1631527 w 1631527"/>
              <a:gd name="connsiteY1" fmla="*/ 399067 h 1828800"/>
              <a:gd name="connsiteX2" fmla="*/ 1628384 w 1631527"/>
              <a:gd name="connsiteY2" fmla="*/ 1828800 h 1828800"/>
              <a:gd name="connsiteX3" fmla="*/ 0 w 1631527"/>
              <a:gd name="connsiteY3" fmla="*/ 1828800 h 1828800"/>
              <a:gd name="connsiteX4" fmla="*/ 0 w 1631527"/>
              <a:gd name="connsiteY4" fmla="*/ 0 h 1828800"/>
              <a:gd name="connsiteX0" fmla="*/ 0 w 1631527"/>
              <a:gd name="connsiteY0" fmla="*/ 0 h 1828800"/>
              <a:gd name="connsiteX1" fmla="*/ 1631527 w 1631527"/>
              <a:gd name="connsiteY1" fmla="*/ 399067 h 1828800"/>
              <a:gd name="connsiteX2" fmla="*/ 1628384 w 1631527"/>
              <a:gd name="connsiteY2" fmla="*/ 1448930 h 1828800"/>
              <a:gd name="connsiteX3" fmla="*/ 0 w 1631527"/>
              <a:gd name="connsiteY3" fmla="*/ 1828800 h 1828800"/>
              <a:gd name="connsiteX4" fmla="*/ 0 w 1631527"/>
              <a:gd name="connsiteY4" fmla="*/ 0 h 1828800"/>
              <a:gd name="connsiteX0" fmla="*/ 0 w 1628814"/>
              <a:gd name="connsiteY0" fmla="*/ 0 h 1828800"/>
              <a:gd name="connsiteX1" fmla="*/ 1628814 w 1628814"/>
              <a:gd name="connsiteY1" fmla="*/ 390927 h 1828800"/>
              <a:gd name="connsiteX2" fmla="*/ 1628384 w 1628814"/>
              <a:gd name="connsiteY2" fmla="*/ 1448930 h 1828800"/>
              <a:gd name="connsiteX3" fmla="*/ 0 w 1628814"/>
              <a:gd name="connsiteY3" fmla="*/ 1828800 h 1828800"/>
              <a:gd name="connsiteX4" fmla="*/ 0 w 1628814"/>
              <a:gd name="connsiteY4" fmla="*/ 0 h 1828800"/>
              <a:gd name="connsiteX0" fmla="*/ 0 w 1631261"/>
              <a:gd name="connsiteY0" fmla="*/ 0 h 1828800"/>
              <a:gd name="connsiteX1" fmla="*/ 1628814 w 1631261"/>
              <a:gd name="connsiteY1" fmla="*/ 390927 h 1828800"/>
              <a:gd name="connsiteX2" fmla="*/ 1631098 w 1631261"/>
              <a:gd name="connsiteY2" fmla="*/ 1440790 h 1828800"/>
              <a:gd name="connsiteX3" fmla="*/ 0 w 1631261"/>
              <a:gd name="connsiteY3" fmla="*/ 1828800 h 1828800"/>
              <a:gd name="connsiteX4" fmla="*/ 0 w 1631261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261" h="1828800">
                <a:moveTo>
                  <a:pt x="0" y="0"/>
                </a:moveTo>
                <a:lnTo>
                  <a:pt x="1628814" y="390927"/>
                </a:lnTo>
                <a:cubicBezTo>
                  <a:pt x="1627766" y="867504"/>
                  <a:pt x="1632146" y="964213"/>
                  <a:pt x="1631098" y="1440790"/>
                </a:cubicBez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rgbClr val="175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61202" y="35135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ko-KR" altLang="en-US" b="1" dirty="0">
              <a:gradFill>
                <a:gsLst>
                  <a:gs pos="0">
                    <a:srgbClr val="FF8080"/>
                  </a:gs>
                  <a:gs pos="100000">
                    <a:srgbClr val="FF8080"/>
                  </a:gs>
                </a:gsLst>
                <a:lin ang="5400000" scaled="1"/>
              </a:gra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6720454" y="3448050"/>
            <a:ext cx="1185296" cy="1028700"/>
          </a:xfrm>
          <a:prstGeom prst="ellipse">
            <a:avLst/>
          </a:prstGeom>
          <a:solidFill>
            <a:srgbClr val="FDFDFD"/>
          </a:solidFill>
          <a:ln w="38100">
            <a:solidFill>
              <a:srgbClr val="1759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 w="41275">
                <a:solidFill>
                  <a:srgbClr val="FF8080"/>
                </a:solidFill>
              </a:ln>
            </a:endParaRPr>
          </a:p>
        </p:txBody>
      </p:sp>
      <p:grpSp>
        <p:nvGrpSpPr>
          <p:cNvPr id="7" name="그룹 14"/>
          <p:cNvGrpSpPr/>
          <p:nvPr/>
        </p:nvGrpSpPr>
        <p:grpSpPr>
          <a:xfrm>
            <a:off x="10510468" y="3467101"/>
            <a:ext cx="1148131" cy="1028700"/>
            <a:chOff x="5181600" y="3175348"/>
            <a:chExt cx="914400" cy="914400"/>
          </a:xfrm>
        </p:grpSpPr>
        <p:sp>
          <p:nvSpPr>
            <p:cNvPr id="16" name="타원 15"/>
            <p:cNvSpPr/>
            <p:nvPr/>
          </p:nvSpPr>
          <p:spPr>
            <a:xfrm>
              <a:off x="5181600" y="3175348"/>
              <a:ext cx="914400" cy="914400"/>
            </a:xfrm>
            <a:prstGeom prst="ellipse">
              <a:avLst/>
            </a:prstGeom>
            <a:solidFill>
              <a:srgbClr val="FDFDFD"/>
            </a:solidFill>
            <a:ln w="38100">
              <a:solidFill>
                <a:srgbClr val="1759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41275">
                  <a:solidFill>
                    <a:srgbClr val="FF8080"/>
                  </a:solidFill>
                </a:ln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82263" y="3359662"/>
              <a:ext cx="913076" cy="519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srgbClr val="1BC3D5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1918</a:t>
              </a:r>
              <a:endParaRPr lang="ko-KR" altLang="en-US" sz="3200" b="1" dirty="0">
                <a:solidFill>
                  <a:srgbClr val="1BC3D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785537" y="4856123"/>
            <a:ext cx="2935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-</a:t>
            </a:r>
            <a:r>
              <a:rPr lang="ko-KR" altLang="en-US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승려에 의해 이루어짐</a:t>
            </a:r>
            <a:endParaRPr lang="en-US" altLang="ko-KR" spc="-150" dirty="0" smtClean="0">
              <a:solidFill>
                <a:srgbClr val="24263C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/>
            <a:r>
              <a:rPr lang="en-US" altLang="ko-KR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   -</a:t>
            </a:r>
            <a:r>
              <a:rPr lang="ko-KR" altLang="en-US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상류계층</a:t>
            </a:r>
            <a:r>
              <a:rPr lang="en-US" altLang="ko-KR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:</a:t>
            </a:r>
            <a:r>
              <a:rPr lang="ko-KR" altLang="en-US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악기연주</a:t>
            </a:r>
            <a:r>
              <a:rPr lang="en-US" altLang="ko-KR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</a:t>
            </a:r>
            <a:r>
              <a:rPr lang="ko-KR" altLang="en-US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서예</a:t>
            </a:r>
            <a:endParaRPr lang="en-US" altLang="ko-KR" spc="-150" dirty="0" smtClean="0">
              <a:solidFill>
                <a:srgbClr val="24263C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/>
            <a:r>
              <a:rPr lang="en-US" altLang="ko-KR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-</a:t>
            </a:r>
            <a:r>
              <a:rPr lang="ko-KR" altLang="en-US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서민계층</a:t>
            </a:r>
            <a:r>
              <a:rPr lang="en-US" altLang="ko-KR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:</a:t>
            </a:r>
            <a:r>
              <a:rPr lang="ko-KR" altLang="en-US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불교 교리</a:t>
            </a:r>
            <a:endParaRPr lang="en-US" altLang="ko-KR" spc="-150" dirty="0">
              <a:solidFill>
                <a:srgbClr val="24263C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223" y="3685263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발전 시기</a:t>
            </a:r>
            <a:endParaRPr lang="ko-KR" altLang="en-US" sz="32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76280" y="2219325"/>
            <a:ext cx="32486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pc="-150" dirty="0" smtClean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</a:t>
            </a:r>
            <a:r>
              <a:rPr lang="en-US" altLang="ko-KR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-</a:t>
            </a:r>
            <a:r>
              <a:rPr lang="ko-KR" altLang="en-US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다양한 교육시설 보급</a:t>
            </a:r>
            <a:endParaRPr lang="en-US" altLang="ko-KR" spc="-150" dirty="0" smtClean="0">
              <a:solidFill>
                <a:srgbClr val="24263C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/>
            <a:r>
              <a:rPr lang="en-US" altLang="ko-KR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-</a:t>
            </a:r>
            <a:r>
              <a:rPr lang="ko-KR" altLang="en-US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무술 중심 학교 설립</a:t>
            </a:r>
            <a:endParaRPr lang="en-US" altLang="ko-KR" spc="-150" dirty="0" smtClean="0">
              <a:solidFill>
                <a:srgbClr val="24263C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/>
            <a:r>
              <a:rPr lang="en-US" altLang="ko-KR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     -</a:t>
            </a:r>
            <a:r>
              <a:rPr lang="ko-KR" altLang="en-US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중국 고전</a:t>
            </a:r>
            <a:r>
              <a:rPr lang="en-US" altLang="ko-KR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유교 강의 </a:t>
            </a:r>
            <a:r>
              <a:rPr lang="en-US" altLang="ko-KR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사찰</a:t>
            </a:r>
            <a:r>
              <a:rPr lang="en-US" altLang="ko-KR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endParaRPr lang="en-US" altLang="ko-KR" spc="-150" dirty="0">
              <a:solidFill>
                <a:srgbClr val="24263C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/>
            <a:endParaRPr lang="en-US" altLang="ko-KR" sz="12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35366" y="2152393"/>
            <a:ext cx="31566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   -</a:t>
            </a:r>
            <a:r>
              <a:rPr lang="ko-KR" altLang="en-US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새로이 고등학교가 제도화</a:t>
            </a:r>
            <a:endParaRPr lang="en-US" altLang="ko-KR" spc="-150" dirty="0" smtClean="0">
              <a:solidFill>
                <a:srgbClr val="24263C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/>
            <a:r>
              <a:rPr lang="en-US" altLang="ko-KR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-</a:t>
            </a:r>
            <a:r>
              <a:rPr lang="ko-KR" altLang="en-US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교육 제도의 골격 이룸</a:t>
            </a:r>
            <a:endParaRPr lang="en-US" altLang="ko-KR" spc="-150" dirty="0" smtClean="0">
              <a:solidFill>
                <a:srgbClr val="24263C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/>
            <a:r>
              <a:rPr lang="en-US" altLang="ko-KR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제</a:t>
            </a:r>
            <a:r>
              <a:rPr lang="en-US" altLang="ko-KR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</a:t>
            </a:r>
            <a:r>
              <a:rPr lang="ko-KR" altLang="en-US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차 세계대전 이전</a:t>
            </a:r>
            <a:r>
              <a:rPr lang="en-US" altLang="ko-KR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</a:t>
            </a:r>
            <a:endParaRPr lang="en-US" altLang="ko-KR" spc="-150" dirty="0">
              <a:solidFill>
                <a:srgbClr val="24263C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/>
            <a:endParaRPr lang="en-US" altLang="ko-KR" sz="12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9" name="그룹 23"/>
          <p:cNvGrpSpPr/>
          <p:nvPr/>
        </p:nvGrpSpPr>
        <p:grpSpPr>
          <a:xfrm>
            <a:off x="4844029" y="3448050"/>
            <a:ext cx="1185296" cy="1047750"/>
            <a:chOff x="5181600" y="3175348"/>
            <a:chExt cx="914400" cy="914400"/>
          </a:xfrm>
        </p:grpSpPr>
        <p:sp>
          <p:nvSpPr>
            <p:cNvPr id="25" name="타원 24"/>
            <p:cNvSpPr/>
            <p:nvPr/>
          </p:nvSpPr>
          <p:spPr>
            <a:xfrm>
              <a:off x="5181600" y="3175348"/>
              <a:ext cx="914400" cy="914400"/>
            </a:xfrm>
            <a:prstGeom prst="ellipse">
              <a:avLst/>
            </a:prstGeom>
            <a:solidFill>
              <a:srgbClr val="FDFDFD"/>
            </a:solidFill>
            <a:ln w="38100">
              <a:solidFill>
                <a:srgbClr val="1759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 w="41275">
                  <a:solidFill>
                    <a:srgbClr val="FF8080"/>
                  </a:solidFill>
                </a:ln>
                <a:solidFill>
                  <a:srgbClr val="1BC3D5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42478" y="3333427"/>
              <a:ext cx="763255" cy="510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b="1" dirty="0" smtClean="0">
                  <a:solidFill>
                    <a:srgbClr val="1BC3D5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고대</a:t>
              </a:r>
              <a:endParaRPr lang="ko-KR" altLang="en-US" sz="3200" b="1" dirty="0">
                <a:solidFill>
                  <a:srgbClr val="1BC3D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640690" y="4876543"/>
            <a:ext cx="3156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-</a:t>
            </a:r>
            <a:r>
              <a:rPr lang="ko-KR" altLang="en-US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고등여학교</a:t>
            </a:r>
            <a:r>
              <a:rPr lang="en-US" altLang="ko-KR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</a:t>
            </a:r>
            <a:r>
              <a:rPr lang="ko-KR" altLang="en-US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실업학교</a:t>
            </a:r>
            <a:r>
              <a:rPr lang="en-US" altLang="ko-KR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</a:t>
            </a:r>
            <a:r>
              <a:rPr lang="ko-KR" altLang="en-US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전문학교</a:t>
            </a:r>
            <a:endParaRPr lang="en-US" altLang="ko-KR" spc="-150" dirty="0" smtClean="0">
              <a:solidFill>
                <a:srgbClr val="24263C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/>
            <a:r>
              <a:rPr lang="ko-KR" altLang="en-US" spc="-150" dirty="0" smtClean="0">
                <a:solidFill>
                  <a:srgbClr val="24263C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제도화</a:t>
            </a:r>
            <a:endParaRPr lang="en-US" altLang="ko-KR" spc="-150" dirty="0">
              <a:solidFill>
                <a:srgbClr val="24263C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/>
            <a:endParaRPr lang="en-US" altLang="ko-KR" sz="12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cxnSp>
        <p:nvCxnSpPr>
          <p:cNvPr id="31" name="직선 화살표 연결선 30"/>
          <p:cNvCxnSpPr/>
          <p:nvPr/>
        </p:nvCxnSpPr>
        <p:spPr>
          <a:xfrm>
            <a:off x="7296150" y="3124200"/>
            <a:ext cx="0" cy="247650"/>
          </a:xfrm>
          <a:prstGeom prst="straightConnector1">
            <a:avLst/>
          </a:prstGeom>
          <a:ln w="12700">
            <a:solidFill>
              <a:srgbClr val="1759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/>
          <p:nvPr/>
        </p:nvCxnSpPr>
        <p:spPr>
          <a:xfrm>
            <a:off x="5391150" y="4610100"/>
            <a:ext cx="0" cy="247650"/>
          </a:xfrm>
          <a:prstGeom prst="straightConnector1">
            <a:avLst/>
          </a:prstGeom>
          <a:ln w="12700">
            <a:solidFill>
              <a:srgbClr val="1759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>
            <a:off x="9144000" y="4581525"/>
            <a:ext cx="0" cy="247650"/>
          </a:xfrm>
          <a:prstGeom prst="straightConnector1">
            <a:avLst/>
          </a:prstGeom>
          <a:ln w="12700">
            <a:solidFill>
              <a:srgbClr val="1759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>
            <a:off x="11077575" y="3133725"/>
            <a:ext cx="0" cy="247650"/>
          </a:xfrm>
          <a:prstGeom prst="straightConnector1">
            <a:avLst/>
          </a:prstGeom>
          <a:ln w="12700">
            <a:solidFill>
              <a:srgbClr val="1759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모서리가 둥근 직사각형 28"/>
          <p:cNvSpPr/>
          <p:nvPr/>
        </p:nvSpPr>
        <p:spPr>
          <a:xfrm>
            <a:off x="485774" y="713373"/>
            <a:ext cx="3076576" cy="68680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sz="2000" b="1" i="1" dirty="0" smtClean="0">
                <a:solidFill>
                  <a:schemeClr val="bg1"/>
                </a:solidFill>
              </a:rPr>
              <a:t>일본 교육의 역사</a:t>
            </a:r>
            <a:endParaRPr lang="en-US" altLang="ko-KR" sz="2000" b="1" i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99368" y="3619657"/>
            <a:ext cx="98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rgbClr val="1BC3D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에도</a:t>
            </a:r>
            <a:endParaRPr lang="ko-KR" altLang="en-US" sz="3200" b="1" dirty="0">
              <a:solidFill>
                <a:srgbClr val="1BC3D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8568304" y="3467100"/>
            <a:ext cx="1185296" cy="1028700"/>
          </a:xfrm>
          <a:prstGeom prst="ellipse">
            <a:avLst/>
          </a:prstGeom>
          <a:solidFill>
            <a:srgbClr val="FDFDFD"/>
          </a:solidFill>
          <a:ln w="38100">
            <a:solidFill>
              <a:srgbClr val="1759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 w="41275">
                <a:solidFill>
                  <a:srgbClr val="FF8080"/>
                </a:solidFill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87721" y="3667282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rgbClr val="1BC3D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1897</a:t>
            </a:r>
            <a:endParaRPr lang="ko-KR" altLang="en-US" sz="3200" b="1" dirty="0">
              <a:solidFill>
                <a:srgbClr val="1BC3D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62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485774" y="713373"/>
            <a:ext cx="4086226" cy="686802"/>
          </a:xfrm>
          <a:prstGeom prst="roundRect">
            <a:avLst>
              <a:gd name="adj" fmla="val 0"/>
            </a:avLst>
          </a:prstGeom>
          <a:gradFill flip="none" rotWithShape="1">
            <a:gsLst>
              <a:gs pos="95000">
                <a:schemeClr val="tx1">
                  <a:lumMod val="75000"/>
                  <a:lumOff val="25000"/>
                </a:schemeClr>
              </a:gs>
              <a:gs pos="95000">
                <a:srgbClr val="43CDD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ko-KR" altLang="en-US" sz="2000" b="1" i="1" dirty="0" smtClean="0">
                <a:solidFill>
                  <a:schemeClr val="bg1"/>
                </a:solidFill>
              </a:rPr>
              <a:t>일본의 고대교육</a:t>
            </a:r>
            <a:r>
              <a:rPr lang="en-US" altLang="ko-KR" sz="2000" b="1" i="1" dirty="0" smtClean="0">
                <a:solidFill>
                  <a:schemeClr val="bg1"/>
                </a:solidFill>
              </a:rPr>
              <a:t>(</a:t>
            </a:r>
            <a:r>
              <a:rPr lang="ko-KR" altLang="en-US" sz="2000" b="1" i="1" dirty="0" smtClean="0">
                <a:solidFill>
                  <a:schemeClr val="bg1"/>
                </a:solidFill>
              </a:rPr>
              <a:t>공립학교</a:t>
            </a:r>
            <a:r>
              <a:rPr lang="en-US" altLang="ko-KR" sz="2000" b="1" i="1" dirty="0" smtClean="0">
                <a:solidFill>
                  <a:schemeClr val="bg1"/>
                </a:solidFill>
              </a:rPr>
              <a:t>)</a:t>
            </a:r>
            <a:endParaRPr lang="en-US" altLang="ko-KR" sz="2000" b="1" i="1" dirty="0">
              <a:solidFill>
                <a:schemeClr val="bg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80975" y="1724026"/>
            <a:ext cx="587692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일본의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에도 말기 시절 </a:t>
            </a:r>
            <a:r>
              <a:rPr lang="ko-KR" altLang="en-US" sz="2400" b="1" dirty="0" smtClean="0">
                <a:solidFill>
                  <a:srgbClr val="43CDD7"/>
                </a:solidFill>
                <a:latin typeface="+mn-ea"/>
              </a:rPr>
              <a:t>다양한 교육기관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등장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     필요에 따라 다양한 교육 실시</a:t>
            </a:r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</a:t>
            </a:r>
            <a:r>
              <a:rPr lang="ko-KR" altLang="en-US" sz="2400" b="1" dirty="0" smtClean="0">
                <a:solidFill>
                  <a:srgbClr val="43CDD7"/>
                </a:solidFill>
                <a:latin typeface="+mn-ea"/>
              </a:rPr>
              <a:t>학제</a:t>
            </a:r>
            <a:r>
              <a:rPr lang="en-US" altLang="ko-KR" sz="2400" dirty="0" smtClean="0">
                <a:solidFill>
                  <a:srgbClr val="43CDD7"/>
                </a:solidFill>
                <a:latin typeface="+mn-ea"/>
              </a:rPr>
              <a:t>(1872)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의 반포로 일본 전국적으로 통일적인 교육 실시</a:t>
            </a:r>
            <a:endParaRPr lang="en-US" altLang="ko-K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</a:t>
            </a:r>
            <a:r>
              <a:rPr lang="ko-KR" altLang="en-US" sz="3600" dirty="0" smtClean="0"/>
              <a:t> </a:t>
            </a:r>
            <a:r>
              <a:rPr lang="ko-KR" altLang="en-US" dirty="0" smtClean="0"/>
              <a:t>일본 최초의 관립 종합대학인 </a:t>
            </a:r>
            <a:r>
              <a:rPr lang="ko-KR" altLang="en-US" sz="2400" b="1" dirty="0" smtClean="0">
                <a:solidFill>
                  <a:srgbClr val="43CDD7"/>
                </a:solidFill>
              </a:rPr>
              <a:t>도쿄대학</a:t>
            </a:r>
            <a:r>
              <a:rPr lang="en-US" altLang="ko-KR" sz="2400" dirty="0" smtClean="0">
                <a:solidFill>
                  <a:srgbClr val="43CDD7"/>
                </a:solidFill>
              </a:rPr>
              <a:t>(1877)</a:t>
            </a:r>
            <a:r>
              <a:rPr lang="ko-KR" altLang="en-US" dirty="0" smtClean="0"/>
              <a:t>을 설립</a:t>
            </a:r>
            <a:r>
              <a:rPr lang="en-US" altLang="ko-KR" dirty="0" smtClean="0"/>
              <a:t> </a:t>
            </a:r>
            <a:endParaRPr lang="ko-KR" altLang="en-US" dirty="0" smtClean="0"/>
          </a:p>
          <a:p>
            <a:pPr>
              <a:lnSpc>
                <a:spcPct val="150000"/>
              </a:lnSpc>
            </a:pPr>
            <a:endParaRPr lang="en-US" altLang="ko-KR" sz="1600" dirty="0" smtClean="0"/>
          </a:p>
          <a:p>
            <a:pPr>
              <a:lnSpc>
                <a:spcPct val="150000"/>
              </a:lnSpc>
            </a:pPr>
            <a:endParaRPr lang="ko-KR" altLang="en-US" sz="1200" dirty="0" smtClean="0"/>
          </a:p>
        </p:txBody>
      </p:sp>
      <p:sp>
        <p:nvSpPr>
          <p:cNvPr id="31" name="오른쪽 화살표 30"/>
          <p:cNvSpPr/>
          <p:nvPr/>
        </p:nvSpPr>
        <p:spPr>
          <a:xfrm>
            <a:off x="542925" y="2714625"/>
            <a:ext cx="396000" cy="180000"/>
          </a:xfrm>
          <a:prstGeom prst="rightArrow">
            <a:avLst/>
          </a:prstGeom>
          <a:solidFill>
            <a:srgbClr val="43CD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rgbClr val="43CDD7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6124575" y="1628776"/>
            <a:ext cx="587692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</a:t>
            </a:r>
            <a:r>
              <a:rPr lang="ko-KR" altLang="en-US" sz="2400" b="1" dirty="0" err="1" smtClean="0">
                <a:solidFill>
                  <a:srgbClr val="43CDD7"/>
                </a:solidFill>
                <a:latin typeface="+mn-ea"/>
              </a:rPr>
              <a:t>제국대학령</a:t>
            </a:r>
            <a:r>
              <a:rPr lang="ko-KR" altLang="en-US" sz="2400" b="1" dirty="0" smtClean="0">
                <a:solidFill>
                  <a:srgbClr val="43CDD7"/>
                </a:solidFill>
                <a:latin typeface="+mn-ea"/>
              </a:rPr>
              <a:t> 발포</a:t>
            </a:r>
            <a:r>
              <a:rPr lang="en-US" altLang="ko-KR" sz="2400" dirty="0" smtClean="0">
                <a:solidFill>
                  <a:srgbClr val="43CDD7"/>
                </a:solidFill>
                <a:latin typeface="+mn-ea"/>
              </a:rPr>
              <a:t>(1886) 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43CDD7"/>
                </a:solidFill>
                <a:latin typeface="+mn-ea"/>
              </a:rPr>
              <a:t>        </a:t>
            </a:r>
            <a:r>
              <a:rPr lang="ko-KR" altLang="en-US" dirty="0" smtClean="0">
                <a:solidFill>
                  <a:srgbClr val="6A6F7C"/>
                </a:solidFill>
                <a:latin typeface="+mn-ea"/>
              </a:rPr>
              <a:t>도쿄대학이 제국대학으로 변경</a:t>
            </a:r>
            <a:endParaRPr lang="en-US" altLang="ko-KR" dirty="0" smtClean="0">
              <a:solidFill>
                <a:srgbClr val="6A6F7C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</a:t>
            </a:r>
            <a:r>
              <a:rPr lang="ko-KR" altLang="en-US" sz="2400" b="1" dirty="0" err="1" smtClean="0">
                <a:solidFill>
                  <a:srgbClr val="43CDD7"/>
                </a:solidFill>
                <a:latin typeface="+mn-ea"/>
              </a:rPr>
              <a:t>교토제국</a:t>
            </a:r>
            <a:r>
              <a:rPr lang="ko-KR" altLang="en-US" sz="2400" b="1" dirty="0" smtClean="0">
                <a:solidFill>
                  <a:srgbClr val="43CDD7"/>
                </a:solidFill>
                <a:latin typeface="+mn-ea"/>
              </a:rPr>
              <a:t> 대학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신설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제국대학은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ko-KR" altLang="en-US" sz="2400" b="1" dirty="0" smtClean="0">
                <a:solidFill>
                  <a:srgbClr val="43CDD7"/>
                </a:solidFill>
                <a:latin typeface="+mn-ea"/>
              </a:rPr>
              <a:t>도쿄제국 대   </a:t>
            </a:r>
            <a:r>
              <a:rPr lang="ko-KR" altLang="en-US" sz="2400" b="1" dirty="0" err="1" smtClean="0">
                <a:solidFill>
                  <a:srgbClr val="43CDD7"/>
                </a:solidFill>
                <a:latin typeface="+mn-ea"/>
              </a:rPr>
              <a:t>학으로</a:t>
            </a:r>
            <a:r>
              <a:rPr lang="ko-KR" alt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으로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명칭 변경</a:t>
            </a:r>
            <a:r>
              <a:rPr lang="en-US" altLang="ko-KR" sz="2400" dirty="0" smtClean="0">
                <a:solidFill>
                  <a:srgbClr val="43CDD7"/>
                </a:solidFill>
                <a:latin typeface="+mn-ea"/>
              </a:rPr>
              <a:t>(1897)</a:t>
            </a:r>
            <a:r>
              <a:rPr lang="ko-KR" altLang="en-US" dirty="0" smtClean="0">
                <a:solidFill>
                  <a:srgbClr val="43CDD7"/>
                </a:solidFill>
                <a:latin typeface="+mn-ea"/>
              </a:rPr>
              <a:t>  </a:t>
            </a:r>
            <a:endParaRPr lang="en-US" altLang="ko-K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여러 </a:t>
            </a:r>
            <a:r>
              <a:rPr lang="ko-KR" altLang="en-US" sz="2400" b="1" dirty="0" smtClean="0">
                <a:solidFill>
                  <a:srgbClr val="43CDD7"/>
                </a:solidFill>
                <a:latin typeface="+mn-ea"/>
              </a:rPr>
              <a:t>관립대학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들이 연이어 설립</a:t>
            </a:r>
            <a:r>
              <a:rPr lang="en-US" altLang="ko-KR" sz="2400" dirty="0" smtClean="0">
                <a:solidFill>
                  <a:srgbClr val="43CDD7"/>
                </a:solidFill>
                <a:latin typeface="+mn-ea"/>
              </a:rPr>
              <a:t>(1910)</a:t>
            </a:r>
            <a:endParaRPr lang="ko-KR" altLang="en-US" dirty="0" smtClean="0"/>
          </a:p>
          <a:p>
            <a:pPr>
              <a:lnSpc>
                <a:spcPct val="150000"/>
              </a:lnSpc>
            </a:pPr>
            <a:endParaRPr lang="en-US" altLang="ko-KR" sz="1600" dirty="0" smtClean="0"/>
          </a:p>
          <a:p>
            <a:pPr>
              <a:lnSpc>
                <a:spcPct val="150000"/>
              </a:lnSpc>
            </a:pPr>
            <a:endParaRPr lang="ko-KR" altLang="en-US" sz="1200" dirty="0" smtClean="0"/>
          </a:p>
        </p:txBody>
      </p:sp>
      <p:sp>
        <p:nvSpPr>
          <p:cNvPr id="33" name="오른쪽 화살표 32"/>
          <p:cNvSpPr/>
          <p:nvPr/>
        </p:nvSpPr>
        <p:spPr>
          <a:xfrm>
            <a:off x="6629400" y="2705100"/>
            <a:ext cx="396000" cy="180000"/>
          </a:xfrm>
          <a:prstGeom prst="rightArrow">
            <a:avLst/>
          </a:prstGeom>
          <a:solidFill>
            <a:srgbClr val="43CD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rgbClr val="43CD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00000000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2000000000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00000000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2000000000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1093</Words>
  <Application>Microsoft Office PowerPoint</Application>
  <PresentationFormat>사용자 지정</PresentationFormat>
  <Paragraphs>280</Paragraphs>
  <Slides>33</Slides>
  <Notes>8</Notes>
  <HiddenSlides>0</HiddenSlides>
  <MMClips>1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44" baseType="lpstr">
      <vt:lpstr>굴림</vt:lpstr>
      <vt:lpstr>Arial</vt:lpstr>
      <vt:lpstr>08서울남산체 L</vt:lpstr>
      <vt:lpstr>KoPub돋움체 Medium</vt:lpstr>
      <vt:lpstr>KoPub돋움체 Bold</vt:lpstr>
      <vt:lpstr>KoPubWorld바탕체 Bold</vt:lpstr>
      <vt:lpstr>맑은 고딕</vt:lpstr>
      <vt:lpstr>나눔스퀘어 Bold</vt:lpstr>
      <vt:lpstr>HY견고딕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USER</cp:lastModifiedBy>
  <cp:revision>609</cp:revision>
  <dcterms:created xsi:type="dcterms:W3CDTF">2018-08-02T07:05:36Z</dcterms:created>
  <dcterms:modified xsi:type="dcterms:W3CDTF">2019-05-16T22:58:31Z</dcterms:modified>
</cp:coreProperties>
</file>