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2" r:id="rId3"/>
    <p:sldId id="296" r:id="rId4"/>
    <p:sldId id="262" r:id="rId5"/>
    <p:sldId id="281" r:id="rId6"/>
    <p:sldId id="292" r:id="rId7"/>
    <p:sldId id="264" r:id="rId8"/>
    <p:sldId id="295" r:id="rId9"/>
    <p:sldId id="293" r:id="rId10"/>
    <p:sldId id="294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BFA"/>
    <a:srgbClr val="0099CC"/>
    <a:srgbClr val="CCECFF"/>
    <a:srgbClr val="FEFEF4"/>
    <a:srgbClr val="FDFDDF"/>
    <a:srgbClr val="525252"/>
    <a:srgbClr val="F8F8F6"/>
    <a:srgbClr val="F4F3EE"/>
    <a:srgbClr val="E0E0D8"/>
    <a:srgbClr val="F4F3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46" d="100"/>
          <a:sy n="46" d="100"/>
        </p:scale>
        <p:origin x="20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1" d="100"/>
          <a:sy n="51" d="100"/>
        </p:scale>
        <p:origin x="2624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513BA-3E82-4812-9926-DD5B40EAAC25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C2647-C259-4EB5-84B8-93A3F8E54DE7}" type="datetimeFigureOut">
              <a:rPr lang="ko-KR" altLang="en-US" smtClean="0"/>
              <a:t>2019-05-16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9866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DA5AA-D0BB-4458-8E18-4842ABF3CBBB}" type="datetimeFigureOut">
              <a:rPr lang="ko-KR" altLang="en-US" smtClean="0"/>
              <a:t>2019-05-16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508A1-E08B-4F90-B51C-284DE47BF4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4303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508A1-E08B-4F90-B51C-284DE47BF453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4459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2019-05-16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820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2019-05-16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4629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2019-05-16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5342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2019-05-16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7773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2019-05-16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9005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2019-05-16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4336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2019-05-16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4001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2019-05-16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0569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2019-05-16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1535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2019-05-16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8657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2019-05-16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211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1C398-EBCC-4210-8AFD-1D056CED0821}" type="datetimeFigureOut">
              <a:rPr lang="ko-KR" altLang="en-US" smtClean="0"/>
              <a:t>2019-05-16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6592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879006" y="6505575"/>
            <a:ext cx="22429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accent6"/>
                </a:solidFill>
                <a:latin typeface="+mn-ea"/>
              </a:rPr>
              <a:t>Copyrightⓒ. Saebyeol Yu. All Rights Reserved.</a:t>
            </a:r>
            <a:endParaRPr lang="ko-KR" altLang="en-US" sz="800" dirty="0">
              <a:solidFill>
                <a:schemeClr val="accent6"/>
              </a:solidFill>
              <a:latin typeface="+mn-ea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590551"/>
            <a:ext cx="10363200" cy="2387600"/>
          </a:xfrm>
        </p:spPr>
        <p:txBody>
          <a:bodyPr/>
          <a:lstStyle/>
          <a:p>
            <a:r>
              <a:rPr lang="ko-KR" altLang="en-US" dirty="0">
                <a:latin typeface="+mj-ea"/>
              </a:rPr>
              <a:t>일본관광의 발전과정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>
                <a:latin typeface="+mn-ea"/>
              </a:rPr>
              <a:t>일본어일본학과</a:t>
            </a:r>
            <a:endParaRPr lang="en-US" altLang="ko-KR" dirty="0">
              <a:latin typeface="+mn-ea"/>
            </a:endParaRPr>
          </a:p>
          <a:p>
            <a:r>
              <a:rPr lang="en-US" altLang="ko-KR" dirty="0">
                <a:latin typeface="+mn-ea"/>
              </a:rPr>
              <a:t>21702140</a:t>
            </a:r>
          </a:p>
          <a:p>
            <a:r>
              <a:rPr lang="ko-KR" altLang="en-US" dirty="0">
                <a:latin typeface="+mn-ea"/>
              </a:rPr>
              <a:t>전혜진</a:t>
            </a:r>
          </a:p>
        </p:txBody>
      </p:sp>
    </p:spTree>
    <p:extLst>
      <p:ext uri="{BB962C8B-B14F-4D97-AF65-F5344CB8AC3E}">
        <p14:creationId xmlns:p14="http://schemas.microsoft.com/office/powerpoint/2010/main" val="402106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352426" y="352426"/>
            <a:ext cx="524904" cy="50417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131046" y="333376"/>
            <a:ext cx="2896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/>
              <a:t>교토 국립 박물관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79006" y="6505575"/>
            <a:ext cx="22429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accent6"/>
                </a:solidFill>
                <a:latin typeface="+mn-ea"/>
              </a:rPr>
              <a:t>Copyrightⓒ. Saebyeol Yu. All Rights Reserved.</a:t>
            </a:r>
            <a:endParaRPr lang="ko-KR" altLang="en-US" sz="800" dirty="0">
              <a:solidFill>
                <a:schemeClr val="accent6"/>
              </a:solidFill>
              <a:latin typeface="+mn-ea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7070822" y="1694611"/>
            <a:ext cx="4674678" cy="6602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소재 시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: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일본 교토시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7070822" y="2878509"/>
            <a:ext cx="4674678" cy="6602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tx1"/>
                </a:solidFill>
              </a:rPr>
              <a:t>주요소장품</a:t>
            </a:r>
            <a:r>
              <a:rPr lang="en-US" altLang="ko-KR" sz="1600" dirty="0">
                <a:solidFill>
                  <a:schemeClr val="tx1"/>
                </a:solidFill>
              </a:rPr>
              <a:t>: </a:t>
            </a:r>
            <a:r>
              <a:rPr lang="ko-KR" altLang="en-US" sz="1600" dirty="0">
                <a:solidFill>
                  <a:schemeClr val="tx1"/>
                </a:solidFill>
              </a:rPr>
              <a:t>헤이안</a:t>
            </a:r>
            <a:r>
              <a:rPr lang="en-US" altLang="ko-KR" sz="1600" dirty="0">
                <a:solidFill>
                  <a:schemeClr val="tx1"/>
                </a:solidFill>
              </a:rPr>
              <a:t>~</a:t>
            </a:r>
            <a:r>
              <a:rPr lang="ko-KR" altLang="en-US" sz="1600" dirty="0">
                <a:solidFill>
                  <a:schemeClr val="tx1"/>
                </a:solidFill>
              </a:rPr>
              <a:t>에도 시대 교토를 중심으로 한 일본의 문화재</a:t>
            </a:r>
            <a:endParaRPr lang="ko-KR" altLang="en-US" sz="1600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78" y="1487988"/>
            <a:ext cx="5563500" cy="35906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11811" y="5078628"/>
            <a:ext cx="17546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1897</a:t>
            </a:r>
            <a:r>
              <a:rPr lang="ko-KR" altLang="en-US" sz="1200" dirty="0"/>
              <a:t>년 설립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7070822" y="4100093"/>
            <a:ext cx="4674678" cy="6602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소장품은 일본화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중세 수묵화 등 한국의 유물인 도자기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,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회화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고려사경 등도 포함</a:t>
            </a:r>
          </a:p>
        </p:txBody>
      </p:sp>
    </p:spTree>
    <p:extLst>
      <p:ext uri="{BB962C8B-B14F-4D97-AF65-F5344CB8AC3E}">
        <p14:creationId xmlns:p14="http://schemas.microsoft.com/office/powerpoint/2010/main" val="3127536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9607" y="622670"/>
            <a:ext cx="4660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solidFill>
                  <a:schemeClr val="bg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목차 </a:t>
            </a:r>
            <a:r>
              <a:rPr lang="en-US" altLang="ko-KR" sz="2400" dirty="0">
                <a:solidFill>
                  <a:schemeClr val="bg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(</a:t>
            </a:r>
            <a:r>
              <a:rPr lang="ko-KR" altLang="en-US" sz="2400" dirty="0">
                <a:solidFill>
                  <a:schemeClr val="bg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메이지 시대</a:t>
            </a:r>
            <a:r>
              <a:rPr lang="en-US" altLang="ko-KR" sz="2400" dirty="0">
                <a:solidFill>
                  <a:schemeClr val="bg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/ </a:t>
            </a:r>
            <a:r>
              <a:rPr lang="ko-KR" altLang="en-US" sz="2400" dirty="0">
                <a:solidFill>
                  <a:schemeClr val="bg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다이쇼 시대</a:t>
            </a:r>
            <a:r>
              <a:rPr lang="en-US" altLang="ko-KR" sz="2400" dirty="0">
                <a:solidFill>
                  <a:schemeClr val="bg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)</a:t>
            </a:r>
            <a:endParaRPr lang="ko-KR" altLang="en-US" sz="2400" dirty="0">
              <a:solidFill>
                <a:schemeClr val="bg1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68399" y="6505575"/>
            <a:ext cx="23535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bg1"/>
                </a:solidFill>
                <a:latin typeface="+mn-ea"/>
              </a:rPr>
              <a:t>Copyrightⓒ. Saebyeol Yu. All Rights Reserved.</a:t>
            </a:r>
            <a:endParaRPr lang="ko-KR" altLang="en-US" sz="8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5826034" y="0"/>
            <a:ext cx="6365966" cy="6858000"/>
          </a:xfrm>
          <a:prstGeom prst="rect">
            <a:avLst/>
          </a:prstGeom>
          <a:noFill/>
          <a:ln>
            <a:noFill/>
          </a:ln>
          <a:effectLst>
            <a:reflection stA="9000" endPos="65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/>
          <p:cNvSpPr/>
          <p:nvPr/>
        </p:nvSpPr>
        <p:spPr>
          <a:xfrm>
            <a:off x="5059857" y="2553785"/>
            <a:ext cx="1959428" cy="175042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신사</a:t>
            </a:r>
            <a:r>
              <a:rPr lang="en-US" altLang="ko-KR" dirty="0"/>
              <a:t>, </a:t>
            </a:r>
            <a:r>
              <a:rPr lang="ko-KR" altLang="en-US" dirty="0"/>
              <a:t>신궁</a:t>
            </a:r>
          </a:p>
        </p:txBody>
      </p:sp>
      <p:sp>
        <p:nvSpPr>
          <p:cNvPr id="25" name="타원 24"/>
          <p:cNvSpPr/>
          <p:nvPr/>
        </p:nvSpPr>
        <p:spPr>
          <a:xfrm>
            <a:off x="8519160" y="2553785"/>
            <a:ext cx="1959428" cy="175042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박물관</a:t>
            </a: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4058687F-59AF-45ED-A9F7-5F1098101EF5}"/>
              </a:ext>
            </a:extLst>
          </p:cNvPr>
          <p:cNvSpPr/>
          <p:nvPr/>
        </p:nvSpPr>
        <p:spPr>
          <a:xfrm>
            <a:off x="1387017" y="2553785"/>
            <a:ext cx="1959428" cy="175042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메이지시대 관광 배경</a:t>
            </a:r>
          </a:p>
        </p:txBody>
      </p:sp>
    </p:spTree>
    <p:extLst>
      <p:ext uri="{BB962C8B-B14F-4D97-AF65-F5344CB8AC3E}">
        <p14:creationId xmlns:p14="http://schemas.microsoft.com/office/powerpoint/2010/main" val="276229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>
            <a:extLst>
              <a:ext uri="{FF2B5EF4-FFF2-40B4-BE49-F238E27FC236}">
                <a16:creationId xmlns:a16="http://schemas.microsoft.com/office/drawing/2014/main" id="{3AD5280C-D2B0-415B-9629-1D27CA3BB3C1}"/>
              </a:ext>
            </a:extLst>
          </p:cNvPr>
          <p:cNvSpPr/>
          <p:nvPr/>
        </p:nvSpPr>
        <p:spPr>
          <a:xfrm>
            <a:off x="838200" y="428952"/>
            <a:ext cx="524904" cy="50417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4811BD-4CE8-4B79-A26A-7D701B9E1CF1}"/>
              </a:ext>
            </a:extLst>
          </p:cNvPr>
          <p:cNvSpPr txBox="1"/>
          <p:nvPr/>
        </p:nvSpPr>
        <p:spPr>
          <a:xfrm>
            <a:off x="1567464" y="483831"/>
            <a:ext cx="3714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/>
              <a:t>메이지 시대 관광 배경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4CFACF26-E694-4E26-B60D-64ACE45574F1}"/>
              </a:ext>
            </a:extLst>
          </p:cNvPr>
          <p:cNvSpPr/>
          <p:nvPr/>
        </p:nvSpPr>
        <p:spPr>
          <a:xfrm>
            <a:off x="1363104" y="2026223"/>
            <a:ext cx="4674678" cy="12246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에도 막부 말기에 일본은 개국 되었지만 일본에 여행수단은 시간이 걸리는 배 밖에 없다는 기술적 문제</a:t>
            </a:r>
          </a:p>
        </p:txBody>
      </p:sp>
      <p:sp>
        <p:nvSpPr>
          <p:cNvPr id="9" name="화살표: 오른쪽 8">
            <a:extLst>
              <a:ext uri="{FF2B5EF4-FFF2-40B4-BE49-F238E27FC236}">
                <a16:creationId xmlns:a16="http://schemas.microsoft.com/office/drawing/2014/main" id="{5C9D7B93-8D4A-4DB2-AC8C-54FD5F4C61BD}"/>
              </a:ext>
            </a:extLst>
          </p:cNvPr>
          <p:cNvSpPr/>
          <p:nvPr/>
        </p:nvSpPr>
        <p:spPr>
          <a:xfrm>
            <a:off x="6546270" y="2274859"/>
            <a:ext cx="1059873" cy="72736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DF49FED2-9068-4F4C-BC63-28837C358A4B}"/>
              </a:ext>
            </a:extLst>
          </p:cNvPr>
          <p:cNvSpPr/>
          <p:nvPr/>
        </p:nvSpPr>
        <p:spPr>
          <a:xfrm>
            <a:off x="8114631" y="2026222"/>
            <a:ext cx="3422291" cy="12246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>
                <a:solidFill>
                  <a:schemeClr val="tx1"/>
                </a:solidFill>
                <a:latin typeface="+mn-ea"/>
              </a:rPr>
              <a:t>외국인 방문자가 적었음</a:t>
            </a:r>
            <a:endParaRPr lang="ko-KR" altLang="en-US" sz="16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3B9FBFE5-58F1-4792-8AE5-BE86F30ADB25}"/>
              </a:ext>
            </a:extLst>
          </p:cNvPr>
          <p:cNvSpPr/>
          <p:nvPr/>
        </p:nvSpPr>
        <p:spPr>
          <a:xfrm>
            <a:off x="1363104" y="3754097"/>
            <a:ext cx="4674678" cy="151707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1899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년 </a:t>
            </a:r>
            <a:r>
              <a:rPr lang="ko-KR" altLang="en-US" sz="1600" b="1" dirty="0">
                <a:solidFill>
                  <a:schemeClr val="tx1"/>
                </a:solidFill>
                <a:latin typeface="+mn-ea"/>
              </a:rPr>
              <a:t>내지 잡거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외국인 거류지 등의 외국인에 대한 거주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,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여행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,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외출의 제한을 철폐하여 국내에서 자유로운 거주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,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여행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,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외출을 허가 하는 것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)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 실시</a:t>
            </a:r>
          </a:p>
        </p:txBody>
      </p:sp>
      <p:sp>
        <p:nvSpPr>
          <p:cNvPr id="12" name="화살표: 오른쪽 11">
            <a:extLst>
              <a:ext uri="{FF2B5EF4-FFF2-40B4-BE49-F238E27FC236}">
                <a16:creationId xmlns:a16="http://schemas.microsoft.com/office/drawing/2014/main" id="{24B3314B-00BA-4407-B84F-3FBDD86FC906}"/>
              </a:ext>
            </a:extLst>
          </p:cNvPr>
          <p:cNvSpPr/>
          <p:nvPr/>
        </p:nvSpPr>
        <p:spPr>
          <a:xfrm>
            <a:off x="6535877" y="4148951"/>
            <a:ext cx="1059873" cy="72736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A90A6C4D-62B5-415F-9808-E1906C9FF119}"/>
              </a:ext>
            </a:extLst>
          </p:cNvPr>
          <p:cNvSpPr/>
          <p:nvPr/>
        </p:nvSpPr>
        <p:spPr>
          <a:xfrm>
            <a:off x="8114632" y="3754097"/>
            <a:ext cx="3422291" cy="151707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외국인도 일본 내에서 자유롭게 여행 가능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해외 여행객은 주로 이민자와 유학생이고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해외 여행은 일부 부유층에 한정</a:t>
            </a:r>
          </a:p>
        </p:txBody>
      </p:sp>
    </p:spTree>
    <p:extLst>
      <p:ext uri="{BB962C8B-B14F-4D97-AF65-F5344CB8AC3E}">
        <p14:creationId xmlns:p14="http://schemas.microsoft.com/office/powerpoint/2010/main" val="490291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768399" y="6505575"/>
            <a:ext cx="23535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bg1"/>
                </a:solidFill>
                <a:latin typeface="+mn-ea"/>
              </a:rPr>
              <a:t>Copyrightⓒ. Saebyeol Yu. All Rights Reserved.</a:t>
            </a:r>
            <a:endParaRPr lang="ko-KR" altLang="en-US" sz="8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733550"/>
            <a:ext cx="1233030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99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rPr>
              <a:t>1</a:t>
            </a:r>
            <a:endParaRPr lang="ko-KR" altLang="en-US" sz="19900" b="1" dirty="0">
              <a:solidFill>
                <a:schemeClr val="accent4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01333" y="2844225"/>
            <a:ext cx="4011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ea"/>
              </a:rPr>
              <a:t>신사</a:t>
            </a:r>
            <a:r>
              <a:rPr lang="en-US" altLang="ko-KR" sz="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ea"/>
              </a:rPr>
              <a:t>, </a:t>
            </a:r>
            <a:r>
              <a:rPr lang="ko-KR" altLang="en-US" sz="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ea"/>
              </a:rPr>
              <a:t>신궁</a:t>
            </a:r>
            <a:r>
              <a:rPr lang="en-US" altLang="ko-KR" sz="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ea"/>
              </a:rPr>
              <a:t> </a:t>
            </a:r>
            <a:endParaRPr lang="ko-KR" altLang="en-US" sz="4000" dirty="0">
              <a:solidFill>
                <a:schemeClr val="accent4">
                  <a:lumMod val="20000"/>
                  <a:lumOff val="80000"/>
                </a:schemeClr>
              </a:solidFill>
              <a:latin typeface="+mn-ea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2303" y="0"/>
            <a:ext cx="59496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218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352426" y="352426"/>
            <a:ext cx="524904" cy="50417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193392" y="333376"/>
            <a:ext cx="2438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/>
              <a:t>야스쿠니 신사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79006" y="6505575"/>
            <a:ext cx="22429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accent6"/>
                </a:solidFill>
                <a:latin typeface="+mn-ea"/>
              </a:rPr>
              <a:t>Copyrightⓒ. Saebyeol Yu. All Rights Reserved.</a:t>
            </a:r>
            <a:endParaRPr lang="ko-KR" altLang="en-US" sz="800" dirty="0">
              <a:solidFill>
                <a:schemeClr val="accent6"/>
              </a:solidFill>
              <a:latin typeface="+mn-ea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6" y="1233487"/>
            <a:ext cx="6151662" cy="4354626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6939016" y="2226620"/>
            <a:ext cx="4674678" cy="6602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일본 전역의 신사 가운데서도 가장 규모가 큰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신사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6939016" y="1333287"/>
            <a:ext cx="4674678" cy="6602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소재지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: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일본 도쿄 지오다구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6939016" y="3093238"/>
            <a:ext cx="4674678" cy="6602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설립목적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: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막부군과의 싸움에서 죽은 자들의 혼령을 달래기 위해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6939016" y="3959856"/>
            <a:ext cx="4674678" cy="6602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주요활동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: 1853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년 개항 이후 청일전쟁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러일전쟁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만주사변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태평양전쟁 등 전몰자 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246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만여 명 안치 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6939016" y="4853189"/>
            <a:ext cx="4674678" cy="6602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tx1"/>
                </a:solidFill>
              </a:rPr>
              <a:t>태평양전쟁을 일으킨 전범자들을 국가적 영웅으로 추앙하는 곳으로 역할</a:t>
            </a:r>
            <a:r>
              <a:rPr lang="en-US" altLang="ko-KR" sz="1600" dirty="0">
                <a:solidFill>
                  <a:schemeClr val="tx1"/>
                </a:solidFill>
              </a:rPr>
              <a:t>, </a:t>
            </a:r>
            <a:r>
              <a:rPr lang="ko-KR" altLang="en-US" sz="1600" dirty="0">
                <a:solidFill>
                  <a:schemeClr val="tx1"/>
                </a:solidFill>
              </a:rPr>
              <a:t>범죄자들 미화되어 전시</a:t>
            </a:r>
            <a:endParaRPr lang="ko-KR" altLang="en-US" sz="16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24616" y="5588113"/>
            <a:ext cx="1186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1869</a:t>
            </a:r>
            <a:r>
              <a:rPr lang="ko-KR" altLang="en-US" sz="1400" dirty="0"/>
              <a:t>년 설립</a:t>
            </a:r>
          </a:p>
        </p:txBody>
      </p:sp>
    </p:spTree>
    <p:extLst>
      <p:ext uri="{BB962C8B-B14F-4D97-AF65-F5344CB8AC3E}">
        <p14:creationId xmlns:p14="http://schemas.microsoft.com/office/powerpoint/2010/main" val="737163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352426" y="352426"/>
            <a:ext cx="524904" cy="50417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131046" y="333376"/>
            <a:ext cx="2079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/>
              <a:t>메이지 신궁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79006" y="6505575"/>
            <a:ext cx="22429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accent6"/>
                </a:solidFill>
                <a:latin typeface="+mn-ea"/>
              </a:rPr>
              <a:t>Copyrightⓒ. Saebyeol Yu. All Rights Reserved.</a:t>
            </a:r>
            <a:endParaRPr lang="ko-KR" altLang="en-US" sz="800" dirty="0">
              <a:solidFill>
                <a:schemeClr val="accent6"/>
              </a:solidFill>
              <a:latin typeface="+mn-ea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939016" y="3221797"/>
            <a:ext cx="4674678" cy="6602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무쓰히토왕과 왕비 쇼켄을 기리기 위해 창건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6939016" y="1487987"/>
            <a:ext cx="4674678" cy="6602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장소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: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일본 도쿄도 시부야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6939016" y="2354892"/>
            <a:ext cx="4674678" cy="6602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신궁은 역대 일본 왕을 기리는 신사로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다른 신사보다 높게 친다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59228" y="5471102"/>
            <a:ext cx="1219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1920</a:t>
            </a:r>
            <a:r>
              <a:rPr lang="ko-KR" altLang="en-US" sz="1400" dirty="0"/>
              <a:t>년 설립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6" y="1397285"/>
            <a:ext cx="5937163" cy="3949607"/>
          </a:xfrm>
          <a:prstGeom prst="rect">
            <a:avLst/>
          </a:prstGeom>
        </p:spPr>
      </p:pic>
      <p:sp>
        <p:nvSpPr>
          <p:cNvPr id="22" name="직사각형 21"/>
          <p:cNvSpPr/>
          <p:nvPr/>
        </p:nvSpPr>
        <p:spPr>
          <a:xfrm>
            <a:off x="6939016" y="4088702"/>
            <a:ext cx="4674678" cy="9899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나이엔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: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신사 건물들과 박물관이 몰려있음</a:t>
            </a:r>
            <a:endParaRPr lang="en-US" altLang="ko-KR" sz="1600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가이엔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: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메이지 기념 미술관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신도식 결혼식을 치를 수 있는 메이지 기념홀 등</a:t>
            </a:r>
          </a:p>
        </p:txBody>
      </p:sp>
    </p:spTree>
    <p:extLst>
      <p:ext uri="{BB962C8B-B14F-4D97-AF65-F5344CB8AC3E}">
        <p14:creationId xmlns:p14="http://schemas.microsoft.com/office/powerpoint/2010/main" val="12642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768399" y="6505575"/>
            <a:ext cx="23535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bg1"/>
                </a:solidFill>
                <a:latin typeface="+mn-ea"/>
              </a:rPr>
              <a:t>Copyrightⓒ. Saebyeol Yu. All Rights Reserved.</a:t>
            </a:r>
            <a:endParaRPr lang="ko-KR" altLang="en-US" sz="8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733550"/>
            <a:ext cx="171553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99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rPr>
              <a:t>2</a:t>
            </a:r>
            <a:endParaRPr lang="ko-KR" altLang="en-US" sz="19900" b="1" dirty="0">
              <a:solidFill>
                <a:schemeClr val="accent4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01334" y="2844225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ea"/>
              </a:rPr>
              <a:t>박물관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026" y="0"/>
            <a:ext cx="6198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036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352426" y="352426"/>
            <a:ext cx="524904" cy="50417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131046" y="333376"/>
            <a:ext cx="2896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/>
              <a:t>도쿄 국립 박물관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79006" y="6505575"/>
            <a:ext cx="22429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accent6"/>
                </a:solidFill>
                <a:latin typeface="+mn-ea"/>
              </a:rPr>
              <a:t>Copyrightⓒ. Saebyeol Yu. All Rights Reserved.</a:t>
            </a:r>
            <a:endParaRPr lang="ko-KR" altLang="en-US" sz="800" dirty="0">
              <a:solidFill>
                <a:schemeClr val="accent6"/>
              </a:solidFill>
              <a:latin typeface="+mn-ea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7070822" y="1694611"/>
            <a:ext cx="4674678" cy="6602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tx1"/>
                </a:solidFill>
              </a:rPr>
              <a:t>위치</a:t>
            </a:r>
            <a:r>
              <a:rPr lang="en-US" altLang="ko-KR" sz="1600" dirty="0">
                <a:solidFill>
                  <a:schemeClr val="tx1"/>
                </a:solidFill>
              </a:rPr>
              <a:t>: </a:t>
            </a:r>
            <a:r>
              <a:rPr lang="ko-KR" altLang="en-US" sz="1600" dirty="0">
                <a:solidFill>
                  <a:schemeClr val="tx1"/>
                </a:solidFill>
              </a:rPr>
              <a:t>일본 도쿄도 다이토구 우에노공원 </a:t>
            </a:r>
            <a:endParaRPr lang="ko-KR" altLang="en-US" sz="16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7070822" y="2578225"/>
            <a:ext cx="4674678" cy="6602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>
                <a:solidFill>
                  <a:schemeClr val="tx1"/>
                </a:solidFill>
                <a:latin typeface="+mn-ea"/>
              </a:rPr>
              <a:t>일본에서 가장 오래된 박물관</a:t>
            </a:r>
            <a:endParaRPr lang="ko-KR" altLang="en-US" sz="16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1811" y="5078628"/>
            <a:ext cx="17546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1872</a:t>
            </a:r>
            <a:r>
              <a:rPr lang="ko-KR" altLang="en-US" sz="1200" dirty="0"/>
              <a:t>년 설립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7070822" y="3410062"/>
            <a:ext cx="4674678" cy="6602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tx1"/>
                </a:solidFill>
              </a:rPr>
              <a:t>주요 소장품</a:t>
            </a:r>
            <a:r>
              <a:rPr lang="en-US" altLang="ko-KR" sz="1600" dirty="0">
                <a:solidFill>
                  <a:schemeClr val="tx1"/>
                </a:solidFill>
              </a:rPr>
              <a:t>: </a:t>
            </a:r>
            <a:r>
              <a:rPr lang="ko-KR" altLang="en-US" sz="1600" dirty="0">
                <a:solidFill>
                  <a:schemeClr val="tx1"/>
                </a:solidFill>
              </a:rPr>
              <a:t>국보 </a:t>
            </a:r>
            <a:r>
              <a:rPr lang="en-US" altLang="ko-KR" sz="1600" dirty="0">
                <a:solidFill>
                  <a:schemeClr val="tx1"/>
                </a:solidFill>
              </a:rPr>
              <a:t>87</a:t>
            </a:r>
            <a:r>
              <a:rPr lang="ko-KR" altLang="en-US" sz="1600" dirty="0">
                <a:solidFill>
                  <a:schemeClr val="tx1"/>
                </a:solidFill>
              </a:rPr>
              <a:t>점</a:t>
            </a:r>
            <a:r>
              <a:rPr lang="en-US" altLang="ko-KR" sz="1600" dirty="0">
                <a:solidFill>
                  <a:schemeClr val="tx1"/>
                </a:solidFill>
              </a:rPr>
              <a:t>, </a:t>
            </a:r>
            <a:r>
              <a:rPr lang="ko-KR" altLang="en-US" sz="1600" dirty="0">
                <a:solidFill>
                  <a:schemeClr val="tx1"/>
                </a:solidFill>
              </a:rPr>
              <a:t>중요문화재 </a:t>
            </a:r>
            <a:r>
              <a:rPr lang="en-US" altLang="ko-KR" sz="1600" dirty="0">
                <a:solidFill>
                  <a:schemeClr val="tx1"/>
                </a:solidFill>
              </a:rPr>
              <a:t>557</a:t>
            </a:r>
            <a:r>
              <a:rPr lang="ko-KR" altLang="en-US" sz="1600" dirty="0">
                <a:solidFill>
                  <a:schemeClr val="tx1"/>
                </a:solidFill>
              </a:rPr>
              <a:t>점</a:t>
            </a:r>
            <a:endParaRPr lang="ko-KR" altLang="en-US" sz="1600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74" y="1433383"/>
            <a:ext cx="5378966" cy="3610243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7070822" y="4241899"/>
            <a:ext cx="4674678" cy="6602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tx1"/>
                </a:solidFill>
              </a:rPr>
              <a:t>주요 활동</a:t>
            </a:r>
            <a:r>
              <a:rPr lang="en-US" altLang="ko-KR" sz="1600" dirty="0">
                <a:solidFill>
                  <a:schemeClr val="tx1"/>
                </a:solidFill>
              </a:rPr>
              <a:t>: </a:t>
            </a:r>
            <a:r>
              <a:rPr lang="ko-KR" altLang="en-US" sz="1600" dirty="0">
                <a:solidFill>
                  <a:schemeClr val="tx1"/>
                </a:solidFill>
              </a:rPr>
              <a:t>문화재의 수집</a:t>
            </a:r>
            <a:r>
              <a:rPr lang="en-US" altLang="ko-KR" sz="1600" dirty="0">
                <a:solidFill>
                  <a:schemeClr val="tx1"/>
                </a:solidFill>
              </a:rPr>
              <a:t>,</a:t>
            </a:r>
            <a:r>
              <a:rPr lang="ko-KR" altLang="en-US" sz="1600" dirty="0">
                <a:solidFill>
                  <a:schemeClr val="tx1"/>
                </a:solidFill>
              </a:rPr>
              <a:t>전시하고 조사 연구 활동</a:t>
            </a:r>
            <a:endParaRPr lang="ko-KR" altLang="en-US" sz="16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17190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352426" y="352426"/>
            <a:ext cx="524904" cy="50417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131046" y="333376"/>
            <a:ext cx="2896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/>
              <a:t>나라 국립 박물관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79006" y="6505575"/>
            <a:ext cx="22429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accent6"/>
                </a:solidFill>
                <a:latin typeface="+mn-ea"/>
              </a:rPr>
              <a:t>Copyrightⓒ. Saebyeol Yu. All Rights Reserved.</a:t>
            </a:r>
            <a:endParaRPr lang="ko-KR" altLang="en-US" sz="800" dirty="0">
              <a:solidFill>
                <a:schemeClr val="accent6"/>
              </a:solidFill>
              <a:latin typeface="+mn-ea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939016" y="3221797"/>
            <a:ext cx="4674678" cy="6602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주요 활동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: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매년 가을 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&lt;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쇼소인 특별 전시회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&gt;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 개최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일본인들이 가장 아끼는 전시회 가운데 하나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6939016" y="1487987"/>
            <a:ext cx="4674678" cy="6602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장소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: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일본 나라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6939016" y="2354892"/>
            <a:ext cx="4674678" cy="6602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주요 소장품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: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아스카 문화와 관련된 불교 예술작품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6939016" y="4088702"/>
            <a:ext cx="4674678" cy="9899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tx1">
                    <a:lumMod val="75000"/>
                  </a:schemeClr>
                </a:solidFill>
              </a:rPr>
              <a:t>전시공간은 신관과 구관으로 나뉘어 있는데 구관은 </a:t>
            </a:r>
            <a:r>
              <a:rPr lang="en-US" altLang="ko-KR" sz="1600" dirty="0">
                <a:solidFill>
                  <a:schemeClr val="tx1">
                    <a:lumMod val="75000"/>
                  </a:schemeClr>
                </a:solidFill>
              </a:rPr>
              <a:t>1894</a:t>
            </a:r>
            <a:r>
              <a:rPr lang="ko-KR" altLang="en-US" sz="1600" dirty="0">
                <a:solidFill>
                  <a:schemeClr val="tx1">
                    <a:lumMod val="75000"/>
                  </a:schemeClr>
                </a:solidFill>
              </a:rPr>
              <a:t>년 지어진 역사 깊은 건물로 일본의 중요문화재로 지정돼 있기도 하다</a:t>
            </a:r>
            <a:r>
              <a:rPr lang="en-US" altLang="ko-KR" sz="1600" dirty="0">
                <a:solidFill>
                  <a:schemeClr val="tx1">
                    <a:lumMod val="75000"/>
                  </a:schemeClr>
                </a:solidFill>
              </a:rPr>
              <a:t>.</a:t>
            </a:r>
            <a:endParaRPr lang="ko-KR" altLang="en-US" sz="1600" dirty="0">
              <a:solidFill>
                <a:schemeClr val="tx1">
                  <a:lumMod val="75000"/>
                </a:schemeClr>
              </a:solidFill>
              <a:latin typeface="+mn-ea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78" y="1350134"/>
            <a:ext cx="5715000" cy="37433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46356" y="5165125"/>
            <a:ext cx="1359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1895</a:t>
            </a:r>
            <a:r>
              <a:rPr lang="ko-KR" altLang="en-US" sz="1200" dirty="0"/>
              <a:t>년 설립</a:t>
            </a:r>
          </a:p>
        </p:txBody>
      </p:sp>
    </p:spTree>
    <p:extLst>
      <p:ext uri="{BB962C8B-B14F-4D97-AF65-F5344CB8AC3E}">
        <p14:creationId xmlns:p14="http://schemas.microsoft.com/office/powerpoint/2010/main" val="1415754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오늘의PPT색상테마068_003">
      <a:dk1>
        <a:srgbClr val="3A3838"/>
      </a:dk1>
      <a:lt1>
        <a:srgbClr val="FFFFFF"/>
      </a:lt1>
      <a:dk2>
        <a:srgbClr val="5D5B5B"/>
      </a:dk2>
      <a:lt2>
        <a:srgbClr val="F2F2F2"/>
      </a:lt2>
      <a:accent1>
        <a:srgbClr val="C87661"/>
      </a:accent1>
      <a:accent2>
        <a:srgbClr val="DF9D8C"/>
      </a:accent2>
      <a:accent3>
        <a:srgbClr val="FBD6C1"/>
      </a:accent3>
      <a:accent4>
        <a:srgbClr val="BB9F9E"/>
      </a:accent4>
      <a:accent5>
        <a:srgbClr val="8F807F"/>
      </a:accent5>
      <a:accent6>
        <a:srgbClr val="726564"/>
      </a:accent6>
      <a:hlink>
        <a:srgbClr val="757070"/>
      </a:hlink>
      <a:folHlink>
        <a:srgbClr val="757070"/>
      </a:folHlink>
    </a:clrScheme>
    <a:fontScheme name="free">
      <a:majorFont>
        <a:latin typeface="Arial"/>
        <a:ea typeface="나눔스퀘어라운드 Regular"/>
        <a:cs typeface=""/>
      </a:majorFont>
      <a:minorFont>
        <a:latin typeface="Arial"/>
        <a:ea typeface="나눔스퀘어라운드 Regular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1758</TotalTime>
  <Words>419</Words>
  <Application>Microsoft Office PowerPoint</Application>
  <PresentationFormat>와이드스크린</PresentationFormat>
  <Paragraphs>58</Paragraphs>
  <Slides>10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5" baseType="lpstr">
      <vt:lpstr>HY중고딕</vt:lpstr>
      <vt:lpstr>나눔스퀘어라운드 Regular</vt:lpstr>
      <vt:lpstr>맑은 고딕</vt:lpstr>
      <vt:lpstr>Arial</vt:lpstr>
      <vt:lpstr>Office Theme</vt:lpstr>
      <vt:lpstr>일본관광의 발전과정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Saebyeol Yu</dc:creator>
  <cp:lastModifiedBy>정세원</cp:lastModifiedBy>
  <cp:revision>164</cp:revision>
  <dcterms:created xsi:type="dcterms:W3CDTF">2015-01-21T11:35:38Z</dcterms:created>
  <dcterms:modified xsi:type="dcterms:W3CDTF">2019-05-15T16:05:59Z</dcterms:modified>
</cp:coreProperties>
</file>