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16" r:id="rId16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none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none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8619"/>
    <p:restoredTop sz="96253"/>
  </p:normalViewPr>
  <p:slideViewPr>
    <p:cSldViewPr snapToGrid="0">
      <p:cViewPr varScale="1">
        <p:scale>
          <a:sx n="87" d="100"/>
          <a:sy n="87" d="100"/>
        </p:scale>
        <p:origin x="-830" y="91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slideMaster" Target="slideMasters/slideMaster1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pPr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5C32A80-4F86-45C4-A7B0-0FB1C4AC8CCE}" type="datetimeFigureOut">
              <a:rPr lang="ko-KR" altLang="en-US"/>
              <a:pPr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21A6919-DCD4-452F-A076-5B7620B1C862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terms.naver.com/entry.nhn?docId=3435266&amp;cid=58433&amp;categoryId=58433" TargetMode="External" /><Relationship Id="rId3" Type="http://schemas.openxmlformats.org/officeDocument/2006/relationships/hyperlink" Target="https://terms.naver.com/entry.nhn?docId=2449336&amp;cid=51704&amp;categoryId=51713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417062" y="811778"/>
            <a:ext cx="7614779" cy="2024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4900"/>
              <a:t>'독도는 우리땅'</a:t>
            </a:r>
            <a:endParaRPr lang="ko-KR" altLang="en-US" sz="4200" b="1"/>
          </a:p>
          <a:p>
            <a:pPr lvl="0" algn="ctr"/>
            <a:endParaRPr lang="ko-KR" altLang="en-US" sz="4200" b="1"/>
          </a:p>
          <a:p>
            <a:pPr lvl="0"/>
            <a:r>
              <a:rPr lang="ko-KR" altLang="en-US" sz="3600" b="1"/>
              <a:t>독도가 한국 영토인</a:t>
            </a:r>
            <a:r>
              <a:rPr lang="en-US" altLang="ko-KR" sz="3600" b="1"/>
              <a:t> </a:t>
            </a:r>
            <a:r>
              <a:rPr lang="ko-KR" altLang="en-US" sz="3600" b="1"/>
              <a:t>국제법적 지위</a:t>
            </a:r>
            <a:endParaRPr lang="ko-KR" altLang="en-US" sz="3600" b="1"/>
          </a:p>
        </p:txBody>
      </p:sp>
      <p:grpSp>
        <p:nvGrpSpPr>
          <p:cNvPr id="2" name="그룹 1"/>
          <p:cNvGrpSpPr/>
          <p:nvPr/>
        </p:nvGrpSpPr>
        <p:grpSpPr>
          <a:xfrm rot="0"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직사각형 104"/>
          <p:cNvSpPr/>
          <p:nvPr/>
        </p:nvSpPr>
        <p:spPr>
          <a:xfrm>
            <a:off x="8783514" y="4787343"/>
            <a:ext cx="3279531" cy="90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/>
              <a:t>독도의 영토학</a:t>
            </a:r>
            <a:r>
              <a:rPr lang="en-US" altLang="ko-KR"/>
              <a:t>(</a:t>
            </a:r>
            <a:r>
              <a:rPr lang="ko-KR" altLang="en-US"/>
              <a:t>최장근 교수님</a:t>
            </a:r>
            <a:r>
              <a:rPr lang="en-US" altLang="ko-KR"/>
              <a:t>)</a:t>
            </a:r>
            <a:endParaRPr lang="en-US" altLang="ko-KR"/>
          </a:p>
          <a:p>
            <a:pPr algn="r"/>
            <a:r>
              <a:rPr lang="ko-KR" altLang="en-US"/>
              <a:t>대구대학교 영어영문학과</a:t>
            </a:r>
            <a:endParaRPr lang="ko-KR" altLang="en-US"/>
          </a:p>
          <a:p>
            <a:pPr algn="r"/>
            <a:r>
              <a:rPr lang="en-US" altLang="ko-KR"/>
              <a:t>21802684</a:t>
            </a:r>
            <a:r>
              <a:rPr lang="ko-KR" altLang="en-US"/>
              <a:t>박진우</a:t>
            </a:r>
            <a:endParaRPr lang="en-US" altLang="ko-KR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27" name="직사각형 1026"/>
          <p:cNvSpPr/>
          <p:nvPr/>
        </p:nvSpPr>
        <p:spPr>
          <a:xfrm>
            <a:off x="545235" y="1691372"/>
            <a:ext cx="8824026" cy="542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endParaRPr lang="ko-KR" altLang="en-US" sz="3000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  <p:sp>
        <p:nvSpPr>
          <p:cNvPr id="1028" name="직사각형 148"/>
          <p:cNvSpPr/>
          <p:nvPr/>
        </p:nvSpPr>
        <p:spPr>
          <a:xfrm>
            <a:off x="246847" y="177436"/>
            <a:ext cx="6628419" cy="8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3200" b="1"/>
          </a:p>
        </p:txBody>
      </p:sp>
      <p:sp>
        <p:nvSpPr>
          <p:cNvPr id="1031" name="TextBox 10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독도가 우리땅인 국제법적 근거</a:t>
            </a:r>
            <a:endParaRPr lang="ko-KR" altLang="en-US" sz="3200" b="1"/>
          </a:p>
        </p:txBody>
      </p:sp>
      <p:sp>
        <p:nvSpPr>
          <p:cNvPr id="1032" name="직사각형 1031"/>
          <p:cNvSpPr txBox="1"/>
          <p:nvPr/>
        </p:nvSpPr>
        <p:spPr>
          <a:xfrm>
            <a:off x="373245" y="1163160"/>
            <a:ext cx="11817721" cy="516685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/>
              <a:t>그러면 당시 조선은 칙령 41호를 </a:t>
            </a:r>
            <a:r>
              <a:rPr lang="ko-KR" altLang="en-US" sz="2800">
                <a:solidFill>
                  <a:schemeClr val="tx1"/>
                </a:solidFill>
              </a:rPr>
              <a:t>왜</a:t>
            </a:r>
            <a:r>
              <a:rPr lang="ko-KR" altLang="en-US" sz="2800"/>
              <a:t> 공표했을까?</a:t>
            </a:r>
            <a:endParaRPr lang="ko-KR" altLang="en-US" sz="2800"/>
          </a:p>
        </p:txBody>
      </p:sp>
      <p:sp>
        <p:nvSpPr>
          <p:cNvPr id="1033" name="직사각형 1032"/>
          <p:cNvSpPr txBox="1"/>
          <p:nvPr/>
        </p:nvSpPr>
        <p:spPr>
          <a:xfrm>
            <a:off x="400126" y="2105473"/>
            <a:ext cx="11395186" cy="2647054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ko-KR" sz="2400" b="1"/>
              <a:t>1899년 울릉도의 산림 채벌권을 가진 러시아가 대한제국 정부에 일본인들이 불법으로 울릉도의 삼림을 벌채해 가고 있으니 이를 금지해 달라고 외교 문서로 강력하게 항의했기 때문</a:t>
            </a:r>
            <a:r>
              <a:rPr lang="ko-KR" altLang="en-US" sz="2400" b="1"/>
              <a:t>입니다</a:t>
            </a:r>
            <a:r>
              <a:rPr lang="ko-KR" altLang="ko-KR" sz="2400" b="1"/>
              <a:t>.</a:t>
            </a:r>
            <a:endParaRPr lang="ko-KR" altLang="ko-KR" sz="2400" b="1"/>
          </a:p>
          <a:p>
            <a:pPr/>
            <a:r>
              <a:rPr lang="ko-KR" altLang="ko-KR" sz="2400" b="1"/>
              <a:t>  </a:t>
            </a:r>
            <a:endParaRPr lang="ko-KR" altLang="ko-KR" sz="2400" b="1"/>
          </a:p>
          <a:p>
            <a:pPr/>
            <a:r>
              <a:rPr lang="ko-KR" altLang="ko-KR" sz="2400" b="1">
                <a:solidFill>
                  <a:srgbClr val="092e99"/>
                </a:solidFill>
              </a:rPr>
              <a:t> </a:t>
            </a:r>
            <a:endParaRPr lang="ko-KR" altLang="ko-KR" sz="2400" b="1">
              <a:solidFill>
                <a:srgbClr val="092e99"/>
              </a:solidFill>
            </a:endParaRPr>
          </a:p>
          <a:p>
            <a:pPr/>
            <a:r>
              <a:rPr lang="ko-KR" altLang="ko-KR" sz="2400" b="1"/>
              <a:t>이러한 문제들로 고종은 울릉도를 군으로 격상함으로 일본인들이 </a:t>
            </a:r>
            <a:r>
              <a:rPr lang="ko-KR" altLang="ko-KR" sz="2400" b="1">
                <a:solidFill>
                  <a:schemeClr val="accent2">
                    <a:lumMod val="70000"/>
                  </a:schemeClr>
                </a:solidFill>
              </a:rPr>
              <a:t>불법으로 삼림을 벌채하는 만행과 무단 불법거주</a:t>
            </a:r>
            <a:r>
              <a:rPr lang="ko-KR" altLang="ko-KR" sz="2400" b="1"/>
              <a:t>를 막으려 했던 것입니다. </a:t>
            </a:r>
            <a:endParaRPr lang="ko-KR" altLang="ko-KR" sz="24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8" presetClass="entr" presetSubtype="16" fill="hold" grpId="0" nodeType="clickEffect" mc:Ignorable="hp" hp:hslPresetID="30" hp:hslPresetSubtype="DirectionNone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ldLvl="0" animBg="1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27" name="직사각형 1026"/>
          <p:cNvSpPr/>
          <p:nvPr/>
        </p:nvSpPr>
        <p:spPr>
          <a:xfrm>
            <a:off x="1801450" y="2407880"/>
            <a:ext cx="8824026" cy="542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endParaRPr lang="ko-KR" altLang="en-US" sz="3000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  <p:sp>
        <p:nvSpPr>
          <p:cNvPr id="1028" name="직사각형 148"/>
          <p:cNvSpPr/>
          <p:nvPr/>
        </p:nvSpPr>
        <p:spPr>
          <a:xfrm>
            <a:off x="246847" y="177436"/>
            <a:ext cx="6628419" cy="8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3200" b="1"/>
          </a:p>
        </p:txBody>
      </p:sp>
      <p:sp>
        <p:nvSpPr>
          <p:cNvPr id="1031" name="TextBox 10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독도가 우리땅인 국제법적 근거</a:t>
            </a:r>
            <a:endParaRPr lang="ko-KR" altLang="en-US" sz="3200" b="1"/>
          </a:p>
        </p:txBody>
      </p:sp>
      <p:sp>
        <p:nvSpPr>
          <p:cNvPr id="1032" name="직사각형 1031"/>
          <p:cNvSpPr txBox="1"/>
          <p:nvPr/>
        </p:nvSpPr>
        <p:spPr>
          <a:xfrm>
            <a:off x="443034" y="995664"/>
            <a:ext cx="9798472" cy="1156179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000" b="1">
                <a:latin typeface="맑은 고딕"/>
                <a:ea typeface="맑은 고딕"/>
              </a:rPr>
              <a:t>또 하나의 증거</a:t>
            </a:r>
            <a:endParaRPr lang="ko-KR" altLang="en-US">
              <a:latin typeface="맑은 고딕"/>
              <a:ea typeface="맑은 고딕"/>
            </a:endParaRPr>
          </a:p>
          <a:p>
            <a:pPr/>
            <a:endParaRPr lang="ko-KR" altLang="ko-KR">
              <a:latin typeface="맑은 고딕"/>
              <a:ea typeface="맑은 고딕"/>
            </a:endParaRPr>
          </a:p>
          <a:p>
            <a:pPr/>
            <a:r>
              <a:rPr lang="ko-KR" altLang="ko-KR" sz="3200" b="1">
                <a:latin typeface="맑은 고딕"/>
                <a:ea typeface="맑은 고딕"/>
              </a:rPr>
              <a:t>1946년 1월 29일 작성된 </a:t>
            </a:r>
            <a:r>
              <a:rPr lang="ko-KR" altLang="ko-KR" sz="3200" b="1">
                <a:solidFill>
                  <a:srgbClr val="ff0000"/>
                </a:solidFill>
                <a:latin typeface="맑은 고딕"/>
                <a:ea typeface="맑은 고딕"/>
              </a:rPr>
              <a:t>SCAPIN 제677호</a:t>
            </a:r>
            <a:r>
              <a:rPr lang="ko-KR" altLang="en-US">
                <a:latin typeface="맑은 고딕"/>
                <a:ea typeface="맑은 고딕"/>
              </a:rPr>
              <a:t> 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1034" name="직사각형 1033"/>
          <p:cNvSpPr txBox="1"/>
          <p:nvPr/>
        </p:nvSpPr>
        <p:spPr>
          <a:xfrm>
            <a:off x="539706" y="2279795"/>
            <a:ext cx="10583182" cy="3138025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ko-KR" sz="2500">
                <a:ea typeface="맑은 고딕"/>
              </a:rPr>
              <a:t>제</a:t>
            </a:r>
            <a:r>
              <a:rPr lang="ko-KR" altLang="ko-KR" sz="2500">
                <a:latin typeface="맑은 고딕"/>
                <a:ea typeface="맑은 고딕"/>
              </a:rPr>
              <a:t>2차 세계대전 종전 후 연합국 최고사령관 총사령부는 1946년 1월 29일 연합국 최고사령관 각서(SCAPIN) 제677호를 통해 </a:t>
            </a:r>
            <a:r>
              <a:rPr lang="ko-KR" altLang="ko-KR" sz="2500">
                <a:solidFill>
                  <a:schemeClr val="tx1"/>
                </a:solidFill>
                <a:latin typeface="맑은 고딕"/>
                <a:ea typeface="맑은 고딕"/>
              </a:rPr>
              <a:t>독도를 일본의 통치, 행정 범위로부터 제외</a:t>
            </a:r>
            <a:r>
              <a:rPr lang="ko-KR" altLang="ko-KR" sz="2500">
                <a:latin typeface="맑은 고딕"/>
                <a:ea typeface="맑은 고딕"/>
              </a:rPr>
              <a:t>하였습니다. </a:t>
            </a:r>
            <a:endParaRPr lang="ko-KR" altLang="ko-KR" sz="2500">
              <a:latin typeface="맑은 고딕"/>
              <a:ea typeface="맑은 고딕"/>
            </a:endParaRPr>
          </a:p>
          <a:p>
            <a:pPr/>
            <a:r>
              <a:rPr lang="ko-KR" altLang="ko-KR" sz="2500">
                <a:latin typeface="맑은 고딕"/>
                <a:ea typeface="맑은 고딕"/>
              </a:rPr>
              <a:t>  </a:t>
            </a:r>
            <a:endParaRPr lang="ko-KR" altLang="ko-KR" sz="2500">
              <a:latin typeface="맑은 고딕"/>
              <a:ea typeface="맑은 고딕"/>
            </a:endParaRPr>
          </a:p>
          <a:p>
            <a:pPr/>
            <a:r>
              <a:rPr lang="ko-KR" altLang="ko-KR" sz="2500">
                <a:latin typeface="맑은 고딕"/>
                <a:ea typeface="맑은 고딕"/>
              </a:rPr>
              <a:t>또한 위각서의 내용 중 제3항에서 일본이 통치권을 행사할 수 있는 지역은 "홋카이도, 혼슈, 규슈, 시코쿠 등 4개 주요 도서와 약 1천 개의 인접 소도서"라고 하고, 일본의 영역에서 </a:t>
            </a:r>
            <a:r>
              <a:rPr lang="ko-KR" altLang="ko-KR" sz="2500">
                <a:solidFill>
                  <a:srgbClr val="ff0000"/>
                </a:solidFill>
                <a:latin typeface="맑은 고딕"/>
                <a:ea typeface="맑은 고딕"/>
              </a:rPr>
              <a:t>"울릉도, 리앙쿠르 섬(독도)과 제주도는 제외된다."</a:t>
            </a:r>
            <a:r>
              <a:rPr lang="ko-KR" altLang="ko-KR" sz="2500">
                <a:latin typeface="맑은 고딕"/>
                <a:ea typeface="맑은 고딕"/>
              </a:rPr>
              <a:t>고 </a:t>
            </a:r>
            <a:r>
              <a:rPr lang="ko-KR" altLang="ko-KR" sz="2500">
                <a:solidFill>
                  <a:schemeClr val="tx1"/>
                </a:solidFill>
                <a:latin typeface="맑은 고딕"/>
                <a:ea typeface="맑은 고딕"/>
              </a:rPr>
              <a:t>명확히 규정</a:t>
            </a:r>
            <a:r>
              <a:rPr lang="ko-KR" altLang="ko-KR" sz="2500">
                <a:latin typeface="맑은 고딕"/>
                <a:ea typeface="맑은 고딕"/>
              </a:rPr>
              <a:t>하고 있습니다.</a:t>
            </a:r>
            <a:endParaRPr lang="ko-KR" altLang="ko-KR" sz="2500">
              <a:latin typeface="맑은 고딕"/>
              <a:ea typeface="맑은 고딕"/>
            </a:endParaRPr>
          </a:p>
        </p:txBody>
      </p:sp>
      <p:pic>
        <p:nvPicPr>
          <p:cNvPr id="1036" name="그림 1035"/>
          <p:cNvPicPr/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3590447" y="241173"/>
            <a:ext cx="4630622" cy="637565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8" presetClass="entr" presetSubtype="6" fill="hold" nodeType="clickEffect" mc:Ignorable="hp" hp:hslPresetID="6" hp:hslPresetSubtype="DirectionLeftTopToRightBottom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27" name="직사각형 1026"/>
          <p:cNvSpPr/>
          <p:nvPr/>
        </p:nvSpPr>
        <p:spPr>
          <a:xfrm>
            <a:off x="319974" y="1198191"/>
            <a:ext cx="8824026" cy="542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endParaRPr lang="ko-KR" altLang="en-US" sz="3000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  <p:sp>
        <p:nvSpPr>
          <p:cNvPr id="1028" name="직사각형 148"/>
          <p:cNvSpPr/>
          <p:nvPr/>
        </p:nvSpPr>
        <p:spPr>
          <a:xfrm>
            <a:off x="246847" y="177436"/>
            <a:ext cx="6628419" cy="8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3200" b="1"/>
          </a:p>
        </p:txBody>
      </p:sp>
      <p:sp>
        <p:nvSpPr>
          <p:cNvPr id="1032" name="TextBox 10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독도가 우리땅인 국제법적 근거</a:t>
            </a:r>
            <a:endParaRPr lang="ko-KR" altLang="en-US" sz="3200" b="1"/>
          </a:p>
        </p:txBody>
      </p:sp>
      <p:grpSp>
        <p:nvGrpSpPr>
          <p:cNvPr id="1034" name="그룹 1033"/>
          <p:cNvGrpSpPr/>
          <p:nvPr/>
        </p:nvGrpSpPr>
        <p:grpSpPr>
          <a:xfrm rot="0">
            <a:off x="6661821" y="157367"/>
            <a:ext cx="5431956" cy="5584522"/>
            <a:chOff x="6661821" y="157367"/>
            <a:chExt cx="5431956" cy="4303986"/>
          </a:xfrm>
        </p:grpSpPr>
        <p:pic>
          <p:nvPicPr>
            <p:cNvPr id="1031" name="그림 1030"/>
            <p:cNvPicPr/>
            <p:nvPr/>
          </p:nvPicPr>
          <p:blipFill rotWithShape="1">
            <a:blip r:embed="rId2">
              <a:alphaModFix/>
              <a:lum/>
            </a:blip>
            <a:stretch>
              <a:fillRect/>
            </a:stretch>
          </p:blipFill>
          <p:spPr>
            <a:xfrm>
              <a:off x="6661821" y="157367"/>
              <a:ext cx="5400675" cy="4105275"/>
            </a:xfrm>
            <a:prstGeom prst="rect">
              <a:avLst/>
            </a:prstGeom>
          </p:spPr>
        </p:pic>
        <p:sp>
          <p:nvSpPr>
            <p:cNvPr id="1033" name="직사각형 1032"/>
            <p:cNvSpPr txBox="1"/>
            <p:nvPr/>
          </p:nvSpPr>
          <p:spPr>
            <a:xfrm>
              <a:off x="9669232" y="4261822"/>
              <a:ext cx="2424545" cy="19953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/>
              <a:r>
                <a:rPr lang="ko-KR" altLang="ko-KR" sz="1100"/>
                <a:t>(SCAPIN) 제677호 관련지도</a:t>
              </a:r>
              <a:endParaRPr lang="ko-KR" altLang="ko-KR" sz="1100"/>
            </a:p>
          </p:txBody>
        </p:sp>
      </p:grpSp>
      <p:sp>
        <p:nvSpPr>
          <p:cNvPr id="1035" name="직사각형 1034"/>
          <p:cNvSpPr txBox="1"/>
          <p:nvPr/>
        </p:nvSpPr>
        <p:spPr>
          <a:xfrm>
            <a:off x="400126" y="1181771"/>
            <a:ext cx="5937231" cy="3883624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ko-KR" sz="2400"/>
              <a:t>지도를 보면 더욱 정확하게</a:t>
            </a:r>
            <a:r>
              <a:rPr lang="ko-KR" altLang="en-US" sz="2400"/>
              <a:t> 독도가 한국 영토라는 것을 확인할 수 있습니다.</a:t>
            </a:r>
            <a:r>
              <a:rPr lang="ko-KR" altLang="ko-KR" sz="2400"/>
              <a:t> </a:t>
            </a:r>
            <a:endParaRPr lang="ko-KR" altLang="ko-KR" sz="2400"/>
          </a:p>
          <a:p>
            <a:pPr/>
            <a:endParaRPr lang="ko-KR" altLang="ko-KR" sz="2400"/>
          </a:p>
          <a:p>
            <a:pPr/>
            <a:r>
              <a:rPr lang="ko-KR" altLang="ko-KR" sz="2400"/>
              <a:t>또한 연합국의 결정(SCAPIN</a:t>
            </a:r>
            <a:r>
              <a:rPr lang="ko-KR" altLang="en-US" sz="2400"/>
              <a:t> 667호</a:t>
            </a:r>
            <a:r>
              <a:rPr lang="ko-KR" altLang="ko-KR" sz="2400"/>
              <a:t>)을 수</a:t>
            </a:r>
            <a:r>
              <a:rPr lang="ko-KR" altLang="en-US" sz="2400"/>
              <a:t>정하려면 다른 지령 및 공표, 협정이 있어야 합니다.</a:t>
            </a:r>
            <a:endParaRPr lang="ko-KR" altLang="en-US" sz="2400"/>
          </a:p>
          <a:p>
            <a:pPr/>
            <a:endParaRPr lang="ko-KR" altLang="en-US" sz="2400"/>
          </a:p>
          <a:p>
            <a:pPr/>
            <a:r>
              <a:rPr lang="ko-KR" altLang="en-US" sz="2400"/>
              <a:t>그러나 </a:t>
            </a:r>
            <a:r>
              <a:rPr lang="ko-KR" altLang="en-US" sz="2700">
                <a:solidFill>
                  <a:srgbClr val="ff0000"/>
                </a:solidFill>
              </a:rPr>
              <a:t>현재까지 다른 지령 및 공표 협정이 없으니 당연히 우리 대한민국의 영토</a:t>
            </a:r>
            <a:r>
              <a:rPr lang="ko-KR" altLang="en-US" sz="2400"/>
              <a:t>입니다.</a:t>
            </a:r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nodeType="click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6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27" name="직사각형 1026"/>
          <p:cNvSpPr/>
          <p:nvPr/>
        </p:nvSpPr>
        <p:spPr>
          <a:xfrm>
            <a:off x="1801450" y="2407880"/>
            <a:ext cx="8824026" cy="542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endParaRPr lang="ko-KR" altLang="en-US" sz="3000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  <p:sp>
        <p:nvSpPr>
          <p:cNvPr id="1028" name="직사각형 148"/>
          <p:cNvSpPr/>
          <p:nvPr/>
        </p:nvSpPr>
        <p:spPr>
          <a:xfrm>
            <a:off x="246847" y="177436"/>
            <a:ext cx="6628419" cy="8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3200" b="1"/>
          </a:p>
        </p:txBody>
      </p:sp>
      <p:sp>
        <p:nvSpPr>
          <p:cNvPr id="1031" name="직사각형 1030"/>
          <p:cNvSpPr txBox="1"/>
          <p:nvPr/>
        </p:nvSpPr>
        <p:spPr>
          <a:xfrm>
            <a:off x="987394" y="1872850"/>
            <a:ext cx="10580118" cy="155424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ko-KR" sz="9600">
                <a:latin typeface="문체부 쓰기 정체"/>
                <a:ea typeface="문체부 쓰기 정체"/>
                <a:cs typeface="Aharoni"/>
              </a:rPr>
              <a:t>THANK YOU :)</a:t>
            </a:r>
            <a:endParaRPr lang="en-US" altLang="ko-KR" sz="9600">
              <a:latin typeface="문체부 쓰기 정체"/>
              <a:ea typeface="문체부 쓰기 정체"/>
              <a:cs typeface="Aharoni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029" name="직선 연결선 25"/>
          <p:cNvCxnSpPr/>
          <p:nvPr/>
        </p:nvCxnSpPr>
        <p:spPr>
          <a:xfrm flipV="1">
            <a:off x="7006626" y="3475737"/>
            <a:ext cx="1148294" cy="4"/>
          </a:xfrm>
          <a:prstGeom prst="line">
            <a:avLst/>
          </a:prstGeom>
          <a:ln w="12382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직선 연결선 9"/>
          <p:cNvCxnSpPr/>
          <p:nvPr/>
        </p:nvCxnSpPr>
        <p:spPr>
          <a:xfrm flipV="1">
            <a:off x="4083383" y="1513624"/>
            <a:ext cx="686215" cy="807105"/>
          </a:xfrm>
          <a:prstGeom prst="line">
            <a:avLst/>
          </a:prstGeom>
          <a:ln w="60325" cap="rnd">
            <a:solidFill>
              <a:schemeClr val="tx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직선 연결선 10"/>
          <p:cNvCxnSpPr/>
          <p:nvPr/>
        </p:nvCxnSpPr>
        <p:spPr>
          <a:xfrm flipH="1" flipV="1">
            <a:off x="7912849" y="1513625"/>
            <a:ext cx="781049" cy="781050"/>
          </a:xfrm>
          <a:prstGeom prst="line">
            <a:avLst/>
          </a:prstGeom>
          <a:ln w="60325" cap="rnd">
            <a:solidFill>
              <a:schemeClr val="tx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직선 연결선 14"/>
          <p:cNvCxnSpPr>
            <a:stCxn id="1033" idx="6"/>
          </p:cNvCxnSpPr>
          <p:nvPr/>
        </p:nvCxnSpPr>
        <p:spPr>
          <a:xfrm flipV="1">
            <a:off x="3900704" y="3485273"/>
            <a:ext cx="1038419" cy="4"/>
          </a:xfrm>
          <a:prstGeom prst="line">
            <a:avLst/>
          </a:prstGeom>
          <a:ln w="12382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타원 15"/>
          <p:cNvSpPr/>
          <p:nvPr/>
        </p:nvSpPr>
        <p:spPr>
          <a:xfrm>
            <a:off x="1722577" y="2396215"/>
            <a:ext cx="2178127" cy="2178124"/>
          </a:xfrm>
          <a:prstGeom prst="ellipse">
            <a:avLst/>
          </a:prstGeom>
          <a:noFill/>
          <a:ln w="8255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38" tIns="45720" rIns="91438" bIns="45720" anchor="ctr" anchorCtr="0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5" name="타원 17"/>
          <p:cNvSpPr/>
          <p:nvPr/>
        </p:nvSpPr>
        <p:spPr>
          <a:xfrm>
            <a:off x="8154920" y="2386675"/>
            <a:ext cx="2178127" cy="2178124"/>
          </a:xfrm>
          <a:prstGeom prst="ellipse">
            <a:avLst/>
          </a:prstGeom>
          <a:noFill/>
          <a:ln w="8255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38" tIns="45720" rIns="91438" bIns="45720" anchor="ctr" anchorCtr="0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6" name="TextBox 19"/>
          <p:cNvSpPr txBox="1"/>
          <p:nvPr/>
        </p:nvSpPr>
        <p:spPr>
          <a:xfrm>
            <a:off x="1870712" y="2926931"/>
            <a:ext cx="1945001" cy="1281213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ko-KR" altLang="en-US" sz="2600" b="1"/>
              <a:t>독도의</a:t>
            </a:r>
            <a:endParaRPr lang="ko-KR" altLang="en-US" sz="2600" b="1"/>
          </a:p>
          <a:p>
            <a:pPr algn="ctr"/>
            <a:r>
              <a:rPr lang="ko-KR" altLang="en-US" sz="2600" b="1"/>
              <a:t>간략한 소개</a:t>
            </a:r>
            <a:endParaRPr lang="ko-KR" altLang="en-US" sz="2600" b="1"/>
          </a:p>
          <a:p>
            <a:pPr algn="ctr"/>
            <a:endParaRPr lang="en-US" altLang="ko-KR" sz="2600" spc="-187">
              <a:latin typeface="나눔바른고딕"/>
              <a:ea typeface="나눔바른고딕"/>
            </a:endParaRPr>
          </a:p>
        </p:txBody>
      </p:sp>
      <p:sp>
        <p:nvSpPr>
          <p:cNvPr id="1037" name="TextBox 23"/>
          <p:cNvSpPr txBox="1"/>
          <p:nvPr/>
        </p:nvSpPr>
        <p:spPr>
          <a:xfrm>
            <a:off x="3246233" y="286932"/>
            <a:ext cx="5770880" cy="1005709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6000" b="1" spc="-125">
                <a:solidFill>
                  <a:schemeClr val="tx2">
                    <a:lumMod val="90000"/>
                  </a:schemeClr>
                </a:solidFill>
                <a:latin typeface="+mj-lt"/>
                <a:ea typeface="안상수2006중간"/>
              </a:rPr>
              <a:t>INDEX</a:t>
            </a:r>
            <a:endParaRPr lang="en-US" altLang="ko-KR" sz="6000" b="1" spc="-125">
              <a:solidFill>
                <a:schemeClr val="tx2">
                  <a:lumMod val="90000"/>
                </a:schemeClr>
              </a:solidFill>
              <a:latin typeface="+mj-lt"/>
              <a:ea typeface="안상수2006중간"/>
            </a:endParaRPr>
          </a:p>
        </p:txBody>
      </p:sp>
      <p:sp>
        <p:nvSpPr>
          <p:cNvPr id="1039" name="직사각형 4"/>
          <p:cNvSpPr/>
          <p:nvPr/>
        </p:nvSpPr>
        <p:spPr>
          <a:xfrm>
            <a:off x="8052437" y="3080155"/>
            <a:ext cx="2326001" cy="79461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ko-KR" altLang="en-US" sz="2300" b="1"/>
              <a:t>독도가 우리땅인</a:t>
            </a:r>
            <a:endParaRPr lang="ko-KR" altLang="en-US" sz="2300" b="1"/>
          </a:p>
          <a:p>
            <a:pPr algn="ctr"/>
            <a:r>
              <a:rPr lang="ko-KR" altLang="en-US" sz="2300" b="1"/>
              <a:t>국제법적 근거</a:t>
            </a:r>
            <a:endParaRPr lang="ko-KR" altLang="en-US" sz="2300" b="1"/>
          </a:p>
        </p:txBody>
      </p:sp>
      <p:sp>
        <p:nvSpPr>
          <p:cNvPr id="1040" name="타원 17"/>
          <p:cNvSpPr/>
          <p:nvPr/>
        </p:nvSpPr>
        <p:spPr>
          <a:xfrm>
            <a:off x="4898068" y="2433203"/>
            <a:ext cx="2112990" cy="2178124"/>
          </a:xfrm>
          <a:prstGeom prst="ellipse">
            <a:avLst/>
          </a:prstGeom>
          <a:noFill/>
          <a:ln w="8255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38" tIns="45720" rIns="91438" bIns="45720" anchor="ctr" anchorCtr="0">
            <a:noAutofit/>
          </a:bodyPr>
          <a:p>
            <a:pPr marL="0" algn="ctr" latinLnBrk="1" hangingPunct="1"/>
            <a:endParaRPr lang="ko-KR" altLang="en-US"/>
          </a:p>
        </p:txBody>
      </p:sp>
      <p:sp>
        <p:nvSpPr>
          <p:cNvPr id="1041" name="직사각형 4"/>
          <p:cNvSpPr/>
          <p:nvPr/>
        </p:nvSpPr>
        <p:spPr>
          <a:xfrm>
            <a:off x="5155958" y="3308031"/>
            <a:ext cx="1773551" cy="44291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300" b="1" i="0" spc="5" mc:Ignorable="hp" hp:hslEmbossed="0">
                <a:solidFill>
                  <a:schemeClr val="tx1"/>
                </a:solidFill>
              </a:rPr>
              <a:t>국제법이란?</a:t>
            </a:r>
            <a:endParaRPr xmlns:mc="http://schemas.openxmlformats.org/markup-compatibility/2006" xmlns:hp="http://schemas.haansoft.com/office/presentation/8.0" lang="ko-KR" altLang="en-US" sz="2300" b="1" i="0" spc="5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63756" y="237392"/>
            <a:ext cx="8088924" cy="57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독도의 소개</a:t>
            </a:r>
            <a:endParaRPr lang="ko-KR" altLang="en-US" sz="3200" b="1"/>
          </a:p>
        </p:txBody>
      </p:sp>
      <p:sp>
        <p:nvSpPr>
          <p:cNvPr id="108" name="TextBox 107"/>
          <p:cNvSpPr txBox="1"/>
          <p:nvPr/>
        </p:nvSpPr>
        <p:spPr>
          <a:xfrm>
            <a:off x="375327" y="913711"/>
            <a:ext cx="11424492" cy="393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/>
              <a:t>위치 :</a:t>
            </a:r>
            <a:r>
              <a:rPr lang="ko-KR" altLang="en-US"/>
              <a:t> </a:t>
            </a:r>
            <a:r>
              <a:rPr lang="ko-KR" altLang="en-US" sz="2000"/>
              <a:t>경상북도 울릉군 울릉읍 독도리 </a:t>
            </a:r>
            <a:r>
              <a:rPr lang="en-US" altLang="ko-KR" sz="2000"/>
              <a:t>1~96</a:t>
            </a:r>
            <a:endParaRPr lang="en-US" altLang="ko-KR" sz="200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542300" y="1605981"/>
            <a:ext cx="11403330" cy="1186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해저 </a:t>
            </a:r>
            <a:r>
              <a:rPr lang="en-US" altLang="ko-KR" sz="2400"/>
              <a:t>2,000m</a:t>
            </a:r>
            <a:r>
              <a:rPr lang="ko-KR" altLang="en-US" sz="2400"/>
              <a:t>에서 솟아오른 용암의 작용에 의해 생성된 독도는 우리나라 동쪽 제일 끝에 위치한 섬으로 두 개의 바위섬과 중간의 작은 바위들로 이루어져 있으며</a:t>
            </a:r>
            <a:r>
              <a:rPr lang="en-US" altLang="ko-KR" sz="2400"/>
              <a:t>, </a:t>
            </a:r>
            <a:r>
              <a:rPr lang="ko-KR" altLang="en-US" sz="2400"/>
              <a:t>섬 자체가 </a:t>
            </a:r>
            <a:r>
              <a:rPr lang="ko-KR" altLang="en-US" sz="2400">
                <a:solidFill>
                  <a:schemeClr val="accent2">
                    <a:lumMod val="70000"/>
                  </a:schemeClr>
                </a:solidFill>
              </a:rPr>
              <a:t>천연기념물 제</a:t>
            </a:r>
            <a:r>
              <a:rPr lang="en-US" altLang="ko-KR" sz="2400">
                <a:solidFill>
                  <a:schemeClr val="accent2">
                    <a:lumMod val="70000"/>
                  </a:schemeClr>
                </a:solidFill>
              </a:rPr>
              <a:t>336</a:t>
            </a:r>
            <a:r>
              <a:rPr lang="ko-KR" altLang="en-US" sz="2400">
                <a:solidFill>
                  <a:schemeClr val="accent2">
                    <a:lumMod val="70000"/>
                  </a:schemeClr>
                </a:solidFill>
              </a:rPr>
              <a:t>호로 지정</a:t>
            </a:r>
            <a:r>
              <a:rPr lang="ko-KR" altLang="en-US" sz="2400"/>
              <a:t>되어 있는 우리 고유의 영토 대한민국 독도이다.</a:t>
            </a:r>
            <a:endParaRPr lang="ko-KR" altLang="en-US" sz="2400"/>
          </a:p>
        </p:txBody>
      </p:sp>
      <p:sp>
        <p:nvSpPr>
          <p:cNvPr id="110" name="TextBox 109"/>
          <p:cNvSpPr txBox="1"/>
          <p:nvPr/>
        </p:nvSpPr>
        <p:spPr>
          <a:xfrm>
            <a:off x="521921" y="3016789"/>
            <a:ext cx="11223722" cy="82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ko-KR" altLang="en-US" sz="2400"/>
              <a:t>독도의 지형은 </a:t>
            </a:r>
            <a:r>
              <a:rPr lang="ko-KR" altLang="en-US" sz="2400">
                <a:solidFill>
                  <a:schemeClr val="accent2">
                    <a:lumMod val="70000"/>
                  </a:schemeClr>
                </a:solidFill>
              </a:rPr>
              <a:t>알칼리성 화산암</a:t>
            </a:r>
            <a:r>
              <a:rPr lang="ko-KR" altLang="en-US" sz="2400"/>
              <a:t>이며 기후는 연중 흐리거나 눈과 비가 많이 내려 비교적 습한 지역이며 </a:t>
            </a:r>
            <a:r>
              <a:rPr lang="ko-KR" altLang="en-US" sz="2400">
                <a:solidFill>
                  <a:schemeClr val="accent2">
                    <a:lumMod val="70000"/>
                  </a:schemeClr>
                </a:solidFill>
              </a:rPr>
              <a:t>연평균 기온은 </a:t>
            </a:r>
            <a:r>
              <a:rPr lang="en-US" altLang="ko-KR" sz="2400">
                <a:solidFill>
                  <a:schemeClr val="accent2">
                    <a:lumMod val="70000"/>
                  </a:schemeClr>
                </a:solidFill>
              </a:rPr>
              <a:t>12</a:t>
            </a:r>
            <a:r>
              <a:rPr lang="ko-KR" altLang="en-US" sz="2400">
                <a:solidFill>
                  <a:schemeClr val="accent2">
                    <a:lumMod val="70000"/>
                  </a:schemeClr>
                </a:solidFill>
              </a:rPr>
              <a:t>℃</a:t>
            </a:r>
            <a:r>
              <a:rPr lang="ko-KR" altLang="en-US" sz="2400"/>
              <a:t> 정도이다</a:t>
            </a:r>
            <a:r>
              <a:rPr lang="en-US" altLang="ko-KR" sz="2400"/>
              <a:t>. </a:t>
            </a:r>
            <a:endParaRPr lang="ko-KR" altLang="en-US" sz="2400"/>
          </a:p>
        </p:txBody>
      </p:sp>
      <p:sp>
        <p:nvSpPr>
          <p:cNvPr id="111" name="TextBox 110"/>
          <p:cNvSpPr txBox="1"/>
          <p:nvPr/>
        </p:nvSpPr>
        <p:spPr>
          <a:xfrm>
            <a:off x="587076" y="4112691"/>
            <a:ext cx="11050905" cy="1186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ko-KR" altLang="en-US" sz="2400"/>
              <a:t>또한 울릉도와는 </a:t>
            </a:r>
            <a:r>
              <a:rPr lang="en-US" altLang="ko-KR" sz="2400"/>
              <a:t>87.4</a:t>
            </a:r>
            <a:r>
              <a:rPr lang="ko-KR" altLang="en-US" sz="2400"/>
              <a:t>㎞ 떨어진 곳에 위치해 있어 맑은 날에는 망원경이 없이도 울릉도에서 독도가 한눈에 </a:t>
            </a:r>
            <a:r>
              <a:rPr lang="ko-KR" altLang="en-US" sz="2400">
                <a:solidFill>
                  <a:schemeClr val="accent2">
                    <a:lumMod val="70000"/>
                  </a:schemeClr>
                </a:solidFill>
              </a:rPr>
              <a:t>관측이 가능</a:t>
            </a:r>
            <a:r>
              <a:rPr lang="ko-KR" altLang="en-US" sz="2400"/>
              <a:t>할 정도이다</a:t>
            </a:r>
            <a:r>
              <a:rPr lang="en-US" altLang="ko-KR" sz="2400"/>
              <a:t>. </a:t>
            </a:r>
            <a:endParaRPr lang="en-US" altLang="ko-KR" sz="2400"/>
          </a:p>
          <a:p>
            <a:pPr/>
            <a:endParaRPr lang="ko-KR" altLang="en-US" sz="24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grpId="0" nodeType="click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2" presetClass="entr" presetSubtype="8" fill="hold" grpId="0" nodeType="click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2" presetClass="entr" presetSubtype="8" fill="hold" grpId="0" nodeType="click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 autoUpdateAnimBg="1"/>
      <p:bldP spid="110" grpId="0" bldLvl="0" animBg="1" autoUpdateAnimBg="1"/>
      <p:bldP spid="111" grpId="0" bldLvl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pic>
        <p:nvPicPr>
          <p:cNvPr id="1028" name="그림 1027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178361" y="133350"/>
            <a:ext cx="5715000" cy="3295650"/>
          </a:xfrm>
          <a:prstGeom prst="rect">
            <a:avLst/>
          </a:prstGeom>
        </p:spPr>
      </p:pic>
      <p:pic>
        <p:nvPicPr>
          <p:cNvPr id="1027" name="_x210967424" descr="EMB0000793c3786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096486" y="1781329"/>
            <a:ext cx="6589249" cy="3891711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nodeType="click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13" name="TextBox 11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독도의 자연</a:t>
            </a:r>
            <a:endParaRPr lang="ko-KR" altLang="en-US" sz="3200" b="1"/>
          </a:p>
        </p:txBody>
      </p:sp>
      <p:sp>
        <p:nvSpPr>
          <p:cNvPr id="114" name="직사각형 113"/>
          <p:cNvSpPr/>
          <p:nvPr/>
        </p:nvSpPr>
        <p:spPr>
          <a:xfrm>
            <a:off x="322385" y="1156038"/>
            <a:ext cx="11617570" cy="201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ko-KR" altLang="en-US"/>
              <a:t>독도는 바다로 둘러싸여 있어 염분이 많고 습한 날씨와 강한 해풍으로 식물이 자라기 힘든 환경이지만 그럼에도 불구하고 독도에는 </a:t>
            </a:r>
            <a:r>
              <a:rPr lang="ko-KR" altLang="en-US">
                <a:solidFill>
                  <a:schemeClr val="accent2">
                    <a:lumMod val="70000"/>
                  </a:schemeClr>
                </a:solidFill>
              </a:rPr>
              <a:t>갯메꽃, 박주가리, 해국</a:t>
            </a:r>
            <a:r>
              <a:rPr lang="ko-KR" altLang="en-US"/>
              <a:t> 등 열악한 환경에 잘 견디는 </a:t>
            </a:r>
            <a:r>
              <a:rPr lang="ko-KR" altLang="en-US">
                <a:solidFill>
                  <a:schemeClr val="accent2">
                    <a:lumMod val="70000"/>
                  </a:schemeClr>
                </a:solidFill>
              </a:rPr>
              <a:t>50~60여종 식물이 서식</a:t>
            </a:r>
            <a:r>
              <a:rPr lang="ko-KR" altLang="en-US"/>
              <a:t>하고 있습니다</a:t>
            </a:r>
            <a:r>
              <a:rPr lang="en-US" altLang="ko-KR"/>
              <a:t>.</a:t>
            </a:r>
            <a:endParaRPr lang="en-US" altLang="ko-KR"/>
          </a:p>
          <a:p>
            <a:pPr>
              <a:buFont typeface="Arial"/>
              <a:buChar char="•"/>
            </a:pPr>
            <a:endParaRPr lang="en-US" altLang="ko-KR"/>
          </a:p>
          <a:p>
            <a:pPr>
              <a:buFont typeface="Arial"/>
              <a:buChar char="•"/>
            </a:pPr>
            <a:r>
              <a:rPr lang="ko-KR" altLang="en-US"/>
              <a:t>독도는 이동 중인 조류들의 피난처로 철새들이 많이 모여듭니다</a:t>
            </a:r>
            <a:r>
              <a:rPr lang="en-US" altLang="ko-KR"/>
              <a:t>.</a:t>
            </a:r>
            <a:endParaRPr lang="en-US" altLang="ko-KR"/>
          </a:p>
          <a:p>
            <a:pPr>
              <a:buFont typeface="Arial"/>
              <a:buChar char="•"/>
            </a:pPr>
            <a:endParaRPr lang="en-US" altLang="ko-KR"/>
          </a:p>
          <a:p>
            <a:pPr>
              <a:buFont typeface="Arial"/>
              <a:buChar char="•"/>
            </a:pPr>
            <a:r>
              <a:rPr lang="ko-KR" altLang="en-US"/>
              <a:t>관찰된 조류는 약 30여종으로 대표적으로 </a:t>
            </a:r>
            <a:r>
              <a:rPr lang="ko-KR" altLang="en-US">
                <a:solidFill>
                  <a:schemeClr val="accent2">
                    <a:lumMod val="70000"/>
                  </a:schemeClr>
                </a:solidFill>
              </a:rPr>
              <a:t>괭이갈매기</a:t>
            </a:r>
            <a:r>
              <a:rPr lang="en-US" altLang="ko-KR"/>
              <a:t>, </a:t>
            </a:r>
            <a:r>
              <a:rPr lang="ko-KR" altLang="en-US"/>
              <a:t>물수리</a:t>
            </a:r>
            <a:r>
              <a:rPr lang="en-US" altLang="ko-KR"/>
              <a:t>,</a:t>
            </a:r>
            <a:r>
              <a:rPr lang="ko-KR" altLang="en-US"/>
              <a:t> 흰갈매기,</a:t>
            </a:r>
            <a:r>
              <a:rPr lang="en-US" altLang="ko-KR"/>
              <a:t> </a:t>
            </a:r>
            <a:r>
              <a:rPr lang="ko-KR" altLang="en-US"/>
              <a:t>황조롱이 등이 있습니다</a:t>
            </a:r>
            <a:r>
              <a:rPr lang="en-US" altLang="ko-KR"/>
              <a:t>. </a:t>
            </a:r>
            <a:endParaRPr lang="en-US" altLang="ko-KR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pic>
        <p:nvPicPr>
          <p:cNvPr id="22529" name="_x210967104" descr="EMB0000793c377f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448408" y="3305908"/>
            <a:ext cx="5785338" cy="2391507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pic>
        <p:nvPicPr>
          <p:cNvPr id="22531" name="_x210967984" descr="EMB0000793c3780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6837736" y="521281"/>
            <a:ext cx="4951413" cy="3122613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3" presetClass="entr" presetSubtype="16" fill="hold" nodeType="clickEffect" mc:Ignorable="hp" hp:hslPresetID="26" hp:hslPresetSubtype="DirectionOutToIn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27" name="직사각형 1026"/>
          <p:cNvSpPr/>
          <p:nvPr/>
        </p:nvSpPr>
        <p:spPr>
          <a:xfrm>
            <a:off x="1801450" y="2407880"/>
            <a:ext cx="8824026" cy="542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endParaRPr lang="ko-KR" altLang="en-US" sz="3000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  <p:sp>
        <p:nvSpPr>
          <p:cNvPr id="1028" name="직사각형 148"/>
          <p:cNvSpPr/>
          <p:nvPr/>
        </p:nvSpPr>
        <p:spPr>
          <a:xfrm>
            <a:off x="246847" y="177436"/>
            <a:ext cx="6628419" cy="8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3200" b="1"/>
          </a:p>
        </p:txBody>
      </p:sp>
      <p:sp>
        <p:nvSpPr>
          <p:cNvPr id="1029" name="직사각형 1028"/>
          <p:cNvSpPr txBox="1"/>
          <p:nvPr/>
        </p:nvSpPr>
        <p:spPr>
          <a:xfrm>
            <a:off x="308168" y="312132"/>
            <a:ext cx="2889457" cy="695613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4000" b="1"/>
              <a:t>국제법이란?</a:t>
            </a:r>
            <a:endParaRPr lang="ko-KR" altLang="en-US" sz="4000" b="1"/>
          </a:p>
        </p:txBody>
      </p:sp>
      <p:sp>
        <p:nvSpPr>
          <p:cNvPr id="1030" name="직사각형 1029"/>
          <p:cNvSpPr/>
          <p:nvPr/>
        </p:nvSpPr>
        <p:spPr>
          <a:xfrm>
            <a:off x="1203939" y="1988730"/>
            <a:ext cx="9803986" cy="15050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/>
            <a:r>
              <a:rPr lang="ko-KR" altLang="en-US" sz="2900">
                <a:solidFill>
                  <a:srgbClr val="000000">
                    <a:alpha val="100000"/>
                  </a:srgbClr>
                </a:solidFill>
                <a:latin typeface="Arial"/>
              </a:rPr>
              <a:t>국제법은 </a:t>
            </a:r>
            <a:r>
              <a:rPr lang="ko-KR" altLang="en-US" sz="3100" b="1" u="sng">
                <a:solidFill>
                  <a:schemeClr val="accent2">
                    <a:lumMod val="70000"/>
                  </a:schemeClr>
                </a:solidFill>
                <a:latin typeface="Arial"/>
              </a:rPr>
              <a:t>국제 사회를 규율하는 법원</a:t>
            </a:r>
            <a:r>
              <a:rPr lang="ko-KR" altLang="en-US" sz="3100" b="1">
                <a:solidFill>
                  <a:srgbClr val="000000">
                    <a:alpha val="100000"/>
                  </a:srgbClr>
                </a:solidFill>
                <a:latin typeface="Arial"/>
              </a:rPr>
              <a:t>으로 국가 간 합의를 바탕으로 하여 국제 사회의 </a:t>
            </a:r>
            <a:r>
              <a:rPr lang="ko-KR" altLang="en-US" sz="3100" b="1" u="sng">
                <a:solidFill>
                  <a:schemeClr val="accent2">
                    <a:lumMod val="70000"/>
                  </a:schemeClr>
                </a:solidFill>
                <a:latin typeface="Arial"/>
              </a:rPr>
              <a:t>행위 주체들의 행위와 이해 관계를 규율하는 규범</a:t>
            </a:r>
            <a:r>
              <a:rPr lang="ko-KR" altLang="en-US" sz="2900">
                <a:solidFill>
                  <a:srgbClr val="000000">
                    <a:alpha val="100000"/>
                  </a:srgbClr>
                </a:solidFill>
                <a:latin typeface="Arial"/>
              </a:rPr>
              <a:t>이다.</a:t>
            </a:r>
            <a:endParaRPr lang="ko-KR" altLang="en-US" sz="2900">
              <a:solidFill>
                <a:srgbClr val="000000">
                  <a:alpha val="10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독도가 우리땅인 국제법적 근거</a:t>
            </a:r>
            <a:endParaRPr lang="ko-KR" altLang="en-US" sz="3200" b="1"/>
          </a:p>
        </p:txBody>
      </p:sp>
      <p:sp>
        <p:nvSpPr>
          <p:cNvPr id="106" name="직사각형 105"/>
          <p:cNvSpPr/>
          <p:nvPr/>
        </p:nvSpPr>
        <p:spPr>
          <a:xfrm>
            <a:off x="375639" y="1487740"/>
            <a:ext cx="6096001" cy="901130"/>
          </a:xfrm>
          <a:prstGeom prst="rect">
            <a:avLst/>
          </a:prstGeom>
        </p:spPr>
        <p:txBody>
          <a:bodyPr>
            <a:spAutoFit/>
          </a:bodyPr>
          <a:lstStyle/>
          <a:p>
            <a:pPr/>
            <a:r>
              <a:rPr lang="en-US" altLang="en-US" u="sng">
                <a:hlinkClick r:id="rId2"/>
              </a:rPr>
              <a:t>https://terms.naver.com/entry.nhn?docId=3435266&amp;cid=58433&amp;categoryId=58433</a:t>
            </a:r>
            <a:endParaRPr lang="en-US" altLang="en-US" u="sng"/>
          </a:p>
          <a:p>
            <a:pPr/>
            <a:r>
              <a:rPr lang="ko-KR" altLang="en-US" b="0"/>
              <a:t>0~3:52초</a:t>
            </a:r>
            <a:endParaRPr lang="ko-KR" altLang="en-US" b="0"/>
          </a:p>
        </p:txBody>
      </p:sp>
      <p:sp>
        <p:nvSpPr>
          <p:cNvPr id="107" name="직사각형 106"/>
          <p:cNvSpPr/>
          <p:nvPr/>
        </p:nvSpPr>
        <p:spPr>
          <a:xfrm>
            <a:off x="445726" y="2695602"/>
            <a:ext cx="6096000" cy="902943"/>
          </a:xfrm>
          <a:prstGeom prst="rect">
            <a:avLst/>
          </a:prstGeom>
        </p:spPr>
        <p:txBody>
          <a:bodyPr>
            <a:spAutoFit/>
          </a:bodyPr>
          <a:lstStyle/>
          <a:p>
            <a:pPr/>
            <a:r>
              <a:rPr lang="en-US" altLang="en-US" u="sng">
                <a:hlinkClick r:id="rId3"/>
              </a:rPr>
              <a:t>https://terms.naver.com/entry.nhn?docId=2449336&amp;cid=51704&amp;categoryId=51713</a:t>
            </a:r>
            <a:endParaRPr lang="en-US" altLang="en-US" u="sng"/>
          </a:p>
          <a:p>
            <a:pPr/>
            <a:r>
              <a:rPr lang="ko-KR" altLang="en-US" u="sng"/>
              <a:t>0~3:18초</a:t>
            </a:r>
            <a:endParaRPr lang="ko-KR" altLang="en-US" u="sng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독도가 우리땅인 국제법적 근거</a:t>
            </a:r>
            <a:endParaRPr lang="ko-KR" altLang="en-US" sz="3200" b="1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>
          <a:xfrm>
            <a:off x="307731" y="1173480"/>
            <a:ext cx="11728938" cy="3962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spAutoFit/>
          </a:bodyPr>
          <a:lstStyle/>
          <a:p>
            <a:pPr marL="0" lvl="0" indent="0" algn="just" defTabSz="1080135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2000" b="0" i="0">
                <a:solidFill>
                  <a:srgbClr val="000000"/>
                </a:solidFill>
              </a:rPr>
              <a:t>앞서 두영상은 독도가 한국의 땅이라는 것을 국제법적으로 너무나 잘 설명 해주고 있습니다</a:t>
            </a:r>
            <a:r>
              <a:rPr lang="en-US" altLang="ko-KR" sz="2000" b="0" i="0">
                <a:solidFill>
                  <a:srgbClr val="000000"/>
                </a:solidFill>
                <a:ea typeface="맑은 고딕"/>
                <a:cs typeface="맑은 고딕"/>
              </a:rPr>
              <a:t>. </a:t>
            </a:r>
            <a:endParaRPr lang="ko-KR" altLang="en-US" sz="2000" b="0" i="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pic>
        <p:nvPicPr>
          <p:cNvPr id="20483" name="_x210967744" descr="EMB0000793c377e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543728" y="1761620"/>
            <a:ext cx="11329088" cy="4410922"/>
          </a:xfrm>
          <a:prstGeom prst="rect">
            <a:avLst/>
          </a:prstGeom>
          <a:noFill/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3" presetClass="entr" presetSubtype="16" fill="hold" nodeType="clickEffect" mc:Ignorable="hp" hp:hslPresetID="26" hp:hslPresetSubtype="DirectionOutToIn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635723" y="5013809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647064" y="4632535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 rot="0"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72"/>
            <p:cNvGrpSpPr/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/>
              <a:lstStyle/>
              <a:p>
                <a:pPr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98303" y="231354"/>
            <a:ext cx="7182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200" b="1"/>
              <a:t>독도가 우리땅인 국제법적 근거</a:t>
            </a:r>
            <a:endParaRPr lang="ko-KR" altLang="en-US" sz="3200" b="1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/>
            <a:endParaRPr lang="ko-KR" altLang="en-US"/>
          </a:p>
        </p:txBody>
      </p:sp>
      <p:pic>
        <p:nvPicPr>
          <p:cNvPr id="19457" name="_x210966384" descr="EMB0000793c3782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360486" y="1354016"/>
            <a:ext cx="5486400" cy="5161084"/>
          </a:xfrm>
          <a:prstGeom prst="rect">
            <a:avLst/>
          </a:prstGeom>
          <a:noFill/>
        </p:spPr>
      </p:pic>
      <p:sp>
        <p:nvSpPr>
          <p:cNvPr id="106" name="직사각형 105"/>
          <p:cNvSpPr/>
          <p:nvPr/>
        </p:nvSpPr>
        <p:spPr>
          <a:xfrm>
            <a:off x="369633" y="958334"/>
            <a:ext cx="355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ko-KR" altLang="en-US"/>
              <a:t>바로 </a:t>
            </a:r>
            <a:r>
              <a:rPr lang="ko-KR" altLang="en-US" b="1">
                <a:solidFill>
                  <a:srgbClr val="ff0000"/>
                </a:solidFill>
              </a:rPr>
              <a:t>대한제국 칙령 </a:t>
            </a:r>
            <a:r>
              <a:rPr lang="en-US" altLang="ko-KR" b="1">
                <a:solidFill>
                  <a:srgbClr val="ff0000"/>
                </a:solidFill>
              </a:rPr>
              <a:t>41</a:t>
            </a:r>
            <a:r>
              <a:rPr lang="ko-KR" altLang="en-US" b="1">
                <a:solidFill>
                  <a:srgbClr val="ff0000"/>
                </a:solidFill>
              </a:rPr>
              <a:t>호 </a:t>
            </a:r>
            <a:r>
              <a:rPr lang="ko-KR" altLang="en-US"/>
              <a:t>입니다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5876192" y="1501115"/>
            <a:ext cx="6096000" cy="2830855"/>
          </a:xfrm>
          <a:prstGeom prst="rect">
            <a:avLst/>
          </a:prstGeom>
        </p:spPr>
        <p:txBody>
          <a:bodyPr>
            <a:spAutoFit/>
          </a:bodyPr>
          <a:lstStyle/>
          <a:p>
            <a:pPr/>
            <a:r>
              <a:rPr lang="ko-KR" altLang="en-US"/>
              <a:t>왼쪽에 강조된 내용은 ‘</a:t>
            </a:r>
            <a:r>
              <a:rPr lang="ko-KR" altLang="en-US">
                <a:solidFill>
                  <a:srgbClr val="ff0000"/>
                </a:solidFill>
              </a:rPr>
              <a:t>독도는 울릉군에 속한 땅이므로 울릉군은 울릉도와 석도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독도</a:t>
            </a:r>
            <a:r>
              <a:rPr lang="en-US" altLang="ko-KR">
                <a:solidFill>
                  <a:srgbClr val="ff0000"/>
                </a:solidFill>
              </a:rPr>
              <a:t>)</a:t>
            </a:r>
            <a:r>
              <a:rPr lang="ko-KR" altLang="en-US">
                <a:solidFill>
                  <a:srgbClr val="ff0000"/>
                </a:solidFill>
              </a:rPr>
              <a:t>를 다스린다</a:t>
            </a:r>
            <a:r>
              <a:rPr lang="ko-KR" altLang="en-US"/>
              <a:t>’적혀 있습니다.</a:t>
            </a:r>
            <a:endParaRPr lang="ko-KR" altLang="en-US"/>
          </a:p>
          <a:p>
            <a:pPr/>
            <a:endParaRPr lang="ko-KR" altLang="en-US"/>
          </a:p>
          <a:p>
            <a:pPr/>
            <a:r>
              <a:rPr lang="ko-KR" altLang="en-US" b="1" u="sng">
                <a:solidFill>
                  <a:schemeClr val="tx1"/>
                </a:solidFill>
              </a:rPr>
              <a:t>고종 </a:t>
            </a:r>
            <a:r>
              <a:rPr lang="en-US" altLang="ko-KR" b="1" u="sng">
                <a:solidFill>
                  <a:schemeClr val="tx1"/>
                </a:solidFill>
              </a:rPr>
              <a:t>1900</a:t>
            </a:r>
            <a:r>
              <a:rPr lang="ko-KR" altLang="en-US" b="1" u="sng">
                <a:solidFill>
                  <a:schemeClr val="tx1"/>
                </a:solidFill>
              </a:rPr>
              <a:t>년 </a:t>
            </a:r>
            <a:r>
              <a:rPr lang="en-US" altLang="ko-KR" b="1" u="sng">
                <a:solidFill>
                  <a:schemeClr val="tx1"/>
                </a:solidFill>
              </a:rPr>
              <a:t>10</a:t>
            </a:r>
            <a:r>
              <a:rPr lang="ko-KR" altLang="en-US" b="1" u="sng">
                <a:solidFill>
                  <a:schemeClr val="tx1"/>
                </a:solidFill>
              </a:rPr>
              <a:t>월 </a:t>
            </a:r>
            <a:r>
              <a:rPr lang="en-US" altLang="ko-KR" b="1" u="sng">
                <a:solidFill>
                  <a:schemeClr val="tx1"/>
                </a:solidFill>
              </a:rPr>
              <a:t>25</a:t>
            </a:r>
            <a:r>
              <a:rPr lang="ko-KR" altLang="en-US" b="1" u="sng">
                <a:solidFill>
                  <a:schemeClr val="tx1"/>
                </a:solidFill>
              </a:rPr>
              <a:t>일</a:t>
            </a:r>
            <a:r>
              <a:rPr lang="ko-KR" altLang="en-US" b="1">
                <a:solidFill>
                  <a:schemeClr val="tx1"/>
                </a:solidFill>
              </a:rPr>
              <a:t> 반포된 칙령으로 이에 의거하여 </a:t>
            </a:r>
            <a:r>
              <a:rPr lang="ko-KR" altLang="en-US" b="1" u="sng">
                <a:solidFill>
                  <a:schemeClr val="tx1"/>
                </a:solidFill>
              </a:rPr>
              <a:t>울릉도는 독립된 군</a:t>
            </a:r>
            <a:r>
              <a:rPr lang="en-US" altLang="ko-KR" b="1" u="sng">
                <a:solidFill>
                  <a:schemeClr val="tx1"/>
                </a:solidFill>
              </a:rPr>
              <a:t>(</a:t>
            </a:r>
            <a:r>
              <a:rPr lang="ko-KR" altLang="en-US" b="1" u="sng">
                <a:solidFill>
                  <a:schemeClr val="tx1"/>
                </a:solidFill>
              </a:rPr>
              <a:t>郡</a:t>
            </a:r>
            <a:r>
              <a:rPr lang="en-US" altLang="ko-KR" b="1" u="sng">
                <a:solidFill>
                  <a:schemeClr val="tx1"/>
                </a:solidFill>
              </a:rPr>
              <a:t>)</a:t>
            </a:r>
            <a:r>
              <a:rPr lang="ko-KR" altLang="en-US" b="1" u="sng">
                <a:solidFill>
                  <a:schemeClr val="tx1"/>
                </a:solidFill>
              </a:rPr>
              <a:t>으로 격상</a:t>
            </a:r>
            <a:r>
              <a:rPr lang="ko-KR" altLang="en-US" b="1">
                <a:solidFill>
                  <a:schemeClr val="tx1"/>
                </a:solidFill>
              </a:rPr>
              <a:t>되어 울릉도</a:t>
            </a:r>
            <a:r>
              <a:rPr lang="en-US" altLang="ko-KR" b="1">
                <a:solidFill>
                  <a:schemeClr val="tx1"/>
                </a:solidFill>
              </a:rPr>
              <a:t>·</a:t>
            </a:r>
            <a:r>
              <a:rPr lang="ko-KR" altLang="en-US" b="1">
                <a:solidFill>
                  <a:schemeClr val="tx1"/>
                </a:solidFill>
              </a:rPr>
              <a:t>죽도</a:t>
            </a:r>
            <a:r>
              <a:rPr lang="en-US" altLang="ko-KR" b="1">
                <a:solidFill>
                  <a:schemeClr val="tx1"/>
                </a:solidFill>
              </a:rPr>
              <a:t>·</a:t>
            </a:r>
            <a:r>
              <a:rPr lang="ko-KR" altLang="en-US" b="1">
                <a:solidFill>
                  <a:schemeClr val="tx1"/>
                </a:solidFill>
              </a:rPr>
              <a:t>독도를 관장하는 지방행정기관이 된다</a:t>
            </a:r>
            <a:r>
              <a:rPr lang="en-US" altLang="ko-KR" b="1">
                <a:solidFill>
                  <a:schemeClr val="tx1"/>
                </a:solidFill>
              </a:rPr>
              <a:t>.</a:t>
            </a:r>
            <a:endParaRPr lang="en-US" altLang="ko-KR" b="1">
              <a:solidFill>
                <a:srgbClr val="ff0000"/>
              </a:solidFill>
            </a:endParaRPr>
          </a:p>
          <a:p>
            <a:pPr/>
            <a:r>
              <a:rPr lang="en-US" altLang="ko-KR" b="1">
                <a:solidFill>
                  <a:srgbClr val="ff0000"/>
                </a:solidFill>
              </a:rPr>
              <a:t> </a:t>
            </a:r>
            <a:endParaRPr lang="en-US" altLang="ko-KR" b="1">
              <a:solidFill>
                <a:srgbClr val="ff0000"/>
              </a:solidFill>
            </a:endParaRPr>
          </a:p>
          <a:p>
            <a:pPr/>
            <a:r>
              <a:rPr lang="ko-KR" altLang="en-US" b="1"/>
              <a:t>이러한 발표는 조선의 독도를 영유권으로 국제사회에 공표 한 것이며 일본이 독도를 일본땅이다 발표한 것 </a:t>
            </a:r>
            <a:r>
              <a:rPr lang="ko-KR" altLang="en-US" b="1">
                <a:solidFill>
                  <a:srgbClr val="ff0000"/>
                </a:solidFill>
              </a:rPr>
              <a:t>보다 </a:t>
            </a:r>
            <a:r>
              <a:rPr lang="en-US" altLang="ko-KR" b="1">
                <a:solidFill>
                  <a:srgbClr val="ff0000"/>
                </a:solidFill>
              </a:rPr>
              <a:t>5</a:t>
            </a:r>
            <a:r>
              <a:rPr lang="ko-KR" altLang="en-US" b="1">
                <a:solidFill>
                  <a:srgbClr val="ff0000"/>
                </a:solidFill>
              </a:rPr>
              <a:t>년</a:t>
            </a:r>
            <a:r>
              <a:rPr lang="ko-KR" altLang="en-US" b="1"/>
              <a:t> 빠릅니다</a:t>
            </a:r>
            <a:r>
              <a:rPr lang="en-US" altLang="ko-KR" b="1"/>
              <a:t>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/>
  <dcterms:created xsi:type="dcterms:W3CDTF">2018-02-02T07:08:30.000</dcterms:created>
  <dc:creator>요청사항</dc:creator>
  <dc:description/>
  <cp:keywords/>
  <cp:lastModifiedBy>Administrator</cp:lastModifiedBy>
  <dcterms:modified xsi:type="dcterms:W3CDTF">2018-10-06T09:54:56.248</dcterms:modified>
  <cp:revision>220</cp:revision>
  <dc:subject/>
  <dc:title>PowerPoint 프레젠테이션</dc:title>
</cp:coreProperties>
</file>