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283" r:id="rId4"/>
    <p:sldId id="259" r:id="rId5"/>
    <p:sldId id="260" r:id="rId6"/>
    <p:sldId id="265" r:id="rId7"/>
    <p:sldId id="266" r:id="rId8"/>
    <p:sldId id="264" r:id="rId9"/>
    <p:sldId id="272" r:id="rId10"/>
    <p:sldId id="274" r:id="rId11"/>
    <p:sldId id="275" r:id="rId12"/>
    <p:sldId id="281" r:id="rId13"/>
    <p:sldId id="268" r:id="rId14"/>
    <p:sldId id="278" r:id="rId15"/>
    <p:sldId id="28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5ED186-E5F1-4FB1-8223-F1FAEBA32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E5AE8A-AC68-4A74-AB56-075457E10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E52839-6BCB-4CE4-8C0B-65A0527B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6829D1-7FAB-4394-9FF0-493FA271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DB2088-4D80-42D4-BFE6-4C042DB7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9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ED08DD-FDE2-4D03-BA38-4E4080C3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9E07297-E286-4699-9D4F-D5C424499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35E591-A53D-4268-A31B-05EA5A91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587DCE-EE96-42B2-9FDA-1F459D91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F411A7-6AFD-4A3A-9DF9-2297975E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7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F2132C9-D0C3-4BBC-B123-0610BAE46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403ECB3-419B-46C0-A67A-7E8247CA1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5AE840-3CA3-4624-B4DF-AD2E08D7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104923-A363-4BC6-86BB-913DA131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2E42E7-E461-4E27-AF9E-E156822D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1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oman carrying umbrellas in elegant purple and pink Japanese geisha rob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1"/>
          <a:stretch/>
        </p:blipFill>
        <p:spPr bwMode="auto">
          <a:xfrm>
            <a:off x="0" y="0"/>
            <a:ext cx="2855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50000"/>
                </a:srgbClr>
              </a:gs>
              <a:gs pos="100000">
                <a:schemeClr val="accent4">
                  <a:lumMod val="7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9335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688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https://images.unsplash.com/photo-1493976040374-85c8e12f0c0e?ixlib=rb-0.3.5&amp;ixid=eyJhcHBfaWQiOjEyMDd9&amp;s=ebd34ddde3f2b4ea6dcdc9b7d329b774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 b="15675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753325" y="6495147"/>
            <a:ext cx="2685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93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A9F609-ED83-480B-A255-7E7C1750A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399971-7E64-447C-AACE-2F59431F9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E0BBDA-1EFB-4CED-AACE-F484BA01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47833B-1C6A-45A4-A0C1-9B207946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3D96A9-7807-41AF-82E7-9E50A9B2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7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F2D344-5D74-4CA4-AF78-AE530F58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3E4BF7-5A1F-495C-9F34-E7CCE5EA7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C960F0-E7A5-4D92-891C-48BFD33C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5E6A67-F870-453C-8BB7-A544523A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35D988-A603-40FE-BCE5-E9F1533A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8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064743-B2E2-4639-A60E-044FA0F2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BA4724-476C-43A1-9258-61AC603B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F76552-FB44-4A2A-A059-4CF2731A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2CB202-0399-4F79-B4D5-56EAB716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1D8B7C-0409-4E04-9624-E765A8D8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2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3A9484-67E2-4996-8EE8-E0EDD241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1A0F0-8172-48F4-A129-EFE470D4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2959D1F-77B7-461B-9977-8376A5BB7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481935-9E70-4486-9CA9-1DCF0F16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495B02-8B05-4E07-B6FF-110FE6C1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B2354E-26D7-4267-BBCA-9FAEB54B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1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012800-CAAF-4D5B-A9EC-E8819E3B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60AA25-DB6B-426E-B919-EE2F5C7F2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1AFFA5-8F20-459E-9D4E-B116F8481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D49CAB-1FB5-419E-8200-8EA5DE5F7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A39DBA-E3A2-4ECE-B2B7-775E755EC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37F59A2-F1AF-4AB2-A6F6-1222712C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CA701D-928C-4774-8B7B-C8391810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B5946A5-ACC0-4AA0-94FC-329990F1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0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C92A33-E63B-421B-9608-82109EDF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294424-CA96-4C6E-AF1F-223573CB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3F5E653-E67E-4BAE-BDD6-F4B8AD19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2EE963-2CC0-42DA-B714-804D14E8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1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0ECFB1-2201-44D9-8636-28311356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1D08D9-7D71-4806-AA6B-33067BAA4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EECD16-5512-4E52-878D-F778E758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0D3EEE-6311-4429-9D19-FD30E145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35986E-ECC8-4A6C-947B-17FD26BE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0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67DA53-4C12-4CA4-994B-6C1EF047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08AD64-4DC1-405B-8E84-14BE7D48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89971E-2385-4051-BC9C-990C7848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6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29F3A3-5698-4E73-9E75-AEBAF51E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329E3F-E67C-405E-A7A3-F222D52B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9AD905-EE27-43B3-A337-57817C89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7AEC0B-34B0-41FA-A8B5-E7AFF64E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48AFF7-87E3-4CDA-B929-C0F4E92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EFED18-BD1A-4DAF-BADD-75E9901F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0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A01B5-C47B-40E3-A6F0-2A698AB8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D737E7-5075-4774-B55B-FB80399E1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C5ED509-D9FC-44C6-A2A0-3F578C7C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5E8360-E9C3-4C12-9B8C-C89413D5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781D00-4400-4A00-B95A-0E273531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70013C-9574-4A67-B288-28397055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1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2FE099-F8B8-4D0B-A4AC-7C25821F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D500A0-515A-4BA9-ACA3-748D6465D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548789-63A5-4587-81C7-22AB5678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87C575-36AA-41DD-AA42-A596DAB4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095032-5F38-456F-87C7-7FE16E7E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7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A75C80-D4B7-4755-9A9E-EDA351FF8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14AD5C5-F576-4F56-A3A9-38D8D4D3C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650BCC-9706-431A-A3E2-7CC9A711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1DBF6B-49EB-4DEE-88E3-ADD84504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9F11EF-55F8-4AD1-83E3-F726B58C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7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9AFB54-63C1-4F2F-A079-093D4CDF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776AD5-C708-4DDA-AE36-BDC582C8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B8480-92B5-4407-B1C3-3C67DA88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0AF214-6BB9-416E-A834-EB28FC36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21BC64-F983-4F13-945E-A33D7C62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6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542F96-ECE6-4AE0-9190-1A8787DE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805014-9377-41D8-8356-117B4BC33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9CD17A-0A75-424D-A6C3-06A398CD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D2699B-E62C-4F50-891A-A12A8372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0ABC54-AAA5-4C93-9F6D-24698A8E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23F600-C5D4-4E8C-9C01-CF32AB67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8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7CAAE3-381E-4252-B9D1-C7B53AD7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7823CC-DF7A-4EF0-9DD1-EBCFD073B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1B4B4D-BC44-4C9B-9DA2-783A19E9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8C99172-C204-499F-929E-35E4158CF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771F537-4A76-49FF-9F73-379B61A5A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3C085A8-3129-4B4D-B22D-F50BE82F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1023969-FA95-4EA2-BE24-007A834B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80C7DE4-5786-4690-BED7-AEAFA4AF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9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AB35B-DC76-42DC-8EDE-AA4A0177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19CB98-30F4-4FFB-8940-1B7D1CB5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40FDCAC-F721-43E6-82F0-98CA1616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4F8C8E-C14B-43DF-B75C-40A74748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8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F1E4E37-D4DA-4E8D-AA3F-B6ACC815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1A42D82-D3F0-4349-B065-BF9F2E78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A4B1E-D8FB-41B8-A27D-2076B0E4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1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14DF6B-FFC5-4AD1-9488-619CF017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D42365-02E4-4552-81E4-BB013266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74B33B-0E10-4D31-B27D-4A1A4A246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8E9FE4-7855-4868-99B1-70367DDB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8834A6-48CB-4C09-95B3-827AA32E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63158-631E-482A-9638-65F467AD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AE2975-5526-41E7-A540-4EE69230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D2D33B4-CD23-48E5-8594-BC97F3B04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778264-76F5-4D73-99F5-A3753BD34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BA3FA5A-1576-4A08-97EB-27ED0521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AE2931E-B84B-40A2-83AB-518FCE42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C88CDC-51AD-4304-AF7F-25B14864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1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468FC18-30D1-47BF-8864-15559731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BAA729-F8CB-4FAF-9010-2BC65B14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EEB77-3033-409D-B9DD-CE2D6DA06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9B2D7-DC8D-4A2E-BDF3-54E504D85AD4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73805D-6C2E-47A8-A365-BF41CBF62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BCE09A-5E28-4F82-A3F1-4FD559DDF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4761-A867-4BDC-81A2-284E64B8C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64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D8566CF-212D-4BD1-80A2-8FA2E2DC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E9BB71-834F-4A50-BCA1-077CB2B7D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4E4395-C377-4353-B8AC-D40582E39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A78995-CFC5-45F6-8B6A-55794B995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130201-E0F0-4479-BEA0-AF8C414C1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9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Z_uIeAF6o8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nL9JB1m_i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0E101C-0E6F-4D11-BC0E-DD76A6A1CDF4}"/>
              </a:ext>
            </a:extLst>
          </p:cNvPr>
          <p:cNvSpPr txBox="1"/>
          <p:nvPr/>
        </p:nvSpPr>
        <p:spPr>
          <a:xfrm>
            <a:off x="4245974" y="438060"/>
            <a:ext cx="3700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RESUME</a:t>
            </a:r>
            <a:endParaRPr lang="ko-KR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C7904E8-C1F9-4285-9F8C-B2C6C5F4AC92}"/>
              </a:ext>
            </a:extLst>
          </p:cNvPr>
          <p:cNvSpPr/>
          <p:nvPr/>
        </p:nvSpPr>
        <p:spPr>
          <a:xfrm>
            <a:off x="1442586" y="759256"/>
            <a:ext cx="3903545" cy="4088785"/>
          </a:xfrm>
          <a:prstGeom prst="rect">
            <a:avLst/>
          </a:prstGeom>
          <a:solidFill>
            <a:srgbClr val="F0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600" dirty="0"/>
              <a:t>02</a:t>
            </a:r>
          </a:p>
          <a:p>
            <a:pPr algn="ctr"/>
            <a:r>
              <a:rPr lang="ko-KR" altLang="en-US" sz="6000" dirty="0"/>
              <a:t>일본의</a:t>
            </a:r>
            <a:endParaRPr lang="en-US" altLang="ko-KR" sz="6000" dirty="0"/>
          </a:p>
          <a:p>
            <a:pPr algn="ctr"/>
            <a:r>
              <a:rPr lang="ko-KR" altLang="en-US" sz="6000" dirty="0"/>
              <a:t> 주거문화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FB99D-877E-438D-8E95-490B81B451C9}"/>
              </a:ext>
            </a:extLst>
          </p:cNvPr>
          <p:cNvSpPr txBox="1"/>
          <p:nvPr/>
        </p:nvSpPr>
        <p:spPr>
          <a:xfrm>
            <a:off x="7296036" y="3832378"/>
            <a:ext cx="3903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일본어일본학과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21602606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황보 원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D9D24B9-4188-44BC-A7FD-E1F42B1C2B56}"/>
              </a:ext>
            </a:extLst>
          </p:cNvPr>
          <p:cNvCxnSpPr>
            <a:cxnSpLocks/>
          </p:cNvCxnSpPr>
          <p:nvPr/>
        </p:nvCxnSpPr>
        <p:spPr>
          <a:xfrm>
            <a:off x="1934070" y="2576620"/>
            <a:ext cx="36013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2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화살표: 오각형 10">
            <a:extLst>
              <a:ext uri="{FF2B5EF4-FFF2-40B4-BE49-F238E27FC236}">
                <a16:creationId xmlns:a16="http://schemas.microsoft.com/office/drawing/2014/main" id="{C3BA7BFF-3ACA-4E93-BA45-CCF8741FCF75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08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28D005F-F7C2-49DF-8BCA-432D08FE9002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31033C-DE24-4EA5-86F1-A4C62E43ACF3}"/>
              </a:ext>
            </a:extLst>
          </p:cNvPr>
          <p:cNvSpPr txBox="1"/>
          <p:nvPr/>
        </p:nvSpPr>
        <p:spPr>
          <a:xfrm>
            <a:off x="1730326" y="168812"/>
            <a:ext cx="8384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아파트</a:t>
            </a:r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맨션 구분 기준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BB2461-C4A6-4966-B886-FDE058F9F6D1}"/>
              </a:ext>
            </a:extLst>
          </p:cNvPr>
          <p:cNvSpPr/>
          <p:nvPr/>
        </p:nvSpPr>
        <p:spPr>
          <a:xfrm>
            <a:off x="267285" y="1271415"/>
            <a:ext cx="3742006" cy="51293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갈매기형 수장 14">
            <a:extLst>
              <a:ext uri="{FF2B5EF4-FFF2-40B4-BE49-F238E27FC236}">
                <a16:creationId xmlns:a16="http://schemas.microsoft.com/office/drawing/2014/main" id="{D6A434A0-56CF-44F5-89FE-980A865BFEDC}"/>
              </a:ext>
            </a:extLst>
          </p:cNvPr>
          <p:cNvSpPr/>
          <p:nvPr/>
        </p:nvSpPr>
        <p:spPr>
          <a:xfrm>
            <a:off x="4171069" y="3165230"/>
            <a:ext cx="928469" cy="1083208"/>
          </a:xfrm>
          <a:prstGeom prst="chevron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E5EBA2D-38F4-4A3C-9E13-A8196EE7E0CF}"/>
              </a:ext>
            </a:extLst>
          </p:cNvPr>
          <p:cNvSpPr/>
          <p:nvPr/>
        </p:nvSpPr>
        <p:spPr>
          <a:xfrm>
            <a:off x="5237871" y="1271407"/>
            <a:ext cx="3455964" cy="51293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A61CB3D-4A6A-4D48-94C4-ED379D54F09C}"/>
              </a:ext>
            </a:extLst>
          </p:cNvPr>
          <p:cNvSpPr/>
          <p:nvPr/>
        </p:nvSpPr>
        <p:spPr>
          <a:xfrm>
            <a:off x="8832168" y="1271407"/>
            <a:ext cx="3158199" cy="51293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3093797-3BE1-4CFE-B90D-68F2F33991B4}"/>
              </a:ext>
            </a:extLst>
          </p:cNvPr>
          <p:cNvSpPr/>
          <p:nvPr/>
        </p:nvSpPr>
        <p:spPr>
          <a:xfrm>
            <a:off x="6294377" y="4650062"/>
            <a:ext cx="5075582" cy="19480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200" dirty="0">
                <a:solidFill>
                  <a:srgbClr val="E2769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맨션  </a:t>
            </a:r>
            <a:r>
              <a:rPr lang="en-US" altLang="ko-KR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 </a:t>
            </a:r>
            <a:r>
              <a:rPr lang="ko-KR" altLang="en-US" sz="28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잠금시설</a:t>
            </a:r>
            <a:r>
              <a:rPr lang="en-US" altLang="ko-KR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 </a:t>
            </a:r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홀이나 엘리베이터 등을 갖춘 호화스러운 집을 지칭</a:t>
            </a:r>
          </a:p>
        </p:txBody>
      </p:sp>
    </p:spTree>
    <p:extLst>
      <p:ext uri="{BB962C8B-B14F-4D97-AF65-F5344CB8AC3E}">
        <p14:creationId xmlns:p14="http://schemas.microsoft.com/office/powerpoint/2010/main" val="16660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내용 개체 틀 5">
            <a:extLst>
              <a:ext uri="{FF2B5EF4-FFF2-40B4-BE49-F238E27FC236}">
                <a16:creationId xmlns:a16="http://schemas.microsoft.com/office/drawing/2014/main" id="{31924EA2-E541-4AF1-8544-AD198ACA20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3425" y="1510749"/>
          <a:ext cx="10230679" cy="479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133">
                <a:tc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/>
                        <a:t>한국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/>
                        <a:t>일본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3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난방장치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보일러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코타츠</a:t>
                      </a:r>
                      <a:endParaRPr lang="ko-KR" altLang="en-US" sz="3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화장실과 욕실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분리</a:t>
                      </a:r>
                      <a:r>
                        <a:rPr lang="en-US" altLang="ko-KR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X</a:t>
                      </a:r>
                      <a:endParaRPr lang="ko-KR" altLang="en-US" sz="3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분리</a:t>
                      </a:r>
                      <a:r>
                        <a:rPr lang="en-US" altLang="ko-KR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O</a:t>
                      </a:r>
                      <a:endParaRPr lang="ko-KR" altLang="en-US" sz="3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1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마당의 목적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중요한 의식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자연의 미</a:t>
                      </a:r>
                      <a:endParaRPr lang="en-US" altLang="ko-KR" sz="3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8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건물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철강</a:t>
                      </a:r>
                      <a:r>
                        <a:rPr lang="en-US" altLang="ko-KR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,</a:t>
                      </a:r>
                      <a:r>
                        <a:rPr lang="ko-KR" altLang="en-US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콘크리트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대부분 목조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화살표: 오각형 2">
            <a:extLst>
              <a:ext uri="{FF2B5EF4-FFF2-40B4-BE49-F238E27FC236}">
                <a16:creationId xmlns:a16="http://schemas.microsoft.com/office/drawing/2014/main" id="{9BA547AC-58CB-4E8C-8E21-2D826396B718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09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02BE3-9E14-404F-8040-4A768D8F4088}"/>
              </a:ext>
            </a:extLst>
          </p:cNvPr>
          <p:cNvSpPr txBox="1"/>
          <p:nvPr/>
        </p:nvSpPr>
        <p:spPr>
          <a:xfrm>
            <a:off x="1733073" y="178583"/>
            <a:ext cx="937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주생활문화 비교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10373B1-0047-4DE4-934A-2CD70BB7EAF3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51ED038A-FCCD-4672-A14C-2BE0C61CB00D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19769DA-7640-4BEB-8335-E48D03479942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537A87-CF61-4A30-BA4C-6D84B9133B28}"/>
              </a:ext>
            </a:extLst>
          </p:cNvPr>
          <p:cNvSpPr txBox="1"/>
          <p:nvPr/>
        </p:nvSpPr>
        <p:spPr>
          <a:xfrm>
            <a:off x="1574047" y="178583"/>
            <a:ext cx="971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일본의 주거 형태 </a:t>
            </a:r>
            <a:r>
              <a:rPr lang="ko-KR" altLang="en-US" sz="3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변화  </a:t>
            </a:r>
            <a:r>
              <a:rPr lang="en-US" altLang="ko-KR" sz="3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참고 동영상</a:t>
            </a:r>
            <a: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D4756-E132-4B36-86C0-017EE236EA34}"/>
              </a:ext>
            </a:extLst>
          </p:cNvPr>
          <p:cNvSpPr txBox="1"/>
          <p:nvPr/>
        </p:nvSpPr>
        <p:spPr>
          <a:xfrm>
            <a:off x="993913" y="1603513"/>
            <a:ext cx="1029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  <a:hlinkClick r:id="rId2"/>
              </a:rPr>
              <a:t>https://youtu.be/8Z_uIeAF6o8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7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CAC43538-2AF1-4951-A3D3-EB4C9ECD9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013" y="1102068"/>
            <a:ext cx="9279987" cy="5577349"/>
          </a:xfrm>
          <a:prstGeom prst="rect">
            <a:avLst/>
          </a:prstGeom>
        </p:spPr>
      </p:pic>
      <p:sp>
        <p:nvSpPr>
          <p:cNvPr id="28" name="화살표: 오각형 27">
            <a:extLst>
              <a:ext uri="{FF2B5EF4-FFF2-40B4-BE49-F238E27FC236}">
                <a16:creationId xmlns:a16="http://schemas.microsoft.com/office/drawing/2014/main" id="{8DFC343E-A754-4E8C-9650-C05A6FA89897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11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BDF650C-41A7-4253-ADAE-7E2E31EE5187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B29D5F2-CCCF-477E-A565-B49891852450}"/>
              </a:ext>
            </a:extLst>
          </p:cNvPr>
          <p:cNvSpPr txBox="1"/>
          <p:nvPr/>
        </p:nvSpPr>
        <p:spPr>
          <a:xfrm>
            <a:off x="1574047" y="178583"/>
            <a:ext cx="813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일본의 주거 변화의 문제점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E30A24-1D7D-47A4-A72C-73D0F1750D82}"/>
              </a:ext>
            </a:extLst>
          </p:cNvPr>
          <p:cNvSpPr txBox="1"/>
          <p:nvPr/>
        </p:nvSpPr>
        <p:spPr>
          <a:xfrm>
            <a:off x="7885043" y="1311965"/>
            <a:ext cx="413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 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551E58-88B9-440F-AD83-23CCDA917E80}"/>
              </a:ext>
            </a:extLst>
          </p:cNvPr>
          <p:cNvSpPr txBox="1"/>
          <p:nvPr/>
        </p:nvSpPr>
        <p:spPr>
          <a:xfrm>
            <a:off x="172279" y="1835185"/>
            <a:ext cx="2998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고령화 사회</a:t>
            </a:r>
            <a:endParaRPr lang="en-US" altLang="ko-KR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출산율 감소</a:t>
            </a:r>
            <a:endParaRPr lang="en-US" altLang="ko-KR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0" name="화살표: 아래쪽 39">
            <a:extLst>
              <a:ext uri="{FF2B5EF4-FFF2-40B4-BE49-F238E27FC236}">
                <a16:creationId xmlns:a16="http://schemas.microsoft.com/office/drawing/2014/main" id="{018C4E1F-F3E5-4E77-9D71-3182BBC00E5D}"/>
              </a:ext>
            </a:extLst>
          </p:cNvPr>
          <p:cNvSpPr/>
          <p:nvPr/>
        </p:nvSpPr>
        <p:spPr>
          <a:xfrm>
            <a:off x="1222511" y="3542509"/>
            <a:ext cx="898400" cy="8068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EB1B44-A64C-46DF-9D4A-380F1E6FB2A0}"/>
              </a:ext>
            </a:extLst>
          </p:cNvPr>
          <p:cNvSpPr txBox="1"/>
          <p:nvPr/>
        </p:nvSpPr>
        <p:spPr>
          <a:xfrm>
            <a:off x="467700" y="4781525"/>
            <a:ext cx="2998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빈집 발생</a:t>
            </a:r>
          </a:p>
        </p:txBody>
      </p:sp>
    </p:spTree>
    <p:extLst>
      <p:ext uri="{BB962C8B-B14F-4D97-AF65-F5344CB8AC3E}">
        <p14:creationId xmlns:p14="http://schemas.microsoft.com/office/powerpoint/2010/main" val="22693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B4E249AC-96B3-456C-A09A-CCAF72048EAA}"/>
              </a:ext>
            </a:extLst>
          </p:cNvPr>
          <p:cNvSpPr/>
          <p:nvPr/>
        </p:nvSpPr>
        <p:spPr>
          <a:xfrm>
            <a:off x="213114" y="108960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12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EBFED95-C2DA-4BCE-ACE8-C1F94B2318E1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9277BE5-F0EE-4BA5-B1DB-AD9F04F1666D}"/>
              </a:ext>
            </a:extLst>
          </p:cNvPr>
          <p:cNvSpPr txBox="1"/>
          <p:nvPr/>
        </p:nvSpPr>
        <p:spPr>
          <a:xfrm>
            <a:off x="1651379" y="219526"/>
            <a:ext cx="911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빈집대란 </a:t>
            </a:r>
            <a: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참고동영상</a:t>
            </a:r>
            <a: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</a:p>
        </p:txBody>
      </p:sp>
      <p:sp>
        <p:nvSpPr>
          <p:cNvPr id="5" name="직사각형 4">
            <a:hlinkClick r:id="rId2"/>
            <a:extLst>
              <a:ext uri="{FF2B5EF4-FFF2-40B4-BE49-F238E27FC236}">
                <a16:creationId xmlns:a16="http://schemas.microsoft.com/office/drawing/2014/main" id="{92DCE473-04E9-4045-91BF-501693AEFB55}"/>
              </a:ext>
            </a:extLst>
          </p:cNvPr>
          <p:cNvSpPr/>
          <p:nvPr/>
        </p:nvSpPr>
        <p:spPr>
          <a:xfrm>
            <a:off x="709035" y="1525112"/>
            <a:ext cx="9139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  <a:hlinkClick r:id="rId2"/>
              </a:rPr>
              <a:t>https://youtu.be/InL9JB1m_iI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91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6EADE50-9CFE-42EA-B82E-11F9013C8461}"/>
              </a:ext>
            </a:extLst>
          </p:cNvPr>
          <p:cNvSpPr/>
          <p:nvPr/>
        </p:nvSpPr>
        <p:spPr>
          <a:xfrm>
            <a:off x="617583" y="1629000"/>
            <a:ext cx="1661993" cy="3600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SemiBold" panose="02020600000000000000" pitchFamily="18" charset="-127"/>
                <a:ea typeface="Noto Serif CJK JP SemiBold" panose="02020600000000000000" pitchFamily="18" charset="-127"/>
                <a:cs typeface="+mn-cs"/>
              </a:rPr>
              <a:t>目次</a:t>
            </a:r>
          </a:p>
        </p:txBody>
      </p:sp>
      <p:pic>
        <p:nvPicPr>
          <p:cNvPr id="3" name="Picture 16" descr="https://d30y9cdsu7xlg0.cloudfront.net/png/1558346-200.png">
            <a:extLst>
              <a:ext uri="{FF2B5EF4-FFF2-40B4-BE49-F238E27FC236}">
                <a16:creationId xmlns:a16="http://schemas.microsoft.com/office/drawing/2014/main" id="{5292255C-67AE-4D6E-8662-A0A36D50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85" y="3789040"/>
            <a:ext cx="1301141" cy="13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d30y9cdsu7xlg0.cloudfront.net/png/1558352-200.png">
            <a:extLst>
              <a:ext uri="{FF2B5EF4-FFF2-40B4-BE49-F238E27FC236}">
                <a16:creationId xmlns:a16="http://schemas.microsoft.com/office/drawing/2014/main" id="{6E2970B6-B72E-43ED-A325-D880A720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97" y="3767133"/>
            <a:ext cx="1301141" cy="13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d30y9cdsu7xlg0.cloudfront.net/png/1560098-200.png">
            <a:extLst>
              <a:ext uri="{FF2B5EF4-FFF2-40B4-BE49-F238E27FC236}">
                <a16:creationId xmlns:a16="http://schemas.microsoft.com/office/drawing/2014/main" id="{3AAEBB0E-AFBD-49EE-A57D-BEB9F6C7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85" y="980728"/>
            <a:ext cx="1301141" cy="13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6846FA3F-5871-4EA2-9DBD-CCD25614134F}"/>
              </a:ext>
            </a:extLst>
          </p:cNvPr>
          <p:cNvGrpSpPr/>
          <p:nvPr/>
        </p:nvGrpSpPr>
        <p:grpSpPr>
          <a:xfrm>
            <a:off x="3180060" y="2352402"/>
            <a:ext cx="1531188" cy="452373"/>
            <a:chOff x="3180060" y="2339588"/>
            <a:chExt cx="1531188" cy="45237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853C30D-A71D-4737-95E9-B990C0310BBD}"/>
                </a:ext>
              </a:extLst>
            </p:cNvPr>
            <p:cNvSpPr/>
            <p:nvPr/>
          </p:nvSpPr>
          <p:spPr>
            <a:xfrm>
              <a:off x="3180060" y="2339588"/>
              <a:ext cx="1531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 dirty="0">
                  <a:ln>
                    <a:solidFill>
                      <a:prstClr val="white">
                        <a:alpha val="20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Noto Serif CJK JP Medium" panose="02020500000000000000" pitchFamily="18" charset="-127"/>
                  <a:ea typeface="Noto Serif CJK JP Medium" panose="02020500000000000000" pitchFamily="18" charset="-127"/>
                  <a:cs typeface="+mn-cs"/>
                </a:rPr>
                <a:t>일본의 주택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9F528825-9F13-4B08-A13E-A901DCC1FDBF}"/>
                </a:ext>
              </a:extLst>
            </p:cNvPr>
            <p:cNvCxnSpPr>
              <a:cxnSpLocks/>
            </p:cNvCxnSpPr>
            <p:nvPr/>
          </p:nvCxnSpPr>
          <p:spPr>
            <a:xfrm>
              <a:off x="3295085" y="2791961"/>
              <a:ext cx="1416163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C301675-0611-4BCF-9206-8067010452B7}"/>
              </a:ext>
            </a:extLst>
          </p:cNvPr>
          <p:cNvGrpSpPr/>
          <p:nvPr/>
        </p:nvGrpSpPr>
        <p:grpSpPr>
          <a:xfrm>
            <a:off x="8992515" y="2352402"/>
            <a:ext cx="2877711" cy="452373"/>
            <a:chOff x="2506799" y="2339588"/>
            <a:chExt cx="2877711" cy="452373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6580B17-B9C1-4B76-A14C-FE94A5D3A022}"/>
                </a:ext>
              </a:extLst>
            </p:cNvPr>
            <p:cNvSpPr/>
            <p:nvPr/>
          </p:nvSpPr>
          <p:spPr>
            <a:xfrm>
              <a:off x="2506799" y="2339588"/>
              <a:ext cx="28777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di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 dirty="0">
                  <a:ln>
                    <a:solidFill>
                      <a:prstClr val="white">
                        <a:alpha val="20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Noto Serif CJK JP Medium" panose="02020500000000000000" pitchFamily="18" charset="-127"/>
                  <a:ea typeface="Noto Serif CJK JP Medium" panose="02020500000000000000" pitchFamily="18" charset="-127"/>
                  <a:cs typeface="+mn-cs"/>
                </a:rPr>
                <a:t>일본의 주택특징과 구조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A0319C3-FE03-4181-A99E-0D2B0ACB68AD}"/>
                </a:ext>
              </a:extLst>
            </p:cNvPr>
            <p:cNvCxnSpPr>
              <a:cxnSpLocks/>
            </p:cNvCxnSpPr>
            <p:nvPr/>
          </p:nvCxnSpPr>
          <p:spPr>
            <a:xfrm>
              <a:off x="2630149" y="2791961"/>
              <a:ext cx="2754361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5926BED-AF17-4727-AF78-1DDA2D00F001}"/>
              </a:ext>
            </a:extLst>
          </p:cNvPr>
          <p:cNvGrpSpPr/>
          <p:nvPr/>
        </p:nvGrpSpPr>
        <p:grpSpPr>
          <a:xfrm>
            <a:off x="9248995" y="5160561"/>
            <a:ext cx="2483460" cy="452373"/>
            <a:chOff x="2763279" y="2339588"/>
            <a:chExt cx="2483460" cy="45237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D34C9E9-CA57-4D11-B201-6F0667116AB2}"/>
                </a:ext>
              </a:extLst>
            </p:cNvPr>
            <p:cNvSpPr/>
            <p:nvPr/>
          </p:nvSpPr>
          <p:spPr>
            <a:xfrm>
              <a:off x="2763279" y="2339588"/>
              <a:ext cx="2364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di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 dirty="0">
                  <a:ln>
                    <a:solidFill>
                      <a:prstClr val="white">
                        <a:alpha val="20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Noto Serif CJK JP Medium" panose="02020500000000000000" pitchFamily="18" charset="-127"/>
                  <a:ea typeface="Noto Serif CJK JP Medium" panose="02020500000000000000" pitchFamily="18" charset="-127"/>
                  <a:cs typeface="+mn-cs"/>
                </a:rPr>
                <a:t>한국 주거문화 비교</a:t>
              </a: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C2F7B365-F871-47CE-8582-0C6DF93DEF84}"/>
                </a:ext>
              </a:extLst>
            </p:cNvPr>
            <p:cNvCxnSpPr>
              <a:cxnSpLocks/>
            </p:cNvCxnSpPr>
            <p:nvPr/>
          </p:nvCxnSpPr>
          <p:spPr>
            <a:xfrm>
              <a:off x="2869299" y="2791961"/>
              <a:ext cx="237744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8E08F68-5B42-4D3F-84BA-684B9180D9BD}"/>
              </a:ext>
            </a:extLst>
          </p:cNvPr>
          <p:cNvGrpSpPr/>
          <p:nvPr/>
        </p:nvGrpSpPr>
        <p:grpSpPr>
          <a:xfrm>
            <a:off x="2609393" y="5160562"/>
            <a:ext cx="2637856" cy="452372"/>
            <a:chOff x="2609393" y="2339588"/>
            <a:chExt cx="2672526" cy="452373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929F51D-6E32-4BBB-A5B7-6BF2C1566D45}"/>
                </a:ext>
              </a:extLst>
            </p:cNvPr>
            <p:cNvSpPr/>
            <p:nvPr/>
          </p:nvSpPr>
          <p:spPr>
            <a:xfrm>
              <a:off x="2609393" y="2339588"/>
              <a:ext cx="26725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di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>
                  <a:ln>
                    <a:solidFill>
                      <a:prstClr val="white">
                        <a:alpha val="20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Noto Serif CJK JP Medium" panose="02020500000000000000" pitchFamily="18" charset="-127"/>
                  <a:ea typeface="Noto Serif CJK JP Medium" panose="02020500000000000000" pitchFamily="18" charset="-127"/>
                  <a:cs typeface="+mn-cs"/>
                </a:rPr>
                <a:t>일본의 맨션과 아파트</a:t>
              </a:r>
              <a:endParaRPr kumimoji="0" lang="ko-KR" altLang="en-US" sz="20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endParaRPr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39435D2F-2D76-4118-B040-5DCDBDDA5C3E}"/>
                </a:ext>
              </a:extLst>
            </p:cNvPr>
            <p:cNvCxnSpPr>
              <a:cxnSpLocks/>
            </p:cNvCxnSpPr>
            <p:nvPr/>
          </p:nvCxnSpPr>
          <p:spPr>
            <a:xfrm>
              <a:off x="2757268" y="2791961"/>
              <a:ext cx="2524651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2" descr="https://d30y9cdsu7xlg0.cloudfront.net/png/1560098-200.png">
            <a:extLst>
              <a:ext uri="{FF2B5EF4-FFF2-40B4-BE49-F238E27FC236}">
                <a16:creationId xmlns:a16="http://schemas.microsoft.com/office/drawing/2014/main" id="{7B1B5213-3825-4447-82B4-5246417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798" y="983426"/>
            <a:ext cx="1301141" cy="13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d30y9cdsu7xlg0.cloudfront.net/png/1297191-200.png">
            <a:extLst>
              <a:ext uri="{FF2B5EF4-FFF2-40B4-BE49-F238E27FC236}">
                <a16:creationId xmlns:a16="http://schemas.microsoft.com/office/drawing/2014/main" id="{AA2120D5-FB82-4C0F-8D86-0C70590C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14" y="1098345"/>
            <a:ext cx="1190570" cy="117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d30y9cdsu7xlg0.cloudfront.net/png/1558346-200.png">
            <a:extLst>
              <a:ext uri="{FF2B5EF4-FFF2-40B4-BE49-F238E27FC236}">
                <a16:creationId xmlns:a16="http://schemas.microsoft.com/office/drawing/2014/main" id="{08D7CC3B-6210-41BD-B515-5BF416AD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86" y="3827553"/>
            <a:ext cx="1301141" cy="13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 descr="주택">
            <a:extLst>
              <a:ext uri="{FF2B5EF4-FFF2-40B4-BE49-F238E27FC236}">
                <a16:creationId xmlns:a16="http://schemas.microsoft.com/office/drawing/2014/main" id="{CE70E6F0-4F27-4C87-B16B-472F2001F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9962" y="5008098"/>
            <a:ext cx="2331721" cy="2014870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B93F89A-1E7A-4ED8-A2D5-FA63FD59DB1C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F88F63FD-5318-4B6D-AE7C-B96D38325C1B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3C521-F02F-41E3-AFC3-65298E13D7FB}"/>
              </a:ext>
            </a:extLst>
          </p:cNvPr>
          <p:cNvSpPr txBox="1"/>
          <p:nvPr/>
        </p:nvSpPr>
        <p:spPr>
          <a:xfrm>
            <a:off x="1574047" y="182880"/>
            <a:ext cx="9806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주택의 특징</a:t>
            </a:r>
          </a:p>
        </p:txBody>
      </p:sp>
      <p:sp>
        <p:nvSpPr>
          <p:cNvPr id="14" name="순서도: 대체 처리 13">
            <a:extLst>
              <a:ext uri="{FF2B5EF4-FFF2-40B4-BE49-F238E27FC236}">
                <a16:creationId xmlns:a16="http://schemas.microsoft.com/office/drawing/2014/main" id="{0B2BF5EB-10A0-447C-9806-1672A9AE41E6}"/>
              </a:ext>
            </a:extLst>
          </p:cNvPr>
          <p:cNvSpPr/>
          <p:nvPr/>
        </p:nvSpPr>
        <p:spPr>
          <a:xfrm>
            <a:off x="154742" y="2314931"/>
            <a:ext cx="3760763" cy="3530566"/>
          </a:xfrm>
          <a:prstGeom prst="flowChartAlternateProcess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대체 처리 14">
            <a:extLst>
              <a:ext uri="{FF2B5EF4-FFF2-40B4-BE49-F238E27FC236}">
                <a16:creationId xmlns:a16="http://schemas.microsoft.com/office/drawing/2014/main" id="{77BC93FF-D35B-42C7-9151-134CB8B4ACE7}"/>
              </a:ext>
            </a:extLst>
          </p:cNvPr>
          <p:cNvSpPr/>
          <p:nvPr/>
        </p:nvSpPr>
        <p:spPr>
          <a:xfrm>
            <a:off x="4159348" y="1104855"/>
            <a:ext cx="3760764" cy="3390532"/>
          </a:xfrm>
          <a:prstGeom prst="flowChartAlternateProcess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6DF673-99AD-47A1-B426-B2C7C83D26B2}"/>
              </a:ext>
            </a:extLst>
          </p:cNvPr>
          <p:cNvSpPr txBox="1"/>
          <p:nvPr/>
        </p:nvSpPr>
        <p:spPr>
          <a:xfrm>
            <a:off x="522847" y="6028789"/>
            <a:ext cx="44008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토끼장의 집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6AA572-5136-4E72-8E8F-00EE06DA4932}"/>
              </a:ext>
            </a:extLst>
          </p:cNvPr>
          <p:cNvSpPr txBox="1"/>
          <p:nvPr/>
        </p:nvSpPr>
        <p:spPr>
          <a:xfrm>
            <a:off x="4478215" y="4526184"/>
            <a:ext cx="468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대부분 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층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3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층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순서도: 대체 처리 17">
            <a:extLst>
              <a:ext uri="{FF2B5EF4-FFF2-40B4-BE49-F238E27FC236}">
                <a16:creationId xmlns:a16="http://schemas.microsoft.com/office/drawing/2014/main" id="{79D5E21E-D91C-4F1E-B7A9-E01D29FBD794}"/>
              </a:ext>
            </a:extLst>
          </p:cNvPr>
          <p:cNvSpPr/>
          <p:nvPr/>
        </p:nvSpPr>
        <p:spPr>
          <a:xfrm>
            <a:off x="8276494" y="2314931"/>
            <a:ext cx="3760764" cy="3390532"/>
          </a:xfrm>
          <a:prstGeom prst="flowChartAlternateProcess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1D9116-8311-42FB-A573-CDB6BC5B870B}"/>
              </a:ext>
            </a:extLst>
          </p:cNvPr>
          <p:cNvSpPr txBox="1"/>
          <p:nvPr/>
        </p:nvSpPr>
        <p:spPr>
          <a:xfrm>
            <a:off x="7920112" y="6015533"/>
            <a:ext cx="411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주차공간 확보</a:t>
            </a:r>
          </a:p>
        </p:txBody>
      </p:sp>
    </p:spTree>
    <p:extLst>
      <p:ext uri="{BB962C8B-B14F-4D97-AF65-F5344CB8AC3E}">
        <p14:creationId xmlns:p14="http://schemas.microsoft.com/office/powerpoint/2010/main" val="334246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5D62898-CA2D-48E5-B432-6FEA51B99B64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C60417F5-57CF-42B4-BBF1-5D35D709178C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EFB2B-1765-4173-8F44-BF42C242A4A8}"/>
              </a:ext>
            </a:extLst>
          </p:cNvPr>
          <p:cNvSpPr txBox="1"/>
          <p:nvPr/>
        </p:nvSpPr>
        <p:spPr>
          <a:xfrm>
            <a:off x="1688123" y="1478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주택의 구조</a:t>
            </a:r>
          </a:p>
        </p:txBody>
      </p:sp>
      <p:pic>
        <p:nvPicPr>
          <p:cNvPr id="8" name="그림 7" descr="개체이(가) 표시된 사진&#10;&#10;높은 신뢰도로 생성된 설명">
            <a:extLst>
              <a:ext uri="{FF2B5EF4-FFF2-40B4-BE49-F238E27FC236}">
                <a16:creationId xmlns:a16="http://schemas.microsoft.com/office/drawing/2014/main" id="{06E8510A-3227-4D85-A081-CFA19ABAA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45752"/>
          <a:stretch/>
        </p:blipFill>
        <p:spPr>
          <a:xfrm>
            <a:off x="178191" y="1445455"/>
            <a:ext cx="6156961" cy="4927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DECA10-0EF3-4698-A1EC-606F5E8B861D}"/>
              </a:ext>
            </a:extLst>
          </p:cNvPr>
          <p:cNvSpPr txBox="1"/>
          <p:nvPr/>
        </p:nvSpPr>
        <p:spPr>
          <a:xfrm>
            <a:off x="6382045" y="2182957"/>
            <a:ext cx="56317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화장실과 욕실의 구분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충분한 수납공간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다다미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 </a:t>
            </a: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코타츠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 </a:t>
            </a: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토코노마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</a:p>
          <a:p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쇼지와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후스마로</a:t>
            </a:r>
            <a:r>
              <a:rPr lang="ko-KR" altLang="en-US" sz="32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구성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527F1C07-1D93-4EF1-BE31-84DDAC4592F3}"/>
              </a:ext>
            </a:extLst>
          </p:cNvPr>
          <p:cNvSpPr/>
          <p:nvPr/>
        </p:nvSpPr>
        <p:spPr>
          <a:xfrm>
            <a:off x="4220309" y="1630108"/>
            <a:ext cx="2161736" cy="2278952"/>
          </a:xfrm>
          <a:prstGeom prst="ellipse">
            <a:avLst/>
          </a:prstGeom>
          <a:noFill/>
          <a:ln w="127000">
            <a:solidFill>
              <a:srgbClr val="FF000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id="{572D2194-C479-4042-9230-19EF4DFD7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16199" r="5793" b="9112"/>
          <a:stretch/>
        </p:blipFill>
        <p:spPr>
          <a:xfrm>
            <a:off x="281353" y="1445455"/>
            <a:ext cx="6206709" cy="48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화살표: 오각형 13">
            <a:extLst>
              <a:ext uri="{FF2B5EF4-FFF2-40B4-BE49-F238E27FC236}">
                <a16:creationId xmlns:a16="http://schemas.microsoft.com/office/drawing/2014/main" id="{A597346B-BF84-471D-875D-CD490566913D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0BA12-6F5A-430A-8B93-2A0A34B7C00E}"/>
              </a:ext>
            </a:extLst>
          </p:cNvPr>
          <p:cNvSpPr txBox="1"/>
          <p:nvPr/>
        </p:nvSpPr>
        <p:spPr>
          <a:xfrm>
            <a:off x="1574047" y="204069"/>
            <a:ext cx="94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4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다다미</a:t>
            </a:r>
            <a:r>
              <a:rPr lang="en-US" altLang="ko-KR" sz="4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ja-JP" altLang="en-US" sz="4000" b="1" dirty="0">
                <a:latin typeface="나눔스퀘어 Bold" panose="020B0600000101010101" pitchFamily="50" charset="-127"/>
              </a:rPr>
              <a:t>たたみ</a:t>
            </a:r>
            <a:r>
              <a:rPr lang="en-US" altLang="ja-JP" sz="4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ja-JP" altLang="en-US" sz="4000" b="1" dirty="0">
              <a:latin typeface="나눔스퀘어 Bold" panose="020B0600000101010101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CFFB49F-70F6-440E-AEDD-6C7D4BA6A43A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EF2F9F21-6C36-4473-82A1-FFBC2F1593F2}"/>
              </a:ext>
            </a:extLst>
          </p:cNvPr>
          <p:cNvSpPr/>
          <p:nvPr/>
        </p:nvSpPr>
        <p:spPr>
          <a:xfrm>
            <a:off x="148834" y="1448972"/>
            <a:ext cx="5208518" cy="486742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7A066E4-2F05-4300-9DC4-4DA2AE5D69AF}"/>
              </a:ext>
            </a:extLst>
          </p:cNvPr>
          <p:cNvSpPr/>
          <p:nvPr/>
        </p:nvSpPr>
        <p:spPr>
          <a:xfrm>
            <a:off x="6569612" y="1406766"/>
            <a:ext cx="5341036" cy="4909625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순서도: 처리 26">
            <a:extLst>
              <a:ext uri="{FF2B5EF4-FFF2-40B4-BE49-F238E27FC236}">
                <a16:creationId xmlns:a16="http://schemas.microsoft.com/office/drawing/2014/main" id="{FB3C37A0-901E-4324-B5E6-E7C3A6EBC39C}"/>
              </a:ext>
            </a:extLst>
          </p:cNvPr>
          <p:cNvSpPr/>
          <p:nvPr/>
        </p:nvSpPr>
        <p:spPr>
          <a:xfrm>
            <a:off x="4200331" y="1212633"/>
            <a:ext cx="3526302" cy="1195749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짚으로 된 매트리스</a:t>
            </a:r>
          </a:p>
        </p:txBody>
      </p:sp>
      <p:sp>
        <p:nvSpPr>
          <p:cNvPr id="28" name="순서도: 처리 27">
            <a:extLst>
              <a:ext uri="{FF2B5EF4-FFF2-40B4-BE49-F238E27FC236}">
                <a16:creationId xmlns:a16="http://schemas.microsoft.com/office/drawing/2014/main" id="{B6C44365-2944-4CDD-91D8-FAFA46F98D7C}"/>
              </a:ext>
            </a:extLst>
          </p:cNvPr>
          <p:cNvSpPr/>
          <p:nvPr/>
        </p:nvSpPr>
        <p:spPr>
          <a:xfrm>
            <a:off x="4200331" y="2663730"/>
            <a:ext cx="3526302" cy="1195749"/>
          </a:xfrm>
          <a:prstGeom prst="flowChartProcess">
            <a:avLst/>
          </a:prstGeom>
          <a:solidFill>
            <a:srgbClr val="EDEDE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돗자리 역할</a:t>
            </a:r>
            <a:endParaRPr lang="ko-KR" altLang="en-US" sz="28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9" name="순서도: 처리 28">
            <a:extLst>
              <a:ext uri="{FF2B5EF4-FFF2-40B4-BE49-F238E27FC236}">
                <a16:creationId xmlns:a16="http://schemas.microsoft.com/office/drawing/2014/main" id="{C17872C7-CEAA-4248-BF9E-E61EDB35FF53}"/>
              </a:ext>
            </a:extLst>
          </p:cNvPr>
          <p:cNvSpPr/>
          <p:nvPr/>
        </p:nvSpPr>
        <p:spPr>
          <a:xfrm>
            <a:off x="4200331" y="4100015"/>
            <a:ext cx="3526302" cy="1195749"/>
          </a:xfrm>
          <a:prstGeom prst="flowChartProcess">
            <a:avLst/>
          </a:prstGeom>
          <a:solidFill>
            <a:srgbClr val="EDEDE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카펫 역할</a:t>
            </a:r>
          </a:p>
        </p:txBody>
      </p:sp>
      <p:sp>
        <p:nvSpPr>
          <p:cNvPr id="30" name="순서도: 처리 29">
            <a:extLst>
              <a:ext uri="{FF2B5EF4-FFF2-40B4-BE49-F238E27FC236}">
                <a16:creationId xmlns:a16="http://schemas.microsoft.com/office/drawing/2014/main" id="{2FA67E16-1E57-4ECF-B0F3-9B06A50BF8EF}"/>
              </a:ext>
            </a:extLst>
          </p:cNvPr>
          <p:cNvSpPr/>
          <p:nvPr/>
        </p:nvSpPr>
        <p:spPr>
          <a:xfrm>
            <a:off x="4200331" y="5495556"/>
            <a:ext cx="3526302" cy="1195749"/>
          </a:xfrm>
          <a:prstGeom prst="flowChartProcess">
            <a:avLst/>
          </a:prstGeom>
          <a:solidFill>
            <a:srgbClr val="EDEDE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쿠션 역할</a:t>
            </a:r>
          </a:p>
        </p:txBody>
      </p:sp>
    </p:spTree>
    <p:extLst>
      <p:ext uri="{BB962C8B-B14F-4D97-AF65-F5344CB8AC3E}">
        <p14:creationId xmlns:p14="http://schemas.microsoft.com/office/powerpoint/2010/main" val="30854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1C4B8040-2CA0-4301-A1A2-95763D9A094C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4C972-EF47-4616-B5D5-A5DA9AE06088}"/>
              </a:ext>
            </a:extLst>
          </p:cNvPr>
          <p:cNvSpPr txBox="1"/>
          <p:nvPr/>
        </p:nvSpPr>
        <p:spPr>
          <a:xfrm>
            <a:off x="1700656" y="147806"/>
            <a:ext cx="972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40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코타츠</a:t>
            </a:r>
            <a:r>
              <a:rPr lang="en-US" altLang="ko-KR" sz="4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ja-JP" altLang="en-US" sz="4000" b="1" dirty="0">
                <a:latin typeface="나눔스퀘어 Bold" panose="020B0600000101010101" pitchFamily="50" charset="-127"/>
              </a:rPr>
              <a:t>こたつ</a:t>
            </a:r>
            <a:r>
              <a:rPr lang="en-US" altLang="ja-JP" sz="4000" b="1" dirty="0">
                <a:latin typeface="나눔스퀘어 Bold" panose="020B0600000101010101" pitchFamily="50" charset="-127"/>
              </a:rPr>
              <a:t>)</a:t>
            </a:r>
            <a:endParaRPr lang="ja-JP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840DC-1847-4308-93A2-3DE49B5B0E4A}"/>
              </a:ext>
            </a:extLst>
          </p:cNvPr>
          <p:cNvSpPr txBox="1"/>
          <p:nvPr/>
        </p:nvSpPr>
        <p:spPr>
          <a:xfrm>
            <a:off x="-279634" y="5390850"/>
            <a:ext cx="535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3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일본식</a:t>
            </a:r>
            <a: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3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난방장치</a:t>
            </a:r>
            <a:endParaRPr lang="en-US" altLang="ko-KR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1A7AB-07B4-4E47-A373-4EF9FFA6A0DB}"/>
              </a:ext>
            </a:extLst>
          </p:cNvPr>
          <p:cNvSpPr txBox="1"/>
          <p:nvPr/>
        </p:nvSpPr>
        <p:spPr>
          <a:xfrm>
            <a:off x="5533538" y="5390849"/>
            <a:ext cx="532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보통 다용도 책상으로 사용 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9123481-5F05-49BA-95CC-C2AB09419478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 descr="실내, 벽, 바닥, 방이(가) 표시된 사진&#10;&#10;매우 높은 신뢰도로 생성된 설명">
            <a:extLst>
              <a:ext uri="{FF2B5EF4-FFF2-40B4-BE49-F238E27FC236}">
                <a16:creationId xmlns:a16="http://schemas.microsoft.com/office/drawing/2014/main" id="{77391E2F-E9C6-4E79-B521-639E79A2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663803"/>
            <a:ext cx="4505096" cy="3391884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B2F953AB-7F5E-4AC3-B5FD-F13BFE558248}"/>
              </a:ext>
            </a:extLst>
          </p:cNvPr>
          <p:cNvSpPr/>
          <p:nvPr/>
        </p:nvSpPr>
        <p:spPr>
          <a:xfrm>
            <a:off x="4899202" y="3066129"/>
            <a:ext cx="778868" cy="820831"/>
          </a:xfrm>
          <a:prstGeom prst="rightArrow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2" name="그림 21" descr="여왕, 텍스트이(가) 표시된 사진&#10;&#10;높은 신뢰도로 생성된 설명">
            <a:extLst>
              <a:ext uri="{FF2B5EF4-FFF2-40B4-BE49-F238E27FC236}">
                <a16:creationId xmlns:a16="http://schemas.microsoft.com/office/drawing/2014/main" id="{84172372-5C7C-400D-BFF6-2EC8BE732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53" y="1780608"/>
            <a:ext cx="4505096" cy="33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2888C4A-281D-4389-80B0-EEADCBFCCA79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화살표: 오각형 2">
            <a:extLst>
              <a:ext uri="{FF2B5EF4-FFF2-40B4-BE49-F238E27FC236}">
                <a16:creationId xmlns:a16="http://schemas.microsoft.com/office/drawing/2014/main" id="{FE24A68B-B1F1-4C7B-BF1D-258BB152D92D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05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F885F-330E-4E74-AC1F-9C020877B931}"/>
              </a:ext>
            </a:extLst>
          </p:cNvPr>
          <p:cNvSpPr txBox="1"/>
          <p:nvPr/>
        </p:nvSpPr>
        <p:spPr>
          <a:xfrm>
            <a:off x="1700655" y="147806"/>
            <a:ext cx="935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40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토코노마</a:t>
            </a:r>
            <a:r>
              <a:rPr lang="en-US" altLang="ko-KR" sz="4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ja-JP" altLang="en-US" sz="4000" b="1" dirty="0">
                <a:latin typeface="나눔스퀘어 Bold" panose="020B0600000101010101" pitchFamily="50" charset="-127"/>
              </a:rPr>
              <a:t>とこのま</a:t>
            </a:r>
            <a:r>
              <a:rPr lang="en-US" altLang="ja-JP" sz="4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ja-JP" altLang="en-US" sz="4000" b="1" dirty="0">
              <a:latin typeface="나눔스퀘어 Bold" panose="020B0600000101010101" pitchFamily="50" charset="-127"/>
            </a:endParaRPr>
          </a:p>
        </p:txBody>
      </p:sp>
      <p:sp>
        <p:nvSpPr>
          <p:cNvPr id="14" name="순서도: 처리 13">
            <a:extLst>
              <a:ext uri="{FF2B5EF4-FFF2-40B4-BE49-F238E27FC236}">
                <a16:creationId xmlns:a16="http://schemas.microsoft.com/office/drawing/2014/main" id="{1D6B6499-FC1E-4664-9696-0722F26356E3}"/>
              </a:ext>
            </a:extLst>
          </p:cNvPr>
          <p:cNvSpPr/>
          <p:nvPr/>
        </p:nvSpPr>
        <p:spPr>
          <a:xfrm>
            <a:off x="-351692" y="1292424"/>
            <a:ext cx="3055459" cy="4440545"/>
          </a:xfrm>
          <a:prstGeom prst="flowChartProcess">
            <a:avLst/>
          </a:prstGeom>
          <a:blipFill>
            <a:blip r:embed="rId2"/>
            <a:stretch>
              <a:fillRect l="16820" t="-11" r="1367" b="-7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건물, 테이블이(가) 표시된 사진&#10;&#10;매우 높은 신뢰도로 생성된 설명">
            <a:extLst>
              <a:ext uri="{FF2B5EF4-FFF2-40B4-BE49-F238E27FC236}">
                <a16:creationId xmlns:a16="http://schemas.microsoft.com/office/drawing/2014/main" id="{2FCD3A72-1F6A-41EE-BD18-EBE2FC307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t="41040"/>
          <a:stretch/>
        </p:blipFill>
        <p:spPr>
          <a:xfrm>
            <a:off x="3824974" y="1292423"/>
            <a:ext cx="3280227" cy="4390923"/>
          </a:xfrm>
          <a:prstGeom prst="rect">
            <a:avLst/>
          </a:prstGeom>
        </p:spPr>
      </p:pic>
      <p:pic>
        <p:nvPicPr>
          <p:cNvPr id="20" name="그래픽 19" descr="추가">
            <a:extLst>
              <a:ext uri="{FF2B5EF4-FFF2-40B4-BE49-F238E27FC236}">
                <a16:creationId xmlns:a16="http://schemas.microsoft.com/office/drawing/2014/main" id="{C0FEED5A-0BA3-41E1-B068-11E4B4066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3767" y="3041375"/>
            <a:ext cx="955218" cy="862852"/>
          </a:xfrm>
          <a:prstGeom prst="rect">
            <a:avLst/>
          </a:prstGeom>
        </p:spPr>
      </p:pic>
      <p:pic>
        <p:nvPicPr>
          <p:cNvPr id="22" name="그래픽 21" descr="일시 정지">
            <a:extLst>
              <a:ext uri="{FF2B5EF4-FFF2-40B4-BE49-F238E27FC236}">
                <a16:creationId xmlns:a16="http://schemas.microsoft.com/office/drawing/2014/main" id="{B13E52CD-E986-416F-868E-A0203837A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7355481" y="2969234"/>
            <a:ext cx="519882" cy="10204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89165E-3C4B-404A-B598-AB7C11D7F524}"/>
              </a:ext>
            </a:extLst>
          </p:cNvPr>
          <p:cNvSpPr txBox="1"/>
          <p:nvPr/>
        </p:nvSpPr>
        <p:spPr>
          <a:xfrm>
            <a:off x="0" y="5871545"/>
            <a:ext cx="347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그림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붓글씨의 족자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CCC8F6-F9B0-4F68-8B5C-24138A8BBD34}"/>
              </a:ext>
            </a:extLst>
          </p:cNvPr>
          <p:cNvSpPr txBox="1"/>
          <p:nvPr/>
        </p:nvSpPr>
        <p:spPr>
          <a:xfrm>
            <a:off x="3936498" y="5734665"/>
            <a:ext cx="3730393" cy="95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E65357-68D9-4999-838D-368C224B5F93}"/>
              </a:ext>
            </a:extLst>
          </p:cNvPr>
          <p:cNvSpPr txBox="1"/>
          <p:nvPr/>
        </p:nvSpPr>
        <p:spPr>
          <a:xfrm>
            <a:off x="3726499" y="5871545"/>
            <a:ext cx="347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인형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꽃꽂이</a:t>
            </a:r>
          </a:p>
        </p:txBody>
      </p:sp>
      <p:pic>
        <p:nvPicPr>
          <p:cNvPr id="27" name="그림 26" descr="쇼지, 벽, 실내, 건물이(가) 표시된 사진&#10;&#10;매우 높은 신뢰도로 생성된 설명">
            <a:extLst>
              <a:ext uri="{FF2B5EF4-FFF2-40B4-BE49-F238E27FC236}">
                <a16:creationId xmlns:a16="http://schemas.microsoft.com/office/drawing/2014/main" id="{0CE0EB2B-4729-4372-AE3D-3CDFBEFF1F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7" y="1283993"/>
            <a:ext cx="3730393" cy="43909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50CDBEF-7819-4277-86E5-FDCD7216D1BD}"/>
              </a:ext>
            </a:extLst>
          </p:cNvPr>
          <p:cNvSpPr txBox="1"/>
          <p:nvPr/>
        </p:nvSpPr>
        <p:spPr>
          <a:xfrm>
            <a:off x="8226406" y="5909771"/>
            <a:ext cx="395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도코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마루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30" name="그림 29" descr="쇼지, 건물, 실내, 벽이(가) 표시된 사진&#10;&#10;매우 높은 신뢰도로 생성된 설명">
            <a:extLst>
              <a:ext uri="{FF2B5EF4-FFF2-40B4-BE49-F238E27FC236}">
                <a16:creationId xmlns:a16="http://schemas.microsoft.com/office/drawing/2014/main" id="{69383411-895F-440B-9F8B-197739CF94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6" y="1270686"/>
            <a:ext cx="3730393" cy="442019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EA95BAE-E24F-4CB9-95EB-BC7EACAFEB9D}"/>
              </a:ext>
            </a:extLst>
          </p:cNvPr>
          <p:cNvSpPr/>
          <p:nvPr/>
        </p:nvSpPr>
        <p:spPr>
          <a:xfrm>
            <a:off x="8226406" y="1254724"/>
            <a:ext cx="3730393" cy="442019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032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200" dirty="0">
                <a:solidFill>
                  <a:schemeClr val="tx1"/>
                </a:solidFill>
              </a:rPr>
              <a:t>▴</a:t>
            </a:r>
            <a:r>
              <a:rPr lang="ko-KR" altLang="en-US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일본 주택의 다다미 방의 객실에 장식 　</a:t>
            </a:r>
            <a:endParaRPr lang="en-US" altLang="ko-KR" sz="3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endParaRPr lang="en-US" altLang="ko-KR" sz="3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sz="3200" dirty="0">
                <a:solidFill>
                  <a:schemeClr val="tx1"/>
                </a:solidFill>
              </a:rPr>
              <a:t>▴ </a:t>
            </a:r>
            <a:r>
              <a:rPr lang="ko-KR" altLang="en-US" sz="3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특별한 공간인 손님  방에 구성</a:t>
            </a:r>
            <a:endParaRPr lang="en-US" altLang="ko-KR" sz="3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2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화살표: 오각형 2">
            <a:extLst>
              <a:ext uri="{FF2B5EF4-FFF2-40B4-BE49-F238E27FC236}">
                <a16:creationId xmlns:a16="http://schemas.microsoft.com/office/drawing/2014/main" id="{CB3A7EB2-931A-4E12-BBB5-EF7FE6956A7E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06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EB32B-378D-4DF7-8E9C-54401D2B1D9A}"/>
              </a:ext>
            </a:extLst>
          </p:cNvPr>
          <p:cNvSpPr txBox="1"/>
          <p:nvPr/>
        </p:nvSpPr>
        <p:spPr>
          <a:xfrm>
            <a:off x="1699553" y="147806"/>
            <a:ext cx="99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40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쇼지</a:t>
            </a:r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ja-JP" altLang="en-US" sz="4000" dirty="0">
                <a:latin typeface="나눔스퀘어 Bold" panose="020B0600000101010101" pitchFamily="50" charset="-127"/>
              </a:rPr>
              <a:t>しょうじ</a:t>
            </a:r>
            <a:r>
              <a:rPr lang="en-US" altLang="ja-JP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ja-JP" altLang="en-US" sz="4000" dirty="0">
                <a:latin typeface="나눔스퀘어 Bold" panose="020B0600000101010101" pitchFamily="50" charset="-127"/>
              </a:rPr>
              <a:t>와　</a:t>
            </a:r>
            <a:r>
              <a:rPr lang="ko-KR" altLang="en-US" sz="40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후스마</a:t>
            </a:r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ja-JP" altLang="en-US" sz="4000" dirty="0">
                <a:latin typeface="나눔스퀘어 Bold" panose="020B0600000101010101" pitchFamily="50" charset="-127"/>
              </a:rPr>
              <a:t>ふすま</a:t>
            </a:r>
            <a:r>
              <a:rPr lang="en-US" altLang="ja-JP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ja-JP" altLang="en-US" sz="4000" dirty="0">
              <a:latin typeface="나눔스퀘어 Bold" panose="020B0600000101010101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CAE70AB-99C4-420B-BF48-8F8D2A72E879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순서도: 대체 처리 1">
            <a:extLst>
              <a:ext uri="{FF2B5EF4-FFF2-40B4-BE49-F238E27FC236}">
                <a16:creationId xmlns:a16="http://schemas.microsoft.com/office/drawing/2014/main" id="{4A7F38A4-78CF-4440-A0A8-EEAFF4CD31BE}"/>
              </a:ext>
            </a:extLst>
          </p:cNvPr>
          <p:cNvSpPr/>
          <p:nvPr/>
        </p:nvSpPr>
        <p:spPr>
          <a:xfrm>
            <a:off x="185480" y="1241401"/>
            <a:ext cx="4501662" cy="2987782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순서도: 대체 처리 13">
            <a:extLst>
              <a:ext uri="{FF2B5EF4-FFF2-40B4-BE49-F238E27FC236}">
                <a16:creationId xmlns:a16="http://schemas.microsoft.com/office/drawing/2014/main" id="{A65856EB-DA84-4E6B-94F5-96CCCF7A95BC}"/>
              </a:ext>
            </a:extLst>
          </p:cNvPr>
          <p:cNvSpPr/>
          <p:nvPr/>
        </p:nvSpPr>
        <p:spPr>
          <a:xfrm>
            <a:off x="6685799" y="3878370"/>
            <a:ext cx="4986248" cy="2831823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F9F2D-9151-44F5-8E8F-13391ABE00B3}"/>
              </a:ext>
            </a:extLst>
          </p:cNvPr>
          <p:cNvSpPr txBox="1"/>
          <p:nvPr/>
        </p:nvSpPr>
        <p:spPr>
          <a:xfrm>
            <a:off x="380883" y="4440503"/>
            <a:ext cx="630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</a:t>
            </a:r>
            <a:r>
              <a:rPr lang="en-US" altLang="ko-KR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방과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방 </a:t>
            </a:r>
            <a:r>
              <a:rPr lang="en-US" altLang="ko-KR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사이의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경계벽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 fontAlgn="base"/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　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FC8C4123-F4A6-44E8-B2F2-5B3ED3DC53CE}"/>
              </a:ext>
            </a:extLst>
          </p:cNvPr>
          <p:cNvSpPr/>
          <p:nvPr/>
        </p:nvSpPr>
        <p:spPr>
          <a:xfrm>
            <a:off x="3020899" y="5193100"/>
            <a:ext cx="647114" cy="590843"/>
          </a:xfrm>
          <a:prstGeom prst="downArrow">
            <a:avLst/>
          </a:prstGeom>
          <a:solidFill>
            <a:srgbClr val="E27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EB5BA-680D-4B14-AAA5-51A3845703AD}"/>
              </a:ext>
            </a:extLst>
          </p:cNvPr>
          <p:cNvSpPr txBox="1"/>
          <p:nvPr/>
        </p:nvSpPr>
        <p:spPr>
          <a:xfrm>
            <a:off x="6096001" y="1408753"/>
            <a:ext cx="609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가느다란 나무 틀에 일본의 전통종이                        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 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와시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 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한 장 발라 채광 가능한  창문</a:t>
            </a:r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ko-KR" altLang="en-US" dirty="0"/>
              <a:t>              </a:t>
            </a:r>
            <a:endParaRPr lang="ko-KR" altLang="en-US" sz="2800" dirty="0">
              <a:solidFill>
                <a:srgbClr val="E27693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/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40592339-4665-45A4-8555-13559C8223C1}"/>
              </a:ext>
            </a:extLst>
          </p:cNvPr>
          <p:cNvSpPr/>
          <p:nvPr/>
        </p:nvSpPr>
        <p:spPr>
          <a:xfrm>
            <a:off x="8621150" y="2465357"/>
            <a:ext cx="618978" cy="583846"/>
          </a:xfrm>
          <a:prstGeom prst="downArrow">
            <a:avLst/>
          </a:prstGeom>
          <a:solidFill>
            <a:srgbClr val="E27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순서도: 처리 18">
            <a:extLst>
              <a:ext uri="{FF2B5EF4-FFF2-40B4-BE49-F238E27FC236}">
                <a16:creationId xmlns:a16="http://schemas.microsoft.com/office/drawing/2014/main" id="{2971B78F-34FD-49B7-A1A9-93EE64E05CF3}"/>
              </a:ext>
            </a:extLst>
          </p:cNvPr>
          <p:cNvSpPr/>
          <p:nvPr/>
        </p:nvSpPr>
        <p:spPr>
          <a:xfrm>
            <a:off x="4865333" y="1190387"/>
            <a:ext cx="1230667" cy="742768"/>
          </a:xfrm>
          <a:prstGeom prst="flowChartProcess">
            <a:avLst/>
          </a:prstGeom>
          <a:solidFill>
            <a:srgbClr val="EDEDED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215900" dist="38100" dir="27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쇼지</a:t>
            </a:r>
            <a:endParaRPr lang="ko-KR" altLang="en-US" sz="40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순서도: 처리 19">
            <a:extLst>
              <a:ext uri="{FF2B5EF4-FFF2-40B4-BE49-F238E27FC236}">
                <a16:creationId xmlns:a16="http://schemas.microsoft.com/office/drawing/2014/main" id="{1AD93B71-C124-4AF4-A493-D41969EE9950}"/>
              </a:ext>
            </a:extLst>
          </p:cNvPr>
          <p:cNvSpPr/>
          <p:nvPr/>
        </p:nvSpPr>
        <p:spPr>
          <a:xfrm>
            <a:off x="281353" y="4367759"/>
            <a:ext cx="1659990" cy="742768"/>
          </a:xfrm>
          <a:prstGeom prst="flowChartProcess">
            <a:avLst/>
          </a:prstGeom>
          <a:solidFill>
            <a:srgbClr val="EDEDED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279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후스마</a:t>
            </a:r>
            <a:endParaRPr lang="ko-KR" altLang="en-US" sz="40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7ED118-D9B5-4DE1-AC9F-C6543990BFE2}"/>
              </a:ext>
            </a:extLst>
          </p:cNvPr>
          <p:cNvSpPr txBox="1"/>
          <p:nvPr/>
        </p:nvSpPr>
        <p:spPr>
          <a:xfrm>
            <a:off x="7326400" y="3143831"/>
            <a:ext cx="358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유리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X, 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종이로 된 한지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F64CB4-5C6F-4D95-A97F-EC0DC5A00D65}"/>
              </a:ext>
            </a:extLst>
          </p:cNvPr>
          <p:cNvSpPr txBox="1"/>
          <p:nvPr/>
        </p:nvSpPr>
        <p:spPr>
          <a:xfrm>
            <a:off x="380883" y="5977930"/>
            <a:ext cx="586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E2769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습기 보호</a:t>
            </a:r>
          </a:p>
        </p:txBody>
      </p:sp>
    </p:spTree>
    <p:extLst>
      <p:ext uri="{BB962C8B-B14F-4D97-AF65-F5344CB8AC3E}">
        <p14:creationId xmlns:p14="http://schemas.microsoft.com/office/powerpoint/2010/main" val="28659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5" grpId="0" animBg="1"/>
      <p:bldP spid="19" grpId="0" animBg="1"/>
      <p:bldP spid="20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1A47B7EB-90B0-4EDD-B7F8-138B156DABAA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07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F704304-3DF4-4544-A32D-87CAB2A7CD79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035FF37-3FE7-443B-9B69-09697ED5DD86}"/>
              </a:ext>
            </a:extLst>
          </p:cNvPr>
          <p:cNvSpPr txBox="1"/>
          <p:nvPr/>
        </p:nvSpPr>
        <p:spPr>
          <a:xfrm>
            <a:off x="1786597" y="178583"/>
            <a:ext cx="4309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일본의 주거 형태</a:t>
            </a:r>
          </a:p>
        </p:txBody>
      </p:sp>
      <p:pic>
        <p:nvPicPr>
          <p:cNvPr id="6" name="그래픽 5" descr="건물">
            <a:extLst>
              <a:ext uri="{FF2B5EF4-FFF2-40B4-BE49-F238E27FC236}">
                <a16:creationId xmlns:a16="http://schemas.microsoft.com/office/drawing/2014/main" id="{2806127E-A592-4796-9C96-C8E6A5E0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999" y="2562805"/>
            <a:ext cx="2310311" cy="2418002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1B26C9E3-759C-4095-AF87-F18EBD1B29AF}"/>
              </a:ext>
            </a:extLst>
          </p:cNvPr>
          <p:cNvSpPr/>
          <p:nvPr/>
        </p:nvSpPr>
        <p:spPr>
          <a:xfrm rot="20353575">
            <a:off x="3312707" y="2480935"/>
            <a:ext cx="1318639" cy="738215"/>
          </a:xfrm>
          <a:prstGeom prst="rightArrow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A7B11185-1AF0-4490-ACCD-5CDBB61749D6}"/>
              </a:ext>
            </a:extLst>
          </p:cNvPr>
          <p:cNvSpPr/>
          <p:nvPr/>
        </p:nvSpPr>
        <p:spPr>
          <a:xfrm rot="1015837">
            <a:off x="3321846" y="4531457"/>
            <a:ext cx="1318639" cy="738215"/>
          </a:xfrm>
          <a:prstGeom prst="rightArrow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FBA7A-2932-4DA1-9073-B12DEA09036F}"/>
              </a:ext>
            </a:extLst>
          </p:cNvPr>
          <p:cNvSpPr txBox="1"/>
          <p:nvPr/>
        </p:nvSpPr>
        <p:spPr>
          <a:xfrm>
            <a:off x="5057334" y="2342443"/>
            <a:ext cx="1920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아파트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96E0C-2797-4F3A-A841-B2C7E40836F8}"/>
              </a:ext>
            </a:extLst>
          </p:cNvPr>
          <p:cNvSpPr txBox="1"/>
          <p:nvPr/>
        </p:nvSpPr>
        <p:spPr>
          <a:xfrm>
            <a:off x="5261315" y="4900564"/>
            <a:ext cx="147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맨션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49F6F-4D04-4072-B77B-43A0AF1774AF}"/>
              </a:ext>
            </a:extLst>
          </p:cNvPr>
          <p:cNvSpPr txBox="1"/>
          <p:nvPr/>
        </p:nvSpPr>
        <p:spPr>
          <a:xfrm>
            <a:off x="7132321" y="3547118"/>
            <a:ext cx="475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구분하는 기준 무엇</a:t>
            </a:r>
            <a:r>
              <a:rPr lang="en-US" altLang="ko-KR" sz="4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44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0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255</Words>
  <Application>Microsoft Office PowerPoint</Application>
  <PresentationFormat>와이드스크린</PresentationFormat>
  <Paragraphs>91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Noto Serif CJK JP Medium</vt:lpstr>
      <vt:lpstr>Noto Serif CJK JP SemiBold</vt:lpstr>
      <vt:lpstr>游ゴシック</vt:lpstr>
      <vt:lpstr>나눔스퀘어</vt:lpstr>
      <vt:lpstr>나눔스퀘어 Bold</vt:lpstr>
      <vt:lpstr>맑은 고딕</vt:lpstr>
      <vt:lpstr>Aharoni</vt:lpstr>
      <vt:lpstr>Arial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17</cp:revision>
  <dcterms:created xsi:type="dcterms:W3CDTF">2018-05-23T06:49:17Z</dcterms:created>
  <dcterms:modified xsi:type="dcterms:W3CDTF">2018-05-23T07:06:02Z</dcterms:modified>
</cp:coreProperties>
</file>