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5" r:id="rId2"/>
    <p:sldId id="286" r:id="rId3"/>
    <p:sldId id="293" r:id="rId4"/>
    <p:sldId id="294" r:id="rId5"/>
    <p:sldId id="295" r:id="rId6"/>
    <p:sldId id="296" r:id="rId7"/>
    <p:sldId id="297" r:id="rId8"/>
    <p:sldId id="29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2" y="-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1.xlsx"/><Relationship Id="rId1" Type="http://schemas.openxmlformats.org/officeDocument/2006/relationships/image" Target="../media/image1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explosion val="5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29E3B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01315C"/>
              </a:solidFill>
              <a:ln w="19050"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0B208-9F4A-4B0D-9A1E-735529E8FE09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C5428-985A-4AAE-ADFF-E2339B7110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36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https://images.unsplash.com/photo-1493976040374-85c8e12f0c0e?ixlib=rb-0.3.5&amp;ixid=eyJhcHBfaWQiOjEyMDd9&amp;s=ebd34ddde3f2b4ea6dcdc9b7d329b774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 b="15675"/>
          <a:stretch>
            <a:fillRect/>
          </a:stretch>
        </p:blipFill>
        <p:spPr bwMode="auto"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499271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711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47209" y="4871360"/>
            <a:ext cx="1898598" cy="17697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7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8418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man carrying umbrellas in elegant purple and pink Japanese geisha robes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1"/>
          <a:stretch/>
        </p:blipFill>
        <p:spPr bwMode="auto">
          <a:xfrm>
            <a:off x="0" y="0"/>
            <a:ext cx="21417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2141730" cy="51435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chemeClr val="accent4">
                  <a:lumMod val="7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3778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525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Grayscale Photo of Sumo Wrestling Surrounded With Peopl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3" r="14852"/>
          <a:stretch>
            <a:fillRect/>
          </a:stretch>
        </p:blipFill>
        <p:spPr bwMode="auto">
          <a:xfrm>
            <a:off x="5652120" y="0"/>
            <a:ext cx="3491880" cy="5143500"/>
          </a:xfrm>
          <a:custGeom>
            <a:avLst/>
            <a:gdLst>
              <a:gd name="connsiteX0" fmla="*/ 0 w 4655840"/>
              <a:gd name="connsiteY0" fmla="*/ 0 h 6858000"/>
              <a:gd name="connsiteX1" fmla="*/ 4655840 w 4655840"/>
              <a:gd name="connsiteY1" fmla="*/ 0 h 6858000"/>
              <a:gd name="connsiteX2" fmla="*/ 4655840 w 4655840"/>
              <a:gd name="connsiteY2" fmla="*/ 6858000 h 6858000"/>
              <a:gd name="connsiteX3" fmla="*/ 0 w 4655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5840" h="6858000">
                <a:moveTo>
                  <a:pt x="0" y="0"/>
                </a:moveTo>
                <a:lnTo>
                  <a:pt x="4655840" y="0"/>
                </a:lnTo>
                <a:lnTo>
                  <a:pt x="46558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990553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734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131" y="913212"/>
            <a:ext cx="2762349" cy="425082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499270" y="4871361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4774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251520" y="195486"/>
            <a:ext cx="8640960" cy="475252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499270" y="4958835"/>
            <a:ext cx="2145460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algn="ctr" defTabSz="685800" rtl="0" eaLnBrk="1" latinLnBrk="1" hangingPunct="1"/>
            <a:r>
              <a:rPr lang="en-US" altLang="ko-KR" sz="800" kern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594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3162A-F193-43B7-86D2-56F66A3F0EFF}" type="datetimeFigureOut">
              <a:rPr lang="ko-KR" altLang="en-US" smtClean="0"/>
              <a:pPr/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0274A-1147-4AB0-BF0E-2C76CBC458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627534"/>
            <a:ext cx="8566720" cy="2414091"/>
          </a:xfrm>
        </p:spPr>
        <p:txBody>
          <a:bodyPr>
            <a:noAutofit/>
          </a:bodyPr>
          <a:lstStyle/>
          <a:p>
            <a:r>
              <a:rPr lang="ko-KR" altLang="en-US" sz="6600" dirty="0" smtClean="0">
                <a:ea typeface="MD이솝체" pitchFamily="18" charset="-127"/>
              </a:rPr>
              <a:t>일본의</a:t>
            </a:r>
            <a:r>
              <a:rPr lang="en-US" altLang="ko-KR" sz="6600" dirty="0" smtClean="0">
                <a:ea typeface="MD이솝체" pitchFamily="18" charset="-127"/>
              </a:rPr>
              <a:t/>
            </a:r>
            <a:br>
              <a:rPr lang="en-US" altLang="ko-KR" sz="6600" dirty="0" smtClean="0">
                <a:ea typeface="MD이솝체" pitchFamily="18" charset="-127"/>
              </a:rPr>
            </a:br>
            <a:r>
              <a:rPr lang="ko-KR" altLang="en-US" sz="6600" dirty="0" smtClean="0">
                <a:ea typeface="MD이솝체" pitchFamily="18" charset="-127"/>
              </a:rPr>
              <a:t>천황제의 변천과정</a:t>
            </a:r>
            <a:endParaRPr lang="ko-KR" altLang="en-US" sz="6600" dirty="0">
              <a:ea typeface="MD이솝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935488" y="3829050"/>
            <a:ext cx="4208512" cy="131445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일본문화 </a:t>
            </a:r>
            <a:r>
              <a:rPr lang="en-US" altLang="ko-KR" dirty="0" smtClean="0">
                <a:latin typeface="MD이솝체" pitchFamily="18" charset="-127"/>
                <a:ea typeface="MD이솝체" pitchFamily="18" charset="-127"/>
              </a:rPr>
              <a:t>3</a:t>
            </a:r>
            <a:r>
              <a:rPr lang="ko-KR" altLang="en-US" dirty="0" smtClean="0">
                <a:latin typeface="MD이솝체" pitchFamily="18" charset="-127"/>
                <a:ea typeface="MD이솝체" pitchFamily="18" charset="-127"/>
              </a:rPr>
              <a:t>조</a:t>
            </a:r>
            <a:endParaRPr lang="ko-KR" altLang="en-US" dirty="0">
              <a:latin typeface="MD이솝체" pitchFamily="18" charset="-127"/>
              <a:ea typeface="MD이솝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65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615" y="891466"/>
            <a:ext cx="36648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일본의 황제 제도</a:t>
            </a:r>
            <a:endParaRPr lang="en-US" altLang="ko-KR" sz="33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75202" y="5044"/>
            <a:ext cx="7768797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목차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14997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0.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378026" y="1522809"/>
            <a:ext cx="3663439" cy="342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L 도형 9"/>
          <p:cNvSpPr/>
          <p:nvPr/>
        </p:nvSpPr>
        <p:spPr>
          <a:xfrm>
            <a:off x="1376613" y="1916677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TextBox 23"/>
          <p:cNvSpPr txBox="1"/>
          <p:nvPr/>
        </p:nvSpPr>
        <p:spPr>
          <a:xfrm>
            <a:off x="1809478" y="2339056"/>
            <a:ext cx="3781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</a:t>
            </a:r>
            <a:r>
              <a:rPr lang="en-US" altLang="ko-KR" sz="2200" dirty="0">
                <a:latin typeface="휴먼둥근헤드라인" pitchFamily="18" charset="-127"/>
                <a:ea typeface="휴먼둥근헤드라인" pitchFamily="18" charset="-127"/>
              </a:rPr>
              <a:t>2</a:t>
            </a:r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천년의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수도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어소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L 도형 11"/>
          <p:cNvSpPr/>
          <p:nvPr/>
        </p:nvSpPr>
        <p:spPr>
          <a:xfrm>
            <a:off x="1376615" y="1516506"/>
            <a:ext cx="395971" cy="457475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4" name="TextBox 23"/>
          <p:cNvSpPr txBox="1"/>
          <p:nvPr/>
        </p:nvSpPr>
        <p:spPr>
          <a:xfrm>
            <a:off x="1809479" y="1892193"/>
            <a:ext cx="39228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01.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L 도형 14"/>
          <p:cNvSpPr/>
          <p:nvPr/>
        </p:nvSpPr>
        <p:spPr>
          <a:xfrm>
            <a:off x="2348163" y="2689966"/>
            <a:ext cx="646897" cy="29868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TextBox 23"/>
          <p:cNvSpPr txBox="1"/>
          <p:nvPr/>
        </p:nvSpPr>
        <p:spPr>
          <a:xfrm>
            <a:off x="2995059" y="2781406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2-1.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자신전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9" name="L 도형 18"/>
          <p:cNvSpPr/>
          <p:nvPr/>
        </p:nvSpPr>
        <p:spPr>
          <a:xfrm>
            <a:off x="2348163" y="2965848"/>
            <a:ext cx="646897" cy="298682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0" name="TextBox 23"/>
          <p:cNvSpPr txBox="1"/>
          <p:nvPr/>
        </p:nvSpPr>
        <p:spPr>
          <a:xfrm>
            <a:off x="2995059" y="3057288"/>
            <a:ext cx="3509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2-2.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어소의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청량전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1" name="L 도형 20"/>
          <p:cNvSpPr/>
          <p:nvPr/>
        </p:nvSpPr>
        <p:spPr>
          <a:xfrm>
            <a:off x="1378026" y="2482723"/>
            <a:ext cx="395972" cy="116544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23"/>
          <p:cNvSpPr txBox="1"/>
          <p:nvPr/>
        </p:nvSpPr>
        <p:spPr>
          <a:xfrm>
            <a:off x="1772585" y="3459175"/>
            <a:ext cx="2371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03.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3" name="L 도형 22"/>
          <p:cNvSpPr/>
          <p:nvPr/>
        </p:nvSpPr>
        <p:spPr>
          <a:xfrm>
            <a:off x="1376613" y="3620757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809479" y="4056537"/>
            <a:ext cx="18069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04. </a:t>
            </a:r>
            <a:r>
              <a:rPr lang="ko-KR" altLang="en-US" sz="2200" dirty="0" smtClean="0">
                <a:latin typeface="휴먼둥근헤드라인" pitchFamily="18" charset="-127"/>
                <a:ea typeface="휴먼둥근헤드라인" pitchFamily="18" charset="-127"/>
              </a:rPr>
              <a:t>에도 성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25" name="L 도형 24"/>
          <p:cNvSpPr/>
          <p:nvPr/>
        </p:nvSpPr>
        <p:spPr>
          <a:xfrm>
            <a:off x="1376613" y="4217711"/>
            <a:ext cx="395972" cy="597364"/>
          </a:xfrm>
          <a:prstGeom prst="corner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773998" y="4516393"/>
            <a:ext cx="16658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200" dirty="0" smtClean="0">
                <a:latin typeface="휴먼둥근헤드라인" pitchFamily="18" charset="-127"/>
                <a:ea typeface="휴먼둥근헤드라인" pitchFamily="18" charset="-127"/>
              </a:rPr>
              <a:t>05. </a:t>
            </a:r>
            <a:r>
              <a:rPr lang="ko-KR" altLang="en-US" sz="2200" dirty="0" err="1" smtClean="0">
                <a:latin typeface="휴먼둥근헤드라인" pitchFamily="18" charset="-127"/>
                <a:ea typeface="휴먼둥근헤드라인" pitchFamily="18" charset="-127"/>
              </a:rPr>
              <a:t>천수각</a:t>
            </a:r>
            <a:endParaRPr lang="en-US" altLang="ko-KR" sz="22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76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2949793"/>
            <a:ext cx="9144000" cy="21937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ì´ë¯¸ì§ ê²ìê²°ê³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2" y="1939672"/>
            <a:ext cx="2307109" cy="198123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ê´ë ¨ ì´ë¯¸ì§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6" descr="ê´ë ¨ ì´ë¯¸ì§"/>
          <p:cNvSpPr>
            <a:spLocks noChangeAspect="1" noChangeArrowheads="1"/>
          </p:cNvSpPr>
          <p:nvPr/>
        </p:nvSpPr>
        <p:spPr bwMode="auto">
          <a:xfrm>
            <a:off x="3206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AutoShape 8" descr="ê´ë ¨ ì´ë¯¸ì§"/>
          <p:cNvSpPr>
            <a:spLocks noChangeAspect="1" noChangeArrowheads="1"/>
          </p:cNvSpPr>
          <p:nvPr/>
        </p:nvSpPr>
        <p:spPr bwMode="auto">
          <a:xfrm>
            <a:off x="473075" y="1202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AutoShape 10" descr="ê´ë ¨ ì´ë¯¸ì§"/>
          <p:cNvSpPr>
            <a:spLocks noChangeAspect="1" noChangeArrowheads="1"/>
          </p:cNvSpPr>
          <p:nvPr/>
        </p:nvSpPr>
        <p:spPr bwMode="auto">
          <a:xfrm>
            <a:off x="625475" y="2345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AutoShape 12" descr="ê´ë ¨ ì´ë¯¸ì§"/>
          <p:cNvSpPr>
            <a:spLocks noChangeAspect="1" noChangeArrowheads="1"/>
          </p:cNvSpPr>
          <p:nvPr/>
        </p:nvSpPr>
        <p:spPr bwMode="auto">
          <a:xfrm>
            <a:off x="777875" y="619930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69" y="2002734"/>
            <a:ext cx="2713844" cy="185510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8328" y="4002000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아시카가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요시미쓰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3169" y="4003303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오다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노부나가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82195"/>
            <a:ext cx="2429532" cy="23048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40225" y="4002000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도요토미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히데요시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1113588"/>
            <a:ext cx="6285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ko-KR" altLang="en-US" sz="3300" b="1" dirty="0" err="1" smtClean="0">
                <a:latin typeface="휴먼둥근헤드라인" pitchFamily="18" charset="-127"/>
                <a:ea typeface="휴먼둥근헤드라인" pitchFamily="18" charset="-127"/>
              </a:rPr>
              <a:t>무로마치</a:t>
            </a:r>
            <a:r>
              <a:rPr lang="ko-KR" altLang="en-US" sz="3300" b="1" dirty="0" smtClean="0">
                <a:latin typeface="휴먼둥근헤드라인" pitchFamily="18" charset="-127"/>
                <a:ea typeface="휴먼둥근헤드라인" pitchFamily="18" charset="-127"/>
              </a:rPr>
              <a:t> 막부 </a:t>
            </a:r>
            <a:r>
              <a:rPr lang="en-US" altLang="ko-KR" sz="3300" b="1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ko-KR" altLang="en-US" sz="3300" b="1" dirty="0" smtClean="0">
                <a:latin typeface="휴먼둥근헤드라인" pitchFamily="18" charset="-127"/>
                <a:ea typeface="휴먼둥근헤드라인" pitchFamily="18" charset="-127"/>
              </a:rPr>
              <a:t>대 쇼군</a:t>
            </a:r>
            <a:endParaRPr lang="ko-KR" altLang="en-US" sz="3300" b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i="1" dirty="0" smtClean="0">
                <a:latin typeface="휴먼둥근헤드라인" pitchFamily="18" charset="-127"/>
                <a:ea typeface="휴먼둥근헤드라인" pitchFamily="18" charset="-127"/>
              </a:rPr>
              <a:t>1-1.</a:t>
            </a:r>
            <a:endParaRPr lang="ko-KR" altLang="en-US" sz="32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31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어소에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이르기까지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i="1" dirty="0" smtClean="0">
                <a:latin typeface="휴먼둥근헤드라인" pitchFamily="18" charset="-127"/>
                <a:ea typeface="휴먼둥근헤드라인" pitchFamily="18" charset="-127"/>
              </a:rPr>
              <a:t>1-2.</a:t>
            </a:r>
            <a:endParaRPr lang="ko-KR" altLang="en-US" sz="32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33868" y="105958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464163" y="1131590"/>
            <a:ext cx="22156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err="1">
                <a:latin typeface="HY헤드라인M" pitchFamily="18" charset="-127"/>
                <a:ea typeface="HY헤드라인M" pitchFamily="18" charset="-127"/>
              </a:rPr>
              <a:t>쓰치미카도노</a:t>
            </a:r>
            <a:r>
              <a:rPr lang="ko-KR" altLang="en-US" sz="250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033867" y="240973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998766" y="2499742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사토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33868" y="3759882"/>
            <a:ext cx="3076265" cy="108012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998764" y="3867894"/>
            <a:ext cx="11464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ko-KR" altLang="en-US" sz="2500" dirty="0">
                <a:latin typeface="HY헤드라인M" pitchFamily="18" charset="-127"/>
                <a:ea typeface="HY헤드라인M" pitchFamily="18" charset="-127"/>
              </a:rPr>
              <a:t>세</a:t>
            </a:r>
            <a:endParaRPr lang="en-US" altLang="ko-KR" sz="2500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 fontAlgn="base" latinLnBrk="0"/>
            <a:r>
              <a:rPr lang="ko-KR" altLang="en-US" sz="2500" dirty="0" smtClean="0">
                <a:latin typeface="HY헤드라인M" pitchFamily="18" charset="-127"/>
                <a:ea typeface="HY헤드라인M" pitchFamily="18" charset="-127"/>
              </a:rPr>
              <a:t>다이리</a:t>
            </a:r>
            <a:endParaRPr lang="ko-KR" altLang="en-US" sz="25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아래쪽 화살표 1"/>
          <p:cNvSpPr/>
          <p:nvPr/>
        </p:nvSpPr>
        <p:spPr>
          <a:xfrm>
            <a:off x="4211960" y="2128419"/>
            <a:ext cx="720080" cy="27003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211960" y="3493444"/>
            <a:ext cx="720080" cy="27003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87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êµí  ì´ìì ì ë¬¸Â·ê²ë ì´ ë¬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07" y="1569679"/>
            <a:ext cx="4398830" cy="24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9169" y="3554769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겐레이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정문</a:t>
            </a:r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어소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2.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178836" y="3854851"/>
            <a:ext cx="3600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교토부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교토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시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사쿄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구 소재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33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87399384" descr="EMB000026a02a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1047"/>
            <a:ext cx="5580658" cy="2694365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 flipH="1">
            <a:off x="1116062" y="2998133"/>
            <a:ext cx="84715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H="1">
            <a:off x="5490122" y="3106134"/>
            <a:ext cx="1" cy="437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1000" y="2836550"/>
            <a:ext cx="101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귤나무</a:t>
            </a:r>
            <a:endParaRPr lang="ko-KR" altLang="en-US" sz="2200" b="1" dirty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7717" y="3518242"/>
            <a:ext cx="10166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4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벚나무</a:t>
            </a:r>
            <a:endParaRPr lang="ko-KR" altLang="en-US" sz="2200" b="1" dirty="0">
              <a:solidFill>
                <a:schemeClr val="accent4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 어소 </a:t>
            </a:r>
            <a:r>
              <a:rPr lang="en-US" altLang="ko-KR" sz="3300" dirty="0" smtClean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자신전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atin typeface="휴먼둥근헤드라인" pitchFamily="18" charset="-127"/>
                <a:ea typeface="휴먼둥근헤드라인" pitchFamily="18" charset="-127"/>
              </a:rPr>
              <a:t>3</a:t>
            </a:r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621634" y="4067291"/>
            <a:ext cx="3720751" cy="74360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771444" y="4011910"/>
            <a:ext cx="3421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자신전에</a:t>
            </a:r>
            <a:r>
              <a:rPr lang="ko-KR" alt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서</a:t>
            </a:r>
            <a:endParaRPr lang="en-US" altLang="ko-KR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천황들의 즉위식이 거행됨</a:t>
            </a:r>
            <a:endParaRPr lang="ko-KR" altLang="en-US" sz="2200" b="1" dirty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58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011" y="179426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03648" y="0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err="1">
                <a:latin typeface="휴먼둥근헤드라인" pitchFamily="18" charset="-127"/>
                <a:ea typeface="휴먼둥근헤드라인" pitchFamily="18" charset="-127"/>
              </a:rPr>
              <a:t>교토</a:t>
            </a:r>
            <a:r>
              <a:rPr lang="ko-KR" altLang="en-US" sz="3300" dirty="0">
                <a:latin typeface="휴먼둥근헤드라인" pitchFamily="18" charset="-127"/>
                <a:ea typeface="휴먼둥근헤드라인" pitchFamily="18" charset="-127"/>
              </a:rPr>
              <a:t> 어소 </a:t>
            </a:r>
            <a:r>
              <a:rPr lang="en-US" altLang="ko-KR" sz="3300" dirty="0">
                <a:latin typeface="휴먼둥근헤드라인" pitchFamily="18" charset="-127"/>
                <a:ea typeface="휴먼둥근헤드라인" pitchFamily="18" charset="-127"/>
              </a:rPr>
              <a:t>-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청량전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3448" y="0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4.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52400" y="51566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https://upload.wikimedia.org/wikipedia/commons/thumb/8/8e/Kyoto-gosho_Seiryoden_zenkei-2.jpg/1024px-Kyoto-gosho_Seiryoden_zenke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746" y="1136445"/>
            <a:ext cx="4766507" cy="2376264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타원 7"/>
          <p:cNvSpPr/>
          <p:nvPr/>
        </p:nvSpPr>
        <p:spPr>
          <a:xfrm>
            <a:off x="1116061" y="3839157"/>
            <a:ext cx="18112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황제의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일상 생활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6216713" y="3847179"/>
            <a:ext cx="18112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다시</a:t>
            </a:r>
            <a:r>
              <a:rPr lang="en-US" altLang="ko-K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,</a:t>
            </a: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황제의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일상 생활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615137" y="3839157"/>
            <a:ext cx="1913724" cy="10801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각종</a:t>
            </a:r>
            <a:endParaRPr lang="en-US" altLang="ko-KR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  <a:p>
            <a:pPr algn="ctr"/>
            <a:r>
              <a:rPr lang="ko-KR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정무 및 의식</a:t>
            </a:r>
            <a:endParaRPr lang="ko-KR" altLang="en-US" sz="1500" dirty="0">
              <a:solidFill>
                <a:schemeClr val="tx1">
                  <a:lumMod val="75000"/>
                  <a:lumOff val="25000"/>
                </a:schemeClr>
              </a:solidFill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927285" y="4272939"/>
            <a:ext cx="687852" cy="37804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5528861" y="4198218"/>
            <a:ext cx="687852" cy="378042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87624" y="3498562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[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쓰임새의 변화</a:t>
            </a:r>
            <a:r>
              <a:rPr lang="en-US" altLang="ko-KR" b="1" dirty="0">
                <a:latin typeface="HY헤드라인M" pitchFamily="18" charset="-127"/>
                <a:ea typeface="HY헤드라인M" pitchFamily="18" charset="-127"/>
              </a:rPr>
              <a:t>]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62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ë©ì´ì§ ê¶ì  Â· ì¤ê¶ ì 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2" y="1005576"/>
            <a:ext cx="4947457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376" y="2791456"/>
            <a:ext cx="4942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황제의 사적인 공간이었던 </a:t>
            </a:r>
            <a:endParaRPr lang="en-US" altLang="ko-KR" sz="2200" b="1" dirty="0" smtClean="0"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속 궁전</a:t>
            </a:r>
            <a:r>
              <a:rPr lang="en-US" altLang="ko-KR" sz="22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dirty="0" err="1" smtClean="0">
                <a:latin typeface="HY헤드라인M" pitchFamily="18" charset="-127"/>
                <a:ea typeface="HY헤드라인M" pitchFamily="18" charset="-127"/>
              </a:rPr>
              <a:t>奥宮殿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)&gt;</a:t>
            </a:r>
            <a:endParaRPr lang="ko-KR" altLang="en-US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6" name="Picture 4" descr="ë©ì´ì§ ê¶ì  ë¶í ìë¦¬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665" y="3051356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9020" y="4515966"/>
            <a:ext cx="4230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&lt;</a:t>
            </a:r>
            <a:r>
              <a:rPr lang="ko-KR" altLang="en-US" sz="2200" b="1" dirty="0" smtClean="0">
                <a:latin typeface="HY헤드라인M" pitchFamily="18" charset="-127"/>
                <a:ea typeface="HY헤드라인M" pitchFamily="18" charset="-127"/>
              </a:rPr>
              <a:t>불 타 없어진 메이지 궁전의 터</a:t>
            </a:r>
            <a:r>
              <a:rPr lang="en-US" altLang="ko-KR" sz="2200" b="1" dirty="0" smtClean="0">
                <a:latin typeface="HY헤드라인M" pitchFamily="18" charset="-127"/>
                <a:ea typeface="HY헤드라인M" pitchFamily="18" charset="-127"/>
              </a:rPr>
              <a:t>&gt;</a:t>
            </a:r>
            <a:endParaRPr lang="ko-KR" altLang="en-US" sz="22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5.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2627784" y="4083918"/>
            <a:ext cx="3960440" cy="81009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메이지 궁전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>
                <a:latin typeface="휴먼둥근헤드라인" pitchFamily="18" charset="-127"/>
                <a:ea typeface="휴먼둥근헤드라인" pitchFamily="18" charset="-127"/>
              </a:rPr>
              <a:t>6</a:t>
            </a:r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ææ²»å®®æ®¿è»å¯ã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36" y="1399199"/>
            <a:ext cx="3670598" cy="21431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2292" y="4227934"/>
            <a:ext cx="3791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2200" b="1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모던함을 강조한 궁전의 모습</a:t>
            </a:r>
            <a:endParaRPr lang="ko-KR" altLang="en-US" sz="22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6" name="Picture 4" descr="ææ²»å®®æ®¿è»å¯ãåé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06" y="1412889"/>
            <a:ext cx="3670597" cy="21490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01482" y="356198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대는 곳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내부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537" y="3561983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ko-KR" altLang="en-US" b="1" dirty="0">
                <a:latin typeface="HY헤드라인M" pitchFamily="18" charset="-127"/>
                <a:ea typeface="HY헤드라인M" pitchFamily="18" charset="-127"/>
              </a:rPr>
              <a:t>대는 곳 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외부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9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에도 성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7.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https://img1.daumcdn.net/thumb/R720x0.q80/?scode=mtistory&amp;fname=http%3A%2F%2Fcfile24.uf.tistory.com%2Fimage%2F25202B3D54F5978D3454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1491630"/>
            <a:ext cx="4716399" cy="235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35422" y="3882816"/>
            <a:ext cx="3768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도쿄도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지요다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구 </a:t>
            </a:r>
            <a:r>
              <a:rPr lang="ko-KR" altLang="en-US" sz="2000" b="1" dirty="0" err="1" smtClean="0">
                <a:latin typeface="HY헤드라인M" pitchFamily="18" charset="-127"/>
                <a:ea typeface="HY헤드라인M" pitchFamily="18" charset="-127"/>
              </a:rPr>
              <a:t>지요다</a:t>
            </a:r>
            <a:r>
              <a:rPr lang="ko-KR" altLang="en-US" sz="2000" b="1" dirty="0" smtClean="0">
                <a:latin typeface="HY헤드라인M" pitchFamily="18" charset="-127"/>
                <a:ea typeface="HY헤드라인M" pitchFamily="18" charset="-127"/>
              </a:rPr>
              <a:t> 소재</a:t>
            </a:r>
            <a:endParaRPr lang="ko-KR" altLang="en-US" sz="20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AutoShape 2" descr="íì¼:external/upload.wikimedia.org/600px-Tokugawa_Ieyasu2.jpg"/>
          <p:cNvSpPr>
            <a:spLocks noChangeAspect="1" noChangeArrowheads="1"/>
          </p:cNvSpPr>
          <p:nvPr/>
        </p:nvSpPr>
        <p:spPr bwMode="auto">
          <a:xfrm>
            <a:off x="1682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5" y="1491630"/>
            <a:ext cx="2579197" cy="22052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676" y="3696844"/>
            <a:ext cx="280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 latinLnBrk="0"/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&lt;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도쿠가와</a:t>
            </a:r>
            <a:r>
              <a:rPr lang="ko-KR" altLang="en-US" sz="2000" dirty="0" smtClean="0">
                <a:latin typeface="휴먼둥근헤드라인" pitchFamily="18" charset="-127"/>
                <a:ea typeface="휴먼둥근헤드라인" pitchFamily="18" charset="-127"/>
              </a:rPr>
              <a:t> </a:t>
            </a:r>
            <a:r>
              <a:rPr lang="ko-KR" altLang="en-US" sz="2000" dirty="0" err="1" smtClean="0">
                <a:latin typeface="휴먼둥근헤드라인" pitchFamily="18" charset="-127"/>
                <a:ea typeface="휴먼둥근헤드라인" pitchFamily="18" charset="-127"/>
              </a:rPr>
              <a:t>이에야스</a:t>
            </a:r>
            <a:r>
              <a:rPr lang="en-US" altLang="ko-KR" sz="2000" dirty="0" smtClean="0">
                <a:latin typeface="휴먼둥근헤드라인" pitchFamily="18" charset="-127"/>
                <a:ea typeface="휴먼둥근헤드라인" pitchFamily="18" charset="-127"/>
              </a:rPr>
              <a:t>&gt;</a:t>
            </a:r>
            <a:endParaRPr lang="ko-KR" altLang="en-US" sz="20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419872" y="951570"/>
            <a:ext cx="0" cy="409080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9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011" y="184469"/>
            <a:ext cx="101502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300" b="1" dirty="0" smtClean="0">
                <a:latin typeface="HY헤드라인M" pitchFamily="18" charset="-127"/>
                <a:ea typeface="HY헤드라인M" pitchFamily="18" charset="-127"/>
              </a:rPr>
              <a:t>목차</a:t>
            </a:r>
            <a:endParaRPr lang="ko-KR" altLang="en-US" sz="33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03648" y="5044"/>
            <a:ext cx="7740352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300" dirty="0" smtClean="0">
                <a:latin typeface="휴먼둥근헤드라인" pitchFamily="18" charset="-127"/>
                <a:ea typeface="휴먼둥근헤드라인" pitchFamily="18" charset="-127"/>
              </a:rPr>
              <a:t>에도 성의 </a:t>
            </a:r>
            <a:r>
              <a:rPr lang="ko-KR" altLang="en-US" sz="3300" dirty="0" err="1" smtClean="0">
                <a:latin typeface="휴먼둥근헤드라인" pitchFamily="18" charset="-127"/>
                <a:ea typeface="휴먼둥근헤드라인" pitchFamily="18" charset="-127"/>
              </a:rPr>
              <a:t>천수각</a:t>
            </a:r>
            <a:endParaRPr lang="ko-KR" altLang="en-US" sz="33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448" y="5044"/>
            <a:ext cx="1174176" cy="808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i="1" dirty="0" smtClean="0">
                <a:latin typeface="휴먼둥근헤드라인" pitchFamily="18" charset="-127"/>
                <a:ea typeface="휴먼둥근헤드라인" pitchFamily="18" charset="-127"/>
              </a:rPr>
              <a:t>7.</a:t>
            </a:r>
            <a:endParaRPr lang="ko-KR" altLang="en-US" sz="4000" b="1" i="1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0" y="5042378"/>
            <a:ext cx="9144000" cy="1011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Picture 2" descr="https://upload.wikimedia.org/wikipedia/commons/4/4d/Tokyo_Edo_Castle_b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32" y="2343355"/>
            <a:ext cx="3665332" cy="150751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íì¼:external/pds.exblog.jp/a0277742_15151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9672"/>
            <a:ext cx="4207168" cy="2454883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6554" y="1434161"/>
            <a:ext cx="3841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병풍으로 남은 에도 성의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천수각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797" y="1434161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smtClean="0">
                <a:latin typeface="HY헤드라인M" pitchFamily="18" charset="-127"/>
                <a:ea typeface="HY헤드라인M" pitchFamily="18" charset="-127"/>
              </a:rPr>
              <a:t>&lt;&lt;</a:t>
            </a:r>
            <a:r>
              <a:rPr lang="ko-KR" altLang="en-US" b="1" dirty="0" smtClean="0">
                <a:latin typeface="HY헤드라인M" pitchFamily="18" charset="-127"/>
                <a:ea typeface="HY헤드라인M" pitchFamily="18" charset="-127"/>
              </a:rPr>
              <a:t>천수대만 남은 현재의 </a:t>
            </a:r>
            <a:r>
              <a:rPr lang="ko-KR" altLang="en-US" b="1" dirty="0" err="1" smtClean="0">
                <a:latin typeface="HY헤드라인M" pitchFamily="18" charset="-127"/>
                <a:ea typeface="HY헤드라인M" pitchFamily="18" charset="-127"/>
              </a:rPr>
              <a:t>천수각</a:t>
            </a:r>
            <a:r>
              <a:rPr lang="en-US" altLang="ko-KR" b="1" dirty="0" smtClean="0">
                <a:latin typeface="HY헤드라인M" pitchFamily="18" charset="-127"/>
                <a:ea typeface="HY헤드라인M" pitchFamily="18" charset="-127"/>
              </a:rPr>
              <a:t>&gt;&gt;</a:t>
            </a:r>
            <a:endParaRPr lang="ko-KR" altLang="en-US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21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ctr" fontAlgn="base" latinLnBrk="0">
              <a:lnSpc>
                <a:spcPct val="120000"/>
              </a:lnSpc>
              <a:buAutoNum type="arabicPeriod"/>
            </a:pPr>
            <a:r>
              <a:rPr lang="ko-KR" altLang="en-US" dirty="0" smtClean="0"/>
              <a:t>천황의 정의 및 역사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고대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중세</a:t>
            </a:r>
            <a:r>
              <a:rPr lang="en-US" altLang="ko-KR" dirty="0" smtClean="0"/>
              <a:t>·</a:t>
            </a:r>
            <a:r>
              <a:rPr lang="ko-KR" altLang="en-US" dirty="0" smtClean="0"/>
              <a:t>근세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근대</a:t>
            </a:r>
            <a:r>
              <a:rPr lang="en-US" altLang="ko-KR" dirty="0" smtClean="0"/>
              <a:t>·</a:t>
            </a:r>
            <a:r>
              <a:rPr lang="ko-KR" altLang="en-US" dirty="0" smtClean="0"/>
              <a:t>현대 시대의 천황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smtClean="0"/>
              <a:t>천황의 호칭 변화와 관련 헌법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현대 천황에 대한 국민의식</a:t>
            </a:r>
          </a:p>
          <a:p>
            <a:pPr algn="ctr" fontAlgn="base" latinLnBrk="0">
              <a:lnSpc>
                <a:spcPct val="120000"/>
              </a:lnSpc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천황의 거주지</a:t>
            </a:r>
          </a:p>
          <a:p>
            <a:pPr algn="ctr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4208" y="4299942"/>
            <a:ext cx="26388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4000" b="1" dirty="0">
                <a:latin typeface="HY헤드라인M" pitchFamily="18" charset="-127"/>
                <a:ea typeface="HY헤드라인M" pitchFamily="18" charset="-127"/>
              </a:rPr>
              <a:t>Thank </a:t>
            </a:r>
            <a:r>
              <a:rPr lang="en-US" altLang="ko-KR" sz="4000" b="1" dirty="0" smtClean="0">
                <a:latin typeface="HY헤드라인M" pitchFamily="18" charset="-127"/>
                <a:ea typeface="HY헤드라인M" pitchFamily="18" charset="-127"/>
              </a:rPr>
              <a:t>You</a:t>
            </a:r>
            <a:endParaRPr lang="ko-KR" altLang="en-US" sz="40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107865" y="1579171"/>
            <a:ext cx="4928273" cy="198515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ko-KR" altLang="en-US" sz="125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天皇制</a:t>
            </a:r>
            <a:endParaRPr lang="ko-KR" altLang="en-US" sz="125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 panose="02020600000000000000" pitchFamily="18" charset="-127"/>
              <a:ea typeface="Noto Serif CJK JP SemiBold" panose="0202060000000000000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52000" y="3759882"/>
            <a:ext cx="324000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ko-KR" altLang="en-US" sz="15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현대 천황제도에 관한 국민의식</a:t>
            </a:r>
            <a:endParaRPr lang="en-US" altLang="ko-KR" sz="1500" dirty="0" smtClean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2952000" y="3651870"/>
            <a:ext cx="32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5"/>
          <p:cNvGrpSpPr/>
          <p:nvPr/>
        </p:nvGrpSpPr>
        <p:grpSpPr>
          <a:xfrm>
            <a:off x="7596336" y="3771342"/>
            <a:ext cx="1053012" cy="945000"/>
            <a:chOff x="5466000" y="656832"/>
            <a:chExt cx="1260000" cy="1260000"/>
          </a:xfrm>
        </p:grpSpPr>
        <p:sp>
          <p:nvSpPr>
            <p:cNvPr id="17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032726" y="1225235"/>
              <a:ext cx="497171" cy="123197"/>
            </a:xfrm>
            <a:prstGeom prst="rect">
              <a:avLst/>
            </a:prstGeom>
          </p:spPr>
          <p:txBody>
            <a:bodyPr vert="eaVert" wrap="none" anchor="t">
              <a:spAutoFit/>
            </a:bodyPr>
            <a:lstStyle/>
            <a:p>
              <a:pPr algn="ctr"/>
              <a:endParaRPr lang="en-US" altLang="ko-KR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61425" y="3951961"/>
            <a:ext cx="1188132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  </a:t>
            </a:r>
            <a:r>
              <a:rPr lang="en-US" altLang="ko-KR" sz="1100" dirty="0" smtClean="0">
                <a:solidFill>
                  <a:schemeClr val="bg1"/>
                </a:solidFill>
              </a:rPr>
              <a:t>21702289</a:t>
            </a:r>
          </a:p>
          <a:p>
            <a:r>
              <a:rPr lang="ko-KR" altLang="en-US" sz="1100" dirty="0" smtClean="0">
                <a:solidFill>
                  <a:schemeClr val="bg1"/>
                </a:solidFill>
              </a:rPr>
              <a:t>일본어 일본학과</a:t>
            </a:r>
            <a:endParaRPr lang="en-US" altLang="ko-KR" sz="1100" dirty="0" smtClean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</a:rPr>
              <a:t> </a:t>
            </a:r>
            <a:r>
              <a:rPr lang="en-US" altLang="ko-KR" sz="1100" dirty="0" smtClean="0">
                <a:solidFill>
                  <a:schemeClr val="bg1"/>
                </a:solidFill>
              </a:rPr>
              <a:t>    </a:t>
            </a:r>
            <a:r>
              <a:rPr lang="ko-KR" altLang="en-US" sz="1100" dirty="0" smtClean="0">
                <a:solidFill>
                  <a:schemeClr val="bg1"/>
                </a:solidFill>
              </a:rPr>
              <a:t>김 덕 영</a:t>
            </a:r>
            <a:endParaRPr lang="ko-KR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2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d30y9cdsu7xlg0.cloudfront.net/png/1558346-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09" y="2841780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d30y9cdsu7xlg0.cloudfront.net/png/1558347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53" y="2841780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d30y9cdsu7xlg0.cloudfront.net/png/156009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509" y="731799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959240" y="2156252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현</a:t>
            </a:r>
            <a:r>
              <a:rPr lang="ko-KR" altLang="en-US" sz="8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대에서 천황     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3231436" y="1764302"/>
            <a:ext cx="810000" cy="339279"/>
            <a:chOff x="3405655" y="2339589"/>
            <a:chExt cx="1080000" cy="452372"/>
          </a:xfrm>
        </p:grpSpPr>
        <p:sp>
          <p:nvSpPr>
            <p:cNvPr id="2" name="직사각형 1"/>
            <p:cNvSpPr/>
            <p:nvPr/>
          </p:nvSpPr>
          <p:spPr>
            <a:xfrm>
              <a:off x="3442096" y="2339589"/>
              <a:ext cx="10071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1)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의의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직사각형 38"/>
          <p:cNvSpPr/>
          <p:nvPr/>
        </p:nvSpPr>
        <p:spPr>
          <a:xfrm>
            <a:off x="5391385" y="2156252"/>
            <a:ext cx="1354391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en-US" altLang="ko-KR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1947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년 제정 된 </a:t>
            </a:r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en-US" altLang="ko-KR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959240" y="4262486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스퀘어 Light" panose="020B0600000101010101" pitchFamily="50" charset="-127"/>
              </a:rPr>
              <a:t> 관련 시민 의식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5391385" y="4262486"/>
            <a:ext cx="1354391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ko-KR" altLang="en-US" sz="8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천황제</a:t>
            </a:r>
            <a:r>
              <a:rPr lang="ko-KR" altLang="en-US" sz="8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반대에 대한 이유</a:t>
            </a:r>
            <a:endParaRPr lang="ko-KR" altLang="en-US" sz="8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3188" y="1221750"/>
            <a:ext cx="1246495" cy="2700000"/>
          </a:xfrm>
          <a:prstGeom prst="rect">
            <a:avLst/>
          </a:prstGeom>
        </p:spPr>
        <p:txBody>
          <a:bodyPr vert="eaVert" wrap="square" lIns="68580" tIns="34290" rIns="68580" bIns="34290">
            <a:spAutoFit/>
          </a:bodyPr>
          <a:lstStyle/>
          <a:p>
            <a:pPr algn="dist"/>
            <a:r>
              <a:rPr lang="ko-KR" altLang="en-US" sz="7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目次</a:t>
            </a:r>
          </a:p>
        </p:txBody>
      </p:sp>
      <p:grpSp>
        <p:nvGrpSpPr>
          <p:cNvPr id="4" name="그룹 46"/>
          <p:cNvGrpSpPr/>
          <p:nvPr/>
        </p:nvGrpSpPr>
        <p:grpSpPr>
          <a:xfrm>
            <a:off x="5402370" y="1764302"/>
            <a:ext cx="1332416" cy="339279"/>
            <a:chOff x="3057375" y="2339589"/>
            <a:chExt cx="1776554" cy="452372"/>
          </a:xfrm>
        </p:grpSpPr>
        <p:sp>
          <p:nvSpPr>
            <p:cNvPr id="48" name="직사각형 47"/>
            <p:cNvSpPr/>
            <p:nvPr/>
          </p:nvSpPr>
          <p:spPr>
            <a:xfrm>
              <a:off x="3057375" y="2339589"/>
              <a:ext cx="17765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2)</a:t>
              </a:r>
              <a:r>
                <a:rPr lang="ko-KR" altLang="en-US" sz="1500" dirty="0" err="1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상징천황제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61" name="직선 연결선 60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67"/>
          <p:cNvGrpSpPr/>
          <p:nvPr/>
        </p:nvGrpSpPr>
        <p:grpSpPr>
          <a:xfrm>
            <a:off x="5663580" y="3870421"/>
            <a:ext cx="810000" cy="339279"/>
            <a:chOff x="3405655" y="2339589"/>
            <a:chExt cx="1080000" cy="452372"/>
          </a:xfrm>
        </p:grpSpPr>
        <p:sp>
          <p:nvSpPr>
            <p:cNvPr id="69" name="직사각형 68"/>
            <p:cNvSpPr/>
            <p:nvPr/>
          </p:nvSpPr>
          <p:spPr>
            <a:xfrm>
              <a:off x="3442096" y="2339589"/>
              <a:ext cx="10071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4)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반대</a:t>
              </a:r>
              <a:endParaRPr lang="ko-KR" altLang="en-US" sz="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endParaRPr>
            </a:p>
          </p:txBody>
        </p:sp>
        <p:cxnSp>
          <p:nvCxnSpPr>
            <p:cNvPr id="70" name="직선 연결선 69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70"/>
          <p:cNvGrpSpPr/>
          <p:nvPr/>
        </p:nvGrpSpPr>
        <p:grpSpPr>
          <a:xfrm>
            <a:off x="3066407" y="3870421"/>
            <a:ext cx="1140056" cy="339279"/>
            <a:chOff x="3185617" y="2339589"/>
            <a:chExt cx="1520074" cy="452372"/>
          </a:xfrm>
        </p:grpSpPr>
        <p:sp>
          <p:nvSpPr>
            <p:cNvPr id="72" name="직사각형 71"/>
            <p:cNvSpPr/>
            <p:nvPr/>
          </p:nvSpPr>
          <p:spPr>
            <a:xfrm>
              <a:off x="3185617" y="2339589"/>
              <a:ext cx="152007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/>
              <a:r>
                <a:rPr lang="en-US" altLang="ko-KR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3)</a:t>
              </a:r>
              <a:r>
                <a:rPr lang="ko-KR" altLang="en-US" sz="1500" dirty="0" smtClean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국민의</a:t>
              </a:r>
              <a:r>
                <a:rPr lang="ko-KR" altLang="en-US" sz="15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Medium" panose="02020500000000000000" pitchFamily="18" charset="-127"/>
                  <a:ea typeface="Noto Serif CJK JP Medium" panose="02020500000000000000" pitchFamily="18" charset="-127"/>
                </a:rPr>
                <a:t>식</a:t>
              </a:r>
            </a:p>
          </p:txBody>
        </p:sp>
        <p:cxnSp>
          <p:nvCxnSpPr>
            <p:cNvPr id="73" name="직선 연결선 72"/>
            <p:cNvCxnSpPr/>
            <p:nvPr/>
          </p:nvCxnSpPr>
          <p:spPr>
            <a:xfrm>
              <a:off x="3405655" y="2791961"/>
              <a:ext cx="108000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0" descr="https://d30y9cdsu7xlg0.cloudfront.net/png/1558352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53" y="800464"/>
            <a:ext cx="975856" cy="9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93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51821" y="951570"/>
            <a:ext cx="3088826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ko-KR" altLang="en-US" sz="3000" dirty="0" smtClean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현대 천황의 의의</a:t>
            </a:r>
            <a:endParaRPr lang="ja-JP" altLang="en-US" sz="3000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98854" y="1469418"/>
            <a:ext cx="20524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ko-KR" dirty="0" smtClean="0"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-</a:t>
            </a:r>
            <a:r>
              <a:rPr lang="ko-KR" altLang="en-US" dirty="0" smtClean="0"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현대 천황의 지위</a:t>
            </a:r>
            <a:endParaRPr lang="ko-KR" altLang="en-US" dirty="0"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3060018" y="1923678"/>
            <a:ext cx="1350000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/>
          <p:cNvSpPr/>
          <p:nvPr/>
        </p:nvSpPr>
        <p:spPr>
          <a:xfrm>
            <a:off x="2963796" y="2276021"/>
            <a:ext cx="5388623" cy="200824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o-KR" altLang="en-US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헌법에서 천황을 상징적 존재로 규정함</a:t>
            </a:r>
            <a:r>
              <a:rPr lang="en-US" altLang="ko-KR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.</a:t>
            </a:r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endParaRPr lang="en-US" altLang="ko-KR" sz="12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1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조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: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천황의 지위는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‘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주권을 갖는 일본국민의 </a:t>
            </a:r>
            <a:r>
              <a:rPr lang="ko-KR" altLang="en-US" sz="12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총의에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기초함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’</a:t>
            </a:r>
          </a:p>
          <a:p>
            <a:pPr algn="just"/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-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국정에 관한 권리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(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통치권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정치적 권력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)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을 갖지 않음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.</a:t>
            </a:r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3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조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: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천황의 국사 행위는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‘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내각의 조언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,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승인이 필요하며 내각이 그 책임을 짐</a:t>
            </a:r>
            <a:endParaRPr lang="en-US" altLang="ko-KR" sz="12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스퀘어 Light" panose="020B0600000101010101" pitchFamily="50" charset="-127"/>
            </a:endParaRPr>
          </a:p>
          <a:p>
            <a:pPr algn="just"/>
            <a:r>
              <a:rPr lang="en-US" altLang="ko-KR" sz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 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- </a:t>
            </a:r>
            <a:r>
              <a:rPr lang="ko-KR" altLang="en-US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천황은 상징적인 의미로써 있을 뿐 국가를 대표하는 대통령의 개념이 아님</a:t>
            </a:r>
            <a:r>
              <a:rPr lang="en-US" altLang="ko-KR" sz="12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스퀘어 Light" panose="020B0600000101010101" pitchFamily="50" charset="-127"/>
              </a:rPr>
              <a:t>.</a:t>
            </a:r>
            <a:endParaRPr lang="ko-KR" altLang="en-US" sz="1200" dirty="0"/>
          </a:p>
          <a:p>
            <a:pPr algn="just"/>
            <a:endParaRPr lang="en-US" altLang="ko-KR" sz="12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54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0" y="972370"/>
            <a:ext cx="550844" cy="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30y9cdsu7xlg0.cloudfront.net/png/1297192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" y="0"/>
            <a:ext cx="605929" cy="6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47670" y="1051583"/>
            <a:ext cx="157519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ko-KR" altLang="en-US" sz="21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정치적 타협</a:t>
            </a:r>
            <a:endParaRPr lang="ko-KR" altLang="en-US" sz="21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460316" y="1443999"/>
            <a:ext cx="3564415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ko-KR" altLang="en-US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정치적 타협의 산물 </a:t>
            </a:r>
            <a:r>
              <a:rPr lang="en-US" altLang="ko-KR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‘</a:t>
            </a:r>
            <a:r>
              <a:rPr lang="ko-KR" altLang="en-US" sz="900" dirty="0" err="1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상징천황제</a:t>
            </a:r>
            <a:r>
              <a:rPr lang="en-US" altLang="ko-KR" sz="900" dirty="0" smtClean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 Light" panose="020B0600000101010101" pitchFamily="50" charset="-127"/>
                <a:ea typeface="나눔스퀘어 Light" panose="020B0600000101010101" pitchFamily="50" charset="-127"/>
              </a:rPr>
              <a:t>’</a:t>
            </a:r>
            <a:endParaRPr lang="en-US" altLang="ko-KR" sz="9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나눔스퀘어 Light" panose="020B0600000101010101" pitchFamily="50" charset="-127"/>
              <a:ea typeface="나눔스퀘어 Light" panose="020B0600000101010101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414" y="0"/>
            <a:ext cx="369534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타원 7"/>
          <p:cNvSpPr/>
          <p:nvPr/>
        </p:nvSpPr>
        <p:spPr>
          <a:xfrm>
            <a:off x="56160" y="2301720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1633187" y="2335692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3247166" y="2301720"/>
            <a:ext cx="1404156" cy="10261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7514" y="2627062"/>
            <a:ext cx="153639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ko-KR" dirty="0" smtClean="0">
                <a:latin typeface="210 라임 B" pitchFamily="18" charset="-127"/>
                <a:ea typeface="210 라임 B" pitchFamily="18" charset="-127"/>
              </a:rPr>
              <a:t>2</a:t>
            </a:r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차 세계대전 </a:t>
            </a:r>
            <a:endParaRPr lang="en-US" altLang="ko-KR" dirty="0" smtClean="0">
              <a:latin typeface="210 라임 B" pitchFamily="18" charset="-127"/>
              <a:ea typeface="210 라임 B" pitchFamily="18" charset="-127"/>
            </a:endParaRPr>
          </a:p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패전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1484" y="2672793"/>
            <a:ext cx="153639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 err="1" smtClean="0">
                <a:latin typeface="210 라임 B" pitchFamily="18" charset="-127"/>
                <a:ea typeface="210 라임 B" pitchFamily="18" charset="-127"/>
              </a:rPr>
              <a:t>천황제</a:t>
            </a:r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 검토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3868" y="2572403"/>
            <a:ext cx="1536390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상징적 </a:t>
            </a:r>
            <a:r>
              <a:rPr lang="ko-KR" altLang="en-US" dirty="0" err="1" smtClean="0">
                <a:latin typeface="210 라임 B" pitchFamily="18" charset="-127"/>
                <a:ea typeface="210 라임 B" pitchFamily="18" charset="-127"/>
              </a:rPr>
              <a:t>천황제</a:t>
            </a:r>
            <a:endParaRPr lang="en-US" altLang="ko-KR" dirty="0" smtClean="0">
              <a:latin typeface="210 라임 B" pitchFamily="18" charset="-127"/>
              <a:ea typeface="210 라임 B" pitchFamily="18" charset="-127"/>
            </a:endParaRPr>
          </a:p>
          <a:p>
            <a:r>
              <a:rPr lang="ko-KR" altLang="en-US" dirty="0" smtClean="0">
                <a:latin typeface="210 라임 B" pitchFamily="18" charset="-127"/>
                <a:ea typeface="210 라임 B" pitchFamily="18" charset="-127"/>
              </a:rPr>
              <a:t>성립</a:t>
            </a:r>
            <a:endParaRPr lang="ko-KR" altLang="en-US" dirty="0">
              <a:latin typeface="210 라임 B" pitchFamily="18" charset="-127"/>
              <a:ea typeface="210 라임 B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1460316" y="2679762"/>
            <a:ext cx="30337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>
            <a:off x="3035774" y="2659047"/>
            <a:ext cx="303372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21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521550" y="951570"/>
            <a:ext cx="1677382" cy="5309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ko-KR" altLang="en-US" sz="3000" dirty="0" smtClean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국민의</a:t>
            </a:r>
            <a:r>
              <a:rPr lang="ko-KR" altLang="en-US" sz="3000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식</a:t>
            </a:r>
            <a:endParaRPr lang="ja-JP" altLang="en-US" sz="3000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629802" y="1879253"/>
            <a:ext cx="148500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521550" y="2066900"/>
            <a:ext cx="5045480" cy="16850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A) </a:t>
            </a:r>
            <a:r>
              <a:rPr lang="ko-KR" altLang="en-US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전통을 지켜가기 위한 상징적 존재</a:t>
            </a:r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B</a:t>
            </a:r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5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메스컴에서</a:t>
            </a:r>
            <a:r>
              <a:rPr lang="ko-KR" altLang="en-US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 비치는 천황</a:t>
            </a:r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just"/>
            <a:r>
              <a:rPr lang="en-US" altLang="ko-KR" sz="15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C) </a:t>
            </a:r>
            <a:r>
              <a:rPr lang="ko-KR" altLang="en-US" sz="15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견고딕" pitchFamily="18" charset="-127"/>
                <a:ea typeface="HY견고딕" pitchFamily="18" charset="-127"/>
              </a:rPr>
              <a:t>단합과 통합의 구심점</a:t>
            </a:r>
            <a:endParaRPr lang="en-US" altLang="ko-KR" sz="15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순서도: 처리 2"/>
          <p:cNvSpPr/>
          <p:nvPr/>
        </p:nvSpPr>
        <p:spPr>
          <a:xfrm>
            <a:off x="5579007" y="0"/>
            <a:ext cx="3477377" cy="51435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 descr="일본인 천황에 대한 태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79" y="2031690"/>
            <a:ext cx="3367433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35" y="3938327"/>
            <a:ext cx="2736056" cy="50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383868" y="3003799"/>
            <a:ext cx="1026114" cy="748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53898" y="3867894"/>
            <a:ext cx="253828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o-KR" altLang="en-US" sz="1500" dirty="0" smtClean="0">
                <a:latin typeface="HY견고딕" pitchFamily="18" charset="-127"/>
                <a:ea typeface="HY견고딕" pitchFamily="18" charset="-127"/>
              </a:rPr>
              <a:t>대부분의 일본 국민이</a:t>
            </a:r>
            <a:endParaRPr lang="en-US" altLang="ko-KR" sz="15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1500" dirty="0" smtClean="0">
                <a:latin typeface="HY견고딕" pitchFamily="18" charset="-127"/>
                <a:ea typeface="HY견고딕" pitchFamily="18" charset="-127"/>
              </a:rPr>
              <a:t>긍정적으로 바라봄</a:t>
            </a:r>
            <a:r>
              <a:rPr lang="en-US" altLang="ko-KR" sz="15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15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1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차트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819801"/>
              </p:ext>
            </p:extLst>
          </p:nvPr>
        </p:nvGraphicFramePr>
        <p:xfrm>
          <a:off x="-125952" y="1203978"/>
          <a:ext cx="5130000" cy="342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구부러진 연결선 11"/>
          <p:cNvCxnSpPr/>
          <p:nvPr/>
        </p:nvCxnSpPr>
        <p:spPr>
          <a:xfrm rot="5400000" flipH="1" flipV="1">
            <a:off x="3797893" y="2049888"/>
            <a:ext cx="1620030" cy="1583636"/>
          </a:xfrm>
          <a:prstGeom prst="curvedConnector3">
            <a:avLst/>
          </a:prstGeom>
          <a:ln w="12700" cap="rnd">
            <a:solidFill>
              <a:schemeClr val="tx1">
                <a:lumMod val="75000"/>
                <a:lumOff val="25000"/>
              </a:schemeClr>
            </a:solidFill>
            <a:headEnd type="none" w="lg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5434191" y="1631167"/>
            <a:ext cx="920765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en-US" altLang="ja-JP" sz="36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11</a:t>
            </a:r>
            <a:r>
              <a:rPr lang="en-US" altLang="ja-JP" sz="2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%</a:t>
            </a:r>
            <a:endParaRPr lang="ko-KR" altLang="en-US" sz="2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502206" y="458983"/>
            <a:ext cx="413959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천황제에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반대하는 젊은 국민</a:t>
            </a:r>
            <a:endParaRPr lang="ja-JP" altLang="en-US" sz="24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058054" y="2693767"/>
            <a:ext cx="5780713" cy="21621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A :</a:t>
            </a:r>
            <a:r>
              <a:rPr lang="ko-KR" altLang="en-US" sz="1200" dirty="0" err="1" smtClean="0">
                <a:latin typeface="210 슈크림빵 R" pitchFamily="18" charset="-127"/>
                <a:ea typeface="210 슈크림빵 R" pitchFamily="18" charset="-127"/>
              </a:rPr>
              <a:t>천황제는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군주제로 전 근대주권의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산물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B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천황제가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아시아에서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비참한 침략전쟁을 일으킴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C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천황제가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존재하는 이유에 대해 무력화가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가능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D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혈통가계에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의한 차별이 일본사회로부터 근절될 수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없음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endParaRPr lang="ko-KR" altLang="en-US" sz="1200" dirty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E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비판을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동반하지 않는 근대사 역사연구는 </a:t>
            </a:r>
            <a:r>
              <a:rPr lang="ko-KR" altLang="en-US" sz="1200" dirty="0" err="1" smtClean="0">
                <a:latin typeface="210 슈크림빵 R" pitchFamily="18" charset="-127"/>
                <a:ea typeface="210 슈크림빵 R" pitchFamily="18" charset="-127"/>
              </a:rPr>
              <a:t>불성립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 </a:t>
            </a:r>
            <a:endParaRPr lang="en-US" altLang="ko-KR" sz="1200" dirty="0" smtClean="0">
              <a:latin typeface="210 슈크림빵 R" pitchFamily="18" charset="-127"/>
              <a:ea typeface="210 슈크림빵 R" pitchFamily="18" charset="-127"/>
            </a:endParaRPr>
          </a:p>
          <a:p>
            <a:pPr fontAlgn="base" latinLnBrk="0"/>
            <a:r>
              <a:rPr lang="en-US" altLang="ko-KR" sz="1200" dirty="0" smtClean="0">
                <a:latin typeface="210 슈크림빵 R" pitchFamily="18" charset="-127"/>
                <a:ea typeface="210 슈크림빵 R" pitchFamily="18" charset="-127"/>
              </a:rPr>
              <a:t>F : </a:t>
            </a:r>
            <a:r>
              <a:rPr lang="ko-KR" altLang="en-US" sz="1200" dirty="0" smtClean="0">
                <a:latin typeface="210 슈크림빵 R" pitchFamily="18" charset="-127"/>
                <a:ea typeface="210 슈크림빵 R" pitchFamily="18" charset="-127"/>
              </a:rPr>
              <a:t>종교의 </a:t>
            </a:r>
            <a:r>
              <a:rPr lang="ko-KR" altLang="en-US" sz="1200" dirty="0">
                <a:latin typeface="210 슈크림빵 R" pitchFamily="18" charset="-127"/>
                <a:ea typeface="210 슈크림빵 R" pitchFamily="18" charset="-127"/>
              </a:rPr>
              <a:t>자유를 거부 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5399726" y="2158635"/>
            <a:ext cx="184449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dist"/>
            <a:r>
              <a:rPr lang="ko-KR" altLang="en-US" sz="2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천황제도 반대</a:t>
            </a:r>
            <a:endParaRPr lang="ko-KR" altLang="en-US" sz="2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pic>
        <p:nvPicPr>
          <p:cNvPr id="20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32" y="1175743"/>
            <a:ext cx="550844" cy="5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5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3975906"/>
            <a:ext cx="9144000" cy="11675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47256" y="2180450"/>
            <a:ext cx="6696744" cy="1782198"/>
          </a:xfrm>
        </p:spPr>
        <p:txBody>
          <a:bodyPr>
            <a:noAutofit/>
          </a:bodyPr>
          <a:lstStyle/>
          <a:p>
            <a:r>
              <a:rPr lang="ko-KR" altLang="en-US" sz="8000" b="1" i="1" dirty="0" smtClean="0">
                <a:latin typeface="HY헤드라인M" pitchFamily="18" charset="-127"/>
                <a:ea typeface="HY헤드라인M" pitchFamily="18" charset="-127"/>
              </a:rPr>
              <a:t>천황의 거주지</a:t>
            </a:r>
            <a:endParaRPr lang="ko-KR" altLang="en-US" sz="8000" b="1" i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9144000" cy="11675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588224" y="3975906"/>
            <a:ext cx="2699792" cy="583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200" dirty="0" smtClean="0">
                <a:latin typeface="HY헤드라인M" pitchFamily="18" charset="-127"/>
                <a:ea typeface="HY헤드라인M" pitchFamily="18" charset="-127"/>
              </a:rPr>
              <a:t>21702179 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최 영은</a:t>
            </a:r>
            <a:endParaRPr lang="ko-KR" altLang="en-US" sz="22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23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459</Words>
  <Application>Microsoft Office PowerPoint</Application>
  <PresentationFormat>화면 슬라이드 쇼(16:9)</PresentationFormat>
  <Paragraphs>139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일본의 천황제의 변천과정</vt:lpstr>
      <vt:lpstr>&lt;목차&gt;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천황의 거주지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근대·현대 시대의  천황</dc:title>
  <dc:creator>김그린비</dc:creator>
  <cp:lastModifiedBy>Registered User</cp:lastModifiedBy>
  <cp:revision>23</cp:revision>
  <dcterms:created xsi:type="dcterms:W3CDTF">2018-03-30T09:27:48Z</dcterms:created>
  <dcterms:modified xsi:type="dcterms:W3CDTF">2018-04-15T15:58:23Z</dcterms:modified>
</cp:coreProperties>
</file>