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embedTrueTypeFonts="1" saveSubsetFonts="1">
  <p:sldMasterIdLst>
    <p:sldMasterId id="2147483742" r:id="rId1"/>
  </p:sldMasterIdLst>
  <p:notesMasterIdLst>
    <p:notesMasterId r:id="rId2"/>
  </p:notesMasterIdLst>
  <p:handoutMasterIdLst>
    <p:handoutMasterId r:id="rId3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5620"/>
    <p:restoredTop sz="90531"/>
  </p:normalViewPr>
  <p:slideViewPr>
    <p:cSldViewPr>
      <p:cViewPr varScale="1">
        <p:scale>
          <a:sx n="100" d="100"/>
          <a:sy n="100" d="100"/>
        </p:scale>
        <p:origin x="-408" y="150"/>
      </p:cViewPr>
      <p:guideLst>
        <p:guide orient="horz" pos="161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7.xml"  /><Relationship Id="rId11" Type="http://schemas.openxmlformats.org/officeDocument/2006/relationships/slide" Target="slides/slide8.xml"  /><Relationship Id="rId12" Type="http://schemas.openxmlformats.org/officeDocument/2006/relationships/presProps" Target="presProps.xml"  /><Relationship Id="rId13" Type="http://schemas.openxmlformats.org/officeDocument/2006/relationships/viewProps" Target="viewProps.xml"  /><Relationship Id="rId14" Type="http://schemas.openxmlformats.org/officeDocument/2006/relationships/theme" Target="theme/theme1.xml"  /><Relationship Id="rId15" Type="http://schemas.openxmlformats.org/officeDocument/2006/relationships/tableStyles" Target="tableStyles.xml"  /><Relationship Id="rId2" Type="http://schemas.openxmlformats.org/officeDocument/2006/relationships/notesMaster" Target="notesMasters/notesMaster1.xml"  /><Relationship Id="rId3" Type="http://schemas.openxmlformats.org/officeDocument/2006/relationships/handoutMaster" Target="handoutMasters/handoutMaster1.xml"  /><Relationship Id="rId4" Type="http://schemas.openxmlformats.org/officeDocument/2006/relationships/slide" Target="slides/slide1.xml"  /><Relationship Id="rId5" Type="http://schemas.openxmlformats.org/officeDocument/2006/relationships/slide" Target="slides/slide2.xml"  /><Relationship Id="rId6" Type="http://schemas.openxmlformats.org/officeDocument/2006/relationships/slide" Target="slides/slide3.xml"  /><Relationship Id="rId7" Type="http://schemas.openxmlformats.org/officeDocument/2006/relationships/slide" Target="slides/slide4.xml"  /><Relationship Id="rId8" Type="http://schemas.openxmlformats.org/officeDocument/2006/relationships/slide" Target="slides/slide5.xml"  /><Relationship Id="rId9" Type="http://schemas.openxmlformats.org/officeDocument/2006/relationships/slide" Target="slides/slide6.xml"  /></Relationships>
</file>

<file path=ppt/handoutMasters/_rels/handout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3.xml"  /></Relationships>
</file>

<file path=ppt/handoutMasters/handoutMaster1.xml><?xml version="1.0" encoding="utf-8"?>
<p:handout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D8D7A7C4-C82A-4D21-9AB0-F0C5A1D3EF09}" type="datetime1">
              <a:rPr lang="ko-KR" altLang="en-US"/>
              <a:pPr lvl="0">
                <a:defRPr/>
              </a:pPr>
              <a:t>2018-03-29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F450E784-2449-4FFD-AA69-3F5CFAA75BCB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230E1C2D-B41F-4C3F-AA7D-A7311F8B181A}" type="datetime1">
              <a:rPr lang="ko-KR" altLang="en-US"/>
              <a:pPr lvl="0">
                <a:defRPr/>
              </a:pPr>
              <a:t>2018-03-29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B3A6F6B-22E0-403F-93B6-9D1F38018D47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3.xml"  /><Relationship Id="rId2" Type="http://schemas.openxmlformats.org/officeDocument/2006/relationships/notesMaster" Target="../notesMasters/notesMaster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slide" Target="../slides/slide4.xml"  /><Relationship Id="rId2" Type="http://schemas.openxmlformats.org/officeDocument/2006/relationships/notesMaster" Target="../notesMasters/notesMaster1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slide" Target="../slides/slide5.xml"  /><Relationship Id="rId2" Type="http://schemas.openxmlformats.org/officeDocument/2006/relationships/notesMaster" Target="../notesMasters/notesMaster1.xml"  /></Relationships>
</file>

<file path=ppt/notesSlides/_rels/notesSlide5.xml.rels><?xml version="1.0" encoding="UTF-8" standalone="yes" ?><Relationships xmlns="http://schemas.openxmlformats.org/package/2006/relationships"><Relationship Id="rId1" Type="http://schemas.openxmlformats.org/officeDocument/2006/relationships/slide" Target="../slides/slide6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신토의 정의를 간단히 내리는 것을 시작으로 카미에 대해서</a:t>
            </a:r>
            <a:r>
              <a:rPr lang="en-US" altLang="ko-KR"/>
              <a:t>,</a:t>
            </a:r>
            <a:r>
              <a:rPr lang="ko-KR" altLang="en-US"/>
              <a:t> 그리고 그 카미와 관련된 신사에 대해서 살펴본다</a:t>
            </a:r>
            <a:r>
              <a:rPr lang="en-US" altLang="ko-KR"/>
              <a:t>.</a:t>
            </a:r>
            <a:endParaRPr lang="en-US" altLang="ko-KR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B3A6F6B-22E0-403F-93B6-9D1F38018D47}" type="slidenum">
              <a:rPr lang="en-US" altLang="en-US"/>
              <a:pPr lvl="0">
                <a:defRPr/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카미(神)는 신토에서 신앙이나 외경의 대상이다. 일본에서 신앙이나 외경의 대상이 되는 모든 것을 가미라고 표현할 수도 있다.</a:t>
            </a:r>
            <a:endParaRPr lang="ko-KR" altLang="en-US"/>
          </a:p>
          <a:p>
            <a:pPr>
              <a:defRPr/>
            </a:pPr>
            <a:r>
              <a:rPr lang="ko-KR" altLang="en-US"/>
              <a:t>야오요로즈라는 것은 그 숫자가 많다는 것을 나타내고 있다. 이러한 점에서 신토는 다신교로 이해되고 있다.</a:t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B3A6F6B-22E0-403F-93B6-9D1F38018D47}" type="slidenum">
              <a:rPr lang="en-US" altLang="en-US"/>
              <a:pPr lvl="0"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조상 숭배의 관념에서 이른바 씨족신 ‘우지카미’(氏神)라고 하는 촌락공동체의 수호신 관념이 형성되었고 이 우지카미를 중심으로 하여 신사(神社)가 발전된 것이다.</a:t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B3A6F6B-22E0-403F-93B6-9D1F38018D47}" type="slidenum">
              <a:rPr lang="en-US" altLang="en-US"/>
              <a:pPr lvl="0"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조상 숭배적 관념과 더불어 신토 신앙의 근간을 이루는 또 하나의 축으로서 자연숭배의 관념을 들 수 있다. 모든 자연물에 영적인 존재가 깃들어 있다는 애니미즘적 신앙은 현재까지도 신토의 기풍(ethos)을 결정짓는 중요한 요소로 남아 있다</a:t>
            </a:r>
            <a:r>
              <a:rPr lang="en-US" altLang="ko-KR"/>
              <a:t>.</a:t>
            </a:r>
            <a:r>
              <a:rPr lang="ko-KR" altLang="en-US"/>
              <a:t> 조상신과 더불어 신토의 카미는 자연물을 신격화한 신들또한 대다수를 차지한다</a:t>
            </a:r>
            <a:r>
              <a:rPr lang="en-US" altLang="ko-KR"/>
              <a:t>.</a:t>
            </a:r>
            <a:endParaRPr lang="en-US" altLang="ko-KR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B3A6F6B-22E0-403F-93B6-9D1F38018D47}" type="slidenum">
              <a:rPr lang="en-US" altLang="en-US"/>
              <a:pPr lvl="0"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신토에서 ‘카미’라고 불리는 신은 유교에서 말하는 신과도 다르고 그리스도교의 신 개념과도 다르다.</a:t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B3A6F6B-22E0-403F-93B6-9D1F38018D47}" type="slidenum">
              <a:rPr lang="en-US" altLang="en-US"/>
              <a:pPr lvl="0"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FB30EDBD-1C2D-4C1E-B459-B60219FAB484}" type="datetime1">
              <a:rPr lang="ko-KR" altLang="en-US"/>
              <a:pPr lvl="0">
                <a:defRPr/>
              </a:pPr>
              <a:t>2018-03-28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4BEDD84E-25D4-4983-8AA1-2863C96F08D9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세로 텍스트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FB30EDBD-1C2D-4C1E-B459-B60219FAB484}" type="datetime1">
              <a:rPr lang="ko-KR" altLang="en-US"/>
              <a:pPr lvl="0">
                <a:defRPr/>
              </a:pPr>
              <a:t>2018-03-28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4BEDD84E-25D4-4983-8AA1-2863C96F08D9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세로 제목 및 텍스트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FB30EDBD-1C2D-4C1E-B459-B60219FAB484}" type="datetime1">
              <a:rPr lang="ko-KR" altLang="en-US"/>
              <a:pPr lvl="0">
                <a:defRPr/>
              </a:pPr>
              <a:t>2018-03-28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4BEDD84E-25D4-4983-8AA1-2863C96F08D9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FB30EDBD-1C2D-4C1E-B459-B60219FAB484}" type="datetime1">
              <a:rPr lang="ko-KR" altLang="en-US"/>
              <a:pPr lvl="0">
                <a:defRPr/>
              </a:pPr>
              <a:t>2018-03-28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4BEDD84E-25D4-4983-8AA1-2863C96F08D9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FB30EDBD-1C2D-4C1E-B459-B60219FAB484}" type="datetime1">
              <a:rPr lang="ko-KR" altLang="en-US"/>
              <a:pPr lvl="0">
                <a:defRPr/>
              </a:pPr>
              <a:t>2018-03-28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4BEDD84E-25D4-4983-8AA1-2863C96F08D9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콘텐츠 2개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FB30EDBD-1C2D-4C1E-B459-B60219FAB484}" type="datetime1">
              <a:rPr lang="ko-KR" altLang="en-US"/>
              <a:pPr lvl="0">
                <a:defRPr/>
              </a:pPr>
              <a:t>2018-03-28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4BEDD84E-25D4-4983-8AA1-2863C96F08D9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비교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FB30EDBD-1C2D-4C1E-B459-B60219FAB484}" type="datetime1">
              <a:rPr lang="ko-KR" altLang="en-US"/>
              <a:pPr lvl="0">
                <a:defRPr/>
              </a:pPr>
              <a:t>2018-03-28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4BEDD84E-25D4-4983-8AA1-2863C96F08D9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FB30EDBD-1C2D-4C1E-B459-B60219FAB484}" type="datetime1">
              <a:rPr lang="ko-KR" altLang="en-US"/>
              <a:pPr lvl="0">
                <a:defRPr/>
              </a:pPr>
              <a:t>2018-03-28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4BEDD84E-25D4-4983-8AA1-2863C96F08D9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FB30EDBD-1C2D-4C1E-B459-B60219FAB484}" type="datetime1">
              <a:rPr lang="ko-KR" altLang="en-US"/>
              <a:pPr lvl="0">
                <a:defRPr/>
              </a:pPr>
              <a:t>2018-03-28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4BEDD84E-25D4-4983-8AA1-2863C96F08D9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캡션 있는 콘텐츠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FB30EDBD-1C2D-4C1E-B459-B60219FAB484}" type="datetime1">
              <a:rPr lang="ko-KR" altLang="en-US"/>
              <a:pPr lvl="0">
                <a:defRPr/>
              </a:pPr>
              <a:t>2018-03-28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4BEDD84E-25D4-4983-8AA1-2863C96F08D9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캡션 있는 그림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FB30EDBD-1C2D-4C1E-B459-B60219FAB484}" type="datetime1">
              <a:rPr lang="ko-KR" altLang="en-US"/>
              <a:pPr lvl="0">
                <a:defRPr/>
              </a:pPr>
              <a:t>2018-03-28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4BEDD84E-25D4-4983-8AA1-2863C96F08D9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Office 테마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FB30EDBD-1C2D-4C1E-B459-B60219FAB484}" type="datetime1">
              <a:rPr lang="ko-KR" altLang="en-US"/>
              <a:pPr lvl="0">
                <a:defRPr/>
              </a:pPr>
              <a:t>2018-03-28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4BEDD84E-25D4-4983-8AA1-2863C96F08D9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 xmlns:mc="http://schemas.openxmlformats.org/markup-compatibility/2006" xmlns:hp="http://schemas.haansoft.com/office/presentation/8.0" mc:Ignorable="hp" hp:hslDur="50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2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2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3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4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4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5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5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6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827584" y="915566"/>
            <a:ext cx="64366" cy="520020"/>
          </a:xfrm>
          <a:prstGeom prst="rect">
            <a:avLst/>
          </a:prstGeom>
          <a:solidFill>
            <a:srgbClr val="ea3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2800"/>
          </a:p>
        </p:txBody>
      </p:sp>
      <p:sp>
        <p:nvSpPr>
          <p:cNvPr id="11" name=""/>
          <p:cNvSpPr txBox="1"/>
          <p:nvPr/>
        </p:nvSpPr>
        <p:spPr>
          <a:xfrm>
            <a:off x="899592" y="843558"/>
            <a:ext cx="1944216" cy="36724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/>
              <a:t>일본인의 종교관</a:t>
            </a:r>
            <a:endParaRPr lang="ko-KR" altLang="en-US"/>
          </a:p>
        </p:txBody>
      </p:sp>
      <p:sp>
        <p:nvSpPr>
          <p:cNvPr id="12" name=""/>
          <p:cNvSpPr txBox="1"/>
          <p:nvPr/>
        </p:nvSpPr>
        <p:spPr>
          <a:xfrm>
            <a:off x="899592" y="1131590"/>
            <a:ext cx="2016224" cy="36498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/>
              <a:t>-</a:t>
            </a:r>
            <a:r>
              <a:rPr lang="ko-KR" altLang="en-US"/>
              <a:t>신토</a:t>
            </a:r>
            <a:r>
              <a:rPr lang="en-US" altLang="ko-KR"/>
              <a:t>(</a:t>
            </a:r>
            <a:r>
              <a:rPr lang="ko-KR" altLang="en-US"/>
              <a:t>神道</a:t>
            </a:r>
            <a:r>
              <a:rPr lang="en-US" altLang="ko-KR"/>
              <a:t>)</a:t>
            </a:r>
            <a:endParaRPr lang="en-US" altLang="ko-KR"/>
          </a:p>
        </p:txBody>
      </p:sp>
      <p:sp>
        <p:nvSpPr>
          <p:cNvPr id="17" name=""/>
          <p:cNvSpPr/>
          <p:nvPr/>
        </p:nvSpPr>
        <p:spPr>
          <a:xfrm>
            <a:off x="755576" y="2211710"/>
            <a:ext cx="72008" cy="72008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  <p:sp>
        <p:nvSpPr>
          <p:cNvPr id="18" name=""/>
          <p:cNvSpPr txBox="1"/>
          <p:nvPr/>
        </p:nvSpPr>
        <p:spPr>
          <a:xfrm>
            <a:off x="6623719" y="1779662"/>
            <a:ext cx="2520281" cy="318874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 sz="1500"/>
              <a:t>21501532</a:t>
            </a:r>
            <a:r>
              <a:rPr lang="ko-KR" altLang="en-US" sz="1500"/>
              <a:t> </a:t>
            </a:r>
            <a:r>
              <a:rPr lang="ko-KR" altLang="en-US" sz="1500">
                <a:latin typeface="한컴 고딕"/>
                <a:ea typeface="한컴 고딕"/>
              </a:rPr>
              <a:t>이원준</a:t>
            </a:r>
            <a:endParaRPr lang="ko-KR" altLang="en-US" sz="1500">
              <a:latin typeface="한컴 고딕"/>
            </a:endParaRPr>
          </a:p>
        </p:txBody>
      </p:sp>
      <p:sp>
        <p:nvSpPr>
          <p:cNvPr id="19" name=""/>
          <p:cNvSpPr txBox="1"/>
          <p:nvPr/>
        </p:nvSpPr>
        <p:spPr>
          <a:xfrm>
            <a:off x="827584" y="2107699"/>
            <a:ext cx="720080" cy="32003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1500"/>
              <a:t>목차</a:t>
            </a:r>
            <a:endParaRPr lang="ko-KR" altLang="en-US" sz="1500"/>
          </a:p>
        </p:txBody>
      </p:sp>
      <p:sp>
        <p:nvSpPr>
          <p:cNvPr id="21" name=""/>
          <p:cNvSpPr txBox="1"/>
          <p:nvPr/>
        </p:nvSpPr>
        <p:spPr>
          <a:xfrm>
            <a:off x="1043608" y="2427734"/>
            <a:ext cx="5184576" cy="2971036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>
              <a:lnSpc>
                <a:spcPct val="150000"/>
              </a:lnSpc>
              <a:defRPr/>
            </a:pPr>
            <a:r>
              <a:rPr lang="en-US" altLang="ko-KR">
                <a:solidFill>
                  <a:schemeClr val="tx1"/>
                </a:solidFill>
              </a:rPr>
              <a:t>1.</a:t>
            </a:r>
            <a:r>
              <a:rPr lang="ko-KR" altLang="en-US">
                <a:solidFill>
                  <a:schemeClr val="tx1"/>
                </a:solidFill>
              </a:rPr>
              <a:t> 신토의 정의</a:t>
            </a:r>
            <a:endParaRPr lang="ko-KR" altLang="en-US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>
                <a:solidFill>
                  <a:schemeClr val="tx1"/>
                </a:solidFill>
              </a:rPr>
              <a:t> </a:t>
            </a:r>
            <a:r>
              <a:rPr lang="en-US" altLang="ko-KR">
                <a:solidFill>
                  <a:schemeClr val="tx1"/>
                </a:solidFill>
              </a:rPr>
              <a:t>2.</a:t>
            </a:r>
            <a:r>
              <a:rPr lang="ko-KR" altLang="en-US">
                <a:solidFill>
                  <a:schemeClr val="tx1"/>
                </a:solidFill>
              </a:rPr>
              <a:t> 카미</a:t>
            </a:r>
            <a:r>
              <a:rPr lang="en-US" altLang="ko-KR">
                <a:solidFill>
                  <a:schemeClr val="tx1"/>
                </a:solidFill>
              </a:rPr>
              <a:t>(</a:t>
            </a:r>
            <a:r>
              <a:rPr lang="ko-KR" altLang="en-US">
                <a:solidFill>
                  <a:schemeClr val="tx1"/>
                </a:solidFill>
              </a:rPr>
              <a:t>神</a:t>
            </a:r>
            <a:r>
              <a:rPr lang="en-US" altLang="ko-KR">
                <a:solidFill>
                  <a:schemeClr val="tx1"/>
                </a:solidFill>
              </a:rPr>
              <a:t>)</a:t>
            </a:r>
            <a:endParaRPr lang="en-US" altLang="ko-KR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>
                <a:solidFill>
                  <a:schemeClr val="tx1"/>
                </a:solidFill>
              </a:rPr>
              <a:t>  </a:t>
            </a:r>
            <a:r>
              <a:rPr lang="en-US" altLang="ko-KR">
                <a:solidFill>
                  <a:schemeClr val="tx1"/>
                </a:solidFill>
              </a:rPr>
              <a:t>2-1.</a:t>
            </a:r>
            <a:r>
              <a:rPr lang="ko-KR" altLang="en-US">
                <a:solidFill>
                  <a:schemeClr val="tx1"/>
                </a:solidFill>
              </a:rPr>
              <a:t> 카미</a:t>
            </a:r>
            <a:r>
              <a:rPr lang="en-US" altLang="ko-KR">
                <a:solidFill>
                  <a:schemeClr val="tx1"/>
                </a:solidFill>
              </a:rPr>
              <a:t>(</a:t>
            </a:r>
            <a:r>
              <a:rPr lang="ko-KR" altLang="en-US">
                <a:solidFill>
                  <a:schemeClr val="tx1"/>
                </a:solidFill>
              </a:rPr>
              <a:t>神</a:t>
            </a:r>
            <a:r>
              <a:rPr lang="en-US" altLang="ko-KR">
                <a:solidFill>
                  <a:schemeClr val="tx1"/>
                </a:solidFill>
              </a:rPr>
              <a:t>)</a:t>
            </a:r>
            <a:r>
              <a:rPr lang="ko-KR" altLang="en-US">
                <a:solidFill>
                  <a:schemeClr val="tx1"/>
                </a:solidFill>
              </a:rPr>
              <a:t>와 일본인의 종교관</a:t>
            </a:r>
            <a:endParaRPr lang="ko-KR" altLang="en-US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>
                <a:solidFill>
                  <a:schemeClr val="tx1"/>
                </a:solidFill>
              </a:rPr>
              <a:t>   </a:t>
            </a:r>
            <a:r>
              <a:rPr lang="en-US" altLang="ko-KR">
                <a:solidFill>
                  <a:schemeClr val="tx1"/>
                </a:solidFill>
              </a:rPr>
              <a:t>2-2.</a:t>
            </a:r>
            <a:r>
              <a:rPr lang="ko-KR" altLang="en-US">
                <a:solidFill>
                  <a:schemeClr val="tx1"/>
                </a:solidFill>
              </a:rPr>
              <a:t> 자연숭배적 관념</a:t>
            </a:r>
            <a:endParaRPr lang="ko-KR" altLang="en-US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>
                <a:solidFill>
                  <a:schemeClr val="tx1"/>
                </a:solidFill>
              </a:rPr>
              <a:t>    </a:t>
            </a:r>
            <a:r>
              <a:rPr lang="en-US" altLang="ko-KR">
                <a:solidFill>
                  <a:schemeClr val="tx1"/>
                </a:solidFill>
              </a:rPr>
              <a:t>2-3.</a:t>
            </a:r>
            <a:r>
              <a:rPr lang="ko-KR" altLang="en-US">
                <a:solidFill>
                  <a:schemeClr val="tx1"/>
                </a:solidFill>
              </a:rPr>
              <a:t> 카미</a:t>
            </a:r>
            <a:r>
              <a:rPr lang="en-US" altLang="ko-KR">
                <a:solidFill>
                  <a:schemeClr val="tx1"/>
                </a:solidFill>
              </a:rPr>
              <a:t>(</a:t>
            </a:r>
            <a:r>
              <a:rPr lang="ko-KR" altLang="en-US">
                <a:solidFill>
                  <a:schemeClr val="tx1"/>
                </a:solidFill>
              </a:rPr>
              <a:t>神</a:t>
            </a:r>
            <a:r>
              <a:rPr lang="en-US" altLang="ko-KR">
                <a:solidFill>
                  <a:schemeClr val="tx1"/>
                </a:solidFill>
              </a:rPr>
              <a:t>)</a:t>
            </a:r>
            <a:r>
              <a:rPr lang="ko-KR" altLang="en-US">
                <a:solidFill>
                  <a:schemeClr val="tx1"/>
                </a:solidFill>
              </a:rPr>
              <a:t>만의 특징</a:t>
            </a:r>
            <a:endParaRPr lang="ko-KR" altLang="en-US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>
                <a:solidFill>
                  <a:schemeClr val="tx1"/>
                </a:solidFill>
              </a:rPr>
              <a:t>     </a:t>
            </a:r>
            <a:r>
              <a:rPr lang="en-US" altLang="ko-KR">
                <a:solidFill>
                  <a:schemeClr val="tx1"/>
                </a:solidFill>
              </a:rPr>
              <a:t>3.</a:t>
            </a:r>
            <a:r>
              <a:rPr lang="ko-KR" altLang="en-US">
                <a:solidFill>
                  <a:schemeClr val="tx1"/>
                </a:solidFill>
              </a:rPr>
              <a:t> 신사(神社)와 신사의 특징</a:t>
            </a:r>
            <a:endParaRPr lang="ko-KR" altLang="en-US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defRPr/>
            </a:pPr>
            <a:endParaRPr xmlns:mc="http://schemas.openxmlformats.org/markup-compatibility/2006" xmlns:hp="http://schemas.haansoft.com/office/presentation/8.0" kumimoji="0" lang="en-US" altLang="ko-KR" b="0" i="0" u="none" strike="noStrike" kern="1200" cap="none" spc="0" normalizeH="0" mc:Ignorable="hp" hp:hslEmbossed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직사각형 7"/>
          <p:cNvSpPr/>
          <p:nvPr/>
        </p:nvSpPr>
        <p:spPr>
          <a:xfrm>
            <a:off x="0" y="1707654"/>
            <a:ext cx="9144000" cy="72008"/>
          </a:xfrm>
          <a:prstGeom prst="rect">
            <a:avLst/>
          </a:prstGeom>
          <a:solidFill>
            <a:srgbClr val="ea3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2800"/>
          </a:p>
        </p:txBody>
      </p:sp>
      <p:sp>
        <p:nvSpPr>
          <p:cNvPr id="23" name=""/>
          <p:cNvSpPr txBox="1"/>
          <p:nvPr/>
        </p:nvSpPr>
        <p:spPr>
          <a:xfrm>
            <a:off x="6660232" y="1346865"/>
            <a:ext cx="1800200" cy="36573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/>
              <a:t>4</a:t>
            </a:r>
            <a:r>
              <a:rPr lang="ko-KR" altLang="en-US"/>
              <a:t>조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push dir="u"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31744" y="215073"/>
            <a:ext cx="451824" cy="451824"/>
          </a:xfrm>
          <a:prstGeom prst="rect">
            <a:avLst/>
          </a:prstGeom>
          <a:solidFill>
            <a:srgbClr val="ea3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2000" b="1">
              <a:solidFill>
                <a:schemeClr val="bg1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744000" y="215073"/>
            <a:ext cx="8148480" cy="52421"/>
          </a:xfrm>
          <a:prstGeom prst="rect">
            <a:avLst/>
          </a:prstGeom>
          <a:solidFill>
            <a:srgbClr val="ea3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33620" y="271708"/>
            <a:ext cx="648072" cy="338554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600" b="1">
                <a:solidFill>
                  <a:schemeClr val="bg1"/>
                </a:solidFill>
              </a:rPr>
              <a:t>01</a:t>
            </a:r>
            <a:endParaRPr lang="ko-KR" altLang="en-US" sz="1600" b="1">
              <a:solidFill>
                <a:schemeClr val="bg1"/>
              </a:solidFill>
            </a:endParaRPr>
          </a:p>
        </p:txBody>
      </p:sp>
      <p:sp>
        <p:nvSpPr>
          <p:cNvPr id="1027" name=""/>
          <p:cNvSpPr txBox="1"/>
          <p:nvPr/>
        </p:nvSpPr>
        <p:spPr>
          <a:xfrm>
            <a:off x="808152" y="339501"/>
            <a:ext cx="1531600" cy="363444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/>
          </a:p>
        </p:txBody>
      </p:sp>
      <p:sp>
        <p:nvSpPr>
          <p:cNvPr id="1028" name=""/>
          <p:cNvSpPr txBox="1"/>
          <p:nvPr/>
        </p:nvSpPr>
        <p:spPr>
          <a:xfrm>
            <a:off x="755576" y="339502"/>
            <a:ext cx="2304256" cy="36344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/>
              <a:t>신토의 정의(定義)</a:t>
            </a:r>
            <a:endParaRPr lang="ko-KR" altLang="en-US"/>
          </a:p>
        </p:txBody>
      </p:sp>
      <p:pic>
        <p:nvPicPr>
          <p:cNvPr id="1029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67544" y="864096"/>
            <a:ext cx="1131590" cy="1131590"/>
          </a:xfrm>
          <a:prstGeom prst="rect">
            <a:avLst/>
          </a:prstGeom>
        </p:spPr>
      </p:pic>
      <p:sp>
        <p:nvSpPr>
          <p:cNvPr id="1030" name="직사각형 7"/>
          <p:cNvSpPr/>
          <p:nvPr/>
        </p:nvSpPr>
        <p:spPr>
          <a:xfrm>
            <a:off x="1763688" y="987574"/>
            <a:ext cx="64367" cy="360040"/>
          </a:xfrm>
          <a:prstGeom prst="rect">
            <a:avLst/>
          </a:prstGeom>
          <a:solidFill>
            <a:srgbClr val="ea3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2800"/>
          </a:p>
        </p:txBody>
      </p:sp>
      <p:sp>
        <p:nvSpPr>
          <p:cNvPr id="1031" name="직사각형 7"/>
          <p:cNvSpPr/>
          <p:nvPr/>
        </p:nvSpPr>
        <p:spPr>
          <a:xfrm>
            <a:off x="1763688" y="1491630"/>
            <a:ext cx="64367" cy="360040"/>
          </a:xfrm>
          <a:prstGeom prst="rect">
            <a:avLst/>
          </a:prstGeom>
          <a:solidFill>
            <a:srgbClr val="ea3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2800"/>
          </a:p>
        </p:txBody>
      </p:sp>
      <p:sp>
        <p:nvSpPr>
          <p:cNvPr id="1034" name=""/>
          <p:cNvSpPr txBox="1"/>
          <p:nvPr/>
        </p:nvSpPr>
        <p:spPr>
          <a:xfrm>
            <a:off x="1907703" y="987574"/>
            <a:ext cx="3024336" cy="36726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/>
          </a:p>
        </p:txBody>
      </p:sp>
      <p:sp>
        <p:nvSpPr>
          <p:cNvPr id="1035" name=""/>
          <p:cNvSpPr txBox="1"/>
          <p:nvPr/>
        </p:nvSpPr>
        <p:spPr>
          <a:xfrm>
            <a:off x="1835696" y="987574"/>
            <a:ext cx="5616624" cy="36726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>
                <a:latin typeface="한컴 고딕"/>
                <a:ea typeface="한컴 고딕"/>
              </a:rPr>
              <a:t>일본의 민속 신앙 체계로, 일본 고유의 다신교 종교</a:t>
            </a:r>
            <a:endParaRPr lang="ko-KR" altLang="en-US">
              <a:latin typeface="한컴 고딕"/>
            </a:endParaRPr>
          </a:p>
        </p:txBody>
      </p:sp>
      <p:sp>
        <p:nvSpPr>
          <p:cNvPr id="1036" name=""/>
          <p:cNvSpPr txBox="1"/>
          <p:nvPr/>
        </p:nvSpPr>
        <p:spPr>
          <a:xfrm>
            <a:off x="1835694" y="1484030"/>
            <a:ext cx="7128794" cy="36764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/>
              <a:t>신기(神祈) 신앙이라고도 하는데, 신기란 천신지기(天神地祇)의 준말</a:t>
            </a:r>
            <a:endParaRPr lang="ko-KR" altLang="en-US"/>
          </a:p>
        </p:txBody>
      </p:sp>
      <p:sp>
        <p:nvSpPr>
          <p:cNvPr id="1039" name=""/>
          <p:cNvSpPr txBox="1"/>
          <p:nvPr/>
        </p:nvSpPr>
        <p:spPr>
          <a:xfrm>
            <a:off x="611560" y="2133987"/>
            <a:ext cx="1512168" cy="29374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1400"/>
              <a:t>한자 </a:t>
            </a:r>
            <a:r>
              <a:rPr lang="en-US" altLang="ko-KR" sz="1400"/>
              <a:t>:</a:t>
            </a:r>
            <a:r>
              <a:rPr lang="ko-KR" altLang="en-US" sz="1400"/>
              <a:t> 神道</a:t>
            </a:r>
            <a:endParaRPr lang="ko-KR" altLang="en-US" sz="1400"/>
          </a:p>
        </p:txBody>
      </p:sp>
      <p:sp>
        <p:nvSpPr>
          <p:cNvPr id="1040" name=""/>
          <p:cNvSpPr txBox="1"/>
          <p:nvPr/>
        </p:nvSpPr>
        <p:spPr>
          <a:xfrm>
            <a:off x="755575" y="2383725"/>
            <a:ext cx="2160241" cy="37662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1400"/>
              <a:t>일본어</a:t>
            </a:r>
            <a:r>
              <a:rPr lang="ko-KR" altLang="en-US" sz="1900"/>
              <a:t> </a:t>
            </a:r>
            <a:r>
              <a:rPr lang="en-US" altLang="ko-KR" sz="1900"/>
              <a:t>:</a:t>
            </a:r>
            <a:r>
              <a:rPr lang="ko-KR" altLang="en-US" sz="1900"/>
              <a:t> </a:t>
            </a:r>
            <a:r>
              <a:rPr lang="ko-KR" altLang="en-US" sz="1500"/>
              <a:t>しんとう</a:t>
            </a:r>
            <a:endParaRPr lang="ko-KR" altLang="en-US" sz="1500"/>
          </a:p>
        </p:txBody>
      </p:sp>
      <p:sp>
        <p:nvSpPr>
          <p:cNvPr id="1041" name=""/>
          <p:cNvSpPr txBox="1"/>
          <p:nvPr/>
        </p:nvSpPr>
        <p:spPr>
          <a:xfrm>
            <a:off x="899592" y="2779385"/>
            <a:ext cx="1944216" cy="29642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1400"/>
              <a:t>영어 </a:t>
            </a:r>
            <a:r>
              <a:rPr lang="en-US" altLang="ko-KR" sz="1400"/>
              <a:t>:</a:t>
            </a:r>
            <a:r>
              <a:rPr lang="ko-KR" altLang="en-US" sz="1400"/>
              <a:t> </a:t>
            </a:r>
            <a:r>
              <a:rPr lang="en-US" altLang="ko-KR" sz="1400"/>
              <a:t>shinto</a:t>
            </a:r>
            <a:endParaRPr lang="en-US" altLang="ko-KR"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push dir="u"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31744" y="215073"/>
            <a:ext cx="451824" cy="451824"/>
          </a:xfrm>
          <a:prstGeom prst="rect">
            <a:avLst/>
          </a:prstGeom>
          <a:solidFill>
            <a:srgbClr val="ea3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2000" b="1">
              <a:solidFill>
                <a:schemeClr val="bg1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744000" y="215073"/>
            <a:ext cx="8148480" cy="52421"/>
          </a:xfrm>
          <a:prstGeom prst="rect">
            <a:avLst/>
          </a:prstGeom>
          <a:solidFill>
            <a:srgbClr val="ea3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33620" y="271708"/>
            <a:ext cx="648072" cy="338554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600" b="1">
                <a:solidFill>
                  <a:schemeClr val="bg1"/>
                </a:solidFill>
              </a:rPr>
              <a:t>02</a:t>
            </a:r>
            <a:endParaRPr lang="en-US" altLang="ko-KR" sz="1600" b="1">
              <a:solidFill>
                <a:schemeClr val="bg1"/>
              </a:solidFill>
            </a:endParaRPr>
          </a:p>
        </p:txBody>
      </p:sp>
      <p:sp>
        <p:nvSpPr>
          <p:cNvPr id="151" name=""/>
          <p:cNvSpPr txBox="1"/>
          <p:nvPr/>
        </p:nvSpPr>
        <p:spPr>
          <a:xfrm>
            <a:off x="755576" y="339502"/>
            <a:ext cx="2304256" cy="363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/>
              <a:t>카미</a:t>
            </a:r>
            <a:r>
              <a:rPr lang="en-US" altLang="ko-KR"/>
              <a:t>(</a:t>
            </a:r>
            <a:r>
              <a:rPr lang="ko-KR" altLang="en-US"/>
              <a:t>神</a:t>
            </a:r>
            <a:r>
              <a:rPr lang="en-US" altLang="ko-KR"/>
              <a:t>)</a:t>
            </a:r>
            <a:endParaRPr lang="en-US" altLang="ko-KR"/>
          </a:p>
        </p:txBody>
      </p:sp>
      <p:sp>
        <p:nvSpPr>
          <p:cNvPr id="153" name=""/>
          <p:cNvSpPr txBox="1"/>
          <p:nvPr/>
        </p:nvSpPr>
        <p:spPr>
          <a:xfrm>
            <a:off x="899592" y="3736791"/>
            <a:ext cx="2880320" cy="347529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1700"/>
              <a:t>신토의 신을 부르는 호칭</a:t>
            </a:r>
            <a:endParaRPr lang="ko-KR" altLang="en-US" sz="1700"/>
          </a:p>
        </p:txBody>
      </p:sp>
      <p:sp>
        <p:nvSpPr>
          <p:cNvPr id="154" name="직사각형 7"/>
          <p:cNvSpPr/>
          <p:nvPr/>
        </p:nvSpPr>
        <p:spPr>
          <a:xfrm>
            <a:off x="907233" y="3795886"/>
            <a:ext cx="64366" cy="216024"/>
          </a:xfrm>
          <a:prstGeom prst="rect">
            <a:avLst/>
          </a:prstGeom>
          <a:solidFill>
            <a:srgbClr val="ea3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2800"/>
          </a:p>
        </p:txBody>
      </p:sp>
      <p:sp>
        <p:nvSpPr>
          <p:cNvPr id="155" name="직사각형 7"/>
          <p:cNvSpPr/>
          <p:nvPr/>
        </p:nvSpPr>
        <p:spPr>
          <a:xfrm>
            <a:off x="1043608" y="4083918"/>
            <a:ext cx="64366" cy="216024"/>
          </a:xfrm>
          <a:prstGeom prst="rect">
            <a:avLst/>
          </a:prstGeom>
          <a:solidFill>
            <a:srgbClr val="ea3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2800"/>
          </a:p>
        </p:txBody>
      </p:sp>
      <p:sp>
        <p:nvSpPr>
          <p:cNvPr id="156" name=""/>
          <p:cNvSpPr txBox="1"/>
          <p:nvPr/>
        </p:nvSpPr>
        <p:spPr>
          <a:xfrm>
            <a:off x="1043608" y="4024421"/>
            <a:ext cx="7848872" cy="345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700"/>
              <a:t>일본 신토에서는 </a:t>
            </a:r>
            <a:r>
              <a:rPr lang="en-US" altLang="ko-KR" sz="1700"/>
              <a:t>800</a:t>
            </a:r>
            <a:r>
              <a:rPr lang="ko-KR" altLang="en-US" sz="1700"/>
              <a:t>만의 신이 있다고 일컬어짐 </a:t>
            </a:r>
            <a:r>
              <a:rPr lang="en-US" altLang="ko-KR" sz="1700"/>
              <a:t>(</a:t>
            </a:r>
            <a:r>
              <a:rPr lang="ko-KR" altLang="en-US" sz="1700"/>
              <a:t>야오요로즈(八百万</a:t>
            </a:r>
            <a:r>
              <a:rPr lang="en-US" altLang="ko-KR" sz="1700"/>
              <a:t>)</a:t>
            </a:r>
            <a:r>
              <a:rPr lang="ko-KR" altLang="en-US" sz="1700"/>
              <a:t> 카미</a:t>
            </a:r>
            <a:r>
              <a:rPr lang="en-US" altLang="ko-KR" sz="1700"/>
              <a:t>)</a:t>
            </a:r>
            <a:endParaRPr lang="en-US" altLang="ko-KR" sz="1700"/>
          </a:p>
        </p:txBody>
      </p:sp>
      <p:pic>
        <p:nvPicPr>
          <p:cNvPr id="157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99592" y="822243"/>
            <a:ext cx="5933813" cy="29016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push dir="u"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31744" y="215073"/>
            <a:ext cx="451824" cy="451824"/>
          </a:xfrm>
          <a:prstGeom prst="rect">
            <a:avLst/>
          </a:prstGeom>
          <a:solidFill>
            <a:srgbClr val="ea3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2000" b="1">
              <a:solidFill>
                <a:schemeClr val="bg1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744000" y="215073"/>
            <a:ext cx="8148480" cy="52421"/>
          </a:xfrm>
          <a:prstGeom prst="rect">
            <a:avLst/>
          </a:prstGeom>
          <a:solidFill>
            <a:srgbClr val="ea3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33620" y="271708"/>
            <a:ext cx="648072" cy="338554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600" b="1">
                <a:solidFill>
                  <a:schemeClr val="bg1"/>
                </a:solidFill>
              </a:rPr>
              <a:t>03</a:t>
            </a:r>
            <a:endParaRPr lang="en-US" altLang="ko-KR" sz="1600" b="1">
              <a:solidFill>
                <a:schemeClr val="bg1"/>
              </a:solidFill>
            </a:endParaRPr>
          </a:p>
        </p:txBody>
      </p:sp>
      <p:sp>
        <p:nvSpPr>
          <p:cNvPr id="78" name=""/>
          <p:cNvSpPr txBox="1"/>
          <p:nvPr/>
        </p:nvSpPr>
        <p:spPr>
          <a:xfrm>
            <a:off x="755576" y="339502"/>
            <a:ext cx="4968552" cy="363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/>
              <a:t>카미</a:t>
            </a:r>
            <a:r>
              <a:rPr lang="en-US" altLang="ko-KR"/>
              <a:t>(</a:t>
            </a:r>
            <a:r>
              <a:rPr lang="ko-KR" altLang="en-US"/>
              <a:t>神</a:t>
            </a:r>
            <a:r>
              <a:rPr lang="en-US" altLang="ko-KR"/>
              <a:t>)</a:t>
            </a:r>
            <a:r>
              <a:rPr lang="ko-KR" altLang="en-US"/>
              <a:t>와 일본인의 종교관</a:t>
            </a:r>
            <a:endParaRPr lang="ko-KR" altLang="en-US"/>
          </a:p>
        </p:txBody>
      </p:sp>
      <p:sp>
        <p:nvSpPr>
          <p:cNvPr id="79" name=""/>
          <p:cNvSpPr txBox="1"/>
          <p:nvPr/>
        </p:nvSpPr>
        <p:spPr>
          <a:xfrm>
            <a:off x="755576" y="3216022"/>
            <a:ext cx="7272808" cy="36384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>
                <a:latin typeface="한컴 고딕"/>
                <a:ea typeface="한컴 고딕"/>
              </a:rPr>
              <a:t>수많은 카미들의 기원은 주로 조령(祖靈), 즉 조상신이라 할 수 있다.</a:t>
            </a:r>
            <a:endParaRPr lang="ko-KR" altLang="en-US">
              <a:latin typeface="한컴 고딕"/>
            </a:endParaRPr>
          </a:p>
        </p:txBody>
      </p:sp>
      <p:sp>
        <p:nvSpPr>
          <p:cNvPr id="80" name=""/>
          <p:cNvSpPr txBox="1"/>
          <p:nvPr/>
        </p:nvSpPr>
        <p:spPr>
          <a:xfrm>
            <a:off x="755576" y="3728065"/>
            <a:ext cx="7632848" cy="64388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>
                <a:latin typeface="한컴 고딕"/>
                <a:ea typeface="한컴 고딕"/>
              </a:rPr>
              <a:t>예부터 일본인들은 사람이 죽은 후 일정 기간이 지나면 그 사령(死靈)이 가족과 촌락을 수호하는 카미가 된다고 생각하여 숭경해 왔다.</a:t>
            </a:r>
            <a:endParaRPr lang="ko-KR" altLang="en-US">
              <a:latin typeface="한컴 고딕"/>
            </a:endParaRPr>
          </a:p>
        </p:txBody>
      </p:sp>
      <p:pic>
        <p:nvPicPr>
          <p:cNvPr id="82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41248" y="777944"/>
            <a:ext cx="4594848" cy="23875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push dir="u"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31744" y="215073"/>
            <a:ext cx="451824" cy="451824"/>
          </a:xfrm>
          <a:prstGeom prst="rect">
            <a:avLst/>
          </a:prstGeom>
          <a:solidFill>
            <a:srgbClr val="ea3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2000" b="1">
              <a:solidFill>
                <a:schemeClr val="bg1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744000" y="215073"/>
            <a:ext cx="8148480" cy="52421"/>
          </a:xfrm>
          <a:prstGeom prst="rect">
            <a:avLst/>
          </a:prstGeom>
          <a:solidFill>
            <a:srgbClr val="ea3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33620" y="271708"/>
            <a:ext cx="648072" cy="338554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600" b="1">
                <a:solidFill>
                  <a:schemeClr val="bg1"/>
                </a:solidFill>
              </a:rPr>
              <a:t>04</a:t>
            </a:r>
            <a:endParaRPr lang="en-US" altLang="ko-KR" sz="1600" b="1">
              <a:solidFill>
                <a:schemeClr val="bg1"/>
              </a:solidFill>
            </a:endParaRPr>
          </a:p>
        </p:txBody>
      </p:sp>
      <p:sp>
        <p:nvSpPr>
          <p:cNvPr id="94" name=""/>
          <p:cNvSpPr txBox="1"/>
          <p:nvPr/>
        </p:nvSpPr>
        <p:spPr>
          <a:xfrm>
            <a:off x="755576" y="339502"/>
            <a:ext cx="2304256" cy="363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/>
              <a:t>자연숭배적 관념</a:t>
            </a:r>
            <a:endParaRPr lang="ko-KR" altLang="en-US"/>
          </a:p>
        </p:txBody>
      </p:sp>
      <p:pic>
        <p:nvPicPr>
          <p:cNvPr id="97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187624" y="1471946"/>
            <a:ext cx="4556328" cy="2199606"/>
          </a:xfrm>
          <a:prstGeom prst="rect">
            <a:avLst/>
          </a:prstGeom>
        </p:spPr>
      </p:pic>
      <p:sp>
        <p:nvSpPr>
          <p:cNvPr id="98" name=""/>
          <p:cNvSpPr txBox="1"/>
          <p:nvPr/>
        </p:nvSpPr>
        <p:spPr>
          <a:xfrm>
            <a:off x="1115616" y="934983"/>
            <a:ext cx="7200800" cy="34062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1700"/>
              <a:t>신토의 카미 중에는 자연물을 신격화한 신들이 대다수를 차지한다.</a:t>
            </a:r>
            <a:endParaRPr lang="ko-KR" altLang="en-US" sz="1700"/>
          </a:p>
        </p:txBody>
      </p:sp>
      <p:sp>
        <p:nvSpPr>
          <p:cNvPr id="100" name=""/>
          <p:cNvSpPr txBox="1"/>
          <p:nvPr/>
        </p:nvSpPr>
        <p:spPr>
          <a:xfrm>
            <a:off x="5940152" y="987574"/>
            <a:ext cx="2880320" cy="36726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/>
          </a:p>
        </p:txBody>
      </p:sp>
      <p:sp>
        <p:nvSpPr>
          <p:cNvPr id="102" name=""/>
          <p:cNvSpPr txBox="1"/>
          <p:nvPr/>
        </p:nvSpPr>
        <p:spPr>
          <a:xfrm>
            <a:off x="6444208" y="1275606"/>
            <a:ext cx="2952329" cy="284589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 sz="1300" b="1">
              <a:solidFill>
                <a:srgbClr val="9c3b00"/>
              </a:solidFill>
              <a:latin typeface="Arial"/>
              <a:ea typeface="한컴돋움"/>
              <a:cs typeface="Arial"/>
            </a:endParaRPr>
          </a:p>
        </p:txBody>
      </p:sp>
      <p:sp>
        <p:nvSpPr>
          <p:cNvPr id="105" name=""/>
          <p:cNvSpPr txBox="1"/>
          <p:nvPr/>
        </p:nvSpPr>
        <p:spPr>
          <a:xfrm>
            <a:off x="1043608" y="3749372"/>
            <a:ext cx="7776866" cy="1126634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1700"/>
              <a:t>아마테라스(天照大神)는 태양을 신격화한 것이고</a:t>
            </a:r>
            <a:endParaRPr lang="ko-KR" altLang="en-US" sz="1700"/>
          </a:p>
          <a:p>
            <a:pPr>
              <a:defRPr/>
            </a:pPr>
            <a:r>
              <a:rPr lang="ko-KR" altLang="en-US" sz="1700"/>
              <a:t>그 밖에도 달을 신격화한 츠쿠요미(月讀命)</a:t>
            </a:r>
            <a:endParaRPr lang="ko-KR" altLang="en-US" sz="1700"/>
          </a:p>
          <a:p>
            <a:pPr>
              <a:defRPr/>
            </a:pPr>
            <a:r>
              <a:rPr lang="ko-KR" altLang="en-US" sz="1700"/>
              <a:t>폭풍우를 신격화한 스사노오(須佐之男命)를 비롯하여</a:t>
            </a:r>
            <a:endParaRPr lang="ko-KR" altLang="en-US" sz="1700"/>
          </a:p>
          <a:p>
            <a:pPr>
              <a:defRPr/>
            </a:pPr>
            <a:r>
              <a:rPr lang="ko-KR" altLang="en-US" sz="1700"/>
              <a:t>산, 들, 강, 바다, 나무, 새, 짐승, 벌레, 풀, 돌 등의 자연물을 신격화하였다.</a:t>
            </a:r>
            <a:endParaRPr lang="ko-KR" altLang="en-US" sz="1700"/>
          </a:p>
        </p:txBody>
      </p:sp>
      <p:sp>
        <p:nvSpPr>
          <p:cNvPr id="106" name=""/>
          <p:cNvSpPr/>
          <p:nvPr/>
        </p:nvSpPr>
        <p:spPr>
          <a:xfrm>
            <a:off x="971600" y="3867894"/>
            <a:ext cx="72008" cy="72008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07" name=""/>
          <p:cNvSpPr/>
          <p:nvPr/>
        </p:nvSpPr>
        <p:spPr>
          <a:xfrm>
            <a:off x="1043608" y="1059582"/>
            <a:ext cx="72008" cy="72008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push dir="u"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31744" y="215073"/>
            <a:ext cx="451824" cy="451824"/>
          </a:xfrm>
          <a:prstGeom prst="rect">
            <a:avLst/>
          </a:prstGeom>
          <a:solidFill>
            <a:srgbClr val="ea3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2000" b="1">
              <a:solidFill>
                <a:schemeClr val="bg1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744000" y="215073"/>
            <a:ext cx="8148480" cy="52421"/>
          </a:xfrm>
          <a:prstGeom prst="rect">
            <a:avLst/>
          </a:prstGeom>
          <a:solidFill>
            <a:srgbClr val="ea3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33620" y="271708"/>
            <a:ext cx="648072" cy="338554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600" b="1">
                <a:solidFill>
                  <a:schemeClr val="bg1"/>
                </a:solidFill>
              </a:rPr>
              <a:t>05</a:t>
            </a:r>
            <a:endParaRPr lang="en-US" altLang="ko-KR" sz="1600" b="1">
              <a:solidFill>
                <a:schemeClr val="bg1"/>
              </a:solidFill>
            </a:endParaRPr>
          </a:p>
        </p:txBody>
      </p:sp>
      <p:sp>
        <p:nvSpPr>
          <p:cNvPr id="94" name=""/>
          <p:cNvSpPr txBox="1"/>
          <p:nvPr/>
        </p:nvSpPr>
        <p:spPr>
          <a:xfrm>
            <a:off x="755576" y="339502"/>
            <a:ext cx="2304256" cy="363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/>
              <a:t>카미</a:t>
            </a:r>
            <a:r>
              <a:rPr lang="en-US" altLang="ko-KR"/>
              <a:t>(</a:t>
            </a:r>
            <a:r>
              <a:rPr lang="ko-KR" altLang="en-US"/>
              <a:t>神</a:t>
            </a:r>
            <a:r>
              <a:rPr lang="en-US" altLang="ko-KR"/>
              <a:t>)</a:t>
            </a:r>
            <a:r>
              <a:rPr lang="ko-KR" altLang="en-US"/>
              <a:t>만의 특징</a:t>
            </a:r>
            <a:endParaRPr lang="ko-KR" altLang="en-US"/>
          </a:p>
        </p:txBody>
      </p:sp>
      <p:sp>
        <p:nvSpPr>
          <p:cNvPr id="97" name=""/>
          <p:cNvSpPr/>
          <p:nvPr/>
        </p:nvSpPr>
        <p:spPr>
          <a:xfrm>
            <a:off x="827584" y="1131590"/>
            <a:ext cx="72008" cy="72008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98" name=""/>
          <p:cNvSpPr/>
          <p:nvPr/>
        </p:nvSpPr>
        <p:spPr>
          <a:xfrm>
            <a:off x="827584" y="1923678"/>
            <a:ext cx="72008" cy="72008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99" name=""/>
          <p:cNvSpPr/>
          <p:nvPr/>
        </p:nvSpPr>
        <p:spPr>
          <a:xfrm>
            <a:off x="827584" y="2715766"/>
            <a:ext cx="72008" cy="72008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00" name=""/>
          <p:cNvSpPr/>
          <p:nvPr/>
        </p:nvSpPr>
        <p:spPr>
          <a:xfrm>
            <a:off x="827584" y="3507854"/>
            <a:ext cx="72008" cy="72008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02" name=""/>
          <p:cNvSpPr txBox="1"/>
          <p:nvPr/>
        </p:nvSpPr>
        <p:spPr>
          <a:xfrm>
            <a:off x="899592" y="987574"/>
            <a:ext cx="7848872" cy="64348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/>
              <a:t>카미는 인간과 질적으로 상이한 </a:t>
            </a:r>
            <a:r>
              <a:rPr lang="ko-KR" altLang="en-US" b="1"/>
              <a:t>절대 타자로서의 창조신이 아니다.</a:t>
            </a:r>
            <a:endParaRPr lang="ko-KR" altLang="en-US"/>
          </a:p>
          <a:p>
            <a:pPr>
              <a:defRPr/>
            </a:pPr>
            <a:r>
              <a:rPr lang="ko-KR" altLang="en-US"/>
              <a:t>신토에서는 카미와 인간 사이의 본질적인 차이를 인정하지 않기 때문이다.</a:t>
            </a:r>
            <a:endParaRPr lang="ko-KR" altLang="en-US"/>
          </a:p>
        </p:txBody>
      </p:sp>
      <p:sp>
        <p:nvSpPr>
          <p:cNvPr id="103" name=""/>
          <p:cNvSpPr txBox="1"/>
          <p:nvPr/>
        </p:nvSpPr>
        <p:spPr>
          <a:xfrm>
            <a:off x="899591" y="1785759"/>
            <a:ext cx="7632849" cy="64197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/>
              <a:t>카미는 </a:t>
            </a:r>
            <a:r>
              <a:rPr lang="ko-KR" altLang="en-US" b="1"/>
              <a:t>선악의 구분을 넘어서 있다.</a:t>
            </a:r>
            <a:r>
              <a:rPr lang="ko-KR" altLang="en-US"/>
              <a:t> 카미는 그리스도교와 같이 절대적으로 선한 신이 아닌, 도덕적인 선악에 구애받지 않는 존재로 상정된다.</a:t>
            </a:r>
            <a:endParaRPr lang="ko-KR" altLang="en-US"/>
          </a:p>
        </p:txBody>
      </p:sp>
      <p:sp>
        <p:nvSpPr>
          <p:cNvPr id="104" name=""/>
          <p:cNvSpPr txBox="1"/>
          <p:nvPr/>
        </p:nvSpPr>
        <p:spPr>
          <a:xfrm>
            <a:off x="899592" y="2571750"/>
            <a:ext cx="7272808" cy="64160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/>
              <a:t>일본인은 인간에게 매우 친숙하고 현실적인 카미를 선호한다</a:t>
            </a:r>
            <a:r>
              <a:rPr lang="en-US" altLang="ko-KR"/>
              <a:t>.</a:t>
            </a:r>
            <a:r>
              <a:rPr lang="ko-KR" altLang="en-US"/>
              <a:t> 따라서 신토에서는 추상적이거나 초월적인 신이 숭배된 적이 거의 없다.</a:t>
            </a:r>
            <a:endParaRPr lang="ko-KR" altLang="en-US"/>
          </a:p>
        </p:txBody>
      </p:sp>
      <p:sp>
        <p:nvSpPr>
          <p:cNvPr id="105" name=""/>
          <p:cNvSpPr txBox="1"/>
          <p:nvPr/>
        </p:nvSpPr>
        <p:spPr>
          <a:xfrm>
            <a:off x="899592" y="3394293"/>
            <a:ext cx="7632848" cy="90910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/>
              <a:t>카미와 인간의 관계는 상호의존적인 </a:t>
            </a:r>
            <a:r>
              <a:rPr lang="ko-KR" altLang="en-US" b="1"/>
              <a:t>기브 앤 테이크의 관계</a:t>
            </a:r>
            <a:r>
              <a:rPr lang="ko-KR" altLang="en-US"/>
              <a:t>에 가깝다.</a:t>
            </a:r>
            <a:endParaRPr lang="ko-KR" altLang="en-US"/>
          </a:p>
          <a:p>
            <a:pPr>
              <a:defRPr/>
            </a:pPr>
            <a:r>
              <a:rPr lang="ko-KR" altLang="en-US"/>
              <a:t>즉 인간은 카미를 숭경함으로써 카미의 영위(靈威)를 높여주며, 그 대가로 카미는 인간을 지켜주고 복을 가져다준다고 여겨졌다.</a:t>
            </a:r>
            <a:endParaRPr lang="ko-KR" altLang="en-US"/>
          </a:p>
        </p:txBody>
      </p:sp>
      <p:pic>
        <p:nvPicPr>
          <p:cNvPr id="106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172401" y="4123319"/>
            <a:ext cx="971600" cy="10201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push dir="u"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31744" y="215073"/>
            <a:ext cx="451824" cy="451824"/>
          </a:xfrm>
          <a:prstGeom prst="rect">
            <a:avLst/>
          </a:prstGeom>
          <a:solidFill>
            <a:srgbClr val="ea3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2000" b="1">
              <a:solidFill>
                <a:schemeClr val="bg1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744000" y="215073"/>
            <a:ext cx="8148480" cy="52421"/>
          </a:xfrm>
          <a:prstGeom prst="rect">
            <a:avLst/>
          </a:prstGeom>
          <a:solidFill>
            <a:srgbClr val="ea3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33620" y="271708"/>
            <a:ext cx="648072" cy="338554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600" b="1">
                <a:solidFill>
                  <a:schemeClr val="bg1"/>
                </a:solidFill>
              </a:rPr>
              <a:t>06</a:t>
            </a:r>
            <a:endParaRPr lang="en-US" altLang="ko-KR" sz="1600" b="1">
              <a:solidFill>
                <a:schemeClr val="bg1"/>
              </a:solidFill>
            </a:endParaRPr>
          </a:p>
        </p:txBody>
      </p:sp>
      <p:sp>
        <p:nvSpPr>
          <p:cNvPr id="28" name=""/>
          <p:cNvSpPr txBox="1"/>
          <p:nvPr/>
        </p:nvSpPr>
        <p:spPr>
          <a:xfrm>
            <a:off x="755576" y="339502"/>
            <a:ext cx="2448272" cy="363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/>
              <a:t>신사(神社)와 그 특징</a:t>
            </a:r>
            <a:endParaRPr lang="ko-KR" altLang="en-US"/>
          </a:p>
        </p:txBody>
      </p:sp>
      <p:pic>
        <p:nvPicPr>
          <p:cNvPr id="29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60318" y="887930"/>
            <a:ext cx="4359753" cy="2907955"/>
          </a:xfrm>
          <a:prstGeom prst="rect">
            <a:avLst/>
          </a:prstGeom>
        </p:spPr>
      </p:pic>
      <p:sp>
        <p:nvSpPr>
          <p:cNvPr id="30" name=""/>
          <p:cNvSpPr txBox="1"/>
          <p:nvPr/>
        </p:nvSpPr>
        <p:spPr>
          <a:xfrm>
            <a:off x="755573" y="3795886"/>
            <a:ext cx="3384376" cy="240809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1000" b="1"/>
              <a:t>사진 </a:t>
            </a:r>
            <a:r>
              <a:rPr lang="en-US" altLang="ko-KR" sz="1000" b="1"/>
              <a:t>:</a:t>
            </a:r>
            <a:r>
              <a:rPr lang="ko-KR" altLang="en-US" sz="1000" b="1"/>
              <a:t> 메이지 신궁</a:t>
            </a:r>
            <a:r>
              <a:rPr lang="en-US" altLang="ko-KR" sz="1000" b="1"/>
              <a:t>(明治神宮)</a:t>
            </a:r>
            <a:endParaRPr lang="en-US" altLang="ko-KR" sz="1000" b="1"/>
          </a:p>
        </p:txBody>
      </p:sp>
      <p:sp>
        <p:nvSpPr>
          <p:cNvPr id="32" name=""/>
          <p:cNvSpPr/>
          <p:nvPr/>
        </p:nvSpPr>
        <p:spPr>
          <a:xfrm>
            <a:off x="5508104" y="987574"/>
            <a:ext cx="72008" cy="72008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3" name=""/>
          <p:cNvSpPr/>
          <p:nvPr/>
        </p:nvSpPr>
        <p:spPr>
          <a:xfrm>
            <a:off x="5508104" y="1923678"/>
            <a:ext cx="72008" cy="72008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4" name=""/>
          <p:cNvSpPr/>
          <p:nvPr/>
        </p:nvSpPr>
        <p:spPr>
          <a:xfrm>
            <a:off x="5508104" y="3003798"/>
            <a:ext cx="72008" cy="72008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5" name=""/>
          <p:cNvSpPr txBox="1"/>
          <p:nvPr/>
        </p:nvSpPr>
        <p:spPr>
          <a:xfrm>
            <a:off x="5580112" y="836354"/>
            <a:ext cx="2664296" cy="367244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/>
              <a:t>신토의 주 건물</a:t>
            </a:r>
            <a:endParaRPr lang="ko-KR" altLang="en-US"/>
          </a:p>
        </p:txBody>
      </p:sp>
      <p:sp>
        <p:nvSpPr>
          <p:cNvPr id="36" name=""/>
          <p:cNvSpPr txBox="1"/>
          <p:nvPr/>
        </p:nvSpPr>
        <p:spPr>
          <a:xfrm>
            <a:off x="5580112" y="1779662"/>
            <a:ext cx="3312368" cy="36268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/>
              <a:t>불교의 절, 가톨릭의 성당급</a:t>
            </a:r>
            <a:endParaRPr lang="ko-KR" altLang="en-US"/>
          </a:p>
        </p:txBody>
      </p:sp>
      <p:sp>
        <p:nvSpPr>
          <p:cNvPr id="37" name=""/>
          <p:cNvSpPr txBox="1"/>
          <p:nvPr/>
        </p:nvSpPr>
        <p:spPr>
          <a:xfrm>
            <a:off x="5544614" y="2859782"/>
            <a:ext cx="3491882" cy="691515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>
              <a:lnSpc>
                <a:spcPct val="110000"/>
              </a:lnSpc>
              <a:defRPr/>
            </a:pPr>
            <a:r>
              <a:rPr lang="ko-KR" altLang="en-US">
                <a:solidFill>
                  <a:schemeClr val="tx1"/>
                </a:solidFill>
              </a:rPr>
              <a:t>과거에는 그저 신성시 여겨지는</a:t>
            </a:r>
            <a:endParaRPr lang="ko-KR" altLang="en-US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defRPr/>
            </a:pPr>
            <a:r>
              <a:rPr lang="ko-KR" altLang="en-US">
                <a:solidFill>
                  <a:schemeClr val="tx1"/>
                </a:solidFill>
              </a:rPr>
              <a:t>장소에 불과 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8" name=""/>
          <p:cNvSpPr/>
          <p:nvPr/>
        </p:nvSpPr>
        <p:spPr>
          <a:xfrm>
            <a:off x="827584" y="4155926"/>
            <a:ext cx="72008" cy="72008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9" name=""/>
          <p:cNvSpPr txBox="1"/>
          <p:nvPr/>
        </p:nvSpPr>
        <p:spPr>
          <a:xfrm>
            <a:off x="864096" y="4019435"/>
            <a:ext cx="7020272" cy="64054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/>
              <a:t>불교 문화가 전해지면서 점차 신이 거주하는 장소라는 인식과 함께 사람들이 참배를 하러 오는 방식으로 바뀜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push dir="u"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31744" y="215073"/>
            <a:ext cx="451824" cy="451824"/>
          </a:xfrm>
          <a:prstGeom prst="rect">
            <a:avLst/>
          </a:prstGeom>
          <a:solidFill>
            <a:srgbClr val="ea3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2000" b="1">
              <a:solidFill>
                <a:schemeClr val="bg1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744000" y="215073"/>
            <a:ext cx="8148480" cy="52421"/>
          </a:xfrm>
          <a:prstGeom prst="rect">
            <a:avLst/>
          </a:prstGeom>
          <a:solidFill>
            <a:srgbClr val="ea3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33620" y="271708"/>
            <a:ext cx="648072" cy="338554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600" b="1">
                <a:solidFill>
                  <a:schemeClr val="bg1"/>
                </a:solidFill>
              </a:rPr>
              <a:t>00</a:t>
            </a:r>
            <a:endParaRPr lang="en-US" altLang="ko-KR" sz="1600" b="1">
              <a:solidFill>
                <a:schemeClr val="bg1"/>
              </a:solidFill>
            </a:endParaRPr>
          </a:p>
        </p:txBody>
      </p:sp>
      <p:sp>
        <p:nvSpPr>
          <p:cNvPr id="12" name=""/>
          <p:cNvSpPr txBox="1"/>
          <p:nvPr/>
        </p:nvSpPr>
        <p:spPr>
          <a:xfrm>
            <a:off x="3059832" y="2139702"/>
            <a:ext cx="2592288" cy="69951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4000">
                <a:latin typeface="한컴 고딕"/>
                <a:ea typeface="한컴 고딕"/>
              </a:rPr>
              <a:t>감사합니다</a:t>
            </a:r>
            <a:endParaRPr lang="ko-KR" altLang="en-US" sz="4000">
              <a:latin typeface="한컴 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push dir="u"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Times New Roman"/>
      </a:majorFont>
      <a:minorFont>
        <a:latin typeface="함초롬돋움"/>
        <a:ea typeface="함초롬돋움"/>
        <a:cs typeface="Times New Roman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>R&amp;D</ep:Company>
  <ep:Words>483</ep:Words>
  <ep:PresentationFormat>화면 슬라이드 쇼(16:9)</ep:PresentationFormat>
  <ep:Paragraphs>99</ep:Paragraphs>
  <ep:Slides>8</ep:Slides>
  <ep:Notes>6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ep:HeadingPairs>
  <ep: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2006-10-05T04:04:58.000</dcterms:created>
  <dc:creator>Microsoft Corporation</dc:creator>
  <cp:lastModifiedBy>Lee</cp:lastModifiedBy>
  <dcterms:modified xsi:type="dcterms:W3CDTF">2018-03-29T11:40:25.090</dcterms:modified>
  <cp:revision>115</cp:revision>
  <dc:title>PowerPoint 프레젠테이션</dc:title>
  <cp:version>1000.0000.01</cp:version>
</cp:coreProperties>
</file>