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281" r:id="rId2"/>
    <p:sldId id="282" r:id="rId3"/>
    <p:sldId id="308" r:id="rId4"/>
    <p:sldId id="267" r:id="rId5"/>
    <p:sldId id="261" r:id="rId6"/>
    <p:sldId id="269" r:id="rId7"/>
    <p:sldId id="262" r:id="rId8"/>
    <p:sldId id="265" r:id="rId9"/>
    <p:sldId id="266" r:id="rId10"/>
    <p:sldId id="268" r:id="rId11"/>
    <p:sldId id="271" r:id="rId12"/>
    <p:sldId id="30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310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311" r:id="rId34"/>
    <p:sldId id="293" r:id="rId35"/>
    <p:sldId id="294" r:id="rId36"/>
    <p:sldId id="305" r:id="rId37"/>
    <p:sldId id="301" r:id="rId38"/>
    <p:sldId id="302" r:id="rId39"/>
    <p:sldId id="303" r:id="rId40"/>
    <p:sldId id="306" r:id="rId41"/>
    <p:sldId id="304" r:id="rId42"/>
    <p:sldId id="307" r:id="rId43"/>
    <p:sldId id="312" r:id="rId44"/>
    <p:sldId id="299" r:id="rId45"/>
    <p:sldId id="300" r:id="rId46"/>
    <p:sldId id="295" r:id="rId47"/>
    <p:sldId id="296" r:id="rId48"/>
    <p:sldId id="297" r:id="rId49"/>
    <p:sldId id="298" r:id="rId50"/>
  </p:sldIdLst>
  <p:sldSz cx="12192000" cy="6858000"/>
  <p:notesSz cx="6858000" cy="9144000"/>
  <p:embeddedFontLst>
    <p:embeddedFont>
      <p:font typeface="Baskerville Old Face" pitchFamily="18" charset="0"/>
      <p:regular r:id="rId52"/>
    </p:embeddedFont>
    <p:embeddedFont>
      <p:font typeface="맑은 고딕" pitchFamily="50" charset="-127"/>
      <p:regular r:id="rId53"/>
      <p:bold r:id="rId5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0B0"/>
    <a:srgbClr val="BBA79F"/>
    <a:srgbClr val="55443D"/>
    <a:srgbClr val="4C3C36"/>
    <a:srgbClr val="66524A"/>
    <a:srgbClr val="F18787"/>
    <a:srgbClr val="F39595"/>
    <a:srgbClr val="F9CBCB"/>
    <a:srgbClr val="453631"/>
    <a:srgbClr val="312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789" autoAdjust="0"/>
    <p:restoredTop sz="95268" autoAdjust="0"/>
  </p:normalViewPr>
  <p:slideViewPr>
    <p:cSldViewPr snapToGrid="0">
      <p:cViewPr>
        <p:scale>
          <a:sx n="70" d="100"/>
          <a:sy n="70" d="100"/>
        </p:scale>
        <p:origin x="-1914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DB9D3-CE80-4FE5-BB55-E6C5A9C6F9C3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35FE-1409-42EE-9A39-D6AD282937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2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907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A35FE-1409-42EE-9A39-D6AD282937C9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746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669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737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35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6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22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66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605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65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31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58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1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3C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E57A4-87A0-4A4B-BC74-AE599E8A05A6}" type="datetimeFigureOut">
              <a:rPr lang="ko-KR" altLang="en-US" smtClean="0"/>
              <a:t>2017-05-17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CF67-66E0-4038-A50D-857439BD36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1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ver.com/entry.nhn?docId=2440257&amp;cid=51636&amp;categoryId=5163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gx-tLWnQQ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term/happy-children/1013309" TargetMode="External"/><Relationship Id="rId5" Type="http://schemas.openxmlformats.org/officeDocument/2006/relationships/image" Target="../media/image32.png"/><Relationship Id="rId4" Type="http://schemas.openxmlformats.org/officeDocument/2006/relationships/hyperlink" Target="https://thenounproject.com/term/elderly/91305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thenounproject.com/term/elderly/913051" TargetMode="External"/><Relationship Id="rId4" Type="http://schemas.openxmlformats.org/officeDocument/2006/relationships/image" Target="../media/image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thenounproject.com/term/elderly/913051" TargetMode="External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thenounproject.com/term/elderly/913051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hyperlink" Target="https://thenounproject.com/term/happy-children/10133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henounproject.com/term/happy-children/1013309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3.png"/><Relationship Id="rId4" Type="http://schemas.openxmlformats.org/officeDocument/2006/relationships/hyperlink" Target="https://thenounproject.com/term/happy-children/1013309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term/elderly/913051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thenounproject.com/term/happy-children/1013309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Q-Yk41qwU&amp;t=8s" TargetMode="External"/><Relationship Id="rId7" Type="http://schemas.openxmlformats.org/officeDocument/2006/relationships/hyperlink" Target="https://youtu.be/BTQ-Yk41qwU?t=48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438151" y="438150"/>
            <a:ext cx="5267325" cy="3292078"/>
            <a:chOff x="438150" y="438150"/>
            <a:chExt cx="5267325" cy="329207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" y="438150"/>
              <a:ext cx="5267325" cy="3292078"/>
            </a:xfrm>
            <a:prstGeom prst="rect">
              <a:avLst/>
            </a:prstGeom>
          </p:spPr>
        </p:pic>
        <p:sp>
          <p:nvSpPr>
            <p:cNvPr id="6" name="직사각형 5"/>
            <p:cNvSpPr/>
            <p:nvPr/>
          </p:nvSpPr>
          <p:spPr>
            <a:xfrm>
              <a:off x="438150" y="438150"/>
              <a:ext cx="5267325" cy="3292078"/>
            </a:xfrm>
            <a:prstGeom prst="rect">
              <a:avLst/>
            </a:prstGeom>
            <a:solidFill>
              <a:srgbClr val="55443D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3019425" y="1638300"/>
            <a:ext cx="2686051" cy="3790950"/>
          </a:xfrm>
          <a:prstGeom prst="rect">
            <a:avLst/>
          </a:prstGeom>
          <a:solidFill>
            <a:srgbClr val="F5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 rot="5400000">
            <a:off x="1354455" y="2286001"/>
            <a:ext cx="160020" cy="1200151"/>
          </a:xfrm>
          <a:prstGeom prst="rect">
            <a:avLst/>
          </a:prstGeom>
          <a:solidFill>
            <a:srgbClr val="F5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35011" y="2267615"/>
            <a:ext cx="5319085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b="1" baseline="-25000" dirty="0" smtClean="0">
                <a:solidFill>
                  <a:srgbClr val="4C3C36"/>
                </a:solidFill>
                <a:latin typeface="Baskerville Old Face" panose="02020602080505020303" pitchFamily="18" charset="0"/>
              </a:rPr>
              <a:t>일본</a:t>
            </a:r>
            <a:r>
              <a:rPr lang="ko-KR" altLang="en-US" sz="8000" b="1" baseline="-25000" dirty="0" smtClean="0">
                <a:solidFill>
                  <a:srgbClr val="F6B0B0"/>
                </a:solidFill>
                <a:latin typeface="Baskerville Old Face" panose="02020602080505020303" pitchFamily="18" charset="0"/>
              </a:rPr>
              <a:t>의 사회복지 </a:t>
            </a:r>
            <a:endParaRPr lang="ko-KR" altLang="en-US" sz="8000" b="1" baseline="-25000" dirty="0">
              <a:solidFill>
                <a:srgbClr val="F6B0B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986" y="201405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baseline="-25000" dirty="0" smtClean="0">
                <a:solidFill>
                  <a:srgbClr val="4C3C36"/>
                </a:solidFill>
                <a:latin typeface="Baskerville Old Face" panose="02020602080505020303" pitchFamily="18" charset="0"/>
              </a:rPr>
              <a:t>일본지역연구</a:t>
            </a:r>
            <a:endParaRPr lang="ko-KR" altLang="en-US" sz="3600" b="1" baseline="-25000" dirty="0">
              <a:solidFill>
                <a:srgbClr val="4C3C36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554361" y="5450683"/>
            <a:ext cx="942975" cy="942975"/>
          </a:xfrm>
          <a:prstGeom prst="rect">
            <a:avLst/>
          </a:prstGeom>
          <a:noFill/>
          <a:ln w="38100">
            <a:solidFill>
              <a:srgbClr val="F5A9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0554361" y="5713673"/>
            <a:ext cx="100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spc="6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일본어</a:t>
            </a:r>
            <a:endParaRPr lang="en-US" altLang="ko-KR" sz="1200" b="1" spc="600" dirty="0" smtClean="0">
              <a:solidFill>
                <a:srgbClr val="F5A9A9"/>
              </a:solidFill>
              <a:latin typeface="HU바람고딕130" panose="02020603020101020101" pitchFamily="18" charset="-127"/>
              <a:ea typeface="HU바람고딕130" panose="02020603020101020101" pitchFamily="18" charset="-127"/>
            </a:endParaRPr>
          </a:p>
          <a:p>
            <a:pPr algn="ctr"/>
            <a:r>
              <a:rPr lang="ko-KR" altLang="en-US" sz="1200" b="1" spc="6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일어학과</a:t>
            </a:r>
            <a:endParaRPr lang="ko-KR" altLang="en-US" sz="1200" b="1" spc="600" dirty="0">
              <a:solidFill>
                <a:srgbClr val="F5A9A9"/>
              </a:solidFill>
              <a:latin typeface="HU바람고딕130" panose="02020603020101020101" pitchFamily="18" charset="-127"/>
              <a:ea typeface="HU바람고딕130" panose="02020603020101020101" pitchFamily="18" charset="-127"/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11719560" y="-2381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619558" y="3603992"/>
            <a:ext cx="21852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21*017*2</a:t>
            </a:r>
            <a:r>
              <a:rPr lang="ko-KR" altLang="en-US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 김</a:t>
            </a:r>
            <a:r>
              <a:rPr lang="en-US" altLang="ko-KR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*</a:t>
            </a:r>
            <a:r>
              <a:rPr lang="ko-KR" altLang="en-US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연</a:t>
            </a:r>
            <a:endParaRPr lang="en-US" altLang="ko-KR" sz="2000" b="1" spc="300" dirty="0" smtClean="0">
              <a:solidFill>
                <a:srgbClr val="F5A9A9"/>
              </a:solidFill>
              <a:latin typeface="HU바람고딕130" panose="02020603020101020101" pitchFamily="18" charset="-127"/>
              <a:ea typeface="HU바람고딕130" panose="02020603020101020101" pitchFamily="18" charset="-127"/>
            </a:endParaRPr>
          </a:p>
          <a:p>
            <a:r>
              <a:rPr lang="en-US" altLang="ko-KR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21*017*5</a:t>
            </a:r>
            <a:r>
              <a:rPr lang="ko-KR" altLang="en-US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 김</a:t>
            </a:r>
            <a:r>
              <a:rPr lang="en-US" altLang="ko-KR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*</a:t>
            </a:r>
            <a:r>
              <a:rPr lang="ko-KR" altLang="en-US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원</a:t>
            </a:r>
            <a:endParaRPr lang="en-US" altLang="ko-KR" sz="2000" b="1" spc="300" dirty="0" smtClean="0">
              <a:solidFill>
                <a:srgbClr val="F5A9A9"/>
              </a:solidFill>
              <a:latin typeface="HU바람고딕130" panose="02020603020101020101" pitchFamily="18" charset="-127"/>
              <a:ea typeface="HU바람고딕130" panose="02020603020101020101" pitchFamily="18" charset="-127"/>
            </a:endParaRPr>
          </a:p>
          <a:p>
            <a:r>
              <a:rPr lang="en-US" altLang="ko-KR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21*017*1</a:t>
            </a:r>
            <a:r>
              <a:rPr lang="ko-KR" altLang="en-US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 손</a:t>
            </a:r>
            <a:r>
              <a:rPr lang="en-US" altLang="ko-KR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*</a:t>
            </a:r>
            <a:r>
              <a:rPr lang="ko-KR" altLang="en-US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정</a:t>
            </a:r>
            <a:endParaRPr lang="en-US" altLang="ko-KR" sz="2000" b="1" spc="300" dirty="0">
              <a:solidFill>
                <a:srgbClr val="F5A9A9"/>
              </a:solidFill>
              <a:latin typeface="HU바람고딕130" panose="02020603020101020101" pitchFamily="18" charset="-127"/>
              <a:ea typeface="HU바람고딕130" panose="02020603020101020101" pitchFamily="18" charset="-127"/>
            </a:endParaRPr>
          </a:p>
          <a:p>
            <a:r>
              <a:rPr lang="en-US" altLang="ko-KR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21*018*2</a:t>
            </a:r>
            <a:r>
              <a:rPr lang="ko-KR" altLang="en-US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 정</a:t>
            </a:r>
            <a:r>
              <a:rPr lang="en-US" altLang="ko-KR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*</a:t>
            </a:r>
            <a:r>
              <a:rPr lang="ko-KR" altLang="en-US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지</a:t>
            </a:r>
            <a:endParaRPr lang="en-US" altLang="ko-KR" sz="2000" b="1" spc="300" dirty="0" smtClean="0">
              <a:solidFill>
                <a:srgbClr val="F5A9A9"/>
              </a:solidFill>
              <a:latin typeface="HU바람고딕130" panose="02020603020101020101" pitchFamily="18" charset="-127"/>
              <a:ea typeface="HU바람고딕130" panose="02020603020101020101" pitchFamily="18" charset="-127"/>
            </a:endParaRPr>
          </a:p>
          <a:p>
            <a:r>
              <a:rPr lang="en-US" altLang="ko-KR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21*015*5</a:t>
            </a:r>
            <a:r>
              <a:rPr lang="ko-KR" altLang="en-US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 최</a:t>
            </a:r>
            <a:r>
              <a:rPr lang="en-US" altLang="ko-KR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*</a:t>
            </a:r>
            <a:r>
              <a:rPr lang="ko-KR" altLang="en-US" sz="2000" b="1" spc="300" dirty="0" smtClean="0">
                <a:solidFill>
                  <a:srgbClr val="F5A9A9"/>
                </a:solidFill>
                <a:latin typeface="HU바람고딕130" panose="02020603020101020101" pitchFamily="18" charset="-127"/>
                <a:ea typeface="HU바람고딕130" panose="02020603020101020101" pitchFamily="18" charset="-127"/>
              </a:rPr>
              <a:t>나</a:t>
            </a:r>
            <a:endParaRPr lang="ko-KR" altLang="en-US" sz="2000" b="1" spc="300" dirty="0">
              <a:solidFill>
                <a:srgbClr val="F5A9A9"/>
              </a:solidFill>
              <a:latin typeface="HU바람고딕130" panose="02020603020101020101" pitchFamily="18" charset="-127"/>
              <a:ea typeface="HU바람고딕130" panose="0202060302010102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2451825" y="3415604"/>
            <a:ext cx="975172" cy="975172"/>
          </a:xfrm>
          <a:prstGeom prst="rect">
            <a:avLst/>
          </a:prstGeom>
          <a:noFill/>
          <a:ln w="57150">
            <a:solidFill>
              <a:srgbClr val="BB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cxnSp>
        <p:nvCxnSpPr>
          <p:cNvPr id="38" name="직선 연결선 37"/>
          <p:cNvCxnSpPr>
            <a:cxnSpLocks/>
          </p:cNvCxnSpPr>
          <p:nvPr/>
        </p:nvCxnSpPr>
        <p:spPr>
          <a:xfrm>
            <a:off x="3019425" y="3415604"/>
            <a:ext cx="407571" cy="0"/>
          </a:xfrm>
          <a:prstGeom prst="line">
            <a:avLst/>
          </a:prstGeom>
          <a:ln w="57150">
            <a:solidFill>
              <a:srgbClr val="4C3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>
            <a:cxnSpLocks/>
          </p:cNvCxnSpPr>
          <p:nvPr/>
        </p:nvCxnSpPr>
        <p:spPr>
          <a:xfrm>
            <a:off x="3426996" y="3386787"/>
            <a:ext cx="0" cy="1032815"/>
          </a:xfrm>
          <a:prstGeom prst="line">
            <a:avLst/>
          </a:prstGeom>
          <a:ln w="57150">
            <a:solidFill>
              <a:srgbClr val="4C3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cxnSpLocks/>
          </p:cNvCxnSpPr>
          <p:nvPr/>
        </p:nvCxnSpPr>
        <p:spPr>
          <a:xfrm>
            <a:off x="3019425" y="4390964"/>
            <a:ext cx="407571" cy="0"/>
          </a:xfrm>
          <a:prstGeom prst="line">
            <a:avLst/>
          </a:prstGeom>
          <a:ln w="57150">
            <a:solidFill>
              <a:srgbClr val="4C3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>
            <a:cxnSpLocks/>
          </p:cNvCxnSpPr>
          <p:nvPr/>
        </p:nvCxnSpPr>
        <p:spPr>
          <a:xfrm>
            <a:off x="11530321" y="1949414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 rot="5400000">
            <a:off x="6006307" y="2277845"/>
            <a:ext cx="96548" cy="397348"/>
          </a:xfrm>
          <a:prstGeom prst="rect">
            <a:avLst/>
          </a:prstGeom>
          <a:solidFill>
            <a:srgbClr val="BBA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BBA7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2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587382" y="446050"/>
            <a:ext cx="3895620" cy="1401762"/>
            <a:chOff x="587382" y="446050"/>
            <a:chExt cx="3895620" cy="1401762"/>
          </a:xfrm>
        </p:grpSpPr>
        <p:sp>
          <p:nvSpPr>
            <p:cNvPr id="11" name="직사각형 10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382" y="446050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일본의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383" y="1025676"/>
              <a:ext cx="27494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장애인복지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7382" y="1792785"/>
            <a:ext cx="234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aseline="-25000" dirty="0" err="1">
                <a:solidFill>
                  <a:srgbClr val="BBA79F"/>
                </a:solidFill>
                <a:latin typeface="Baskerville Old Face" panose="02020602080505020303" pitchFamily="18" charset="0"/>
              </a:rPr>
              <a:t>springppttemplate</a:t>
            </a:r>
            <a:endParaRPr lang="ko-KR" altLang="en-US" sz="2400" baseline="-25000" dirty="0">
              <a:solidFill>
                <a:srgbClr val="BBA79F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1506" y="4832218"/>
            <a:ext cx="10803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한국에서도 대중교통을 이용하는 장애인들을 위한 복지가 있지만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예약을 해도 이용하기 어려울 정도로 수가 작은 콜택시가 있고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특히 지체장애인중  휠체어를 이용하는 장애인들에게는 지하철에 휠체어 리포트 또는 엘리베이터가 설치되어 있어야 이동이 가능합니다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하지만 엘리베이터는 물론 휠체어 리포트가 존재하지 않는 곳이 많습니다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3" y="1949412"/>
            <a:ext cx="4128673" cy="264559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416" y="1949412"/>
            <a:ext cx="3622588" cy="271694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290" y="1930840"/>
            <a:ext cx="2735071" cy="26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2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587382" y="446050"/>
            <a:ext cx="3895620" cy="1401762"/>
            <a:chOff x="587382" y="446050"/>
            <a:chExt cx="3895620" cy="1401762"/>
          </a:xfrm>
        </p:grpSpPr>
        <p:sp>
          <p:nvSpPr>
            <p:cNvPr id="11" name="직사각형 10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382" y="446050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일본의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383" y="1025676"/>
              <a:ext cx="23647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복지 취업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</p:grpSp>
      <p:cxnSp>
        <p:nvCxnSpPr>
          <p:cNvPr id="16" name="직선 연결선 15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31" y="1962062"/>
            <a:ext cx="7305675" cy="2286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9" y="4354115"/>
            <a:ext cx="7620000" cy="828675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9" y="5365987"/>
            <a:ext cx="7620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87" y="1497527"/>
            <a:ext cx="52673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4101" y="2789821"/>
            <a:ext cx="468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02.</a:t>
            </a:r>
            <a:r>
              <a:rPr lang="ko-KR" altLang="en-US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일본의 노</a:t>
            </a:r>
            <a:r>
              <a:rPr lang="ko-KR" altLang="en-US" sz="6000" b="1" baseline="-25000" dirty="0">
                <a:solidFill>
                  <a:schemeClr val="bg2"/>
                </a:solidFill>
                <a:latin typeface="+mj-ea"/>
                <a:ea typeface="+mj-ea"/>
              </a:rPr>
              <a:t>인</a:t>
            </a:r>
            <a:r>
              <a:rPr lang="ko-KR" altLang="en-US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복지</a:t>
            </a:r>
            <a:endParaRPr lang="ko-KR" altLang="en-US" sz="6000" b="1" baseline="-25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93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>
            <a:fillRect/>
          </a:stretch>
        </p:blipFill>
        <p:spPr>
          <a:xfrm>
            <a:off x="11719560" y="-74930"/>
            <a:ext cx="473075" cy="5258435"/>
          </a:xfrm>
          <a:prstGeom prst="rect">
            <a:avLst/>
          </a:prstGeom>
          <a:noFill/>
        </p:spPr>
      </p:pic>
      <p:grpSp>
        <p:nvGrpSpPr>
          <p:cNvPr id="43" name="그룹 42"/>
          <p:cNvGrpSpPr/>
          <p:nvPr/>
        </p:nvGrpSpPr>
        <p:grpSpPr>
          <a:xfrm>
            <a:off x="438150" y="438150"/>
            <a:ext cx="5267960" cy="3292475"/>
            <a:chOff x="438150" y="438150"/>
            <a:chExt cx="5267960" cy="3292475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38150" y="438150"/>
              <a:ext cx="5267960" cy="3292475"/>
            </a:xfrm>
            <a:prstGeom prst="rect">
              <a:avLst/>
            </a:prstGeom>
            <a:noFill/>
          </p:spPr>
        </p:pic>
        <p:sp>
          <p:nvSpPr>
            <p:cNvPr id="45" name="도형 44"/>
            <p:cNvSpPr>
              <a:spLocks/>
            </p:cNvSpPr>
            <p:nvPr/>
          </p:nvSpPr>
          <p:spPr>
            <a:xfrm>
              <a:off x="438150" y="438150"/>
              <a:ext cx="5267960" cy="3292475"/>
            </a:xfrm>
            <a:prstGeom prst="rect">
              <a:avLst/>
            </a:prstGeom>
            <a:solidFill>
              <a:srgbClr val="55443D">
                <a:alpha val="68687"/>
              </a:srgbClr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46" name="도형 45"/>
          <p:cNvSpPr>
            <a:spLocks/>
          </p:cNvSpPr>
          <p:nvPr/>
        </p:nvSpPr>
        <p:spPr>
          <a:xfrm>
            <a:off x="3019425" y="1638300"/>
            <a:ext cx="2686685" cy="3791585"/>
          </a:xfrm>
          <a:prstGeom prst="rect">
            <a:avLst/>
          </a:prstGeom>
          <a:solidFill>
            <a:srgbClr val="F5A9A9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7" name="도형 46"/>
          <p:cNvSpPr>
            <a:spLocks/>
          </p:cNvSpPr>
          <p:nvPr/>
        </p:nvSpPr>
        <p:spPr>
          <a:xfrm rot="5400000">
            <a:off x="1354455" y="2286000"/>
            <a:ext cx="160655" cy="1200785"/>
          </a:xfrm>
          <a:prstGeom prst="rect">
            <a:avLst/>
          </a:prstGeom>
          <a:solidFill>
            <a:srgbClr val="F5A9A9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1" name="도형 50"/>
          <p:cNvSpPr>
            <a:spLocks/>
          </p:cNvSpPr>
          <p:nvPr/>
        </p:nvSpPr>
        <p:spPr>
          <a:xfrm>
            <a:off x="11719560" y="-198120"/>
            <a:ext cx="473075" cy="5453380"/>
          </a:xfrm>
          <a:prstGeom prst="rect">
            <a:avLst/>
          </a:prstGeom>
          <a:solidFill>
            <a:srgbClr val="55443D">
              <a:alpha val="68687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56" name="도형 55"/>
          <p:cNvSpPr>
            <a:spLocks/>
          </p:cNvSpPr>
          <p:nvPr/>
        </p:nvSpPr>
        <p:spPr>
          <a:xfrm>
            <a:off x="2451735" y="3415665"/>
            <a:ext cx="975995" cy="975995"/>
          </a:xfrm>
          <a:prstGeom prst="rect">
            <a:avLst/>
          </a:prstGeom>
          <a:noFill/>
          <a:ln w="57150" cap="flat" cmpd="sng">
            <a:solidFill>
              <a:srgbClr val="BBA79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050" b="0" cap="none" dirty="0" smtClean="0">
              <a:latin typeface="맑은 고딕" charset="0"/>
              <a:ea typeface="맑은 고딕" charset="0"/>
            </a:endParaRPr>
          </a:p>
        </p:txBody>
      </p:sp>
      <p:cxnSp>
        <p:nvCxnSpPr>
          <p:cNvPr id="57" name="도형 56"/>
          <p:cNvCxnSpPr/>
          <p:nvPr/>
        </p:nvCxnSpPr>
        <p:spPr>
          <a:xfrm>
            <a:off x="3019425" y="3415665"/>
            <a:ext cx="408305" cy="635"/>
          </a:xfrm>
          <a:prstGeom prst="line">
            <a:avLst/>
          </a:prstGeom>
          <a:ln w="57150" cap="flat" cmpd="sng">
            <a:solidFill>
              <a:srgbClr val="4C3C3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도형 57"/>
          <p:cNvCxnSpPr/>
          <p:nvPr/>
        </p:nvCxnSpPr>
        <p:spPr>
          <a:xfrm>
            <a:off x="3427095" y="3387090"/>
            <a:ext cx="635" cy="1033145"/>
          </a:xfrm>
          <a:prstGeom prst="line">
            <a:avLst/>
          </a:prstGeom>
          <a:ln w="57150" cap="flat" cmpd="sng">
            <a:solidFill>
              <a:srgbClr val="4C3C3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도형 58"/>
          <p:cNvCxnSpPr/>
          <p:nvPr/>
        </p:nvCxnSpPr>
        <p:spPr>
          <a:xfrm>
            <a:off x="3019425" y="4391025"/>
            <a:ext cx="408305" cy="635"/>
          </a:xfrm>
          <a:prstGeom prst="line">
            <a:avLst/>
          </a:prstGeom>
          <a:ln w="57150" cap="flat" cmpd="sng">
            <a:solidFill>
              <a:srgbClr val="4C3C3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텍스트 상자 61"/>
          <p:cNvSpPr txBox="1">
            <a:spLocks/>
          </p:cNvSpPr>
          <p:nvPr/>
        </p:nvSpPr>
        <p:spPr>
          <a:xfrm>
            <a:off x="4958080" y="1699260"/>
            <a:ext cx="739775" cy="77025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600" b="1" cap="none" baseline="-25000" dirty="0" smtClean="0">
                <a:solidFill>
                  <a:srgbClr val="4C3C36"/>
                </a:solidFill>
                <a:latin typeface="Baskerville Old Face" charset="0"/>
                <a:ea typeface="Baskerville Old Face" charset="0"/>
              </a:rPr>
              <a:t>01</a:t>
            </a:r>
            <a:endParaRPr lang="ko-KR" altLang="en-US" sz="6600" b="1" cap="none" baseline="-25000" dirty="0" smtClean="0">
              <a:solidFill>
                <a:srgbClr val="4C3C36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65" name="텍스트 상자 64"/>
          <p:cNvSpPr txBox="1">
            <a:spLocks/>
          </p:cNvSpPr>
          <p:nvPr/>
        </p:nvSpPr>
        <p:spPr>
          <a:xfrm>
            <a:off x="4916170" y="2472055"/>
            <a:ext cx="739775" cy="77025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600" b="1" cap="none" baseline="-25000" dirty="0" smtClean="0">
                <a:solidFill>
                  <a:srgbClr val="4C3C36"/>
                </a:solidFill>
                <a:latin typeface="Baskerville Old Face" charset="0"/>
                <a:ea typeface="Baskerville Old Face" charset="0"/>
              </a:rPr>
              <a:t>02</a:t>
            </a:r>
            <a:endParaRPr lang="ko-KR" altLang="en-US" sz="6600" b="1" cap="none" baseline="-25000" dirty="0" smtClean="0">
              <a:solidFill>
                <a:srgbClr val="4C3C36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66" name="텍스트 상자 65"/>
          <p:cNvSpPr txBox="1">
            <a:spLocks/>
          </p:cNvSpPr>
          <p:nvPr/>
        </p:nvSpPr>
        <p:spPr>
          <a:xfrm>
            <a:off x="4958080" y="3253740"/>
            <a:ext cx="739775" cy="77025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600" b="1" cap="none" baseline="-25000" dirty="0" smtClean="0">
                <a:solidFill>
                  <a:srgbClr val="4C3C36"/>
                </a:solidFill>
                <a:latin typeface="Baskerville Old Face" charset="0"/>
                <a:ea typeface="Baskerville Old Face" charset="0"/>
              </a:rPr>
              <a:t>03</a:t>
            </a:r>
            <a:endParaRPr lang="ko-KR" altLang="en-US" sz="6600" b="1" cap="none" baseline="-25000" dirty="0" smtClean="0">
              <a:solidFill>
                <a:srgbClr val="4C3C36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68" name="텍스트 상자 67"/>
          <p:cNvSpPr txBox="1">
            <a:spLocks/>
          </p:cNvSpPr>
          <p:nvPr/>
        </p:nvSpPr>
        <p:spPr>
          <a:xfrm>
            <a:off x="5571459" y="1852295"/>
            <a:ext cx="2568826" cy="50270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0" cap="none" baseline="-25000" dirty="0" smtClean="0">
                <a:solidFill>
                  <a:srgbClr val="BBA79F"/>
                </a:solidFill>
                <a:latin typeface="+mn-ea"/>
              </a:rPr>
              <a:t>노인복지 출현</a:t>
            </a:r>
            <a:endParaRPr lang="ko-KR" altLang="en-US" sz="4000" b="0" cap="none" baseline="-25000" dirty="0" smtClean="0">
              <a:solidFill>
                <a:srgbClr val="BBA79F"/>
              </a:solidFill>
              <a:latin typeface="+mn-ea"/>
            </a:endParaRPr>
          </a:p>
        </p:txBody>
      </p:sp>
      <p:sp>
        <p:nvSpPr>
          <p:cNvPr id="70" name="텍스트 상자 69"/>
          <p:cNvSpPr txBox="1">
            <a:spLocks/>
          </p:cNvSpPr>
          <p:nvPr/>
        </p:nvSpPr>
        <p:spPr>
          <a:xfrm>
            <a:off x="5650318" y="2667635"/>
            <a:ext cx="2196152" cy="50270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0" cap="none" baseline="-25000" dirty="0" smtClean="0">
                <a:solidFill>
                  <a:srgbClr val="BBA79F"/>
                </a:solidFill>
                <a:latin typeface="+mn-ea"/>
              </a:rPr>
              <a:t>노인복지 예</a:t>
            </a:r>
            <a:endParaRPr lang="ko-KR" altLang="en-US" sz="4000" b="0" cap="none" baseline="-25000" dirty="0" smtClean="0">
              <a:solidFill>
                <a:srgbClr val="BBA79F"/>
              </a:solidFill>
              <a:latin typeface="+mn-ea"/>
            </a:endParaRPr>
          </a:p>
        </p:txBody>
      </p:sp>
      <p:sp>
        <p:nvSpPr>
          <p:cNvPr id="77" name="텍스트 상자 76"/>
          <p:cNvSpPr txBox="1">
            <a:spLocks/>
          </p:cNvSpPr>
          <p:nvPr/>
        </p:nvSpPr>
        <p:spPr>
          <a:xfrm>
            <a:off x="5587878" y="3445510"/>
            <a:ext cx="4190746" cy="50270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0" cap="none" baseline="-25000" dirty="0" smtClean="0">
                <a:solidFill>
                  <a:srgbClr val="BBA79F"/>
                </a:solidFill>
                <a:latin typeface="+mn-ea"/>
              </a:rPr>
              <a:t>일본복지사 종류와 요건</a:t>
            </a:r>
            <a:endParaRPr lang="ko-KR" altLang="en-US" sz="4000" b="0" cap="none" baseline="-25000" dirty="0" smtClean="0">
              <a:solidFill>
                <a:srgbClr val="BBA79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617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930"/>
            <a:ext cx="472440" cy="5257800"/>
          </a:xfrm>
          <a:prstGeom prst="rect">
            <a:avLst/>
          </a:prstGeom>
        </p:spPr>
      </p:pic>
      <p:sp>
        <p:nvSpPr>
          <p:cNvPr id="7" name="직사각형 6"/>
          <p:cNvSpPr>
            <a:spLocks/>
          </p:cNvSpPr>
          <p:nvPr/>
        </p:nvSpPr>
        <p:spPr>
          <a:xfrm>
            <a:off x="11719560" y="-86995"/>
            <a:ext cx="473075" cy="5453380"/>
          </a:xfrm>
          <a:prstGeom prst="rect">
            <a:avLst/>
          </a:prstGeom>
          <a:solidFill>
            <a:srgbClr val="55443D">
              <a:alpha val="68687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57530" y="688340"/>
            <a:ext cx="3896360" cy="1160145"/>
            <a:chOff x="557530" y="688340"/>
            <a:chExt cx="3896360" cy="1160145"/>
          </a:xfrm>
        </p:grpSpPr>
        <p:sp>
          <p:nvSpPr>
            <p:cNvPr id="11" name="직사각형 10"/>
            <p:cNvSpPr>
              <a:spLocks/>
            </p:cNvSpPr>
            <p:nvPr/>
          </p:nvSpPr>
          <p:spPr>
            <a:xfrm>
              <a:off x="581660" y="688340"/>
              <a:ext cx="2011045" cy="580390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13" name="직사각형 12"/>
            <p:cNvSpPr>
              <a:spLocks/>
            </p:cNvSpPr>
            <p:nvPr/>
          </p:nvSpPr>
          <p:spPr>
            <a:xfrm>
              <a:off x="581660" y="1268095"/>
              <a:ext cx="3872230" cy="580390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57530" y="1122394"/>
              <a:ext cx="3331361" cy="605294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5000" b="0" cap="none" baseline="-25000" dirty="0" smtClean="0">
                  <a:solidFill>
                    <a:srgbClr val="4C3C36"/>
                  </a:solidFill>
                  <a:latin typeface="+mn-ea"/>
                </a:rPr>
                <a:t>일본의 노인복지</a:t>
              </a:r>
              <a:endParaRPr lang="ko-KR" altLang="en-US" sz="5000" b="0" cap="none" baseline="-25000" dirty="0" smtClean="0">
                <a:solidFill>
                  <a:srgbClr val="4C3C36"/>
                </a:solidFill>
                <a:latin typeface="+mn-ea"/>
              </a:endParaRPr>
            </a:p>
          </p:txBody>
        </p:sp>
      </p:grpSp>
      <p:cxnSp>
        <p:nvCxnSpPr>
          <p:cNvPr id="16" name="직선 연결선 15"/>
          <p:cNvCxnSpPr/>
          <p:nvPr/>
        </p:nvCxnSpPr>
        <p:spPr>
          <a:xfrm>
            <a:off x="4483100" y="1558290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81010" y="658495"/>
            <a:ext cx="784225" cy="6921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01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8840" y="1316990"/>
            <a:ext cx="1925527" cy="420628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baseline="-25000" dirty="0" smtClean="0">
                <a:solidFill>
                  <a:srgbClr val="BBA79F"/>
                </a:solidFill>
                <a:latin typeface="+mn-ea"/>
              </a:rPr>
              <a:t>노인복지 출현</a:t>
            </a:r>
            <a:endParaRPr lang="ko-KR" altLang="en-US" sz="3200" b="0" cap="none" baseline="-25000" dirty="0" smtClean="0">
              <a:solidFill>
                <a:srgbClr val="BBA79F"/>
              </a:solidFill>
              <a:latin typeface="+mn-ea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988060" y="2277745"/>
            <a:ext cx="6431915" cy="4145280"/>
            <a:chOff x="988060" y="2277745"/>
            <a:chExt cx="6431915" cy="4145280"/>
          </a:xfrm>
        </p:grpSpPr>
        <p:sp>
          <p:nvSpPr>
            <p:cNvPr id="20" name="직사각형 19"/>
            <p:cNvSpPr>
              <a:spLocks/>
            </p:cNvSpPr>
            <p:nvPr/>
          </p:nvSpPr>
          <p:spPr>
            <a:xfrm>
              <a:off x="988060" y="2621915"/>
              <a:ext cx="2823210" cy="2823210"/>
            </a:xfrm>
            <a:prstGeom prst="rect">
              <a:avLst/>
            </a:prstGeom>
            <a:solidFill>
              <a:srgbClr val="55443D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988060" y="5444490"/>
              <a:ext cx="2822575" cy="634365"/>
            </a:xfrm>
            <a:prstGeom prst="rect">
              <a:avLst/>
            </a:prstGeom>
            <a:solidFill>
              <a:srgbClr val="453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34790" y="2277745"/>
              <a:ext cx="3384550" cy="3384550"/>
            </a:xfrm>
            <a:prstGeom prst="rect">
              <a:avLst/>
            </a:prstGeom>
            <a:solidFill>
              <a:srgbClr val="55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>
              <a:spLocks/>
            </p:cNvSpPr>
            <p:nvPr/>
          </p:nvSpPr>
          <p:spPr>
            <a:xfrm>
              <a:off x="4034790" y="5444490"/>
              <a:ext cx="3385185" cy="979170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810635" y="2286000"/>
              <a:ext cx="236220" cy="3158490"/>
            </a:xfrm>
            <a:custGeom>
              <a:avLst/>
              <a:gdLst>
                <a:gd name="connsiteX0" fmla="*/ 0 w 224418"/>
                <a:gd name="connsiteY0" fmla="*/ 0 h 2822761"/>
                <a:gd name="connsiteX1" fmla="*/ 224418 w 224418"/>
                <a:gd name="connsiteY1" fmla="*/ 0 h 2822761"/>
                <a:gd name="connsiteX2" fmla="*/ 224418 w 224418"/>
                <a:gd name="connsiteY2" fmla="*/ 2822761 h 2822761"/>
                <a:gd name="connsiteX3" fmla="*/ 0 w 224418"/>
                <a:gd name="connsiteY3" fmla="*/ 2822761 h 2822761"/>
                <a:gd name="connsiteX4" fmla="*/ 0 w 224418"/>
                <a:gd name="connsiteY4" fmla="*/ 0 h 2822761"/>
                <a:gd name="connsiteX0" fmla="*/ 0 w 235993"/>
                <a:gd name="connsiteY0" fmla="*/ 335666 h 3158427"/>
                <a:gd name="connsiteX1" fmla="*/ 235993 w 235993"/>
                <a:gd name="connsiteY1" fmla="*/ 0 h 3158427"/>
                <a:gd name="connsiteX2" fmla="*/ 224418 w 235993"/>
                <a:gd name="connsiteY2" fmla="*/ 3158427 h 3158427"/>
                <a:gd name="connsiteX3" fmla="*/ 0 w 235993"/>
                <a:gd name="connsiteY3" fmla="*/ 3158427 h 3158427"/>
                <a:gd name="connsiteX4" fmla="*/ 0 w 235993"/>
                <a:gd name="connsiteY4" fmla="*/ 335666 h 315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93" h="3158427">
                  <a:moveTo>
                    <a:pt x="0" y="335666"/>
                  </a:moveTo>
                  <a:lnTo>
                    <a:pt x="235993" y="0"/>
                  </a:lnTo>
                  <a:cubicBezTo>
                    <a:pt x="232135" y="1052809"/>
                    <a:pt x="228276" y="2105618"/>
                    <a:pt x="224418" y="3158427"/>
                  </a:cubicBezTo>
                  <a:lnTo>
                    <a:pt x="0" y="3158427"/>
                  </a:lnTo>
                  <a:lnTo>
                    <a:pt x="0" y="335666"/>
                  </a:lnTo>
                  <a:close/>
                </a:path>
              </a:pathLst>
            </a:custGeom>
            <a:solidFill>
              <a:srgbClr val="665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810635" y="5444490"/>
              <a:ext cx="224155" cy="978535"/>
            </a:xfrm>
            <a:custGeom>
              <a:avLst/>
              <a:gdLst>
                <a:gd name="connsiteX0" fmla="*/ 0 w 224418"/>
                <a:gd name="connsiteY0" fmla="*/ 0 h 978411"/>
                <a:gd name="connsiteX1" fmla="*/ 224418 w 224418"/>
                <a:gd name="connsiteY1" fmla="*/ 0 h 978411"/>
                <a:gd name="connsiteX2" fmla="*/ 224418 w 224418"/>
                <a:gd name="connsiteY2" fmla="*/ 978411 h 978411"/>
                <a:gd name="connsiteX3" fmla="*/ 0 w 224418"/>
                <a:gd name="connsiteY3" fmla="*/ 978411 h 978411"/>
                <a:gd name="connsiteX4" fmla="*/ 0 w 224418"/>
                <a:gd name="connsiteY4" fmla="*/ 0 h 978411"/>
                <a:gd name="connsiteX0" fmla="*/ 0 w 224418"/>
                <a:gd name="connsiteY0" fmla="*/ 0 h 978411"/>
                <a:gd name="connsiteX1" fmla="*/ 224418 w 224418"/>
                <a:gd name="connsiteY1" fmla="*/ 0 h 978411"/>
                <a:gd name="connsiteX2" fmla="*/ 224418 w 224418"/>
                <a:gd name="connsiteY2" fmla="*/ 978411 h 978411"/>
                <a:gd name="connsiteX3" fmla="*/ 0 w 224418"/>
                <a:gd name="connsiteY3" fmla="*/ 637035 h 978411"/>
                <a:gd name="connsiteX4" fmla="*/ 0 w 224418"/>
                <a:gd name="connsiteY4" fmla="*/ 0 h 97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418" h="978411">
                  <a:moveTo>
                    <a:pt x="0" y="0"/>
                  </a:moveTo>
                  <a:lnTo>
                    <a:pt x="224418" y="0"/>
                  </a:lnTo>
                  <a:lnTo>
                    <a:pt x="224418" y="978411"/>
                  </a:lnTo>
                  <a:lnTo>
                    <a:pt x="0" y="637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1431925" y="3789045"/>
              <a:ext cx="1958340" cy="1655445"/>
            </a:xfrm>
            <a:custGeom>
              <a:avLst/>
              <a:gdLst>
                <a:gd name="connsiteX0" fmla="*/ 0 w 1958466"/>
                <a:gd name="connsiteY0" fmla="*/ 0 h 1655179"/>
                <a:gd name="connsiteX1" fmla="*/ 1958466 w 1958466"/>
                <a:gd name="connsiteY1" fmla="*/ 0 h 1655179"/>
                <a:gd name="connsiteX2" fmla="*/ 1958466 w 1958466"/>
                <a:gd name="connsiteY2" fmla="*/ 1655179 h 1655179"/>
                <a:gd name="connsiteX3" fmla="*/ 0 w 1958466"/>
                <a:gd name="connsiteY3" fmla="*/ 1655179 h 1655179"/>
                <a:gd name="connsiteX4" fmla="*/ 0 w 1958466"/>
                <a:gd name="connsiteY4" fmla="*/ 0 h 1655179"/>
                <a:gd name="connsiteX0" fmla="*/ 0 w 1958466"/>
                <a:gd name="connsiteY0" fmla="*/ 0 h 1655179"/>
                <a:gd name="connsiteX1" fmla="*/ 1958466 w 1958466"/>
                <a:gd name="connsiteY1" fmla="*/ 358815 h 1655179"/>
                <a:gd name="connsiteX2" fmla="*/ 1958466 w 1958466"/>
                <a:gd name="connsiteY2" fmla="*/ 1655179 h 1655179"/>
                <a:gd name="connsiteX3" fmla="*/ 0 w 1958466"/>
                <a:gd name="connsiteY3" fmla="*/ 1655179 h 1655179"/>
                <a:gd name="connsiteX4" fmla="*/ 0 w 1958466"/>
                <a:gd name="connsiteY4" fmla="*/ 0 h 16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8466" h="1655179">
                  <a:moveTo>
                    <a:pt x="0" y="0"/>
                  </a:moveTo>
                  <a:lnTo>
                    <a:pt x="1958466" y="358815"/>
                  </a:lnTo>
                  <a:lnTo>
                    <a:pt x="1958466" y="1655179"/>
                  </a:lnTo>
                  <a:lnTo>
                    <a:pt x="0" y="1655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5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cxnSp>
          <p:nvCxnSpPr>
            <p:cNvPr id="32" name="직선 연결선 31"/>
            <p:cNvCxnSpPr>
              <a:cxnSpLocks/>
            </p:cNvCxnSpPr>
            <p:nvPr/>
          </p:nvCxnSpPr>
          <p:spPr>
            <a:xfrm>
              <a:off x="1431925" y="3774440"/>
              <a:ext cx="1967230" cy="391160"/>
            </a:xfrm>
            <a:prstGeom prst="line">
              <a:avLst/>
            </a:prstGeom>
            <a:ln w="38100">
              <a:solidFill>
                <a:srgbClr val="45363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타원 35"/>
            <p:cNvSpPr/>
            <p:nvPr/>
          </p:nvSpPr>
          <p:spPr>
            <a:xfrm>
              <a:off x="3340735" y="4107180"/>
              <a:ext cx="116840" cy="116840"/>
            </a:xfrm>
            <a:prstGeom prst="ellipse">
              <a:avLst/>
            </a:prstGeom>
            <a:solidFill>
              <a:srgbClr val="55443D"/>
            </a:solidFill>
            <a:ln w="28575">
              <a:solidFill>
                <a:srgbClr val="453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타원 36"/>
            <p:cNvSpPr/>
            <p:nvPr/>
          </p:nvSpPr>
          <p:spPr>
            <a:xfrm>
              <a:off x="1373505" y="3708400"/>
              <a:ext cx="116840" cy="116840"/>
            </a:xfrm>
            <a:prstGeom prst="ellipse">
              <a:avLst/>
            </a:prstGeom>
            <a:solidFill>
              <a:srgbClr val="55443D"/>
            </a:solidFill>
            <a:ln w="28575">
              <a:solidFill>
                <a:srgbClr val="4536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타원 38"/>
            <p:cNvSpPr/>
            <p:nvPr/>
          </p:nvSpPr>
          <p:spPr>
            <a:xfrm>
              <a:off x="1941830" y="3449320"/>
              <a:ext cx="1010920" cy="1010920"/>
            </a:xfrm>
            <a:prstGeom prst="ellipse">
              <a:avLst/>
            </a:prstGeom>
            <a:solidFill>
              <a:srgbClr val="BBA79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타원 37"/>
            <p:cNvSpPr/>
            <p:nvPr/>
          </p:nvSpPr>
          <p:spPr>
            <a:xfrm>
              <a:off x="2072640" y="3580130"/>
              <a:ext cx="748665" cy="748665"/>
            </a:xfrm>
            <a:prstGeom prst="ellipse">
              <a:avLst/>
            </a:prstGeom>
            <a:solidFill>
              <a:srgbClr val="453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38680" y="3752215"/>
              <a:ext cx="878205" cy="3689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b="0" cap="none" dirty="0" smtClean="0">
                  <a:ln w="9525" cap="flat" cmpd="sng">
                    <a:solidFill>
                      <a:schemeClr val="bg1">
                        <a:alpha val="0"/>
                      </a:schemeClr>
                    </a:solidFill>
                    <a:prstDash val="solid"/>
                  </a:ln>
                  <a:solidFill>
                    <a:srgbClr val="BBA79F"/>
                  </a:solidFill>
                  <a:latin typeface="a바른생각" charset="0"/>
                  <a:ea typeface="a바른생각" charset="0"/>
                </a:rPr>
                <a:t>23.1%</a:t>
              </a:r>
              <a:endParaRPr lang="ko-KR" altLang="en-US" sz="18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BBA79F"/>
                </a:solidFill>
                <a:latin typeface="a바른생각" charset="0"/>
                <a:ea typeface="a바른생각" charset="0"/>
              </a:endParaRPr>
            </a:p>
          </p:txBody>
        </p:sp>
        <p:sp>
          <p:nvSpPr>
            <p:cNvPr id="41" name="막힌 원호 40"/>
            <p:cNvSpPr/>
            <p:nvPr/>
          </p:nvSpPr>
          <p:spPr>
            <a:xfrm>
              <a:off x="1906905" y="3396615"/>
              <a:ext cx="1080770" cy="1080770"/>
            </a:xfrm>
            <a:prstGeom prst="blockArc">
              <a:avLst>
                <a:gd name="adj1" fmla="val 10800000"/>
                <a:gd name="adj2" fmla="val 16237455"/>
                <a:gd name="adj3" fmla="val 20386"/>
              </a:avLst>
            </a:prstGeom>
            <a:solidFill>
              <a:srgbClr val="BBA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>
              <a:spLocks/>
            </p:cNvSpPr>
            <p:nvPr/>
          </p:nvSpPr>
          <p:spPr>
            <a:xfrm>
              <a:off x="2087245" y="5596255"/>
              <a:ext cx="702945" cy="399415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000" b="0" cap="none" dirty="0" smtClean="0">
                  <a:ln w="9525" cap="flat" cmpd="sng">
                    <a:solidFill>
                      <a:schemeClr val="bg1">
                        <a:alpha val="0"/>
                      </a:schemeClr>
                    </a:solidFill>
                    <a:prstDash val="solid"/>
                  </a:ln>
                  <a:solidFill>
                    <a:srgbClr val="BBA79F"/>
                  </a:solidFill>
                  <a:latin typeface="HU바람고딕130" charset="0"/>
                  <a:ea typeface="HU바람고딕130" charset="0"/>
                </a:rPr>
                <a:t>2010</a:t>
              </a:r>
              <a:endParaRPr lang="ko-KR" altLang="en-US" sz="20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BBA79F"/>
                </a:solidFill>
                <a:latin typeface="HU바람고딕130" charset="0"/>
                <a:ea typeface="HU바람고딕130" charset="0"/>
              </a:endParaRPr>
            </a:p>
          </p:txBody>
        </p:sp>
        <p:sp>
          <p:nvSpPr>
            <p:cNvPr id="44" name="직사각형 43"/>
            <p:cNvSpPr>
              <a:spLocks/>
            </p:cNvSpPr>
            <p:nvPr/>
          </p:nvSpPr>
          <p:spPr>
            <a:xfrm>
              <a:off x="988060" y="5436870"/>
              <a:ext cx="2823210" cy="73660"/>
            </a:xfrm>
            <a:prstGeom prst="rect">
              <a:avLst/>
            </a:prstGeom>
            <a:solidFill>
              <a:srgbClr val="312623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45" name="직사각형 29"/>
            <p:cNvSpPr/>
            <p:nvPr/>
          </p:nvSpPr>
          <p:spPr>
            <a:xfrm>
              <a:off x="4578350" y="3797300"/>
              <a:ext cx="2328545" cy="1655445"/>
            </a:xfrm>
            <a:custGeom>
              <a:avLst/>
              <a:gdLst>
                <a:gd name="connsiteX0" fmla="*/ 0 w 1958466"/>
                <a:gd name="connsiteY0" fmla="*/ 0 h 1655179"/>
                <a:gd name="connsiteX1" fmla="*/ 1958466 w 1958466"/>
                <a:gd name="connsiteY1" fmla="*/ 0 h 1655179"/>
                <a:gd name="connsiteX2" fmla="*/ 1958466 w 1958466"/>
                <a:gd name="connsiteY2" fmla="*/ 1655179 h 1655179"/>
                <a:gd name="connsiteX3" fmla="*/ 0 w 1958466"/>
                <a:gd name="connsiteY3" fmla="*/ 1655179 h 1655179"/>
                <a:gd name="connsiteX4" fmla="*/ 0 w 1958466"/>
                <a:gd name="connsiteY4" fmla="*/ 0 h 1655179"/>
                <a:gd name="connsiteX0" fmla="*/ 0 w 1958466"/>
                <a:gd name="connsiteY0" fmla="*/ 0 h 1655179"/>
                <a:gd name="connsiteX1" fmla="*/ 1958466 w 1958466"/>
                <a:gd name="connsiteY1" fmla="*/ 358815 h 1655179"/>
                <a:gd name="connsiteX2" fmla="*/ 1958466 w 1958466"/>
                <a:gd name="connsiteY2" fmla="*/ 1655179 h 1655179"/>
                <a:gd name="connsiteX3" fmla="*/ 0 w 1958466"/>
                <a:gd name="connsiteY3" fmla="*/ 1655179 h 1655179"/>
                <a:gd name="connsiteX4" fmla="*/ 0 w 1958466"/>
                <a:gd name="connsiteY4" fmla="*/ 0 h 1655179"/>
                <a:gd name="connsiteX0" fmla="*/ 0 w 1958466"/>
                <a:gd name="connsiteY0" fmla="*/ 0 h 1655179"/>
                <a:gd name="connsiteX1" fmla="*/ 1950454 w 1958466"/>
                <a:gd name="connsiteY1" fmla="*/ 644565 h 1655179"/>
                <a:gd name="connsiteX2" fmla="*/ 1958466 w 1958466"/>
                <a:gd name="connsiteY2" fmla="*/ 1655179 h 1655179"/>
                <a:gd name="connsiteX3" fmla="*/ 0 w 1958466"/>
                <a:gd name="connsiteY3" fmla="*/ 1655179 h 1655179"/>
                <a:gd name="connsiteX4" fmla="*/ 0 w 1958466"/>
                <a:gd name="connsiteY4" fmla="*/ 0 h 16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8466" h="1655179">
                  <a:moveTo>
                    <a:pt x="0" y="0"/>
                  </a:moveTo>
                  <a:lnTo>
                    <a:pt x="1950454" y="644565"/>
                  </a:lnTo>
                  <a:cubicBezTo>
                    <a:pt x="1953125" y="981436"/>
                    <a:pt x="1955795" y="1318308"/>
                    <a:pt x="1958466" y="1655179"/>
                  </a:cubicBezTo>
                  <a:lnTo>
                    <a:pt x="0" y="1655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5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cxnSp>
          <p:nvCxnSpPr>
            <p:cNvPr id="47" name="직선 연결선 46"/>
            <p:cNvCxnSpPr>
              <a:cxnSpLocks/>
            </p:cNvCxnSpPr>
            <p:nvPr/>
          </p:nvCxnSpPr>
          <p:spPr>
            <a:xfrm>
              <a:off x="4578350" y="3808095"/>
              <a:ext cx="2328545" cy="652145"/>
            </a:xfrm>
            <a:prstGeom prst="line">
              <a:avLst/>
            </a:prstGeom>
            <a:ln w="38100">
              <a:solidFill>
                <a:srgbClr val="F3959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타원 50"/>
            <p:cNvSpPr/>
            <p:nvPr/>
          </p:nvSpPr>
          <p:spPr>
            <a:xfrm>
              <a:off x="6803390" y="4390390"/>
              <a:ext cx="138430" cy="138430"/>
            </a:xfrm>
            <a:prstGeom prst="ellipse">
              <a:avLst/>
            </a:prstGeom>
            <a:solidFill>
              <a:srgbClr val="55443D"/>
            </a:solidFill>
            <a:ln w="28575">
              <a:solidFill>
                <a:srgbClr val="F39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타원 51"/>
            <p:cNvSpPr/>
            <p:nvPr/>
          </p:nvSpPr>
          <p:spPr>
            <a:xfrm>
              <a:off x="4535170" y="3752215"/>
              <a:ext cx="138430" cy="138430"/>
            </a:xfrm>
            <a:prstGeom prst="ellipse">
              <a:avLst/>
            </a:prstGeom>
            <a:solidFill>
              <a:srgbClr val="55443D"/>
            </a:solidFill>
            <a:ln w="28575">
              <a:solidFill>
                <a:srgbClr val="F39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타원 54"/>
            <p:cNvSpPr/>
            <p:nvPr/>
          </p:nvSpPr>
          <p:spPr>
            <a:xfrm>
              <a:off x="5285105" y="3623945"/>
              <a:ext cx="1010920" cy="1010920"/>
            </a:xfrm>
            <a:prstGeom prst="ellipse">
              <a:avLst/>
            </a:prstGeom>
            <a:solidFill>
              <a:srgbClr val="BBA79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타원 55"/>
            <p:cNvSpPr>
              <a:spLocks/>
            </p:cNvSpPr>
            <p:nvPr/>
          </p:nvSpPr>
          <p:spPr>
            <a:xfrm>
              <a:off x="5415915" y="3755390"/>
              <a:ext cx="749300" cy="749300"/>
            </a:xfrm>
            <a:prstGeom prst="ellipse">
              <a:avLst/>
            </a:prstGeom>
            <a:solidFill>
              <a:srgbClr val="F39595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81955" y="3926840"/>
              <a:ext cx="894715" cy="3689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b="0" cap="none" dirty="0" smtClean="0">
                  <a:ln w="9525" cap="flat" cmpd="sng">
                    <a:solidFill>
                      <a:schemeClr val="bg1">
                        <a:alpha val="0"/>
                      </a:schemeClr>
                    </a:solidFill>
                    <a:prstDash val="solid"/>
                  </a:ln>
                  <a:solidFill>
                    <a:srgbClr val="66524A"/>
                  </a:solidFill>
                  <a:latin typeface="a바른생각" charset="0"/>
                  <a:ea typeface="a바른생각" charset="0"/>
                </a:rPr>
                <a:t>31.8%</a:t>
              </a:r>
              <a:endParaRPr lang="ko-KR" altLang="en-US" sz="18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66524A"/>
                </a:solidFill>
                <a:latin typeface="a바른생각" charset="0"/>
                <a:ea typeface="a바른생각" charset="0"/>
              </a:endParaRPr>
            </a:p>
          </p:txBody>
        </p:sp>
        <p:sp>
          <p:nvSpPr>
            <p:cNvPr id="58" name="막힌 원호 57"/>
            <p:cNvSpPr/>
            <p:nvPr/>
          </p:nvSpPr>
          <p:spPr>
            <a:xfrm>
              <a:off x="5250180" y="3571240"/>
              <a:ext cx="1080770" cy="1080770"/>
            </a:xfrm>
            <a:prstGeom prst="blockArc">
              <a:avLst>
                <a:gd name="adj1" fmla="val 10800000"/>
                <a:gd name="adj2" fmla="val 19130442"/>
                <a:gd name="adj3" fmla="val 20541"/>
              </a:avLst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4036060" y="5444490"/>
              <a:ext cx="3383915" cy="105410"/>
            </a:xfrm>
            <a:prstGeom prst="rect">
              <a:avLst/>
            </a:prstGeom>
            <a:solidFill>
              <a:srgbClr val="F1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0" name="TextBox 59"/>
            <p:cNvSpPr txBox="1">
              <a:spLocks/>
            </p:cNvSpPr>
            <p:nvPr/>
          </p:nvSpPr>
          <p:spPr>
            <a:xfrm>
              <a:off x="5338445" y="5662295"/>
              <a:ext cx="866775" cy="461010"/>
            </a:xfrm>
            <a:prstGeom prst="rect">
              <a:avLst/>
            </a:prstGeom>
            <a:noFill/>
          </p:spPr>
          <p:txBody>
            <a:bodyPr vert="horz" wrap="none" lIns="91440" tIns="45720" rIns="91440" bIns="45720" numCol="1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2400" b="0" cap="none" dirty="0" smtClean="0">
                  <a:ln w="9525" cap="flat" cmpd="sng">
                    <a:solidFill>
                      <a:schemeClr val="bg1">
                        <a:alpha val="0"/>
                      </a:schemeClr>
                    </a:solidFill>
                    <a:prstDash val="solid"/>
                  </a:ln>
                  <a:solidFill>
                    <a:srgbClr val="66524A"/>
                  </a:solidFill>
                  <a:latin typeface="HU바람고딕130" charset="0"/>
                  <a:ea typeface="HU바람고딕130" charset="0"/>
                </a:rPr>
                <a:t>2030</a:t>
              </a:r>
              <a:endParaRPr lang="ko-KR" altLang="en-US" sz="24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66524A"/>
                </a:solidFill>
                <a:latin typeface="HU바람고딕130" charset="0"/>
                <a:ea typeface="HU바람고딕130" charset="0"/>
              </a:endParaRP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7419340" y="3140710"/>
            <a:ext cx="2694940" cy="440055"/>
          </a:xfrm>
          <a:prstGeom prst="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7479030" y="3156585"/>
            <a:ext cx="2761615" cy="39941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66524A"/>
                </a:solidFill>
                <a:latin typeface="+mn-ea"/>
              </a:rPr>
              <a:t>고령화 사회 ‘일본’</a:t>
            </a:r>
            <a:endParaRPr lang="ko-KR" altLang="en-US" sz="2000" b="0" cap="none" dirty="0" smtClean="0">
              <a:ln w="9525" cap="flat" cmpd="sng">
                <a:solidFill>
                  <a:schemeClr val="bg1">
                    <a:alpha val="0"/>
                  </a:schemeClr>
                </a:solidFill>
                <a:prstDash val="solid"/>
              </a:ln>
              <a:solidFill>
                <a:srgbClr val="66524A"/>
              </a:solidFill>
              <a:latin typeface="+mn-ea"/>
            </a:endParaRPr>
          </a:p>
        </p:txBody>
      </p:sp>
      <p:sp>
        <p:nvSpPr>
          <p:cNvPr id="65" name="TextBox 64"/>
          <p:cNvSpPr txBox="1">
            <a:spLocks/>
          </p:cNvSpPr>
          <p:nvPr/>
        </p:nvSpPr>
        <p:spPr>
          <a:xfrm>
            <a:off x="7472045" y="3766820"/>
            <a:ext cx="4292600" cy="243143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just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+mn-ea"/>
              </a:rPr>
              <a:t>: 일본이 </a:t>
            </a:r>
            <a:r>
              <a:rPr lang="en-US" altLang="ko-KR" sz="2000" b="0" cap="none" dirty="0" smtClean="0">
                <a:solidFill>
                  <a:schemeClr val="bg1"/>
                </a:solidFill>
                <a:latin typeface="+mn-ea"/>
              </a:rPr>
              <a:t>2025년이 되면 약 650만 명인 ‘단카이세대(1947∼1949년생 베이비붐 세대)’가 모두 75세 이상이 돼 의료와 간병 시스템이 따라갈 수 없는 상태가 될 것이라는 암울한 전망</a:t>
            </a:r>
            <a:endParaRPr lang="ko-KR" altLang="en-US" sz="2000" b="0" cap="none" dirty="0" smtClean="0">
              <a:solidFill>
                <a:schemeClr val="bg1"/>
              </a:solidFill>
              <a:latin typeface="+mn-ea"/>
            </a:endParaRPr>
          </a:p>
          <a:p>
            <a:pPr marL="0" indent="0" algn="just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200" b="1" cap="none" dirty="0" smtClean="0">
              <a:ln w="9525" cap="flat" cmpd="sng">
                <a:solidFill>
                  <a:schemeClr val="bg1">
                    <a:alpha val="0"/>
                  </a:schemeClr>
                </a:solidFill>
                <a:prstDash val="solid"/>
              </a:ln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2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930"/>
            <a:ext cx="472440" cy="52578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2745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4483100" y="1558290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81010" y="658495"/>
            <a:ext cx="784225" cy="6921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02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8308340" y="1316990"/>
            <a:ext cx="2791149" cy="379591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cap="none" baseline="-25000" dirty="0" smtClean="0">
                <a:solidFill>
                  <a:srgbClr val="BBA79F"/>
                </a:solidFill>
                <a:latin typeface="+mn-ea"/>
              </a:rPr>
              <a:t>노인복지 예 - ‘개호보험’</a:t>
            </a:r>
            <a:endParaRPr lang="ko-KR" altLang="en-US" sz="2800" b="0" cap="none" baseline="-25000" dirty="0" smtClean="0">
              <a:solidFill>
                <a:srgbClr val="BBA79F"/>
              </a:solidFill>
              <a:latin typeface="+mn-ea"/>
            </a:endParaRPr>
          </a:p>
        </p:txBody>
      </p:sp>
      <p:sp>
        <p:nvSpPr>
          <p:cNvPr id="70" name="텍스트 상자 69"/>
          <p:cNvSpPr txBox="1">
            <a:spLocks/>
          </p:cNvSpPr>
          <p:nvPr/>
        </p:nvSpPr>
        <p:spPr>
          <a:xfrm>
            <a:off x="508000" y="1127125"/>
            <a:ext cx="3921760" cy="7308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581660" y="688340"/>
            <a:ext cx="3872230" cy="1160145"/>
            <a:chOff x="581660" y="688340"/>
            <a:chExt cx="3872230" cy="1160145"/>
          </a:xfrm>
        </p:grpSpPr>
        <p:sp>
          <p:nvSpPr>
            <p:cNvPr id="72" name="직사각형 71"/>
            <p:cNvSpPr>
              <a:spLocks/>
            </p:cNvSpPr>
            <p:nvPr/>
          </p:nvSpPr>
          <p:spPr>
            <a:xfrm>
              <a:off x="581660" y="688340"/>
              <a:ext cx="2011045" cy="580390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맑은 고딕" charset="0"/>
                <a:ea typeface="맑은 고딕" charset="0"/>
              </a:endParaRPr>
            </a:p>
          </p:txBody>
        </p:sp>
        <p:sp>
          <p:nvSpPr>
            <p:cNvPr id="73" name="직사각형 72"/>
            <p:cNvSpPr>
              <a:spLocks/>
            </p:cNvSpPr>
            <p:nvPr/>
          </p:nvSpPr>
          <p:spPr>
            <a:xfrm>
              <a:off x="581660" y="1268095"/>
              <a:ext cx="3872230" cy="580390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맑은 고딕" charset="0"/>
                <a:ea typeface="맑은 고딕" charset="0"/>
              </a:endParaRPr>
            </a:p>
          </p:txBody>
        </p:sp>
      </p:grpSp>
      <p:sp>
        <p:nvSpPr>
          <p:cNvPr id="75" name="TextBox 74"/>
          <p:cNvSpPr txBox="1">
            <a:spLocks/>
          </p:cNvSpPr>
          <p:nvPr/>
        </p:nvSpPr>
        <p:spPr>
          <a:xfrm>
            <a:off x="636511" y="1080192"/>
            <a:ext cx="3331361" cy="605294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1" cap="none" baseline="-25000" dirty="0" smtClean="0">
                <a:solidFill>
                  <a:srgbClr val="4C3C36"/>
                </a:solidFill>
                <a:latin typeface="+mn-ea"/>
              </a:rPr>
              <a:t>일본의 노인복지</a:t>
            </a:r>
            <a:endParaRPr lang="ko-KR" altLang="en-US" sz="5000" b="1" cap="none" baseline="-25000" dirty="0" smtClean="0">
              <a:solidFill>
                <a:srgbClr val="4C3C36"/>
              </a:solidFill>
              <a:latin typeface="+mn-ea"/>
            </a:endParaRPr>
          </a:p>
        </p:txBody>
      </p:sp>
      <p:sp>
        <p:nvSpPr>
          <p:cNvPr id="76" name="텍스트 상자 75"/>
          <p:cNvSpPr txBox="1">
            <a:spLocks/>
          </p:cNvSpPr>
          <p:nvPr/>
        </p:nvSpPr>
        <p:spPr>
          <a:xfrm>
            <a:off x="762000" y="2333625"/>
            <a:ext cx="6017260" cy="292163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7" name="TextBox 76"/>
          <p:cNvSpPr txBox="1">
            <a:spLocks/>
          </p:cNvSpPr>
          <p:nvPr/>
        </p:nvSpPr>
        <p:spPr>
          <a:xfrm>
            <a:off x="0" y="3556000"/>
            <a:ext cx="3524885" cy="206210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</a:rPr>
              <a:t>일본의노인 요양 서비스만을 전담하는 새로운 사회보험, 일반기업이나 시민단체들이 노인 요양 서비스 제공의 주체로 참여하는 일본의 보험제도</a:t>
            </a:r>
            <a:endParaRPr lang="ko-KR" altLang="en-US" sz="3200" b="0" cap="none" baseline="-25000" dirty="0" smtClean="0">
              <a:solidFill>
                <a:schemeClr val="accent3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 rot="21120000">
            <a:off x="3368040" y="2205355"/>
            <a:ext cx="2215515" cy="3145790"/>
          </a:xfrm>
          <a:custGeom>
            <a:avLst/>
            <a:gdLst>
              <a:gd name="TX0" fmla="*/ 1302 w 2871"/>
              <a:gd name="TY0" fmla="*/ 165 h 3799"/>
              <a:gd name="TX1" fmla="*/ 1282 w 2871"/>
              <a:gd name="TY1" fmla="*/ 165 h 3799"/>
              <a:gd name="TX2" fmla="*/ 1267 w 2871"/>
              <a:gd name="TY2" fmla="*/ 165 h 3799"/>
              <a:gd name="TX3" fmla="*/ 1258 w 2871"/>
              <a:gd name="TY3" fmla="*/ 165 h 3799"/>
              <a:gd name="TX4" fmla="*/ 1255 w 2871"/>
              <a:gd name="TY4" fmla="*/ 165 h 3799"/>
              <a:gd name="TX5" fmla="*/ 1168 w 2871"/>
              <a:gd name="TY5" fmla="*/ 170 h 3799"/>
              <a:gd name="TX6" fmla="*/ 1084 w 2871"/>
              <a:gd name="TY6" fmla="*/ 181 h 3799"/>
              <a:gd name="TX7" fmla="*/ 1000 w 2871"/>
              <a:gd name="TY7" fmla="*/ 197 h 3799"/>
              <a:gd name="TX8" fmla="*/ 921 w 2871"/>
              <a:gd name="TY8" fmla="*/ 221 h 3799"/>
              <a:gd name="TX9" fmla="*/ 843 w 2871"/>
              <a:gd name="TY9" fmla="*/ 249 h 3799"/>
              <a:gd name="TX10" fmla="*/ 769 w 2871"/>
              <a:gd name="TY10" fmla="*/ 283 h 3799"/>
              <a:gd name="TX11" fmla="*/ 699 w 2871"/>
              <a:gd name="TY11" fmla="*/ 322 h 3799"/>
              <a:gd name="TX12" fmla="*/ 631 w 2871"/>
              <a:gd name="TY12" fmla="*/ 366 h 3799"/>
              <a:gd name="TX13" fmla="*/ 567 w 2871"/>
              <a:gd name="TY13" fmla="*/ 416 h 3799"/>
              <a:gd name="TX14" fmla="*/ 507 w 2871"/>
              <a:gd name="TY14" fmla="*/ 469 h 3799"/>
              <a:gd name="TX15" fmla="*/ 450 w 2871"/>
              <a:gd name="TY15" fmla="*/ 527 h 3799"/>
              <a:gd name="TX16" fmla="*/ 398 w 2871"/>
              <a:gd name="TY16" fmla="*/ 588 h 3799"/>
              <a:gd name="TX17" fmla="*/ 351 w 2871"/>
              <a:gd name="TY17" fmla="*/ 654 h 3799"/>
              <a:gd name="TX18" fmla="*/ 308 w 2871"/>
              <a:gd name="TY18" fmla="*/ 722 h 3799"/>
              <a:gd name="TX19" fmla="*/ 271 w 2871"/>
              <a:gd name="TY19" fmla="*/ 795 h 3799"/>
              <a:gd name="TX20" fmla="*/ 238 w 2871"/>
              <a:gd name="TY20" fmla="*/ 870 h 3799"/>
              <a:gd name="TX21" fmla="*/ 211 w 2871"/>
              <a:gd name="TY21" fmla="*/ 949 h 3799"/>
              <a:gd name="TX22" fmla="*/ 189 w 2871"/>
              <a:gd name="TY22" fmla="*/ 1030 h 3799"/>
              <a:gd name="TX23" fmla="*/ 174 w 2871"/>
              <a:gd name="TY23" fmla="*/ 1114 h 3799"/>
              <a:gd name="TX24" fmla="*/ 165 w 2871"/>
              <a:gd name="TY24" fmla="*/ 1199 h 3799"/>
              <a:gd name="TX25" fmla="*/ 162 w 2871"/>
              <a:gd name="TY25" fmla="*/ 1287 h 3799"/>
              <a:gd name="TX26" fmla="*/ 164 w 2871"/>
              <a:gd name="TY26" fmla="*/ 1371 h 3799"/>
              <a:gd name="TX27" fmla="*/ 173 w 2871"/>
              <a:gd name="TY27" fmla="*/ 1453 h 3799"/>
              <a:gd name="TX28" fmla="*/ 188 w 2871"/>
              <a:gd name="TY28" fmla="*/ 1532 h 3799"/>
              <a:gd name="TX29" fmla="*/ 208 w 2871"/>
              <a:gd name="TY29" fmla="*/ 1612 h 3799"/>
              <a:gd name="TX30" fmla="*/ 234 w 2871"/>
              <a:gd name="TY30" fmla="*/ 1689 h 3799"/>
              <a:gd name="TX31" fmla="*/ 266 w 2871"/>
              <a:gd name="TY31" fmla="*/ 1765 h 3799"/>
              <a:gd name="TX32" fmla="*/ 303 w 2871"/>
              <a:gd name="TY32" fmla="*/ 1837 h 3799"/>
              <a:gd name="TX33" fmla="*/ 345 w 2871"/>
              <a:gd name="TY33" fmla="*/ 1908 h 3799"/>
              <a:gd name="TX34" fmla="*/ 393 w 2871"/>
              <a:gd name="TY34" fmla="*/ 1976 h 3799"/>
              <a:gd name="TX35" fmla="*/ 395 w 2871"/>
              <a:gd name="TY35" fmla="*/ 1978 h 3799"/>
              <a:gd name="TX36" fmla="*/ 401 w 2871"/>
              <a:gd name="TY36" fmla="*/ 1987 h 3799"/>
              <a:gd name="TX37" fmla="*/ 410 w 2871"/>
              <a:gd name="TY37" fmla="*/ 1998 h 3799"/>
              <a:gd name="TX38" fmla="*/ 422 w 2871"/>
              <a:gd name="TY38" fmla="*/ 2014 h 3799"/>
              <a:gd name="TX39" fmla="*/ 437 w 2871"/>
              <a:gd name="TY39" fmla="*/ 2035 h 3799"/>
              <a:gd name="TX40" fmla="*/ 453 w 2871"/>
              <a:gd name="TY40" fmla="*/ 2059 h 3799"/>
              <a:gd name="TX41" fmla="*/ 471 w 2871"/>
              <a:gd name="TY41" fmla="*/ 2089 h 3799"/>
              <a:gd name="TX42" fmla="*/ 491 w 2871"/>
              <a:gd name="TY42" fmla="*/ 2122 h 3799"/>
              <a:gd name="TX43" fmla="*/ 512 w 2871"/>
              <a:gd name="TY43" fmla="*/ 2160 h 3799"/>
              <a:gd name="TX44" fmla="*/ 533 w 2871"/>
              <a:gd name="TY44" fmla="*/ 2201 h 3799"/>
              <a:gd name="TX45" fmla="*/ 553 w 2871"/>
              <a:gd name="TY45" fmla="*/ 2247 h 3799"/>
              <a:gd name="TX46" fmla="*/ 574 w 2871"/>
              <a:gd name="TY46" fmla="*/ 2296 h 3799"/>
              <a:gd name="TX47" fmla="*/ 595 w 2871"/>
              <a:gd name="TY47" fmla="*/ 2351 h 3799"/>
              <a:gd name="TX48" fmla="*/ 615 w 2871"/>
              <a:gd name="TY48" fmla="*/ 2407 h 3799"/>
              <a:gd name="TX49" fmla="*/ 632 w 2871"/>
              <a:gd name="TY49" fmla="*/ 2468 h 3799"/>
              <a:gd name="TX50" fmla="*/ 649 w 2871"/>
              <a:gd name="TY50" fmla="*/ 2533 h 3799"/>
              <a:gd name="TX51" fmla="*/ 663 w 2871"/>
              <a:gd name="TY51" fmla="*/ 2601 h 3799"/>
              <a:gd name="TX52" fmla="*/ 675 w 2871"/>
              <a:gd name="TY52" fmla="*/ 2674 h 3799"/>
              <a:gd name="TX53" fmla="*/ 684 w 2871"/>
              <a:gd name="TY53" fmla="*/ 2749 h 3799"/>
              <a:gd name="TX54" fmla="*/ 690 w 2871"/>
              <a:gd name="TY54" fmla="*/ 2829 h 3799"/>
              <a:gd name="TX55" fmla="*/ 691 w 2871"/>
              <a:gd name="TY55" fmla="*/ 2911 h 3799"/>
              <a:gd name="TX56" fmla="*/ 690 w 2871"/>
              <a:gd name="TY56" fmla="*/ 2987 h 3799"/>
              <a:gd name="TX57" fmla="*/ 687 w 2871"/>
              <a:gd name="TY57" fmla="*/ 3060 h 3799"/>
              <a:gd name="TX58" fmla="*/ 685 w 2871"/>
              <a:gd name="TY58" fmla="*/ 3132 h 3799"/>
              <a:gd name="TX59" fmla="*/ 680 w 2871"/>
              <a:gd name="TY59" fmla="*/ 3201 h 3799"/>
              <a:gd name="TX60" fmla="*/ 675 w 2871"/>
              <a:gd name="TY60" fmla="*/ 3331 h 3799"/>
              <a:gd name="TX61" fmla="*/ 672 w 2871"/>
              <a:gd name="TY61" fmla="*/ 3457 h 3799"/>
              <a:gd name="TX62" fmla="*/ 742 w 2871"/>
              <a:gd name="TY62" fmla="*/ 3516 h 3799"/>
              <a:gd name="TX63" fmla="*/ 1564 w 2871"/>
              <a:gd name="TY63" fmla="*/ 3624 h 3799"/>
              <a:gd name="TX64" fmla="*/ 1570 w 2871"/>
              <a:gd name="TY64" fmla="*/ 3565 h 3799"/>
              <a:gd name="TX65" fmla="*/ 1579 w 2871"/>
              <a:gd name="TY65" fmla="*/ 3505 h 3799"/>
              <a:gd name="TX66" fmla="*/ 1592 w 2871"/>
              <a:gd name="TY66" fmla="*/ 3447 h 3799"/>
              <a:gd name="TX67" fmla="*/ 1608 w 2871"/>
              <a:gd name="TY67" fmla="*/ 3392 h 3799"/>
              <a:gd name="TX68" fmla="*/ 1628 w 2871"/>
              <a:gd name="TY68" fmla="*/ 3340 h 3799"/>
              <a:gd name="TX69" fmla="*/ 1651 w 2871"/>
              <a:gd name="TY69" fmla="*/ 3291 h 3799"/>
              <a:gd name="TX70" fmla="*/ 1678 w 2871"/>
              <a:gd name="TY70" fmla="*/ 3247 h 3799"/>
              <a:gd name="TX71" fmla="*/ 1703 w 2871"/>
              <a:gd name="TY71" fmla="*/ 3215 h 3799"/>
              <a:gd name="TX72" fmla="*/ 1732 w 2871"/>
              <a:gd name="TY72" fmla="*/ 3187 h 3799"/>
              <a:gd name="TX73" fmla="*/ 1763 w 2871"/>
              <a:gd name="TY73" fmla="*/ 3163 h 3799"/>
              <a:gd name="TX74" fmla="*/ 1795 w 2871"/>
              <a:gd name="TY74" fmla="*/ 3145 h 3799"/>
              <a:gd name="TX75" fmla="*/ 1830 w 2871"/>
              <a:gd name="TY75" fmla="*/ 3128 h 3799"/>
              <a:gd name="TX76" fmla="*/ 1866 w 2871"/>
              <a:gd name="TY76" fmla="*/ 3117 h 3799"/>
              <a:gd name="TX77" fmla="*/ 1903 w 2871"/>
              <a:gd name="TY77" fmla="*/ 3108 h 3799"/>
              <a:gd name="TX78" fmla="*/ 1939 w 2871"/>
              <a:gd name="TY78" fmla="*/ 3101 h 3799"/>
              <a:gd name="TX79" fmla="*/ 1975 w 2871"/>
              <a:gd name="TY79" fmla="*/ 3097 h 3799"/>
              <a:gd name="TX80" fmla="*/ 2009 w 2871"/>
              <a:gd name="TY80" fmla="*/ 3095 h 3799"/>
              <a:gd name="TX81" fmla="*/ 2043 w 2871"/>
              <a:gd name="TY81" fmla="*/ 3094 h 3799"/>
              <a:gd name="TX82" fmla="*/ 2075 w 2871"/>
              <a:gd name="TY82" fmla="*/ 3095 h 3799"/>
              <a:gd name="TX83" fmla="*/ 2104 w 2871"/>
              <a:gd name="TY83" fmla="*/ 3096 h 3799"/>
              <a:gd name="TX84" fmla="*/ 2131 w 2871"/>
              <a:gd name="TY84" fmla="*/ 3097 h 3799"/>
              <a:gd name="TX85" fmla="*/ 2154 w 2871"/>
              <a:gd name="TY85" fmla="*/ 3100 h 3799"/>
              <a:gd name="TX86" fmla="*/ 2172 w 2871"/>
              <a:gd name="TY86" fmla="*/ 3101 h 3799"/>
              <a:gd name="TX87" fmla="*/ 2187 w 2871"/>
              <a:gd name="TY87" fmla="*/ 3101 h 3799"/>
              <a:gd name="TX88" fmla="*/ 2196 w 2871"/>
              <a:gd name="TY88" fmla="*/ 3101 h 3799"/>
              <a:gd name="TX89" fmla="*/ 2220 w 2871"/>
              <a:gd name="TY89" fmla="*/ 3096 h 3799"/>
              <a:gd name="TX90" fmla="*/ 2237 w 2871"/>
              <a:gd name="TY90" fmla="*/ 3091 h 3799"/>
              <a:gd name="TX91" fmla="*/ 2251 w 2871"/>
              <a:gd name="TY91" fmla="*/ 3084 h 3799"/>
              <a:gd name="TX92" fmla="*/ 2261 w 2871"/>
              <a:gd name="TY92" fmla="*/ 3078 h 3799"/>
              <a:gd name="TX93" fmla="*/ 2267 w 2871"/>
              <a:gd name="TY93" fmla="*/ 3067 h 3799"/>
              <a:gd name="TX94" fmla="*/ 2270 w 2871"/>
              <a:gd name="TY94" fmla="*/ 3054 h 3799"/>
              <a:gd name="TX95" fmla="*/ 2272 w 2871"/>
              <a:gd name="TY95" fmla="*/ 3037 h 3799"/>
              <a:gd name="TX96" fmla="*/ 2269 w 2871"/>
              <a:gd name="TY96" fmla="*/ 3015 h 3799"/>
              <a:gd name="TX97" fmla="*/ 2266 w 2871"/>
              <a:gd name="TY97" fmla="*/ 2990 h 3799"/>
              <a:gd name="TX98" fmla="*/ 2261 w 2871"/>
              <a:gd name="TY98" fmla="*/ 2957 h 3799"/>
              <a:gd name="TX99" fmla="*/ 2259 w 2871"/>
              <a:gd name="TY99" fmla="*/ 2946 h 3799"/>
              <a:gd name="TX100" fmla="*/ 2257 w 2871"/>
              <a:gd name="TY100" fmla="*/ 2931 h 3799"/>
              <a:gd name="TX101" fmla="*/ 2254 w 2871"/>
              <a:gd name="TY101" fmla="*/ 2911 h 3799"/>
              <a:gd name="TX102" fmla="*/ 2251 w 2871"/>
              <a:gd name="TY102" fmla="*/ 2889 h 3799"/>
              <a:gd name="TX103" fmla="*/ 2248 w 2871"/>
              <a:gd name="TY103" fmla="*/ 2865 h 3799"/>
              <a:gd name="TX104" fmla="*/ 2247 w 2871"/>
              <a:gd name="TY104" fmla="*/ 2838 h 3799"/>
              <a:gd name="TX105" fmla="*/ 2246 w 2871"/>
              <a:gd name="TY105" fmla="*/ 2811 h 3799"/>
              <a:gd name="TX106" fmla="*/ 2247 w 2871"/>
              <a:gd name="TY106" fmla="*/ 2783 h 3799"/>
              <a:gd name="TX107" fmla="*/ 2251 w 2871"/>
              <a:gd name="TY107" fmla="*/ 2755 h 3799"/>
              <a:gd name="TX108" fmla="*/ 2255 w 2871"/>
              <a:gd name="TY108" fmla="*/ 2729 h 3799"/>
              <a:gd name="TX109" fmla="*/ 2263 w 2871"/>
              <a:gd name="TY109" fmla="*/ 2704 h 3799"/>
              <a:gd name="TX110" fmla="*/ 2274 w 2871"/>
              <a:gd name="TY110" fmla="*/ 2681 h 3799"/>
              <a:gd name="TX111" fmla="*/ 2288 w 2871"/>
              <a:gd name="TY111" fmla="*/ 2661 h 3799"/>
              <a:gd name="TX112" fmla="*/ 2305 w 2871"/>
              <a:gd name="TY112" fmla="*/ 2646 h 3799"/>
              <a:gd name="TX113" fmla="*/ 2290 w 2871"/>
              <a:gd name="TY113" fmla="*/ 2637 h 3799"/>
              <a:gd name="TX114" fmla="*/ 2275 w 2871"/>
              <a:gd name="TY114" fmla="*/ 2626 h 3799"/>
              <a:gd name="TX115" fmla="*/ 2261 w 2871"/>
              <a:gd name="TY115" fmla="*/ 2613 h 3799"/>
              <a:gd name="TX116" fmla="*/ 2247 w 2871"/>
              <a:gd name="TY116" fmla="*/ 2597 h 3799"/>
              <a:gd name="TX117" fmla="*/ 2237 w 2871"/>
              <a:gd name="TY117" fmla="*/ 2577 h 3799"/>
              <a:gd name="TX118" fmla="*/ 2230 w 2871"/>
              <a:gd name="TY118" fmla="*/ 2556 h 3799"/>
              <a:gd name="TX119" fmla="*/ 2230 w 2871"/>
              <a:gd name="TY119" fmla="*/ 2534 h 3799"/>
              <a:gd name="TX120" fmla="*/ 2236 w 2871"/>
              <a:gd name="TY120" fmla="*/ 2514 h 3799"/>
              <a:gd name="TX121" fmla="*/ 2246 w 2871"/>
              <a:gd name="TY121" fmla="*/ 2495 h 3799"/>
              <a:gd name="TX122" fmla="*/ 2262 w 2871"/>
              <a:gd name="TY122" fmla="*/ 2479 h 3799"/>
              <a:gd name="TX123" fmla="*/ 2274 w 2871"/>
              <a:gd name="TY123" fmla="*/ 2472 h 3799"/>
              <a:gd name="TX124" fmla="*/ 2289 w 2871"/>
              <a:gd name="TY124" fmla="*/ 2465 h 3799"/>
              <a:gd name="TX125" fmla="*/ 2307 w 2871"/>
              <a:gd name="TY125" fmla="*/ 2457 h 3799"/>
              <a:gd name="TX126" fmla="*/ 2327 w 2871"/>
              <a:gd name="TY126" fmla="*/ 2450 h 3799"/>
              <a:gd name="TX127" fmla="*/ 2348 w 2871"/>
              <a:gd name="TY127" fmla="*/ 2442 h 3799"/>
              <a:gd name="TX128" fmla="*/ 2366 w 2871"/>
              <a:gd name="TY128" fmla="*/ 2436 h 3799"/>
              <a:gd name="TX129" fmla="*/ 2382 w 2871"/>
              <a:gd name="TY129" fmla="*/ 2430 h 3799"/>
              <a:gd name="TX130" fmla="*/ 2395 w 2871"/>
              <a:gd name="TY130" fmla="*/ 2426 h 3799"/>
              <a:gd name="TX131" fmla="*/ 2402 w 2871"/>
              <a:gd name="TY131" fmla="*/ 2423 h 3799"/>
              <a:gd name="TX132" fmla="*/ 2401 w 2871"/>
              <a:gd name="TY132" fmla="*/ 2420 h 3799"/>
              <a:gd name="TX133" fmla="*/ 2400 w 2871"/>
              <a:gd name="TY133" fmla="*/ 2411 h 3799"/>
              <a:gd name="TX134" fmla="*/ 2397 w 2871"/>
              <a:gd name="TY134" fmla="*/ 2398 h 3799"/>
              <a:gd name="TX135" fmla="*/ 2396 w 2871"/>
              <a:gd name="TY135" fmla="*/ 2382 h 3799"/>
              <a:gd name="TX136" fmla="*/ 2395 w 2871"/>
              <a:gd name="TY136" fmla="*/ 2363 h 3799"/>
              <a:gd name="TX137" fmla="*/ 2396 w 2871"/>
              <a:gd name="TY137" fmla="*/ 2342 h 3799"/>
              <a:gd name="TX138" fmla="*/ 2399 w 2871"/>
              <a:gd name="TY138" fmla="*/ 2319 h 3799"/>
              <a:gd name="TX139" fmla="*/ 2404 w 2871"/>
              <a:gd name="TY139" fmla="*/ 2297 h 3799"/>
              <a:gd name="TX140" fmla="*/ 2412 w 2871"/>
              <a:gd name="TY140" fmla="*/ 2274 h 3799"/>
              <a:gd name="TX141" fmla="*/ 2425 w 2871"/>
              <a:gd name="TY141" fmla="*/ 2251 h 3799"/>
              <a:gd name="TX142" fmla="*/ 2443 w 2871"/>
              <a:gd name="TY142" fmla="*/ 2230 h 3799"/>
              <a:gd name="TX143" fmla="*/ 2464 w 2871"/>
              <a:gd name="TY143" fmla="*/ 2211 h 3799"/>
              <a:gd name="TX144" fmla="*/ 2481 w 2871"/>
              <a:gd name="TY144" fmla="*/ 2200 h 3799"/>
              <a:gd name="TX145" fmla="*/ 2501 w 2871"/>
              <a:gd name="TY145" fmla="*/ 2192 h 3799"/>
              <a:gd name="TX146" fmla="*/ 2523 w 2871"/>
              <a:gd name="TY146" fmla="*/ 2185 h 3799"/>
              <a:gd name="TX147" fmla="*/ 2549 w 2871"/>
              <a:gd name="TY147" fmla="*/ 2180 h 3799"/>
              <a:gd name="TX148" fmla="*/ 2574 w 2871"/>
              <a:gd name="TY148" fmla="*/ 2175 h 3799"/>
              <a:gd name="TX149" fmla="*/ 2600 w 2871"/>
              <a:gd name="TY149" fmla="*/ 2169 h 3799"/>
              <a:gd name="TX150" fmla="*/ 2625 w 2871"/>
              <a:gd name="TY150" fmla="*/ 2165 h 3799"/>
              <a:gd name="TX151" fmla="*/ 2648 w 2871"/>
              <a:gd name="TY151" fmla="*/ 2159 h 3799"/>
              <a:gd name="TX152" fmla="*/ 2669 w 2871"/>
              <a:gd name="TY152" fmla="*/ 2153 h 3799"/>
              <a:gd name="TX153" fmla="*/ 2688 w 2871"/>
              <a:gd name="TY153" fmla="*/ 2146 h 3799"/>
              <a:gd name="TX154" fmla="*/ 2701 w 2871"/>
              <a:gd name="TY154" fmla="*/ 2137 h 3799"/>
              <a:gd name="TX155" fmla="*/ 2711 w 2871"/>
              <a:gd name="TY155" fmla="*/ 2126 h 3799"/>
              <a:gd name="TX156" fmla="*/ 2711 w 2871"/>
              <a:gd name="TY156" fmla="*/ 2122 h 3799"/>
              <a:gd name="TX157" fmla="*/ 2708 w 2871"/>
              <a:gd name="TY157" fmla="*/ 2110 h 3799"/>
              <a:gd name="TX158" fmla="*/ 2704 w 2871"/>
              <a:gd name="TY158" fmla="*/ 2094 h 3799"/>
              <a:gd name="TX159" fmla="*/ 2698 w 2871"/>
              <a:gd name="TY159" fmla="*/ 2074 h 3799"/>
              <a:gd name="TX160" fmla="*/ 2691 w 2871"/>
              <a:gd name="TY160" fmla="*/ 2051 h 3799"/>
              <a:gd name="TX161" fmla="*/ 2683 w 2871"/>
              <a:gd name="TY161" fmla="*/ 2027 h 3799"/>
              <a:gd name="TX162" fmla="*/ 2674 w 2871"/>
              <a:gd name="TY162" fmla="*/ 2000 h 3799"/>
              <a:gd name="TX163" fmla="*/ 2664 w 2871"/>
              <a:gd name="TY163" fmla="*/ 1973 h 3799"/>
              <a:gd name="TX164" fmla="*/ 2656 w 2871"/>
              <a:gd name="TY164" fmla="*/ 1946 h 3799"/>
              <a:gd name="TX165" fmla="*/ 2647 w 2871"/>
              <a:gd name="TY165" fmla="*/ 1921 h 3799"/>
              <a:gd name="TX166" fmla="*/ 2640 w 2871"/>
              <a:gd name="TY166" fmla="*/ 1896 h 3799"/>
              <a:gd name="TX167" fmla="*/ 2633 w 2871"/>
              <a:gd name="TY167" fmla="*/ 1876 h 3799"/>
              <a:gd name="TX168" fmla="*/ 2629 w 2871"/>
              <a:gd name="TY168" fmla="*/ 1858 h 3799"/>
              <a:gd name="TX169" fmla="*/ 2625 w 2871"/>
              <a:gd name="TY169" fmla="*/ 1846 h 3799"/>
              <a:gd name="TX170" fmla="*/ 2609 w 2871"/>
              <a:gd name="TY170" fmla="*/ 1762 h 3799"/>
              <a:gd name="TX171" fmla="*/ 2594 w 2871"/>
              <a:gd name="TY171" fmla="*/ 1676 h 3799"/>
              <a:gd name="TX172" fmla="*/ 2581 w 2871"/>
              <a:gd name="TY172" fmla="*/ 1588 h 3799"/>
              <a:gd name="TX173" fmla="*/ 2571 w 2871"/>
              <a:gd name="TY173" fmla="*/ 1498 h 3799"/>
              <a:gd name="TX174" fmla="*/ 2564 w 2871"/>
              <a:gd name="TY174" fmla="*/ 1406 h 3799"/>
              <a:gd name="TX175" fmla="*/ 2562 w 2871"/>
              <a:gd name="TY175" fmla="*/ 1314 h 3799"/>
              <a:gd name="TX176" fmla="*/ 2562 w 2871"/>
              <a:gd name="TY176" fmla="*/ 1242 h 3799"/>
              <a:gd name="TX177" fmla="*/ 2559 w 2871"/>
              <a:gd name="TY177" fmla="*/ 1173 h 3799"/>
              <a:gd name="TX178" fmla="*/ 2555 w 2871"/>
              <a:gd name="TY178" fmla="*/ 1104 h 3799"/>
              <a:gd name="TX179" fmla="*/ 2547 w 2871"/>
              <a:gd name="TY179" fmla="*/ 1035 h 3799"/>
              <a:gd name="TX180" fmla="*/ 2535 w 2871"/>
              <a:gd name="TY180" fmla="*/ 968 h 3799"/>
              <a:gd name="TX181" fmla="*/ 2519 w 2871"/>
              <a:gd name="TY181" fmla="*/ 902 h 3799"/>
              <a:gd name="TX182" fmla="*/ 2498 w 2871"/>
              <a:gd name="TY182" fmla="*/ 838 h 3799"/>
              <a:gd name="TX183" fmla="*/ 2469 w 2871"/>
              <a:gd name="TY183" fmla="*/ 775 h 3799"/>
              <a:gd name="TX184" fmla="*/ 2433 w 2871"/>
              <a:gd name="TY184" fmla="*/ 709 h 3799"/>
              <a:gd name="TX185" fmla="*/ 2393 w 2871"/>
              <a:gd name="TY185" fmla="*/ 648 h 3799"/>
              <a:gd name="TX186" fmla="*/ 2350 w 2871"/>
              <a:gd name="TY186" fmla="*/ 593 h 3799"/>
              <a:gd name="TX187" fmla="*/ 2304 w 2871"/>
              <a:gd name="TY187" fmla="*/ 541 h 3799"/>
              <a:gd name="TX188" fmla="*/ 2255 w 2871"/>
              <a:gd name="TY188" fmla="*/ 493 h 3799"/>
              <a:gd name="TX189" fmla="*/ 2205 w 2871"/>
              <a:gd name="TY189" fmla="*/ 451 h 3799"/>
              <a:gd name="TX190" fmla="*/ 2153 w 2871"/>
              <a:gd name="TY190" fmla="*/ 411 h 3799"/>
              <a:gd name="TX191" fmla="*/ 2098 w 2871"/>
              <a:gd name="TY191" fmla="*/ 375 h 3799"/>
              <a:gd name="TX192" fmla="*/ 2044 w 2871"/>
              <a:gd name="TY192" fmla="*/ 343 h 3799"/>
              <a:gd name="TX193" fmla="*/ 1988 w 2871"/>
              <a:gd name="TY193" fmla="*/ 315 h 3799"/>
              <a:gd name="TX194" fmla="*/ 1932 w 2871"/>
              <a:gd name="TY194" fmla="*/ 290 h 3799"/>
              <a:gd name="TX195" fmla="*/ 1876 w 2871"/>
              <a:gd name="TY195" fmla="*/ 267 h 3799"/>
              <a:gd name="TX196" fmla="*/ 1820 w 2871"/>
              <a:gd name="TY196" fmla="*/ 247 h 3799"/>
              <a:gd name="TX197" fmla="*/ 1765 w 2871"/>
              <a:gd name="TY197" fmla="*/ 231 h 3799"/>
              <a:gd name="TX198" fmla="*/ 1711 w 2871"/>
              <a:gd name="TY198" fmla="*/ 216 h 3799"/>
              <a:gd name="TX199" fmla="*/ 1658 w 2871"/>
              <a:gd name="TY199" fmla="*/ 204 h 3799"/>
              <a:gd name="TX200" fmla="*/ 1607 w 2871"/>
              <a:gd name="TY200" fmla="*/ 194 h 3799"/>
              <a:gd name="TX201" fmla="*/ 1559 w 2871"/>
              <a:gd name="TY201" fmla="*/ 186 h 3799"/>
              <a:gd name="TX202" fmla="*/ 1511 w 2871"/>
              <a:gd name="TY202" fmla="*/ 179 h 3799"/>
              <a:gd name="TX203" fmla="*/ 1467 w 2871"/>
              <a:gd name="TY203" fmla="*/ 174 h 3799"/>
              <a:gd name="TX204" fmla="*/ 1427 w 2871"/>
              <a:gd name="TY204" fmla="*/ 170 h 3799"/>
              <a:gd name="TX205" fmla="*/ 1390 w 2871"/>
              <a:gd name="TY205" fmla="*/ 167 h 3799"/>
              <a:gd name="TX206" fmla="*/ 1356 w 2871"/>
              <a:gd name="TY206" fmla="*/ 166 h 3799"/>
              <a:gd name="TX207" fmla="*/ 1327 w 2871"/>
              <a:gd name="TY207" fmla="*/ 165 h 3799"/>
              <a:gd name="TX208" fmla="*/ 1302 w 2871"/>
              <a:gd name="TY208" fmla="*/ 165 h 3799"/>
              <a:gd name="TX210" fmla="*/ 1340 w 2871"/>
              <a:gd name="TY210" fmla="*/ 0 h 3799"/>
              <a:gd name="TX211" fmla="*/ 1375 w 2871"/>
              <a:gd name="TY211" fmla="*/ 0 h 3799"/>
              <a:gd name="TX212" fmla="*/ 1412 w 2871"/>
              <a:gd name="TY212" fmla="*/ 1 h 3799"/>
              <a:gd name="TX213" fmla="*/ 1453 w 2871"/>
              <a:gd name="TY213" fmla="*/ 4 h 3799"/>
              <a:gd name="TX214" fmla="*/ 1497 w 2871"/>
              <a:gd name="TY214" fmla="*/ 8 h 3799"/>
              <a:gd name="TX215" fmla="*/ 1546 w 2871"/>
              <a:gd name="TY215" fmla="*/ 12 h 3799"/>
              <a:gd name="TX216" fmla="*/ 1596 w 2871"/>
              <a:gd name="TY216" fmla="*/ 19 h 3799"/>
              <a:gd name="TX217" fmla="*/ 1649 w 2871"/>
              <a:gd name="TY217" fmla="*/ 29 h 3799"/>
              <a:gd name="TX218" fmla="*/ 1703 w 2871"/>
              <a:gd name="TY218" fmla="*/ 40 h 3799"/>
              <a:gd name="TX219" fmla="*/ 1760 w 2871"/>
              <a:gd name="TY219" fmla="*/ 54 h 3799"/>
              <a:gd name="TX220" fmla="*/ 1819 w 2871"/>
              <a:gd name="TY220" fmla="*/ 70 h 3799"/>
              <a:gd name="TX221" fmla="*/ 1878 w 2871"/>
              <a:gd name="TY221" fmla="*/ 89 h 3799"/>
              <a:gd name="TX222" fmla="*/ 1938 w 2871"/>
              <a:gd name="TY222" fmla="*/ 112 h 3799"/>
              <a:gd name="TX223" fmla="*/ 1999 w 2871"/>
              <a:gd name="TY223" fmla="*/ 137 h 3799"/>
              <a:gd name="TX224" fmla="*/ 2059 w 2871"/>
              <a:gd name="TY224" fmla="*/ 166 h 3799"/>
              <a:gd name="TX225" fmla="*/ 2120 w 2871"/>
              <a:gd name="TY225" fmla="*/ 199 h 3799"/>
              <a:gd name="TX226" fmla="*/ 2180 w 2871"/>
              <a:gd name="TY226" fmla="*/ 236 h 3799"/>
              <a:gd name="TX227" fmla="*/ 2240 w 2871"/>
              <a:gd name="TY227" fmla="*/ 277 h 3799"/>
              <a:gd name="TX228" fmla="*/ 2299 w 2871"/>
              <a:gd name="TY228" fmla="*/ 322 h 3799"/>
              <a:gd name="TX229" fmla="*/ 2357 w 2871"/>
              <a:gd name="TY229" fmla="*/ 373 h 3799"/>
              <a:gd name="TX230" fmla="*/ 2412 w 2871"/>
              <a:gd name="TY230" fmla="*/ 427 h 3799"/>
              <a:gd name="TX231" fmla="*/ 2466 w 2871"/>
              <a:gd name="TY231" fmla="*/ 488 h 3799"/>
              <a:gd name="TX232" fmla="*/ 2518 w 2871"/>
              <a:gd name="TY232" fmla="*/ 553 h 3799"/>
              <a:gd name="TX233" fmla="*/ 2567 w 2871"/>
              <a:gd name="TY233" fmla="*/ 624 h 3799"/>
              <a:gd name="TX234" fmla="*/ 2612 w 2871"/>
              <a:gd name="TY234" fmla="*/ 701 h 3799"/>
              <a:gd name="TX235" fmla="*/ 2642 w 2871"/>
              <a:gd name="TY235" fmla="*/ 759 h 3799"/>
              <a:gd name="TX236" fmla="*/ 2666 w 2871"/>
              <a:gd name="TY236" fmla="*/ 819 h 3799"/>
              <a:gd name="TX237" fmla="*/ 2684 w 2871"/>
              <a:gd name="TY237" fmla="*/ 880 h 3799"/>
              <a:gd name="TX238" fmla="*/ 2698 w 2871"/>
              <a:gd name="TY238" fmla="*/ 942 h 3799"/>
              <a:gd name="TX239" fmla="*/ 2708 w 2871"/>
              <a:gd name="TY239" fmla="*/ 1004 h 3799"/>
              <a:gd name="TX240" fmla="*/ 2715 w 2871"/>
              <a:gd name="TY240" fmla="*/ 1067 h 3799"/>
              <a:gd name="TX241" fmla="*/ 2720 w 2871"/>
              <a:gd name="TY241" fmla="*/ 1129 h 3799"/>
              <a:gd name="TX242" fmla="*/ 2722 w 2871"/>
              <a:gd name="TY242" fmla="*/ 1190 h 3799"/>
              <a:gd name="TX243" fmla="*/ 2723 w 2871"/>
              <a:gd name="TY243" fmla="*/ 1253 h 3799"/>
              <a:gd name="TX244" fmla="*/ 2723 w 2871"/>
              <a:gd name="TY244" fmla="*/ 1314 h 3799"/>
              <a:gd name="TX245" fmla="*/ 2727 w 2871"/>
              <a:gd name="TY245" fmla="*/ 1417 h 3799"/>
              <a:gd name="TX246" fmla="*/ 2735 w 2871"/>
              <a:gd name="TY246" fmla="*/ 1520 h 3799"/>
              <a:gd name="TX247" fmla="*/ 2749 w 2871"/>
              <a:gd name="TY247" fmla="*/ 1620 h 3799"/>
              <a:gd name="TX248" fmla="*/ 2765 w 2871"/>
              <a:gd name="TY248" fmla="*/ 1718 h 3799"/>
              <a:gd name="TX249" fmla="*/ 2783 w 2871"/>
              <a:gd name="TY249" fmla="*/ 1814 h 3799"/>
              <a:gd name="TX250" fmla="*/ 2786 w 2871"/>
              <a:gd name="TY250" fmla="*/ 1824 h 3799"/>
              <a:gd name="TX251" fmla="*/ 2791 w 2871"/>
              <a:gd name="TY251" fmla="*/ 1840 h 3799"/>
              <a:gd name="TX252" fmla="*/ 2798 w 2871"/>
              <a:gd name="TY252" fmla="*/ 1858 h 3799"/>
              <a:gd name="TX253" fmla="*/ 2807 w 2871"/>
              <a:gd name="TY253" fmla="*/ 1883 h 3799"/>
              <a:gd name="TX254" fmla="*/ 2816 w 2871"/>
              <a:gd name="TY254" fmla="*/ 1908 h 3799"/>
              <a:gd name="TX255" fmla="*/ 2825 w 2871"/>
              <a:gd name="TY255" fmla="*/ 1937 h 3799"/>
              <a:gd name="TX256" fmla="*/ 2835 w 2871"/>
              <a:gd name="TY256" fmla="*/ 1968 h 3799"/>
              <a:gd name="TX257" fmla="*/ 2845 w 2871"/>
              <a:gd name="TY257" fmla="*/ 2000 h 3799"/>
              <a:gd name="TX258" fmla="*/ 2853 w 2871"/>
              <a:gd name="TY258" fmla="*/ 2033 h 3799"/>
              <a:gd name="TX259" fmla="*/ 2861 w 2871"/>
              <a:gd name="TY259" fmla="*/ 2066 h 3799"/>
              <a:gd name="TX260" fmla="*/ 2867 w 2871"/>
              <a:gd name="TY260" fmla="*/ 2097 h 3799"/>
              <a:gd name="TX261" fmla="*/ 2870 w 2871"/>
              <a:gd name="TY261" fmla="*/ 2129 h 3799"/>
              <a:gd name="TX262" fmla="*/ 2870 w 2871"/>
              <a:gd name="TY262" fmla="*/ 2158 h 3799"/>
              <a:gd name="TX263" fmla="*/ 2868 w 2871"/>
              <a:gd name="TY263" fmla="*/ 2184 h 3799"/>
              <a:gd name="TX264" fmla="*/ 2867 w 2871"/>
              <a:gd name="TY264" fmla="*/ 2191 h 3799"/>
              <a:gd name="TX265" fmla="*/ 2862 w 2871"/>
              <a:gd name="TY265" fmla="*/ 2199 h 3799"/>
              <a:gd name="TX266" fmla="*/ 2855 w 2871"/>
              <a:gd name="TY266" fmla="*/ 2211 h 3799"/>
              <a:gd name="TX267" fmla="*/ 2845 w 2871"/>
              <a:gd name="TY267" fmla="*/ 2223 h 3799"/>
              <a:gd name="TX268" fmla="*/ 2832 w 2871"/>
              <a:gd name="TY268" fmla="*/ 2237 h 3799"/>
              <a:gd name="TX269" fmla="*/ 2816 w 2871"/>
              <a:gd name="TY269" fmla="*/ 2252 h 3799"/>
              <a:gd name="TX270" fmla="*/ 2797 w 2871"/>
              <a:gd name="TY270" fmla="*/ 2269 h 3799"/>
              <a:gd name="TX271" fmla="*/ 2774 w 2871"/>
              <a:gd name="TY271" fmla="*/ 2284 h 3799"/>
              <a:gd name="TX272" fmla="*/ 2748 w 2871"/>
              <a:gd name="TY272" fmla="*/ 2297 h 3799"/>
              <a:gd name="TX273" fmla="*/ 2718 w 2871"/>
              <a:gd name="TY273" fmla="*/ 2311 h 3799"/>
              <a:gd name="TX274" fmla="*/ 2683 w 2871"/>
              <a:gd name="TY274" fmla="*/ 2323 h 3799"/>
              <a:gd name="TX275" fmla="*/ 2645 w 2871"/>
              <a:gd name="TY275" fmla="*/ 2332 h 3799"/>
              <a:gd name="TX276" fmla="*/ 2602 w 2871"/>
              <a:gd name="TY276" fmla="*/ 2339 h 3799"/>
              <a:gd name="TX277" fmla="*/ 2555 w 2871"/>
              <a:gd name="TY277" fmla="*/ 2344 h 3799"/>
              <a:gd name="TX278" fmla="*/ 2556 w 2871"/>
              <a:gd name="TY278" fmla="*/ 2348 h 3799"/>
              <a:gd name="TX279" fmla="*/ 2558 w 2871"/>
              <a:gd name="TY279" fmla="*/ 2358 h 3799"/>
              <a:gd name="TX280" fmla="*/ 2559 w 2871"/>
              <a:gd name="TY280" fmla="*/ 2373 h 3799"/>
              <a:gd name="TX281" fmla="*/ 2562 w 2871"/>
              <a:gd name="TY281" fmla="*/ 2391 h 3799"/>
              <a:gd name="TX282" fmla="*/ 2562 w 2871"/>
              <a:gd name="TY282" fmla="*/ 2412 h 3799"/>
              <a:gd name="TX283" fmla="*/ 2562 w 2871"/>
              <a:gd name="TY283" fmla="*/ 2435 h 3799"/>
              <a:gd name="TX284" fmla="*/ 2558 w 2871"/>
              <a:gd name="TY284" fmla="*/ 2459 h 3799"/>
              <a:gd name="TX285" fmla="*/ 2553 w 2871"/>
              <a:gd name="TY285" fmla="*/ 2482 h 3799"/>
              <a:gd name="TX286" fmla="*/ 2544 w 2871"/>
              <a:gd name="TY286" fmla="*/ 2504 h 3799"/>
              <a:gd name="TX287" fmla="*/ 2533 w 2871"/>
              <a:gd name="TY287" fmla="*/ 2524 h 3799"/>
              <a:gd name="TX288" fmla="*/ 2516 w 2871"/>
              <a:gd name="TY288" fmla="*/ 2541 h 3799"/>
              <a:gd name="TX289" fmla="*/ 2496 w 2871"/>
              <a:gd name="TY289" fmla="*/ 2556 h 3799"/>
              <a:gd name="TX290" fmla="*/ 2474 w 2871"/>
              <a:gd name="TY290" fmla="*/ 2569 h 3799"/>
              <a:gd name="TX291" fmla="*/ 2484 w 2871"/>
              <a:gd name="TY291" fmla="*/ 2583 h 3799"/>
              <a:gd name="TX292" fmla="*/ 2492 w 2871"/>
              <a:gd name="TY292" fmla="*/ 2599 h 3799"/>
              <a:gd name="TX293" fmla="*/ 2499 w 2871"/>
              <a:gd name="TY293" fmla="*/ 2616 h 3799"/>
              <a:gd name="TX294" fmla="*/ 2501 w 2871"/>
              <a:gd name="TY294" fmla="*/ 2636 h 3799"/>
              <a:gd name="TX295" fmla="*/ 2501 w 2871"/>
              <a:gd name="TY295" fmla="*/ 2658 h 3799"/>
              <a:gd name="TX296" fmla="*/ 2497 w 2871"/>
              <a:gd name="TY296" fmla="*/ 2682 h 3799"/>
              <a:gd name="TX297" fmla="*/ 2490 w 2871"/>
              <a:gd name="TY297" fmla="*/ 2702 h 3799"/>
              <a:gd name="TX298" fmla="*/ 2480 w 2871"/>
              <a:gd name="TY298" fmla="*/ 2718 h 3799"/>
              <a:gd name="TX299" fmla="*/ 2468 w 2871"/>
              <a:gd name="TY299" fmla="*/ 2732 h 3799"/>
              <a:gd name="TX300" fmla="*/ 2454 w 2871"/>
              <a:gd name="TY300" fmla="*/ 2742 h 3799"/>
              <a:gd name="TX301" fmla="*/ 2441 w 2871"/>
              <a:gd name="TY301" fmla="*/ 2752 h 3799"/>
              <a:gd name="TX302" fmla="*/ 2429 w 2871"/>
              <a:gd name="TY302" fmla="*/ 2760 h 3799"/>
              <a:gd name="TX303" fmla="*/ 2417 w 2871"/>
              <a:gd name="TY303" fmla="*/ 2768 h 3799"/>
              <a:gd name="TX304" fmla="*/ 2412 w 2871"/>
              <a:gd name="TY304" fmla="*/ 2775 h 3799"/>
              <a:gd name="TX305" fmla="*/ 2410 w 2871"/>
              <a:gd name="TY305" fmla="*/ 2786 h 3799"/>
              <a:gd name="TX306" fmla="*/ 2408 w 2871"/>
              <a:gd name="TY306" fmla="*/ 2801 h 3799"/>
              <a:gd name="TX307" fmla="*/ 2408 w 2871"/>
              <a:gd name="TY307" fmla="*/ 2820 h 3799"/>
              <a:gd name="TX308" fmla="*/ 2409 w 2871"/>
              <a:gd name="TY308" fmla="*/ 2841 h 3799"/>
              <a:gd name="TX309" fmla="*/ 2411 w 2871"/>
              <a:gd name="TY309" fmla="*/ 2861 h 3799"/>
              <a:gd name="TX310" fmla="*/ 2414 w 2871"/>
              <a:gd name="TY310" fmla="*/ 2882 h 3799"/>
              <a:gd name="TX311" fmla="*/ 2416 w 2871"/>
              <a:gd name="TY311" fmla="*/ 2901 h 3799"/>
              <a:gd name="TX312" fmla="*/ 2418 w 2871"/>
              <a:gd name="TY312" fmla="*/ 2918 h 3799"/>
              <a:gd name="TX313" fmla="*/ 2421 w 2871"/>
              <a:gd name="TY313" fmla="*/ 2931 h 3799"/>
              <a:gd name="TX314" fmla="*/ 2423 w 2871"/>
              <a:gd name="TY314" fmla="*/ 2949 h 3799"/>
              <a:gd name="TX315" fmla="*/ 2426 w 2871"/>
              <a:gd name="TY315" fmla="*/ 2969 h 3799"/>
              <a:gd name="TX316" fmla="*/ 2429 w 2871"/>
              <a:gd name="TY316" fmla="*/ 2990 h 3799"/>
              <a:gd name="TX317" fmla="*/ 2431 w 2871"/>
              <a:gd name="TY317" fmla="*/ 3013 h 3799"/>
              <a:gd name="TX318" fmla="*/ 2431 w 2871"/>
              <a:gd name="TY318" fmla="*/ 3035 h 3799"/>
              <a:gd name="TX319" fmla="*/ 2431 w 2871"/>
              <a:gd name="TY319" fmla="*/ 3058 h 3799"/>
              <a:gd name="TX320" fmla="*/ 2428 w 2871"/>
              <a:gd name="TY320" fmla="*/ 3082 h 3799"/>
              <a:gd name="TX321" fmla="*/ 2423 w 2871"/>
              <a:gd name="TY321" fmla="*/ 3105 h 3799"/>
              <a:gd name="TX322" fmla="*/ 2416 w 2871"/>
              <a:gd name="TY322" fmla="*/ 3127 h 3799"/>
              <a:gd name="TX323" fmla="*/ 2406 w 2871"/>
              <a:gd name="TY323" fmla="*/ 3149 h 3799"/>
              <a:gd name="TX324" fmla="*/ 2393 w 2871"/>
              <a:gd name="TY324" fmla="*/ 3170 h 3799"/>
              <a:gd name="TX325" fmla="*/ 2376 w 2871"/>
              <a:gd name="TY325" fmla="*/ 3190 h 3799"/>
              <a:gd name="TX326" fmla="*/ 2355 w 2871"/>
              <a:gd name="TY326" fmla="*/ 3208 h 3799"/>
              <a:gd name="TX327" fmla="*/ 2329 w 2871"/>
              <a:gd name="TY327" fmla="*/ 3224 h 3799"/>
              <a:gd name="TX328" fmla="*/ 2299 w 2871"/>
              <a:gd name="TY328" fmla="*/ 3238 h 3799"/>
              <a:gd name="TX329" fmla="*/ 2265 w 2871"/>
              <a:gd name="TY329" fmla="*/ 3250 h 3799"/>
              <a:gd name="TX330" fmla="*/ 2224 w 2871"/>
              <a:gd name="TY330" fmla="*/ 3259 h 3799"/>
              <a:gd name="TX331" fmla="*/ 2211 w 2871"/>
              <a:gd name="TY331" fmla="*/ 3260 h 3799"/>
              <a:gd name="TX332" fmla="*/ 2195 w 2871"/>
              <a:gd name="TY332" fmla="*/ 3260 h 3799"/>
              <a:gd name="TX333" fmla="*/ 2173 w 2871"/>
              <a:gd name="TY333" fmla="*/ 3259 h 3799"/>
              <a:gd name="TX334" fmla="*/ 2150 w 2871"/>
              <a:gd name="TY334" fmla="*/ 3258 h 3799"/>
              <a:gd name="TX335" fmla="*/ 2122 w 2871"/>
              <a:gd name="TY335" fmla="*/ 3257 h 3799"/>
              <a:gd name="TX336" fmla="*/ 2094 w 2871"/>
              <a:gd name="TY336" fmla="*/ 3256 h 3799"/>
              <a:gd name="TX337" fmla="*/ 2064 w 2871"/>
              <a:gd name="TY337" fmla="*/ 3254 h 3799"/>
              <a:gd name="TX338" fmla="*/ 2032 w 2871"/>
              <a:gd name="TY338" fmla="*/ 3256 h 3799"/>
              <a:gd name="TX339" fmla="*/ 2000 w 2871"/>
              <a:gd name="TY339" fmla="*/ 3257 h 3799"/>
              <a:gd name="TX340" fmla="*/ 1968 w 2871"/>
              <a:gd name="TY340" fmla="*/ 3260 h 3799"/>
              <a:gd name="TX341" fmla="*/ 1938 w 2871"/>
              <a:gd name="TY341" fmla="*/ 3266 h 3799"/>
              <a:gd name="TX342" fmla="*/ 1908 w 2871"/>
              <a:gd name="TY342" fmla="*/ 3274 h 3799"/>
              <a:gd name="TX343" fmla="*/ 1879 w 2871"/>
              <a:gd name="TY343" fmla="*/ 3286 h 3799"/>
              <a:gd name="TX344" fmla="*/ 1853 w 2871"/>
              <a:gd name="TY344" fmla="*/ 3299 h 3799"/>
              <a:gd name="TX345" fmla="*/ 1830 w 2871"/>
              <a:gd name="TY345" fmla="*/ 3317 h 3799"/>
              <a:gd name="TX346" fmla="*/ 1812 w 2871"/>
              <a:gd name="TY346" fmla="*/ 3339 h 3799"/>
              <a:gd name="TX347" fmla="*/ 1791 w 2871"/>
              <a:gd name="TY347" fmla="*/ 3370 h 3799"/>
              <a:gd name="TX348" fmla="*/ 1774 w 2871"/>
              <a:gd name="TY348" fmla="*/ 3407 h 3799"/>
              <a:gd name="TX349" fmla="*/ 1758 w 2871"/>
              <a:gd name="TY349" fmla="*/ 3447 h 3799"/>
              <a:gd name="TX350" fmla="*/ 1746 w 2871"/>
              <a:gd name="TY350" fmla="*/ 3490 h 3799"/>
              <a:gd name="TX351" fmla="*/ 1737 w 2871"/>
              <a:gd name="TY351" fmla="*/ 3536 h 3799"/>
              <a:gd name="TX352" fmla="*/ 1730 w 2871"/>
              <a:gd name="TY352" fmla="*/ 3583 h 3799"/>
              <a:gd name="TX353" fmla="*/ 1726 w 2871"/>
              <a:gd name="TY353" fmla="*/ 3630 h 3799"/>
              <a:gd name="TX354" fmla="*/ 1725 w 2871"/>
              <a:gd name="TY354" fmla="*/ 3677 h 3799"/>
              <a:gd name="TX355" fmla="*/ 1726 w 2871"/>
              <a:gd name="TY355" fmla="*/ 3679 h 3799"/>
              <a:gd name="TX356" fmla="*/ 1726 w 2871"/>
              <a:gd name="TY356" fmla="*/ 3684 h 3799"/>
              <a:gd name="TX357" fmla="*/ 1727 w 2871"/>
              <a:gd name="TY357" fmla="*/ 3692 h 3799"/>
              <a:gd name="TX358" fmla="*/ 1727 w 2871"/>
              <a:gd name="TY358" fmla="*/ 3702 h 3799"/>
              <a:gd name="TX359" fmla="*/ 1727 w 2871"/>
              <a:gd name="TY359" fmla="*/ 3714 h 3799"/>
              <a:gd name="TX360" fmla="*/ 1726 w 2871"/>
              <a:gd name="TY360" fmla="*/ 3727 h 3799"/>
              <a:gd name="TX361" fmla="*/ 1723 w 2871"/>
              <a:gd name="TY361" fmla="*/ 3740 h 3799"/>
              <a:gd name="TX362" fmla="*/ 1719 w 2871"/>
              <a:gd name="TY362" fmla="*/ 3754 h 3799"/>
              <a:gd name="TX363" fmla="*/ 1713 w 2871"/>
              <a:gd name="TY363" fmla="*/ 3766 h 3799"/>
              <a:gd name="TX364" fmla="*/ 1704 w 2871"/>
              <a:gd name="TY364" fmla="*/ 3777 h 3799"/>
              <a:gd name="TX365" fmla="*/ 1694 w 2871"/>
              <a:gd name="TY365" fmla="*/ 3786 h 3799"/>
              <a:gd name="TX366" fmla="*/ 1680 w 2871"/>
              <a:gd name="TY366" fmla="*/ 3793 h 3799"/>
              <a:gd name="TX367" fmla="*/ 1663 w 2871"/>
              <a:gd name="TY367" fmla="*/ 3798 h 3799"/>
              <a:gd name="TX368" fmla="*/ 1642 w 2871"/>
              <a:gd name="TY368" fmla="*/ 3798 h 3799"/>
              <a:gd name="TX369" fmla="*/ 697 w 2871"/>
              <a:gd name="TY369" fmla="*/ 3673 h 3799"/>
              <a:gd name="TX370" fmla="*/ 682 w 2871"/>
              <a:gd name="TY370" fmla="*/ 3669 h 3799"/>
              <a:gd name="TX371" fmla="*/ 667 w 2871"/>
              <a:gd name="TY371" fmla="*/ 3664 h 3799"/>
              <a:gd name="TX372" fmla="*/ 654 w 2871"/>
              <a:gd name="TY372" fmla="*/ 3654 h 3799"/>
              <a:gd name="TX373" fmla="*/ 539 w 2871"/>
              <a:gd name="TY373" fmla="*/ 3555 h 3799"/>
              <a:gd name="TX374" fmla="*/ 527 w 2871"/>
              <a:gd name="TY374" fmla="*/ 3542 h 3799"/>
              <a:gd name="TX375" fmla="*/ 519 w 2871"/>
              <a:gd name="TY375" fmla="*/ 3528 h 3799"/>
              <a:gd name="TX376" fmla="*/ 513 w 2871"/>
              <a:gd name="TY376" fmla="*/ 3512 h 3799"/>
              <a:gd name="TX377" fmla="*/ 511 w 2871"/>
              <a:gd name="TY377" fmla="*/ 3496 h 3799"/>
              <a:gd name="TX378" fmla="*/ 511 w 2871"/>
              <a:gd name="TY378" fmla="*/ 3394 h 3799"/>
              <a:gd name="TX379" fmla="*/ 514 w 2871"/>
              <a:gd name="TY379" fmla="*/ 3294 h 3799"/>
              <a:gd name="TX380" fmla="*/ 520 w 2871"/>
              <a:gd name="TY380" fmla="*/ 3192 h 3799"/>
              <a:gd name="TX381" fmla="*/ 524 w 2871"/>
              <a:gd name="TY381" fmla="*/ 3102 h 3799"/>
              <a:gd name="TX382" fmla="*/ 528 w 2871"/>
              <a:gd name="TY382" fmla="*/ 3008 h 3799"/>
              <a:gd name="TX383" fmla="*/ 530 w 2871"/>
              <a:gd name="TY383" fmla="*/ 2911 h 3799"/>
              <a:gd name="TX384" fmla="*/ 528 w 2871"/>
              <a:gd name="TY384" fmla="*/ 2833 h 3799"/>
              <a:gd name="TX385" fmla="*/ 522 w 2871"/>
              <a:gd name="TY385" fmla="*/ 2757 h 3799"/>
              <a:gd name="TX386" fmla="*/ 513 w 2871"/>
              <a:gd name="TY386" fmla="*/ 2686 h 3799"/>
              <a:gd name="TX387" fmla="*/ 501 w 2871"/>
              <a:gd name="TY387" fmla="*/ 2618 h 3799"/>
              <a:gd name="TX388" fmla="*/ 487 w 2871"/>
              <a:gd name="TY388" fmla="*/ 2553 h 3799"/>
              <a:gd name="TX389" fmla="*/ 471 w 2871"/>
              <a:gd name="TY389" fmla="*/ 2493 h 3799"/>
              <a:gd name="TX390" fmla="*/ 453 w 2871"/>
              <a:gd name="TY390" fmla="*/ 2436 h 3799"/>
              <a:gd name="TX391" fmla="*/ 434 w 2871"/>
              <a:gd name="TY391" fmla="*/ 2383 h 3799"/>
              <a:gd name="TX392" fmla="*/ 415 w 2871"/>
              <a:gd name="TY392" fmla="*/ 2333 h 3799"/>
              <a:gd name="TX393" fmla="*/ 394 w 2871"/>
              <a:gd name="TY393" fmla="*/ 2288 h 3799"/>
              <a:gd name="TX394" fmla="*/ 373 w 2871"/>
              <a:gd name="TY394" fmla="*/ 2247 h 3799"/>
              <a:gd name="TX395" fmla="*/ 353 w 2871"/>
              <a:gd name="TY395" fmla="*/ 2210 h 3799"/>
              <a:gd name="TX396" fmla="*/ 335 w 2871"/>
              <a:gd name="TY396" fmla="*/ 2176 h 3799"/>
              <a:gd name="TX397" fmla="*/ 316 w 2871"/>
              <a:gd name="TY397" fmla="*/ 2147 h 3799"/>
              <a:gd name="TX398" fmla="*/ 300 w 2871"/>
              <a:gd name="TY398" fmla="*/ 2122 h 3799"/>
              <a:gd name="TX399" fmla="*/ 285 w 2871"/>
              <a:gd name="TY399" fmla="*/ 2102 h 3799"/>
              <a:gd name="TX400" fmla="*/ 274 w 2871"/>
              <a:gd name="TY400" fmla="*/ 2086 h 3799"/>
              <a:gd name="TX401" fmla="*/ 264 w 2871"/>
              <a:gd name="TY401" fmla="*/ 2074 h 3799"/>
              <a:gd name="TX402" fmla="*/ 259 w 2871"/>
              <a:gd name="TY402" fmla="*/ 2066 h 3799"/>
              <a:gd name="TX403" fmla="*/ 256 w 2871"/>
              <a:gd name="TY403" fmla="*/ 2064 h 3799"/>
              <a:gd name="TX404" fmla="*/ 203 w 2871"/>
              <a:gd name="TY404" fmla="*/ 1987 h 3799"/>
              <a:gd name="TX405" fmla="*/ 157 w 2871"/>
              <a:gd name="TY405" fmla="*/ 1907 h 3799"/>
              <a:gd name="TX406" fmla="*/ 115 w 2871"/>
              <a:gd name="TY406" fmla="*/ 1825 h 3799"/>
              <a:gd name="TX407" fmla="*/ 81 w 2871"/>
              <a:gd name="TY407" fmla="*/ 1740 h 3799"/>
              <a:gd name="TX408" fmla="*/ 52 w 2871"/>
              <a:gd name="TY408" fmla="*/ 1653 h 3799"/>
              <a:gd name="TX409" fmla="*/ 29 w 2871"/>
              <a:gd name="TY409" fmla="*/ 1564 h 3799"/>
              <a:gd name="TX410" fmla="*/ 13 w 2871"/>
              <a:gd name="TY410" fmla="*/ 1473 h 3799"/>
              <a:gd name="TX411" fmla="*/ 3 w 2871"/>
              <a:gd name="TY411" fmla="*/ 1381 h 3799"/>
              <a:gd name="TX412" fmla="*/ 0 w 2871"/>
              <a:gd name="TY412" fmla="*/ 1287 h 3799"/>
              <a:gd name="TX413" fmla="*/ 3 w 2871"/>
              <a:gd name="TY413" fmla="*/ 1191 h 3799"/>
              <a:gd name="TX414" fmla="*/ 13 w 2871"/>
              <a:gd name="TY414" fmla="*/ 1099 h 3799"/>
              <a:gd name="TX415" fmla="*/ 29 w 2871"/>
              <a:gd name="TY415" fmla="*/ 1008 h 3799"/>
              <a:gd name="TX416" fmla="*/ 52 w 2871"/>
              <a:gd name="TY416" fmla="*/ 919 h 3799"/>
              <a:gd name="TX417" fmla="*/ 80 w 2871"/>
              <a:gd name="TY417" fmla="*/ 833 h 3799"/>
              <a:gd name="TX418" fmla="*/ 113 w 2871"/>
              <a:gd name="TY418" fmla="*/ 750 h 3799"/>
              <a:gd name="TX419" fmla="*/ 152 w 2871"/>
              <a:gd name="TY419" fmla="*/ 670 h 3799"/>
              <a:gd name="TX420" fmla="*/ 196 w 2871"/>
              <a:gd name="TY420" fmla="*/ 594 h 3799"/>
              <a:gd name="TX421" fmla="*/ 246 w 2871"/>
              <a:gd name="TY421" fmla="*/ 521 h 3799"/>
              <a:gd name="TX422" fmla="*/ 300 w 2871"/>
              <a:gd name="TY422" fmla="*/ 453 h 3799"/>
              <a:gd name="TX423" fmla="*/ 358 w 2871"/>
              <a:gd name="TY423" fmla="*/ 387 h 3799"/>
              <a:gd name="TX424" fmla="*/ 422 w 2871"/>
              <a:gd name="TY424" fmla="*/ 327 h 3799"/>
              <a:gd name="TX425" fmla="*/ 489 w 2871"/>
              <a:gd name="TY425" fmla="*/ 270 h 3799"/>
              <a:gd name="TX426" fmla="*/ 559 w 2871"/>
              <a:gd name="TY426" fmla="*/ 219 h 3799"/>
              <a:gd name="TX427" fmla="*/ 634 w 2871"/>
              <a:gd name="TY427" fmla="*/ 173 h 3799"/>
              <a:gd name="TX428" fmla="*/ 712 w 2871"/>
              <a:gd name="TY428" fmla="*/ 132 h 3799"/>
              <a:gd name="TX429" fmla="*/ 793 w 2871"/>
              <a:gd name="TY429" fmla="*/ 96 h 3799"/>
              <a:gd name="TX430" fmla="*/ 877 w 2871"/>
              <a:gd name="TY430" fmla="*/ 65 h 3799"/>
              <a:gd name="TX431" fmla="*/ 964 w 2871"/>
              <a:gd name="TY431" fmla="*/ 40 h 3799"/>
              <a:gd name="TX432" fmla="*/ 1054 w 2871"/>
              <a:gd name="TY432" fmla="*/ 22 h 3799"/>
              <a:gd name="TX433" fmla="*/ 1145 w 2871"/>
              <a:gd name="TY433" fmla="*/ 10 h 3799"/>
              <a:gd name="TX434" fmla="*/ 1240 w 2871"/>
              <a:gd name="TY434" fmla="*/ 4 h 3799"/>
              <a:gd name="TX435" fmla="*/ 1243 w 2871"/>
              <a:gd name="TY435" fmla="*/ 3 h 3799"/>
              <a:gd name="TX436" fmla="*/ 1252 w 2871"/>
              <a:gd name="TY436" fmla="*/ 3 h 3799"/>
              <a:gd name="TX437" fmla="*/ 1266 w 2871"/>
              <a:gd name="TY437" fmla="*/ 2 h 3799"/>
              <a:gd name="TX438" fmla="*/ 1287 w 2871"/>
              <a:gd name="TY438" fmla="*/ 1 h 3799"/>
              <a:gd name="TX439" fmla="*/ 1311 w 2871"/>
              <a:gd name="TY439" fmla="*/ 0 h 3799"/>
              <a:gd name="TX440" fmla="*/ 1340 w 2871"/>
              <a:gd name="TY440" fmla="*/ 0 h 3799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1" y="TY51"/>
              </a:cxn>
              <a:cxn ang="0">
                <a:pos x="TX52" y="TY52"/>
              </a:cxn>
              <a:cxn ang="0">
                <a:pos x="TX53" y="TY53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  <a:cxn ang="0">
                <a:pos x="TX57" y="TY57"/>
              </a:cxn>
              <a:cxn ang="0">
                <a:pos x="TX58" y="TY58"/>
              </a:cxn>
              <a:cxn ang="0">
                <a:pos x="TX59" y="TY59"/>
              </a:cxn>
              <a:cxn ang="0">
                <a:pos x="TX60" y="TY60"/>
              </a:cxn>
              <a:cxn ang="0">
                <a:pos x="TX61" y="TY61"/>
              </a:cxn>
              <a:cxn ang="0">
                <a:pos x="TX62" y="TY62"/>
              </a:cxn>
              <a:cxn ang="0">
                <a:pos x="TX63" y="TY63"/>
              </a:cxn>
              <a:cxn ang="0">
                <a:pos x="TX64" y="TY64"/>
              </a:cxn>
              <a:cxn ang="0">
                <a:pos x="TX65" y="TY65"/>
              </a:cxn>
              <a:cxn ang="0">
                <a:pos x="TX66" y="TY66"/>
              </a:cxn>
              <a:cxn ang="0">
                <a:pos x="TX67" y="TY67"/>
              </a:cxn>
              <a:cxn ang="0">
                <a:pos x="TX68" y="TY68"/>
              </a:cxn>
              <a:cxn ang="0">
                <a:pos x="TX69" y="TY69"/>
              </a:cxn>
              <a:cxn ang="0">
                <a:pos x="TX70" y="TY70"/>
              </a:cxn>
              <a:cxn ang="0">
                <a:pos x="TX71" y="TY71"/>
              </a:cxn>
              <a:cxn ang="0">
                <a:pos x="TX72" y="TY72"/>
              </a:cxn>
              <a:cxn ang="0">
                <a:pos x="TX73" y="TY73"/>
              </a:cxn>
              <a:cxn ang="0">
                <a:pos x="TX74" y="TY74"/>
              </a:cxn>
              <a:cxn ang="0">
                <a:pos x="TX75" y="TY75"/>
              </a:cxn>
              <a:cxn ang="0">
                <a:pos x="TX76" y="TY76"/>
              </a:cxn>
              <a:cxn ang="0">
                <a:pos x="TX77" y="TY77"/>
              </a:cxn>
              <a:cxn ang="0">
                <a:pos x="TX78" y="TY78"/>
              </a:cxn>
              <a:cxn ang="0">
                <a:pos x="TX79" y="TY79"/>
              </a:cxn>
              <a:cxn ang="0">
                <a:pos x="TX80" y="TY80"/>
              </a:cxn>
              <a:cxn ang="0">
                <a:pos x="TX81" y="TY81"/>
              </a:cxn>
              <a:cxn ang="0">
                <a:pos x="TX82" y="TY82"/>
              </a:cxn>
              <a:cxn ang="0">
                <a:pos x="TX83" y="TY83"/>
              </a:cxn>
              <a:cxn ang="0">
                <a:pos x="TX84" y="TY84"/>
              </a:cxn>
              <a:cxn ang="0">
                <a:pos x="TX85" y="TY85"/>
              </a:cxn>
              <a:cxn ang="0">
                <a:pos x="TX86" y="TY86"/>
              </a:cxn>
              <a:cxn ang="0">
                <a:pos x="TX87" y="TY87"/>
              </a:cxn>
              <a:cxn ang="0">
                <a:pos x="TX88" y="TY88"/>
              </a:cxn>
              <a:cxn ang="0">
                <a:pos x="TX89" y="TY89"/>
              </a:cxn>
              <a:cxn ang="0">
                <a:pos x="TX90" y="TY90"/>
              </a:cxn>
              <a:cxn ang="0">
                <a:pos x="TX91" y="TY91"/>
              </a:cxn>
              <a:cxn ang="0">
                <a:pos x="TX92" y="TY92"/>
              </a:cxn>
              <a:cxn ang="0">
                <a:pos x="TX93" y="TY93"/>
              </a:cxn>
              <a:cxn ang="0">
                <a:pos x="TX94" y="TY94"/>
              </a:cxn>
              <a:cxn ang="0">
                <a:pos x="TX95" y="TY95"/>
              </a:cxn>
              <a:cxn ang="0">
                <a:pos x="TX96" y="TY96"/>
              </a:cxn>
              <a:cxn ang="0">
                <a:pos x="TX97" y="TY97"/>
              </a:cxn>
              <a:cxn ang="0">
                <a:pos x="TX98" y="TY98"/>
              </a:cxn>
              <a:cxn ang="0">
                <a:pos x="TX99" y="TY99"/>
              </a:cxn>
              <a:cxn ang="0">
                <a:pos x="TX100" y="TY100"/>
              </a:cxn>
              <a:cxn ang="0">
                <a:pos x="TX101" y="TY101"/>
              </a:cxn>
              <a:cxn ang="0">
                <a:pos x="TX102" y="TY102"/>
              </a:cxn>
              <a:cxn ang="0">
                <a:pos x="TX103" y="TY103"/>
              </a:cxn>
              <a:cxn ang="0">
                <a:pos x="TX104" y="TY104"/>
              </a:cxn>
              <a:cxn ang="0">
                <a:pos x="TX105" y="TY105"/>
              </a:cxn>
              <a:cxn ang="0">
                <a:pos x="TX106" y="TY106"/>
              </a:cxn>
              <a:cxn ang="0">
                <a:pos x="TX107" y="TY107"/>
              </a:cxn>
              <a:cxn ang="0">
                <a:pos x="TX108" y="TY108"/>
              </a:cxn>
              <a:cxn ang="0">
                <a:pos x="TX109" y="TY109"/>
              </a:cxn>
              <a:cxn ang="0">
                <a:pos x="TX110" y="TY110"/>
              </a:cxn>
              <a:cxn ang="0">
                <a:pos x="TX111" y="TY111"/>
              </a:cxn>
              <a:cxn ang="0">
                <a:pos x="TX112" y="TY112"/>
              </a:cxn>
              <a:cxn ang="0">
                <a:pos x="TX113" y="TY113"/>
              </a:cxn>
              <a:cxn ang="0">
                <a:pos x="TX114" y="TY114"/>
              </a:cxn>
              <a:cxn ang="0">
                <a:pos x="TX115" y="TY115"/>
              </a:cxn>
              <a:cxn ang="0">
                <a:pos x="TX116" y="TY116"/>
              </a:cxn>
              <a:cxn ang="0">
                <a:pos x="TX117" y="TY117"/>
              </a:cxn>
              <a:cxn ang="0">
                <a:pos x="TX118" y="TY118"/>
              </a:cxn>
              <a:cxn ang="0">
                <a:pos x="TX119" y="TY119"/>
              </a:cxn>
              <a:cxn ang="0">
                <a:pos x="TX120" y="TY120"/>
              </a:cxn>
              <a:cxn ang="0">
                <a:pos x="TX121" y="TY121"/>
              </a:cxn>
              <a:cxn ang="0">
                <a:pos x="TX122" y="TY122"/>
              </a:cxn>
              <a:cxn ang="0">
                <a:pos x="TX123" y="TY123"/>
              </a:cxn>
              <a:cxn ang="0">
                <a:pos x="TX124" y="TY124"/>
              </a:cxn>
              <a:cxn ang="0">
                <a:pos x="TX125" y="TY125"/>
              </a:cxn>
              <a:cxn ang="0">
                <a:pos x="TX126" y="TY126"/>
              </a:cxn>
              <a:cxn ang="0">
                <a:pos x="TX127" y="TY127"/>
              </a:cxn>
              <a:cxn ang="0">
                <a:pos x="TX128" y="TY128"/>
              </a:cxn>
              <a:cxn ang="0">
                <a:pos x="TX129" y="TY129"/>
              </a:cxn>
              <a:cxn ang="0">
                <a:pos x="TX130" y="TY130"/>
              </a:cxn>
              <a:cxn ang="0">
                <a:pos x="TX131" y="TY131"/>
              </a:cxn>
              <a:cxn ang="0">
                <a:pos x="TX132" y="TY132"/>
              </a:cxn>
              <a:cxn ang="0">
                <a:pos x="TX133" y="TY133"/>
              </a:cxn>
              <a:cxn ang="0">
                <a:pos x="TX134" y="TY134"/>
              </a:cxn>
              <a:cxn ang="0">
                <a:pos x="TX135" y="TY135"/>
              </a:cxn>
              <a:cxn ang="0">
                <a:pos x="TX136" y="TY136"/>
              </a:cxn>
              <a:cxn ang="0">
                <a:pos x="TX137" y="TY137"/>
              </a:cxn>
              <a:cxn ang="0">
                <a:pos x="TX138" y="TY138"/>
              </a:cxn>
              <a:cxn ang="0">
                <a:pos x="TX139" y="TY139"/>
              </a:cxn>
              <a:cxn ang="0">
                <a:pos x="TX140" y="TY140"/>
              </a:cxn>
              <a:cxn ang="0">
                <a:pos x="TX141" y="TY141"/>
              </a:cxn>
              <a:cxn ang="0">
                <a:pos x="TX142" y="TY142"/>
              </a:cxn>
              <a:cxn ang="0">
                <a:pos x="TX143" y="TY143"/>
              </a:cxn>
              <a:cxn ang="0">
                <a:pos x="TX144" y="TY144"/>
              </a:cxn>
              <a:cxn ang="0">
                <a:pos x="TX145" y="TY145"/>
              </a:cxn>
              <a:cxn ang="0">
                <a:pos x="TX146" y="TY146"/>
              </a:cxn>
              <a:cxn ang="0">
                <a:pos x="TX147" y="TY147"/>
              </a:cxn>
              <a:cxn ang="0">
                <a:pos x="TX148" y="TY148"/>
              </a:cxn>
              <a:cxn ang="0">
                <a:pos x="TX149" y="TY149"/>
              </a:cxn>
              <a:cxn ang="0">
                <a:pos x="TX150" y="TY150"/>
              </a:cxn>
              <a:cxn ang="0">
                <a:pos x="TX151" y="TY151"/>
              </a:cxn>
              <a:cxn ang="0">
                <a:pos x="TX152" y="TY152"/>
              </a:cxn>
              <a:cxn ang="0">
                <a:pos x="TX153" y="TY153"/>
              </a:cxn>
              <a:cxn ang="0">
                <a:pos x="TX154" y="TY154"/>
              </a:cxn>
              <a:cxn ang="0">
                <a:pos x="TX155" y="TY155"/>
              </a:cxn>
              <a:cxn ang="0">
                <a:pos x="TX156" y="TY156"/>
              </a:cxn>
              <a:cxn ang="0">
                <a:pos x="TX157" y="TY157"/>
              </a:cxn>
              <a:cxn ang="0">
                <a:pos x="TX158" y="TY158"/>
              </a:cxn>
              <a:cxn ang="0">
                <a:pos x="TX159" y="TY159"/>
              </a:cxn>
              <a:cxn ang="0">
                <a:pos x="TX160" y="TY160"/>
              </a:cxn>
              <a:cxn ang="0">
                <a:pos x="TX161" y="TY161"/>
              </a:cxn>
              <a:cxn ang="0">
                <a:pos x="TX162" y="TY162"/>
              </a:cxn>
              <a:cxn ang="0">
                <a:pos x="TX163" y="TY163"/>
              </a:cxn>
              <a:cxn ang="0">
                <a:pos x="TX164" y="TY164"/>
              </a:cxn>
              <a:cxn ang="0">
                <a:pos x="TX165" y="TY165"/>
              </a:cxn>
              <a:cxn ang="0">
                <a:pos x="TX166" y="TY166"/>
              </a:cxn>
              <a:cxn ang="0">
                <a:pos x="TX167" y="TY167"/>
              </a:cxn>
              <a:cxn ang="0">
                <a:pos x="TX168" y="TY168"/>
              </a:cxn>
              <a:cxn ang="0">
                <a:pos x="TX169" y="TY169"/>
              </a:cxn>
              <a:cxn ang="0">
                <a:pos x="TX170" y="TY170"/>
              </a:cxn>
              <a:cxn ang="0">
                <a:pos x="TX171" y="TY171"/>
              </a:cxn>
              <a:cxn ang="0">
                <a:pos x="TX172" y="TY172"/>
              </a:cxn>
              <a:cxn ang="0">
                <a:pos x="TX173" y="TY173"/>
              </a:cxn>
              <a:cxn ang="0">
                <a:pos x="TX174" y="TY174"/>
              </a:cxn>
              <a:cxn ang="0">
                <a:pos x="TX175" y="TY175"/>
              </a:cxn>
              <a:cxn ang="0">
                <a:pos x="TX176" y="TY176"/>
              </a:cxn>
              <a:cxn ang="0">
                <a:pos x="TX177" y="TY177"/>
              </a:cxn>
              <a:cxn ang="0">
                <a:pos x="TX178" y="TY178"/>
              </a:cxn>
              <a:cxn ang="0">
                <a:pos x="TX179" y="TY179"/>
              </a:cxn>
              <a:cxn ang="0">
                <a:pos x="TX180" y="TY180"/>
              </a:cxn>
              <a:cxn ang="0">
                <a:pos x="TX181" y="TY181"/>
              </a:cxn>
              <a:cxn ang="0">
                <a:pos x="TX182" y="TY182"/>
              </a:cxn>
              <a:cxn ang="0">
                <a:pos x="TX183" y="TY183"/>
              </a:cxn>
              <a:cxn ang="0">
                <a:pos x="TX184" y="TY184"/>
              </a:cxn>
              <a:cxn ang="0">
                <a:pos x="TX185" y="TY185"/>
              </a:cxn>
              <a:cxn ang="0">
                <a:pos x="TX186" y="TY186"/>
              </a:cxn>
              <a:cxn ang="0">
                <a:pos x="TX187" y="TY187"/>
              </a:cxn>
              <a:cxn ang="0">
                <a:pos x="TX188" y="TY188"/>
              </a:cxn>
              <a:cxn ang="0">
                <a:pos x="TX189" y="TY189"/>
              </a:cxn>
              <a:cxn ang="0">
                <a:pos x="TX190" y="TY190"/>
              </a:cxn>
              <a:cxn ang="0">
                <a:pos x="TX191" y="TY191"/>
              </a:cxn>
              <a:cxn ang="0">
                <a:pos x="TX192" y="TY192"/>
              </a:cxn>
              <a:cxn ang="0">
                <a:pos x="TX193" y="TY193"/>
              </a:cxn>
              <a:cxn ang="0">
                <a:pos x="TX194" y="TY194"/>
              </a:cxn>
              <a:cxn ang="0">
                <a:pos x="TX195" y="TY195"/>
              </a:cxn>
              <a:cxn ang="0">
                <a:pos x="TX196" y="TY196"/>
              </a:cxn>
              <a:cxn ang="0">
                <a:pos x="TX197" y="TY197"/>
              </a:cxn>
              <a:cxn ang="0">
                <a:pos x="TX198" y="TY198"/>
              </a:cxn>
              <a:cxn ang="0">
                <a:pos x="TX199" y="TY199"/>
              </a:cxn>
              <a:cxn ang="0">
                <a:pos x="TX200" y="TY200"/>
              </a:cxn>
              <a:cxn ang="0">
                <a:pos x="TX201" y="TY201"/>
              </a:cxn>
              <a:cxn ang="0">
                <a:pos x="TX202" y="TY202"/>
              </a:cxn>
              <a:cxn ang="0">
                <a:pos x="TX203" y="TY203"/>
              </a:cxn>
              <a:cxn ang="0">
                <a:pos x="TX204" y="TY204"/>
              </a:cxn>
              <a:cxn ang="0">
                <a:pos x="TX205" y="TY205"/>
              </a:cxn>
              <a:cxn ang="0">
                <a:pos x="TX206" y="TY206"/>
              </a:cxn>
              <a:cxn ang="0">
                <a:pos x="TX207" y="TY207"/>
              </a:cxn>
              <a:cxn ang="0">
                <a:pos x="TX208" y="TY208"/>
              </a:cxn>
              <a:cxn ang="0">
                <a:pos x="TX210" y="TY210"/>
              </a:cxn>
              <a:cxn ang="0">
                <a:pos x="TX211" y="TY211"/>
              </a:cxn>
              <a:cxn ang="0">
                <a:pos x="TX212" y="TY212"/>
              </a:cxn>
              <a:cxn ang="0">
                <a:pos x="TX213" y="TY213"/>
              </a:cxn>
              <a:cxn ang="0">
                <a:pos x="TX214" y="TY214"/>
              </a:cxn>
              <a:cxn ang="0">
                <a:pos x="TX215" y="TY215"/>
              </a:cxn>
              <a:cxn ang="0">
                <a:pos x="TX216" y="TY216"/>
              </a:cxn>
              <a:cxn ang="0">
                <a:pos x="TX217" y="TY217"/>
              </a:cxn>
              <a:cxn ang="0">
                <a:pos x="TX218" y="TY218"/>
              </a:cxn>
              <a:cxn ang="0">
                <a:pos x="TX219" y="TY219"/>
              </a:cxn>
              <a:cxn ang="0">
                <a:pos x="TX220" y="TY220"/>
              </a:cxn>
              <a:cxn ang="0">
                <a:pos x="TX221" y="TY221"/>
              </a:cxn>
              <a:cxn ang="0">
                <a:pos x="TX222" y="TY222"/>
              </a:cxn>
              <a:cxn ang="0">
                <a:pos x="TX223" y="TY223"/>
              </a:cxn>
              <a:cxn ang="0">
                <a:pos x="TX224" y="TY224"/>
              </a:cxn>
              <a:cxn ang="0">
                <a:pos x="TX225" y="TY225"/>
              </a:cxn>
              <a:cxn ang="0">
                <a:pos x="TX226" y="TY226"/>
              </a:cxn>
              <a:cxn ang="0">
                <a:pos x="TX227" y="TY227"/>
              </a:cxn>
              <a:cxn ang="0">
                <a:pos x="TX228" y="TY228"/>
              </a:cxn>
              <a:cxn ang="0">
                <a:pos x="TX229" y="TY229"/>
              </a:cxn>
              <a:cxn ang="0">
                <a:pos x="TX230" y="TY230"/>
              </a:cxn>
              <a:cxn ang="0">
                <a:pos x="TX231" y="TY231"/>
              </a:cxn>
              <a:cxn ang="0">
                <a:pos x="TX232" y="TY232"/>
              </a:cxn>
              <a:cxn ang="0">
                <a:pos x="TX233" y="TY233"/>
              </a:cxn>
              <a:cxn ang="0">
                <a:pos x="TX234" y="TY234"/>
              </a:cxn>
              <a:cxn ang="0">
                <a:pos x="TX235" y="TY235"/>
              </a:cxn>
              <a:cxn ang="0">
                <a:pos x="TX236" y="TY236"/>
              </a:cxn>
              <a:cxn ang="0">
                <a:pos x="TX237" y="TY237"/>
              </a:cxn>
              <a:cxn ang="0">
                <a:pos x="TX238" y="TY238"/>
              </a:cxn>
              <a:cxn ang="0">
                <a:pos x="TX239" y="TY239"/>
              </a:cxn>
              <a:cxn ang="0">
                <a:pos x="TX240" y="TY240"/>
              </a:cxn>
              <a:cxn ang="0">
                <a:pos x="TX241" y="TY241"/>
              </a:cxn>
              <a:cxn ang="0">
                <a:pos x="TX242" y="TY242"/>
              </a:cxn>
              <a:cxn ang="0">
                <a:pos x="TX243" y="TY243"/>
              </a:cxn>
              <a:cxn ang="0">
                <a:pos x="TX244" y="TY244"/>
              </a:cxn>
              <a:cxn ang="0">
                <a:pos x="TX245" y="TY245"/>
              </a:cxn>
              <a:cxn ang="0">
                <a:pos x="TX246" y="TY246"/>
              </a:cxn>
              <a:cxn ang="0">
                <a:pos x="TX247" y="TY247"/>
              </a:cxn>
              <a:cxn ang="0">
                <a:pos x="TX248" y="TY248"/>
              </a:cxn>
              <a:cxn ang="0">
                <a:pos x="TX249" y="TY249"/>
              </a:cxn>
              <a:cxn ang="0">
                <a:pos x="TX250" y="TY250"/>
              </a:cxn>
              <a:cxn ang="0">
                <a:pos x="TX251" y="TY251"/>
              </a:cxn>
              <a:cxn ang="0">
                <a:pos x="TX252" y="TY252"/>
              </a:cxn>
              <a:cxn ang="0">
                <a:pos x="TX253" y="TY253"/>
              </a:cxn>
              <a:cxn ang="0">
                <a:pos x="TX254" y="TY254"/>
              </a:cxn>
              <a:cxn ang="0">
                <a:pos x="TX255" y="TY255"/>
              </a:cxn>
              <a:cxn ang="0">
                <a:pos x="TX256" y="TY256"/>
              </a:cxn>
              <a:cxn ang="0">
                <a:pos x="TX257" y="TY257"/>
              </a:cxn>
              <a:cxn ang="0">
                <a:pos x="TX258" y="TY258"/>
              </a:cxn>
              <a:cxn ang="0">
                <a:pos x="TX259" y="TY259"/>
              </a:cxn>
              <a:cxn ang="0">
                <a:pos x="TX260" y="TY260"/>
              </a:cxn>
              <a:cxn ang="0">
                <a:pos x="TX261" y="TY261"/>
              </a:cxn>
              <a:cxn ang="0">
                <a:pos x="TX262" y="TY262"/>
              </a:cxn>
              <a:cxn ang="0">
                <a:pos x="TX263" y="TY263"/>
              </a:cxn>
              <a:cxn ang="0">
                <a:pos x="TX264" y="TY264"/>
              </a:cxn>
              <a:cxn ang="0">
                <a:pos x="TX265" y="TY265"/>
              </a:cxn>
              <a:cxn ang="0">
                <a:pos x="TX266" y="TY266"/>
              </a:cxn>
              <a:cxn ang="0">
                <a:pos x="TX267" y="TY267"/>
              </a:cxn>
              <a:cxn ang="0">
                <a:pos x="TX268" y="TY268"/>
              </a:cxn>
              <a:cxn ang="0">
                <a:pos x="TX269" y="TY269"/>
              </a:cxn>
              <a:cxn ang="0">
                <a:pos x="TX270" y="TY270"/>
              </a:cxn>
              <a:cxn ang="0">
                <a:pos x="TX271" y="TY271"/>
              </a:cxn>
              <a:cxn ang="0">
                <a:pos x="TX272" y="TY272"/>
              </a:cxn>
              <a:cxn ang="0">
                <a:pos x="TX273" y="TY273"/>
              </a:cxn>
              <a:cxn ang="0">
                <a:pos x="TX274" y="TY274"/>
              </a:cxn>
              <a:cxn ang="0">
                <a:pos x="TX275" y="TY275"/>
              </a:cxn>
              <a:cxn ang="0">
                <a:pos x="TX276" y="TY276"/>
              </a:cxn>
              <a:cxn ang="0">
                <a:pos x="TX277" y="TY277"/>
              </a:cxn>
              <a:cxn ang="0">
                <a:pos x="TX278" y="TY278"/>
              </a:cxn>
              <a:cxn ang="0">
                <a:pos x="TX279" y="TY279"/>
              </a:cxn>
              <a:cxn ang="0">
                <a:pos x="TX280" y="TY280"/>
              </a:cxn>
              <a:cxn ang="0">
                <a:pos x="TX281" y="TY281"/>
              </a:cxn>
              <a:cxn ang="0">
                <a:pos x="TX282" y="TY282"/>
              </a:cxn>
              <a:cxn ang="0">
                <a:pos x="TX283" y="TY283"/>
              </a:cxn>
              <a:cxn ang="0">
                <a:pos x="TX284" y="TY284"/>
              </a:cxn>
              <a:cxn ang="0">
                <a:pos x="TX285" y="TY285"/>
              </a:cxn>
              <a:cxn ang="0">
                <a:pos x="TX286" y="TY286"/>
              </a:cxn>
              <a:cxn ang="0">
                <a:pos x="TX287" y="TY287"/>
              </a:cxn>
              <a:cxn ang="0">
                <a:pos x="TX288" y="TY288"/>
              </a:cxn>
              <a:cxn ang="0">
                <a:pos x="TX289" y="TY289"/>
              </a:cxn>
              <a:cxn ang="0">
                <a:pos x="TX290" y="TY290"/>
              </a:cxn>
              <a:cxn ang="0">
                <a:pos x="TX291" y="TY291"/>
              </a:cxn>
              <a:cxn ang="0">
                <a:pos x="TX292" y="TY292"/>
              </a:cxn>
              <a:cxn ang="0">
                <a:pos x="TX293" y="TY293"/>
              </a:cxn>
              <a:cxn ang="0">
                <a:pos x="TX294" y="TY294"/>
              </a:cxn>
              <a:cxn ang="0">
                <a:pos x="TX295" y="TY295"/>
              </a:cxn>
              <a:cxn ang="0">
                <a:pos x="TX296" y="TY296"/>
              </a:cxn>
              <a:cxn ang="0">
                <a:pos x="TX297" y="TY297"/>
              </a:cxn>
              <a:cxn ang="0">
                <a:pos x="TX298" y="TY298"/>
              </a:cxn>
              <a:cxn ang="0">
                <a:pos x="TX299" y="TY299"/>
              </a:cxn>
              <a:cxn ang="0">
                <a:pos x="TX300" y="TY300"/>
              </a:cxn>
              <a:cxn ang="0">
                <a:pos x="TX301" y="TY301"/>
              </a:cxn>
              <a:cxn ang="0">
                <a:pos x="TX302" y="TY302"/>
              </a:cxn>
              <a:cxn ang="0">
                <a:pos x="TX303" y="TY303"/>
              </a:cxn>
              <a:cxn ang="0">
                <a:pos x="TX304" y="TY304"/>
              </a:cxn>
              <a:cxn ang="0">
                <a:pos x="TX305" y="TY305"/>
              </a:cxn>
              <a:cxn ang="0">
                <a:pos x="TX306" y="TY306"/>
              </a:cxn>
              <a:cxn ang="0">
                <a:pos x="TX307" y="TY307"/>
              </a:cxn>
              <a:cxn ang="0">
                <a:pos x="TX308" y="TY308"/>
              </a:cxn>
              <a:cxn ang="0">
                <a:pos x="TX309" y="TY309"/>
              </a:cxn>
              <a:cxn ang="0">
                <a:pos x="TX310" y="TY310"/>
              </a:cxn>
              <a:cxn ang="0">
                <a:pos x="TX311" y="TY311"/>
              </a:cxn>
              <a:cxn ang="0">
                <a:pos x="TX312" y="TY312"/>
              </a:cxn>
              <a:cxn ang="0">
                <a:pos x="TX313" y="TY313"/>
              </a:cxn>
              <a:cxn ang="0">
                <a:pos x="TX314" y="TY314"/>
              </a:cxn>
              <a:cxn ang="0">
                <a:pos x="TX315" y="TY315"/>
              </a:cxn>
              <a:cxn ang="0">
                <a:pos x="TX316" y="TY316"/>
              </a:cxn>
              <a:cxn ang="0">
                <a:pos x="TX317" y="TY317"/>
              </a:cxn>
              <a:cxn ang="0">
                <a:pos x="TX318" y="TY318"/>
              </a:cxn>
              <a:cxn ang="0">
                <a:pos x="TX319" y="TY319"/>
              </a:cxn>
              <a:cxn ang="0">
                <a:pos x="TX320" y="TY320"/>
              </a:cxn>
              <a:cxn ang="0">
                <a:pos x="TX321" y="TY321"/>
              </a:cxn>
              <a:cxn ang="0">
                <a:pos x="TX322" y="TY322"/>
              </a:cxn>
              <a:cxn ang="0">
                <a:pos x="TX323" y="TY323"/>
              </a:cxn>
              <a:cxn ang="0">
                <a:pos x="TX324" y="TY324"/>
              </a:cxn>
              <a:cxn ang="0">
                <a:pos x="TX325" y="TY325"/>
              </a:cxn>
              <a:cxn ang="0">
                <a:pos x="TX326" y="TY326"/>
              </a:cxn>
              <a:cxn ang="0">
                <a:pos x="TX327" y="TY327"/>
              </a:cxn>
              <a:cxn ang="0">
                <a:pos x="TX328" y="TY328"/>
              </a:cxn>
              <a:cxn ang="0">
                <a:pos x="TX329" y="TY329"/>
              </a:cxn>
              <a:cxn ang="0">
                <a:pos x="TX330" y="TY330"/>
              </a:cxn>
              <a:cxn ang="0">
                <a:pos x="TX331" y="TY331"/>
              </a:cxn>
              <a:cxn ang="0">
                <a:pos x="TX332" y="TY332"/>
              </a:cxn>
              <a:cxn ang="0">
                <a:pos x="TX333" y="TY333"/>
              </a:cxn>
              <a:cxn ang="0">
                <a:pos x="TX334" y="TY334"/>
              </a:cxn>
              <a:cxn ang="0">
                <a:pos x="TX335" y="TY335"/>
              </a:cxn>
              <a:cxn ang="0">
                <a:pos x="TX336" y="TY336"/>
              </a:cxn>
              <a:cxn ang="0">
                <a:pos x="TX337" y="TY337"/>
              </a:cxn>
              <a:cxn ang="0">
                <a:pos x="TX338" y="TY338"/>
              </a:cxn>
              <a:cxn ang="0">
                <a:pos x="TX339" y="TY339"/>
              </a:cxn>
              <a:cxn ang="0">
                <a:pos x="TX340" y="TY340"/>
              </a:cxn>
              <a:cxn ang="0">
                <a:pos x="TX341" y="TY341"/>
              </a:cxn>
              <a:cxn ang="0">
                <a:pos x="TX342" y="TY342"/>
              </a:cxn>
              <a:cxn ang="0">
                <a:pos x="TX343" y="TY343"/>
              </a:cxn>
              <a:cxn ang="0">
                <a:pos x="TX344" y="TY344"/>
              </a:cxn>
              <a:cxn ang="0">
                <a:pos x="TX345" y="TY345"/>
              </a:cxn>
              <a:cxn ang="0">
                <a:pos x="TX346" y="TY346"/>
              </a:cxn>
              <a:cxn ang="0">
                <a:pos x="TX347" y="TY347"/>
              </a:cxn>
              <a:cxn ang="0">
                <a:pos x="TX348" y="TY348"/>
              </a:cxn>
              <a:cxn ang="0">
                <a:pos x="TX349" y="TY349"/>
              </a:cxn>
              <a:cxn ang="0">
                <a:pos x="TX350" y="TY350"/>
              </a:cxn>
              <a:cxn ang="0">
                <a:pos x="TX351" y="TY351"/>
              </a:cxn>
              <a:cxn ang="0">
                <a:pos x="TX352" y="TY352"/>
              </a:cxn>
              <a:cxn ang="0">
                <a:pos x="TX353" y="TY353"/>
              </a:cxn>
              <a:cxn ang="0">
                <a:pos x="TX354" y="TY354"/>
              </a:cxn>
              <a:cxn ang="0">
                <a:pos x="TX355" y="TY355"/>
              </a:cxn>
              <a:cxn ang="0">
                <a:pos x="TX356" y="TY356"/>
              </a:cxn>
              <a:cxn ang="0">
                <a:pos x="TX357" y="TY357"/>
              </a:cxn>
              <a:cxn ang="0">
                <a:pos x="TX358" y="TY358"/>
              </a:cxn>
              <a:cxn ang="0">
                <a:pos x="TX359" y="TY359"/>
              </a:cxn>
              <a:cxn ang="0">
                <a:pos x="TX360" y="TY360"/>
              </a:cxn>
              <a:cxn ang="0">
                <a:pos x="TX361" y="TY361"/>
              </a:cxn>
              <a:cxn ang="0">
                <a:pos x="TX362" y="TY362"/>
              </a:cxn>
              <a:cxn ang="0">
                <a:pos x="TX363" y="TY363"/>
              </a:cxn>
              <a:cxn ang="0">
                <a:pos x="TX364" y="TY364"/>
              </a:cxn>
              <a:cxn ang="0">
                <a:pos x="TX365" y="TY365"/>
              </a:cxn>
              <a:cxn ang="0">
                <a:pos x="TX366" y="TY366"/>
              </a:cxn>
              <a:cxn ang="0">
                <a:pos x="TX367" y="TY367"/>
              </a:cxn>
              <a:cxn ang="0">
                <a:pos x="TX368" y="TY368"/>
              </a:cxn>
              <a:cxn ang="0">
                <a:pos x="TX369" y="TY369"/>
              </a:cxn>
              <a:cxn ang="0">
                <a:pos x="TX370" y="TY370"/>
              </a:cxn>
              <a:cxn ang="0">
                <a:pos x="TX371" y="TY371"/>
              </a:cxn>
              <a:cxn ang="0">
                <a:pos x="TX372" y="TY372"/>
              </a:cxn>
              <a:cxn ang="0">
                <a:pos x="TX373" y="TY373"/>
              </a:cxn>
              <a:cxn ang="0">
                <a:pos x="TX374" y="TY374"/>
              </a:cxn>
              <a:cxn ang="0">
                <a:pos x="TX375" y="TY375"/>
              </a:cxn>
              <a:cxn ang="0">
                <a:pos x="TX376" y="TY376"/>
              </a:cxn>
              <a:cxn ang="0">
                <a:pos x="TX377" y="TY377"/>
              </a:cxn>
              <a:cxn ang="0">
                <a:pos x="TX378" y="TY378"/>
              </a:cxn>
              <a:cxn ang="0">
                <a:pos x="TX379" y="TY379"/>
              </a:cxn>
              <a:cxn ang="0">
                <a:pos x="TX380" y="TY380"/>
              </a:cxn>
              <a:cxn ang="0">
                <a:pos x="TX381" y="TY381"/>
              </a:cxn>
              <a:cxn ang="0">
                <a:pos x="TX382" y="TY382"/>
              </a:cxn>
              <a:cxn ang="0">
                <a:pos x="TX383" y="TY383"/>
              </a:cxn>
              <a:cxn ang="0">
                <a:pos x="TX384" y="TY384"/>
              </a:cxn>
              <a:cxn ang="0">
                <a:pos x="TX385" y="TY385"/>
              </a:cxn>
              <a:cxn ang="0">
                <a:pos x="TX386" y="TY386"/>
              </a:cxn>
              <a:cxn ang="0">
                <a:pos x="TX387" y="TY387"/>
              </a:cxn>
              <a:cxn ang="0">
                <a:pos x="TX388" y="TY388"/>
              </a:cxn>
              <a:cxn ang="0">
                <a:pos x="TX389" y="TY389"/>
              </a:cxn>
              <a:cxn ang="0">
                <a:pos x="TX390" y="TY390"/>
              </a:cxn>
              <a:cxn ang="0">
                <a:pos x="TX391" y="TY391"/>
              </a:cxn>
              <a:cxn ang="0">
                <a:pos x="TX392" y="TY392"/>
              </a:cxn>
              <a:cxn ang="0">
                <a:pos x="TX393" y="TY393"/>
              </a:cxn>
              <a:cxn ang="0">
                <a:pos x="TX394" y="TY394"/>
              </a:cxn>
              <a:cxn ang="0">
                <a:pos x="TX395" y="TY395"/>
              </a:cxn>
              <a:cxn ang="0">
                <a:pos x="TX396" y="TY396"/>
              </a:cxn>
              <a:cxn ang="0">
                <a:pos x="TX397" y="TY397"/>
              </a:cxn>
              <a:cxn ang="0">
                <a:pos x="TX398" y="TY398"/>
              </a:cxn>
              <a:cxn ang="0">
                <a:pos x="TX399" y="TY399"/>
              </a:cxn>
              <a:cxn ang="0">
                <a:pos x="TX400" y="TY400"/>
              </a:cxn>
              <a:cxn ang="0">
                <a:pos x="TX401" y="TY401"/>
              </a:cxn>
              <a:cxn ang="0">
                <a:pos x="TX402" y="TY402"/>
              </a:cxn>
              <a:cxn ang="0">
                <a:pos x="TX403" y="TY403"/>
              </a:cxn>
              <a:cxn ang="0">
                <a:pos x="TX404" y="TY404"/>
              </a:cxn>
              <a:cxn ang="0">
                <a:pos x="TX405" y="TY405"/>
              </a:cxn>
              <a:cxn ang="0">
                <a:pos x="TX406" y="TY406"/>
              </a:cxn>
              <a:cxn ang="0">
                <a:pos x="TX407" y="TY407"/>
              </a:cxn>
              <a:cxn ang="0">
                <a:pos x="TX408" y="TY408"/>
              </a:cxn>
              <a:cxn ang="0">
                <a:pos x="TX409" y="TY409"/>
              </a:cxn>
              <a:cxn ang="0">
                <a:pos x="TX410" y="TY410"/>
              </a:cxn>
              <a:cxn ang="0">
                <a:pos x="TX411" y="TY411"/>
              </a:cxn>
              <a:cxn ang="0">
                <a:pos x="TX412" y="TY412"/>
              </a:cxn>
              <a:cxn ang="0">
                <a:pos x="TX413" y="TY413"/>
              </a:cxn>
              <a:cxn ang="0">
                <a:pos x="TX414" y="TY414"/>
              </a:cxn>
              <a:cxn ang="0">
                <a:pos x="TX415" y="TY415"/>
              </a:cxn>
              <a:cxn ang="0">
                <a:pos x="TX416" y="TY416"/>
              </a:cxn>
              <a:cxn ang="0">
                <a:pos x="TX417" y="TY417"/>
              </a:cxn>
              <a:cxn ang="0">
                <a:pos x="TX418" y="TY418"/>
              </a:cxn>
              <a:cxn ang="0">
                <a:pos x="TX419" y="TY419"/>
              </a:cxn>
              <a:cxn ang="0">
                <a:pos x="TX420" y="TY420"/>
              </a:cxn>
              <a:cxn ang="0">
                <a:pos x="TX421" y="TY421"/>
              </a:cxn>
              <a:cxn ang="0">
                <a:pos x="TX422" y="TY422"/>
              </a:cxn>
              <a:cxn ang="0">
                <a:pos x="TX423" y="TY423"/>
              </a:cxn>
              <a:cxn ang="0">
                <a:pos x="TX424" y="TY424"/>
              </a:cxn>
              <a:cxn ang="0">
                <a:pos x="TX425" y="TY425"/>
              </a:cxn>
              <a:cxn ang="0">
                <a:pos x="TX426" y="TY426"/>
              </a:cxn>
              <a:cxn ang="0">
                <a:pos x="TX427" y="TY427"/>
              </a:cxn>
              <a:cxn ang="0">
                <a:pos x="TX428" y="TY428"/>
              </a:cxn>
              <a:cxn ang="0">
                <a:pos x="TX429" y="TY429"/>
              </a:cxn>
              <a:cxn ang="0">
                <a:pos x="TX430" y="TY430"/>
              </a:cxn>
              <a:cxn ang="0">
                <a:pos x="TX431" y="TY431"/>
              </a:cxn>
              <a:cxn ang="0">
                <a:pos x="TX432" y="TY432"/>
              </a:cxn>
              <a:cxn ang="0">
                <a:pos x="TX433" y="TY433"/>
              </a:cxn>
              <a:cxn ang="0">
                <a:pos x="TX434" y="TY434"/>
              </a:cxn>
              <a:cxn ang="0">
                <a:pos x="TX435" y="TY435"/>
              </a:cxn>
              <a:cxn ang="0">
                <a:pos x="TX436" y="TY436"/>
              </a:cxn>
              <a:cxn ang="0">
                <a:pos x="TX437" y="TY437"/>
              </a:cxn>
              <a:cxn ang="0">
                <a:pos x="TX438" y="TY438"/>
              </a:cxn>
              <a:cxn ang="0">
                <a:pos x="TX439" y="TY439"/>
              </a:cxn>
              <a:cxn ang="0">
                <a:pos x="TX440" y="TY440"/>
              </a:cxn>
            </a:cxnLst>
            <a:rect l="l" t="t" r="r" b="b"/>
            <a:pathLst>
              <a:path w="2871" h="3799">
                <a:moveTo>
                  <a:pt x="1302" y="165"/>
                </a:moveTo>
                <a:lnTo>
                  <a:pt x="1282" y="165"/>
                </a:lnTo>
                <a:lnTo>
                  <a:pt x="1267" y="165"/>
                </a:lnTo>
                <a:lnTo>
                  <a:pt x="1258" y="165"/>
                </a:lnTo>
                <a:lnTo>
                  <a:pt x="1255" y="165"/>
                </a:lnTo>
                <a:lnTo>
                  <a:pt x="1168" y="170"/>
                </a:lnTo>
                <a:lnTo>
                  <a:pt x="1084" y="181"/>
                </a:lnTo>
                <a:lnTo>
                  <a:pt x="1000" y="197"/>
                </a:lnTo>
                <a:lnTo>
                  <a:pt x="921" y="221"/>
                </a:lnTo>
                <a:lnTo>
                  <a:pt x="843" y="249"/>
                </a:lnTo>
                <a:lnTo>
                  <a:pt x="769" y="283"/>
                </a:lnTo>
                <a:lnTo>
                  <a:pt x="699" y="322"/>
                </a:lnTo>
                <a:lnTo>
                  <a:pt x="631" y="366"/>
                </a:lnTo>
                <a:lnTo>
                  <a:pt x="567" y="416"/>
                </a:lnTo>
                <a:lnTo>
                  <a:pt x="507" y="469"/>
                </a:lnTo>
                <a:lnTo>
                  <a:pt x="450" y="527"/>
                </a:lnTo>
                <a:lnTo>
                  <a:pt x="398" y="588"/>
                </a:lnTo>
                <a:lnTo>
                  <a:pt x="351" y="654"/>
                </a:lnTo>
                <a:lnTo>
                  <a:pt x="308" y="722"/>
                </a:lnTo>
                <a:lnTo>
                  <a:pt x="271" y="795"/>
                </a:lnTo>
                <a:lnTo>
                  <a:pt x="238" y="870"/>
                </a:lnTo>
                <a:lnTo>
                  <a:pt x="211" y="949"/>
                </a:lnTo>
                <a:lnTo>
                  <a:pt x="189" y="1030"/>
                </a:lnTo>
                <a:lnTo>
                  <a:pt x="174" y="1114"/>
                </a:lnTo>
                <a:lnTo>
                  <a:pt x="165" y="1199"/>
                </a:lnTo>
                <a:lnTo>
                  <a:pt x="162" y="1287"/>
                </a:lnTo>
                <a:lnTo>
                  <a:pt x="164" y="1371"/>
                </a:lnTo>
                <a:lnTo>
                  <a:pt x="173" y="1453"/>
                </a:lnTo>
                <a:lnTo>
                  <a:pt x="188" y="1532"/>
                </a:lnTo>
                <a:lnTo>
                  <a:pt x="208" y="1612"/>
                </a:lnTo>
                <a:lnTo>
                  <a:pt x="234" y="1689"/>
                </a:lnTo>
                <a:lnTo>
                  <a:pt x="266" y="1765"/>
                </a:lnTo>
                <a:lnTo>
                  <a:pt x="303" y="1837"/>
                </a:lnTo>
                <a:lnTo>
                  <a:pt x="345" y="1908"/>
                </a:lnTo>
                <a:lnTo>
                  <a:pt x="393" y="1976"/>
                </a:lnTo>
                <a:lnTo>
                  <a:pt x="395" y="1978"/>
                </a:lnTo>
                <a:lnTo>
                  <a:pt x="401" y="1987"/>
                </a:lnTo>
                <a:lnTo>
                  <a:pt x="410" y="1998"/>
                </a:lnTo>
                <a:lnTo>
                  <a:pt x="422" y="2014"/>
                </a:lnTo>
                <a:lnTo>
                  <a:pt x="437" y="2035"/>
                </a:lnTo>
                <a:lnTo>
                  <a:pt x="453" y="2059"/>
                </a:lnTo>
                <a:lnTo>
                  <a:pt x="471" y="2089"/>
                </a:lnTo>
                <a:lnTo>
                  <a:pt x="491" y="2122"/>
                </a:lnTo>
                <a:lnTo>
                  <a:pt x="512" y="2160"/>
                </a:lnTo>
                <a:lnTo>
                  <a:pt x="533" y="2201"/>
                </a:lnTo>
                <a:lnTo>
                  <a:pt x="553" y="2247"/>
                </a:lnTo>
                <a:lnTo>
                  <a:pt x="574" y="2296"/>
                </a:lnTo>
                <a:lnTo>
                  <a:pt x="595" y="2351"/>
                </a:lnTo>
                <a:lnTo>
                  <a:pt x="615" y="2407"/>
                </a:lnTo>
                <a:lnTo>
                  <a:pt x="632" y="2468"/>
                </a:lnTo>
                <a:lnTo>
                  <a:pt x="649" y="2533"/>
                </a:lnTo>
                <a:lnTo>
                  <a:pt x="663" y="2601"/>
                </a:lnTo>
                <a:lnTo>
                  <a:pt x="675" y="2674"/>
                </a:lnTo>
                <a:lnTo>
                  <a:pt x="684" y="2749"/>
                </a:lnTo>
                <a:lnTo>
                  <a:pt x="690" y="2829"/>
                </a:lnTo>
                <a:lnTo>
                  <a:pt x="691" y="2911"/>
                </a:lnTo>
                <a:lnTo>
                  <a:pt x="690" y="2987"/>
                </a:lnTo>
                <a:lnTo>
                  <a:pt x="687" y="3060"/>
                </a:lnTo>
                <a:lnTo>
                  <a:pt x="685" y="3132"/>
                </a:lnTo>
                <a:lnTo>
                  <a:pt x="680" y="3201"/>
                </a:lnTo>
                <a:lnTo>
                  <a:pt x="675" y="3331"/>
                </a:lnTo>
                <a:lnTo>
                  <a:pt x="672" y="3457"/>
                </a:lnTo>
                <a:lnTo>
                  <a:pt x="742" y="3516"/>
                </a:lnTo>
                <a:lnTo>
                  <a:pt x="1564" y="3624"/>
                </a:lnTo>
                <a:lnTo>
                  <a:pt x="1570" y="3565"/>
                </a:lnTo>
                <a:lnTo>
                  <a:pt x="1579" y="3505"/>
                </a:lnTo>
                <a:lnTo>
                  <a:pt x="1592" y="3447"/>
                </a:lnTo>
                <a:lnTo>
                  <a:pt x="1608" y="3392"/>
                </a:lnTo>
                <a:lnTo>
                  <a:pt x="1628" y="3340"/>
                </a:lnTo>
                <a:lnTo>
                  <a:pt x="1651" y="3291"/>
                </a:lnTo>
                <a:lnTo>
                  <a:pt x="1678" y="3247"/>
                </a:lnTo>
                <a:lnTo>
                  <a:pt x="1703" y="3215"/>
                </a:lnTo>
                <a:lnTo>
                  <a:pt x="1732" y="3187"/>
                </a:lnTo>
                <a:lnTo>
                  <a:pt x="1763" y="3163"/>
                </a:lnTo>
                <a:lnTo>
                  <a:pt x="1795" y="3145"/>
                </a:lnTo>
                <a:lnTo>
                  <a:pt x="1830" y="3128"/>
                </a:lnTo>
                <a:lnTo>
                  <a:pt x="1866" y="3117"/>
                </a:lnTo>
                <a:lnTo>
                  <a:pt x="1903" y="3108"/>
                </a:lnTo>
                <a:lnTo>
                  <a:pt x="1939" y="3101"/>
                </a:lnTo>
                <a:lnTo>
                  <a:pt x="1975" y="3097"/>
                </a:lnTo>
                <a:lnTo>
                  <a:pt x="2009" y="3095"/>
                </a:lnTo>
                <a:lnTo>
                  <a:pt x="2043" y="3094"/>
                </a:lnTo>
                <a:lnTo>
                  <a:pt x="2075" y="3095"/>
                </a:lnTo>
                <a:lnTo>
                  <a:pt x="2104" y="3096"/>
                </a:lnTo>
                <a:lnTo>
                  <a:pt x="2131" y="3097"/>
                </a:lnTo>
                <a:lnTo>
                  <a:pt x="2154" y="3100"/>
                </a:lnTo>
                <a:lnTo>
                  <a:pt x="2172" y="3101"/>
                </a:lnTo>
                <a:lnTo>
                  <a:pt x="2187" y="3101"/>
                </a:lnTo>
                <a:lnTo>
                  <a:pt x="2196" y="3101"/>
                </a:lnTo>
                <a:lnTo>
                  <a:pt x="2220" y="3096"/>
                </a:lnTo>
                <a:lnTo>
                  <a:pt x="2237" y="3091"/>
                </a:lnTo>
                <a:lnTo>
                  <a:pt x="2251" y="3084"/>
                </a:lnTo>
                <a:lnTo>
                  <a:pt x="2261" y="3078"/>
                </a:lnTo>
                <a:lnTo>
                  <a:pt x="2267" y="3067"/>
                </a:lnTo>
                <a:lnTo>
                  <a:pt x="2270" y="3054"/>
                </a:lnTo>
                <a:lnTo>
                  <a:pt x="2272" y="3037"/>
                </a:lnTo>
                <a:lnTo>
                  <a:pt x="2269" y="3015"/>
                </a:lnTo>
                <a:lnTo>
                  <a:pt x="2266" y="2990"/>
                </a:lnTo>
                <a:lnTo>
                  <a:pt x="2261" y="2957"/>
                </a:lnTo>
                <a:lnTo>
                  <a:pt x="2259" y="2946"/>
                </a:lnTo>
                <a:lnTo>
                  <a:pt x="2257" y="2931"/>
                </a:lnTo>
                <a:lnTo>
                  <a:pt x="2254" y="2911"/>
                </a:lnTo>
                <a:lnTo>
                  <a:pt x="2251" y="2889"/>
                </a:lnTo>
                <a:lnTo>
                  <a:pt x="2248" y="2865"/>
                </a:lnTo>
                <a:lnTo>
                  <a:pt x="2247" y="2838"/>
                </a:lnTo>
                <a:lnTo>
                  <a:pt x="2246" y="2811"/>
                </a:lnTo>
                <a:lnTo>
                  <a:pt x="2247" y="2783"/>
                </a:lnTo>
                <a:lnTo>
                  <a:pt x="2251" y="2755"/>
                </a:lnTo>
                <a:lnTo>
                  <a:pt x="2255" y="2729"/>
                </a:lnTo>
                <a:lnTo>
                  <a:pt x="2263" y="2704"/>
                </a:lnTo>
                <a:lnTo>
                  <a:pt x="2274" y="2681"/>
                </a:lnTo>
                <a:lnTo>
                  <a:pt x="2288" y="2661"/>
                </a:lnTo>
                <a:lnTo>
                  <a:pt x="2305" y="2646"/>
                </a:lnTo>
                <a:lnTo>
                  <a:pt x="2290" y="2637"/>
                </a:lnTo>
                <a:lnTo>
                  <a:pt x="2275" y="2626"/>
                </a:lnTo>
                <a:lnTo>
                  <a:pt x="2261" y="2613"/>
                </a:lnTo>
                <a:lnTo>
                  <a:pt x="2247" y="2597"/>
                </a:lnTo>
                <a:lnTo>
                  <a:pt x="2237" y="2577"/>
                </a:lnTo>
                <a:lnTo>
                  <a:pt x="2230" y="2556"/>
                </a:lnTo>
                <a:lnTo>
                  <a:pt x="2230" y="2534"/>
                </a:lnTo>
                <a:lnTo>
                  <a:pt x="2236" y="2514"/>
                </a:lnTo>
                <a:lnTo>
                  <a:pt x="2246" y="2495"/>
                </a:lnTo>
                <a:lnTo>
                  <a:pt x="2262" y="2479"/>
                </a:lnTo>
                <a:lnTo>
                  <a:pt x="2274" y="2472"/>
                </a:lnTo>
                <a:lnTo>
                  <a:pt x="2289" y="2465"/>
                </a:lnTo>
                <a:lnTo>
                  <a:pt x="2307" y="2457"/>
                </a:lnTo>
                <a:lnTo>
                  <a:pt x="2327" y="2450"/>
                </a:lnTo>
                <a:lnTo>
                  <a:pt x="2348" y="2442"/>
                </a:lnTo>
                <a:lnTo>
                  <a:pt x="2366" y="2436"/>
                </a:lnTo>
                <a:lnTo>
                  <a:pt x="2382" y="2430"/>
                </a:lnTo>
                <a:lnTo>
                  <a:pt x="2395" y="2426"/>
                </a:lnTo>
                <a:lnTo>
                  <a:pt x="2402" y="2423"/>
                </a:lnTo>
                <a:lnTo>
                  <a:pt x="2401" y="2420"/>
                </a:lnTo>
                <a:lnTo>
                  <a:pt x="2400" y="2411"/>
                </a:lnTo>
                <a:lnTo>
                  <a:pt x="2397" y="2398"/>
                </a:lnTo>
                <a:lnTo>
                  <a:pt x="2396" y="2382"/>
                </a:lnTo>
                <a:lnTo>
                  <a:pt x="2395" y="2363"/>
                </a:lnTo>
                <a:lnTo>
                  <a:pt x="2396" y="2342"/>
                </a:lnTo>
                <a:lnTo>
                  <a:pt x="2399" y="2319"/>
                </a:lnTo>
                <a:lnTo>
                  <a:pt x="2404" y="2297"/>
                </a:lnTo>
                <a:lnTo>
                  <a:pt x="2412" y="2274"/>
                </a:lnTo>
                <a:lnTo>
                  <a:pt x="2425" y="2251"/>
                </a:lnTo>
                <a:lnTo>
                  <a:pt x="2443" y="2230"/>
                </a:lnTo>
                <a:lnTo>
                  <a:pt x="2464" y="2211"/>
                </a:lnTo>
                <a:lnTo>
                  <a:pt x="2481" y="2200"/>
                </a:lnTo>
                <a:lnTo>
                  <a:pt x="2501" y="2192"/>
                </a:lnTo>
                <a:lnTo>
                  <a:pt x="2523" y="2185"/>
                </a:lnTo>
                <a:lnTo>
                  <a:pt x="2549" y="2180"/>
                </a:lnTo>
                <a:lnTo>
                  <a:pt x="2574" y="2175"/>
                </a:lnTo>
                <a:lnTo>
                  <a:pt x="2600" y="2169"/>
                </a:lnTo>
                <a:lnTo>
                  <a:pt x="2625" y="2165"/>
                </a:lnTo>
                <a:lnTo>
                  <a:pt x="2648" y="2159"/>
                </a:lnTo>
                <a:lnTo>
                  <a:pt x="2669" y="2153"/>
                </a:lnTo>
                <a:lnTo>
                  <a:pt x="2688" y="2146"/>
                </a:lnTo>
                <a:lnTo>
                  <a:pt x="2701" y="2137"/>
                </a:lnTo>
                <a:lnTo>
                  <a:pt x="2711" y="2126"/>
                </a:lnTo>
                <a:lnTo>
                  <a:pt x="2711" y="2122"/>
                </a:lnTo>
                <a:lnTo>
                  <a:pt x="2708" y="2110"/>
                </a:lnTo>
                <a:lnTo>
                  <a:pt x="2704" y="2094"/>
                </a:lnTo>
                <a:lnTo>
                  <a:pt x="2698" y="2074"/>
                </a:lnTo>
                <a:lnTo>
                  <a:pt x="2691" y="2051"/>
                </a:lnTo>
                <a:lnTo>
                  <a:pt x="2683" y="2027"/>
                </a:lnTo>
                <a:lnTo>
                  <a:pt x="2674" y="2000"/>
                </a:lnTo>
                <a:lnTo>
                  <a:pt x="2664" y="1973"/>
                </a:lnTo>
                <a:lnTo>
                  <a:pt x="2656" y="1946"/>
                </a:lnTo>
                <a:lnTo>
                  <a:pt x="2647" y="1921"/>
                </a:lnTo>
                <a:lnTo>
                  <a:pt x="2640" y="1896"/>
                </a:lnTo>
                <a:lnTo>
                  <a:pt x="2633" y="1876"/>
                </a:lnTo>
                <a:lnTo>
                  <a:pt x="2629" y="1858"/>
                </a:lnTo>
                <a:lnTo>
                  <a:pt x="2625" y="1846"/>
                </a:lnTo>
                <a:lnTo>
                  <a:pt x="2609" y="1762"/>
                </a:lnTo>
                <a:lnTo>
                  <a:pt x="2594" y="1676"/>
                </a:lnTo>
                <a:lnTo>
                  <a:pt x="2581" y="1588"/>
                </a:lnTo>
                <a:lnTo>
                  <a:pt x="2571" y="1498"/>
                </a:lnTo>
                <a:lnTo>
                  <a:pt x="2564" y="1406"/>
                </a:lnTo>
                <a:lnTo>
                  <a:pt x="2562" y="1314"/>
                </a:lnTo>
                <a:lnTo>
                  <a:pt x="2562" y="1242"/>
                </a:lnTo>
                <a:lnTo>
                  <a:pt x="2559" y="1173"/>
                </a:lnTo>
                <a:lnTo>
                  <a:pt x="2555" y="1104"/>
                </a:lnTo>
                <a:lnTo>
                  <a:pt x="2547" y="1035"/>
                </a:lnTo>
                <a:lnTo>
                  <a:pt x="2535" y="968"/>
                </a:lnTo>
                <a:lnTo>
                  <a:pt x="2519" y="902"/>
                </a:lnTo>
                <a:lnTo>
                  <a:pt x="2498" y="838"/>
                </a:lnTo>
                <a:lnTo>
                  <a:pt x="2469" y="775"/>
                </a:lnTo>
                <a:lnTo>
                  <a:pt x="2433" y="709"/>
                </a:lnTo>
                <a:lnTo>
                  <a:pt x="2393" y="648"/>
                </a:lnTo>
                <a:lnTo>
                  <a:pt x="2350" y="593"/>
                </a:lnTo>
                <a:lnTo>
                  <a:pt x="2304" y="541"/>
                </a:lnTo>
                <a:lnTo>
                  <a:pt x="2255" y="493"/>
                </a:lnTo>
                <a:lnTo>
                  <a:pt x="2205" y="451"/>
                </a:lnTo>
                <a:lnTo>
                  <a:pt x="2153" y="411"/>
                </a:lnTo>
                <a:lnTo>
                  <a:pt x="2098" y="375"/>
                </a:lnTo>
                <a:lnTo>
                  <a:pt x="2044" y="343"/>
                </a:lnTo>
                <a:lnTo>
                  <a:pt x="1988" y="315"/>
                </a:lnTo>
                <a:lnTo>
                  <a:pt x="1932" y="290"/>
                </a:lnTo>
                <a:lnTo>
                  <a:pt x="1876" y="267"/>
                </a:lnTo>
                <a:lnTo>
                  <a:pt x="1820" y="247"/>
                </a:lnTo>
                <a:lnTo>
                  <a:pt x="1765" y="231"/>
                </a:lnTo>
                <a:lnTo>
                  <a:pt x="1711" y="216"/>
                </a:lnTo>
                <a:lnTo>
                  <a:pt x="1658" y="204"/>
                </a:lnTo>
                <a:lnTo>
                  <a:pt x="1607" y="194"/>
                </a:lnTo>
                <a:lnTo>
                  <a:pt x="1559" y="186"/>
                </a:lnTo>
                <a:lnTo>
                  <a:pt x="1511" y="179"/>
                </a:lnTo>
                <a:lnTo>
                  <a:pt x="1467" y="174"/>
                </a:lnTo>
                <a:lnTo>
                  <a:pt x="1427" y="170"/>
                </a:lnTo>
                <a:lnTo>
                  <a:pt x="1390" y="167"/>
                </a:lnTo>
                <a:lnTo>
                  <a:pt x="1356" y="166"/>
                </a:lnTo>
                <a:lnTo>
                  <a:pt x="1327" y="165"/>
                </a:lnTo>
                <a:lnTo>
                  <a:pt x="1302" y="165"/>
                </a:lnTo>
                <a:close/>
                <a:moveTo>
                  <a:pt x="1340" y="0"/>
                </a:moveTo>
                <a:lnTo>
                  <a:pt x="1375" y="0"/>
                </a:lnTo>
                <a:lnTo>
                  <a:pt x="1412" y="1"/>
                </a:lnTo>
                <a:lnTo>
                  <a:pt x="1453" y="4"/>
                </a:lnTo>
                <a:lnTo>
                  <a:pt x="1497" y="8"/>
                </a:lnTo>
                <a:lnTo>
                  <a:pt x="1546" y="12"/>
                </a:lnTo>
                <a:lnTo>
                  <a:pt x="1596" y="19"/>
                </a:lnTo>
                <a:lnTo>
                  <a:pt x="1649" y="29"/>
                </a:lnTo>
                <a:lnTo>
                  <a:pt x="1703" y="40"/>
                </a:lnTo>
                <a:lnTo>
                  <a:pt x="1760" y="54"/>
                </a:lnTo>
                <a:lnTo>
                  <a:pt x="1819" y="70"/>
                </a:lnTo>
                <a:lnTo>
                  <a:pt x="1878" y="89"/>
                </a:lnTo>
                <a:lnTo>
                  <a:pt x="1938" y="112"/>
                </a:lnTo>
                <a:lnTo>
                  <a:pt x="1999" y="137"/>
                </a:lnTo>
                <a:lnTo>
                  <a:pt x="2059" y="166"/>
                </a:lnTo>
                <a:lnTo>
                  <a:pt x="2120" y="199"/>
                </a:lnTo>
                <a:lnTo>
                  <a:pt x="2180" y="236"/>
                </a:lnTo>
                <a:lnTo>
                  <a:pt x="2240" y="277"/>
                </a:lnTo>
                <a:lnTo>
                  <a:pt x="2299" y="322"/>
                </a:lnTo>
                <a:lnTo>
                  <a:pt x="2357" y="373"/>
                </a:lnTo>
                <a:lnTo>
                  <a:pt x="2412" y="427"/>
                </a:lnTo>
                <a:lnTo>
                  <a:pt x="2466" y="488"/>
                </a:lnTo>
                <a:lnTo>
                  <a:pt x="2518" y="553"/>
                </a:lnTo>
                <a:lnTo>
                  <a:pt x="2567" y="624"/>
                </a:lnTo>
                <a:lnTo>
                  <a:pt x="2612" y="701"/>
                </a:lnTo>
                <a:lnTo>
                  <a:pt x="2642" y="759"/>
                </a:lnTo>
                <a:lnTo>
                  <a:pt x="2666" y="819"/>
                </a:lnTo>
                <a:lnTo>
                  <a:pt x="2684" y="880"/>
                </a:lnTo>
                <a:lnTo>
                  <a:pt x="2698" y="942"/>
                </a:lnTo>
                <a:lnTo>
                  <a:pt x="2708" y="1004"/>
                </a:lnTo>
                <a:lnTo>
                  <a:pt x="2715" y="1067"/>
                </a:lnTo>
                <a:lnTo>
                  <a:pt x="2720" y="1129"/>
                </a:lnTo>
                <a:lnTo>
                  <a:pt x="2722" y="1190"/>
                </a:lnTo>
                <a:lnTo>
                  <a:pt x="2723" y="1253"/>
                </a:lnTo>
                <a:lnTo>
                  <a:pt x="2723" y="1314"/>
                </a:lnTo>
                <a:lnTo>
                  <a:pt x="2727" y="1417"/>
                </a:lnTo>
                <a:lnTo>
                  <a:pt x="2735" y="1520"/>
                </a:lnTo>
                <a:lnTo>
                  <a:pt x="2749" y="1620"/>
                </a:lnTo>
                <a:lnTo>
                  <a:pt x="2765" y="1718"/>
                </a:lnTo>
                <a:lnTo>
                  <a:pt x="2783" y="1814"/>
                </a:lnTo>
                <a:lnTo>
                  <a:pt x="2786" y="1824"/>
                </a:lnTo>
                <a:lnTo>
                  <a:pt x="2791" y="1840"/>
                </a:lnTo>
                <a:lnTo>
                  <a:pt x="2798" y="1858"/>
                </a:lnTo>
                <a:lnTo>
                  <a:pt x="2807" y="1883"/>
                </a:lnTo>
                <a:lnTo>
                  <a:pt x="2816" y="1908"/>
                </a:lnTo>
                <a:lnTo>
                  <a:pt x="2825" y="1937"/>
                </a:lnTo>
                <a:lnTo>
                  <a:pt x="2835" y="1968"/>
                </a:lnTo>
                <a:lnTo>
                  <a:pt x="2845" y="2000"/>
                </a:lnTo>
                <a:lnTo>
                  <a:pt x="2853" y="2033"/>
                </a:lnTo>
                <a:lnTo>
                  <a:pt x="2861" y="2066"/>
                </a:lnTo>
                <a:lnTo>
                  <a:pt x="2867" y="2097"/>
                </a:lnTo>
                <a:lnTo>
                  <a:pt x="2870" y="2129"/>
                </a:lnTo>
                <a:lnTo>
                  <a:pt x="2870" y="2158"/>
                </a:lnTo>
                <a:lnTo>
                  <a:pt x="2868" y="2184"/>
                </a:lnTo>
                <a:lnTo>
                  <a:pt x="2867" y="2191"/>
                </a:lnTo>
                <a:lnTo>
                  <a:pt x="2862" y="2199"/>
                </a:lnTo>
                <a:lnTo>
                  <a:pt x="2855" y="2211"/>
                </a:lnTo>
                <a:lnTo>
                  <a:pt x="2845" y="2223"/>
                </a:lnTo>
                <a:lnTo>
                  <a:pt x="2832" y="2237"/>
                </a:lnTo>
                <a:lnTo>
                  <a:pt x="2816" y="2252"/>
                </a:lnTo>
                <a:lnTo>
                  <a:pt x="2797" y="2269"/>
                </a:lnTo>
                <a:lnTo>
                  <a:pt x="2774" y="2284"/>
                </a:lnTo>
                <a:lnTo>
                  <a:pt x="2748" y="2297"/>
                </a:lnTo>
                <a:lnTo>
                  <a:pt x="2718" y="2311"/>
                </a:lnTo>
                <a:lnTo>
                  <a:pt x="2683" y="2323"/>
                </a:lnTo>
                <a:lnTo>
                  <a:pt x="2645" y="2332"/>
                </a:lnTo>
                <a:lnTo>
                  <a:pt x="2602" y="2339"/>
                </a:lnTo>
                <a:lnTo>
                  <a:pt x="2555" y="2344"/>
                </a:lnTo>
                <a:lnTo>
                  <a:pt x="2556" y="2348"/>
                </a:lnTo>
                <a:lnTo>
                  <a:pt x="2558" y="2358"/>
                </a:lnTo>
                <a:lnTo>
                  <a:pt x="2559" y="2373"/>
                </a:lnTo>
                <a:lnTo>
                  <a:pt x="2562" y="2391"/>
                </a:lnTo>
                <a:lnTo>
                  <a:pt x="2562" y="2412"/>
                </a:lnTo>
                <a:lnTo>
                  <a:pt x="2562" y="2435"/>
                </a:lnTo>
                <a:lnTo>
                  <a:pt x="2558" y="2459"/>
                </a:lnTo>
                <a:lnTo>
                  <a:pt x="2553" y="2482"/>
                </a:lnTo>
                <a:lnTo>
                  <a:pt x="2544" y="2504"/>
                </a:lnTo>
                <a:lnTo>
                  <a:pt x="2533" y="2524"/>
                </a:lnTo>
                <a:lnTo>
                  <a:pt x="2516" y="2541"/>
                </a:lnTo>
                <a:lnTo>
                  <a:pt x="2496" y="2556"/>
                </a:lnTo>
                <a:lnTo>
                  <a:pt x="2474" y="2569"/>
                </a:lnTo>
                <a:lnTo>
                  <a:pt x="2484" y="2583"/>
                </a:lnTo>
                <a:lnTo>
                  <a:pt x="2492" y="2599"/>
                </a:lnTo>
                <a:lnTo>
                  <a:pt x="2499" y="2616"/>
                </a:lnTo>
                <a:lnTo>
                  <a:pt x="2501" y="2636"/>
                </a:lnTo>
                <a:lnTo>
                  <a:pt x="2501" y="2658"/>
                </a:lnTo>
                <a:lnTo>
                  <a:pt x="2497" y="2682"/>
                </a:lnTo>
                <a:lnTo>
                  <a:pt x="2490" y="2702"/>
                </a:lnTo>
                <a:lnTo>
                  <a:pt x="2480" y="2718"/>
                </a:lnTo>
                <a:lnTo>
                  <a:pt x="2468" y="2732"/>
                </a:lnTo>
                <a:lnTo>
                  <a:pt x="2454" y="2742"/>
                </a:lnTo>
                <a:lnTo>
                  <a:pt x="2441" y="2752"/>
                </a:lnTo>
                <a:lnTo>
                  <a:pt x="2429" y="2760"/>
                </a:lnTo>
                <a:lnTo>
                  <a:pt x="2417" y="2768"/>
                </a:lnTo>
                <a:lnTo>
                  <a:pt x="2412" y="2775"/>
                </a:lnTo>
                <a:lnTo>
                  <a:pt x="2410" y="2786"/>
                </a:lnTo>
                <a:lnTo>
                  <a:pt x="2408" y="2801"/>
                </a:lnTo>
                <a:lnTo>
                  <a:pt x="2408" y="2820"/>
                </a:lnTo>
                <a:lnTo>
                  <a:pt x="2409" y="2841"/>
                </a:lnTo>
                <a:lnTo>
                  <a:pt x="2411" y="2861"/>
                </a:lnTo>
                <a:lnTo>
                  <a:pt x="2414" y="2882"/>
                </a:lnTo>
                <a:lnTo>
                  <a:pt x="2416" y="2901"/>
                </a:lnTo>
                <a:lnTo>
                  <a:pt x="2418" y="2918"/>
                </a:lnTo>
                <a:lnTo>
                  <a:pt x="2421" y="2931"/>
                </a:lnTo>
                <a:lnTo>
                  <a:pt x="2423" y="2949"/>
                </a:lnTo>
                <a:lnTo>
                  <a:pt x="2426" y="2969"/>
                </a:lnTo>
                <a:lnTo>
                  <a:pt x="2429" y="2990"/>
                </a:lnTo>
                <a:lnTo>
                  <a:pt x="2431" y="3013"/>
                </a:lnTo>
                <a:lnTo>
                  <a:pt x="2431" y="3035"/>
                </a:lnTo>
                <a:lnTo>
                  <a:pt x="2431" y="3058"/>
                </a:lnTo>
                <a:lnTo>
                  <a:pt x="2428" y="3082"/>
                </a:lnTo>
                <a:lnTo>
                  <a:pt x="2423" y="3105"/>
                </a:lnTo>
                <a:lnTo>
                  <a:pt x="2416" y="3127"/>
                </a:lnTo>
                <a:lnTo>
                  <a:pt x="2406" y="3149"/>
                </a:lnTo>
                <a:lnTo>
                  <a:pt x="2393" y="3170"/>
                </a:lnTo>
                <a:lnTo>
                  <a:pt x="2376" y="3190"/>
                </a:lnTo>
                <a:lnTo>
                  <a:pt x="2355" y="3208"/>
                </a:lnTo>
                <a:lnTo>
                  <a:pt x="2329" y="3224"/>
                </a:lnTo>
                <a:lnTo>
                  <a:pt x="2299" y="3238"/>
                </a:lnTo>
                <a:lnTo>
                  <a:pt x="2265" y="3250"/>
                </a:lnTo>
                <a:lnTo>
                  <a:pt x="2224" y="3259"/>
                </a:lnTo>
                <a:lnTo>
                  <a:pt x="2211" y="3260"/>
                </a:lnTo>
                <a:lnTo>
                  <a:pt x="2195" y="3260"/>
                </a:lnTo>
                <a:lnTo>
                  <a:pt x="2173" y="3259"/>
                </a:lnTo>
                <a:lnTo>
                  <a:pt x="2150" y="3258"/>
                </a:lnTo>
                <a:lnTo>
                  <a:pt x="2122" y="3257"/>
                </a:lnTo>
                <a:lnTo>
                  <a:pt x="2094" y="3256"/>
                </a:lnTo>
                <a:lnTo>
                  <a:pt x="2064" y="3254"/>
                </a:lnTo>
                <a:lnTo>
                  <a:pt x="2032" y="3256"/>
                </a:lnTo>
                <a:lnTo>
                  <a:pt x="2000" y="3257"/>
                </a:lnTo>
                <a:lnTo>
                  <a:pt x="1968" y="3260"/>
                </a:lnTo>
                <a:lnTo>
                  <a:pt x="1938" y="3266"/>
                </a:lnTo>
                <a:lnTo>
                  <a:pt x="1908" y="3274"/>
                </a:lnTo>
                <a:lnTo>
                  <a:pt x="1879" y="3286"/>
                </a:lnTo>
                <a:lnTo>
                  <a:pt x="1853" y="3299"/>
                </a:lnTo>
                <a:lnTo>
                  <a:pt x="1830" y="3317"/>
                </a:lnTo>
                <a:lnTo>
                  <a:pt x="1812" y="3339"/>
                </a:lnTo>
                <a:lnTo>
                  <a:pt x="1791" y="3370"/>
                </a:lnTo>
                <a:lnTo>
                  <a:pt x="1774" y="3407"/>
                </a:lnTo>
                <a:lnTo>
                  <a:pt x="1758" y="3447"/>
                </a:lnTo>
                <a:lnTo>
                  <a:pt x="1746" y="3490"/>
                </a:lnTo>
                <a:lnTo>
                  <a:pt x="1737" y="3536"/>
                </a:lnTo>
                <a:lnTo>
                  <a:pt x="1730" y="3583"/>
                </a:lnTo>
                <a:lnTo>
                  <a:pt x="1726" y="3630"/>
                </a:lnTo>
                <a:lnTo>
                  <a:pt x="1725" y="3677"/>
                </a:lnTo>
                <a:lnTo>
                  <a:pt x="1726" y="3679"/>
                </a:lnTo>
                <a:lnTo>
                  <a:pt x="1726" y="3684"/>
                </a:lnTo>
                <a:lnTo>
                  <a:pt x="1727" y="3692"/>
                </a:lnTo>
                <a:lnTo>
                  <a:pt x="1727" y="3702"/>
                </a:lnTo>
                <a:lnTo>
                  <a:pt x="1727" y="3714"/>
                </a:lnTo>
                <a:lnTo>
                  <a:pt x="1726" y="3727"/>
                </a:lnTo>
                <a:lnTo>
                  <a:pt x="1723" y="3740"/>
                </a:lnTo>
                <a:lnTo>
                  <a:pt x="1719" y="3754"/>
                </a:lnTo>
                <a:lnTo>
                  <a:pt x="1713" y="3766"/>
                </a:lnTo>
                <a:lnTo>
                  <a:pt x="1704" y="3777"/>
                </a:lnTo>
                <a:lnTo>
                  <a:pt x="1694" y="3786"/>
                </a:lnTo>
                <a:lnTo>
                  <a:pt x="1680" y="3793"/>
                </a:lnTo>
                <a:lnTo>
                  <a:pt x="1663" y="3798"/>
                </a:lnTo>
                <a:lnTo>
                  <a:pt x="1642" y="3798"/>
                </a:lnTo>
                <a:lnTo>
                  <a:pt x="697" y="3673"/>
                </a:lnTo>
                <a:lnTo>
                  <a:pt x="682" y="3669"/>
                </a:lnTo>
                <a:lnTo>
                  <a:pt x="667" y="3664"/>
                </a:lnTo>
                <a:lnTo>
                  <a:pt x="654" y="3654"/>
                </a:lnTo>
                <a:lnTo>
                  <a:pt x="539" y="3555"/>
                </a:lnTo>
                <a:lnTo>
                  <a:pt x="527" y="3542"/>
                </a:lnTo>
                <a:lnTo>
                  <a:pt x="519" y="3528"/>
                </a:lnTo>
                <a:lnTo>
                  <a:pt x="513" y="3512"/>
                </a:lnTo>
                <a:lnTo>
                  <a:pt x="511" y="3496"/>
                </a:lnTo>
                <a:lnTo>
                  <a:pt x="511" y="3394"/>
                </a:lnTo>
                <a:lnTo>
                  <a:pt x="514" y="3294"/>
                </a:lnTo>
                <a:lnTo>
                  <a:pt x="520" y="3192"/>
                </a:lnTo>
                <a:lnTo>
                  <a:pt x="524" y="3102"/>
                </a:lnTo>
                <a:lnTo>
                  <a:pt x="528" y="3008"/>
                </a:lnTo>
                <a:lnTo>
                  <a:pt x="530" y="2911"/>
                </a:lnTo>
                <a:lnTo>
                  <a:pt x="528" y="2833"/>
                </a:lnTo>
                <a:lnTo>
                  <a:pt x="522" y="2757"/>
                </a:lnTo>
                <a:lnTo>
                  <a:pt x="513" y="2686"/>
                </a:lnTo>
                <a:lnTo>
                  <a:pt x="501" y="2618"/>
                </a:lnTo>
                <a:lnTo>
                  <a:pt x="487" y="2553"/>
                </a:lnTo>
                <a:lnTo>
                  <a:pt x="471" y="2493"/>
                </a:lnTo>
                <a:lnTo>
                  <a:pt x="453" y="2436"/>
                </a:lnTo>
                <a:lnTo>
                  <a:pt x="434" y="2383"/>
                </a:lnTo>
                <a:lnTo>
                  <a:pt x="415" y="2333"/>
                </a:lnTo>
                <a:lnTo>
                  <a:pt x="394" y="2288"/>
                </a:lnTo>
                <a:lnTo>
                  <a:pt x="373" y="2247"/>
                </a:lnTo>
                <a:lnTo>
                  <a:pt x="353" y="2210"/>
                </a:lnTo>
                <a:lnTo>
                  <a:pt x="335" y="2176"/>
                </a:lnTo>
                <a:lnTo>
                  <a:pt x="316" y="2147"/>
                </a:lnTo>
                <a:lnTo>
                  <a:pt x="300" y="2122"/>
                </a:lnTo>
                <a:lnTo>
                  <a:pt x="285" y="2102"/>
                </a:lnTo>
                <a:lnTo>
                  <a:pt x="274" y="2086"/>
                </a:lnTo>
                <a:lnTo>
                  <a:pt x="264" y="2074"/>
                </a:lnTo>
                <a:lnTo>
                  <a:pt x="259" y="2066"/>
                </a:lnTo>
                <a:lnTo>
                  <a:pt x="256" y="2064"/>
                </a:lnTo>
                <a:lnTo>
                  <a:pt x="203" y="1987"/>
                </a:lnTo>
                <a:lnTo>
                  <a:pt x="157" y="1907"/>
                </a:lnTo>
                <a:lnTo>
                  <a:pt x="115" y="1825"/>
                </a:lnTo>
                <a:lnTo>
                  <a:pt x="81" y="1740"/>
                </a:lnTo>
                <a:lnTo>
                  <a:pt x="52" y="1653"/>
                </a:lnTo>
                <a:lnTo>
                  <a:pt x="29" y="1564"/>
                </a:lnTo>
                <a:lnTo>
                  <a:pt x="13" y="1473"/>
                </a:lnTo>
                <a:lnTo>
                  <a:pt x="3" y="1381"/>
                </a:lnTo>
                <a:lnTo>
                  <a:pt x="0" y="1287"/>
                </a:lnTo>
                <a:lnTo>
                  <a:pt x="3" y="1191"/>
                </a:lnTo>
                <a:lnTo>
                  <a:pt x="13" y="1099"/>
                </a:lnTo>
                <a:lnTo>
                  <a:pt x="29" y="1008"/>
                </a:lnTo>
                <a:lnTo>
                  <a:pt x="52" y="919"/>
                </a:lnTo>
                <a:lnTo>
                  <a:pt x="80" y="833"/>
                </a:lnTo>
                <a:lnTo>
                  <a:pt x="113" y="750"/>
                </a:lnTo>
                <a:lnTo>
                  <a:pt x="152" y="670"/>
                </a:lnTo>
                <a:lnTo>
                  <a:pt x="196" y="594"/>
                </a:lnTo>
                <a:lnTo>
                  <a:pt x="246" y="521"/>
                </a:lnTo>
                <a:lnTo>
                  <a:pt x="300" y="453"/>
                </a:lnTo>
                <a:lnTo>
                  <a:pt x="358" y="387"/>
                </a:lnTo>
                <a:lnTo>
                  <a:pt x="422" y="327"/>
                </a:lnTo>
                <a:lnTo>
                  <a:pt x="489" y="270"/>
                </a:lnTo>
                <a:lnTo>
                  <a:pt x="559" y="219"/>
                </a:lnTo>
                <a:lnTo>
                  <a:pt x="634" y="173"/>
                </a:lnTo>
                <a:lnTo>
                  <a:pt x="712" y="132"/>
                </a:lnTo>
                <a:lnTo>
                  <a:pt x="793" y="96"/>
                </a:lnTo>
                <a:lnTo>
                  <a:pt x="877" y="65"/>
                </a:lnTo>
                <a:lnTo>
                  <a:pt x="964" y="40"/>
                </a:lnTo>
                <a:lnTo>
                  <a:pt x="1054" y="22"/>
                </a:lnTo>
                <a:lnTo>
                  <a:pt x="1145" y="10"/>
                </a:lnTo>
                <a:lnTo>
                  <a:pt x="1240" y="4"/>
                </a:lnTo>
                <a:lnTo>
                  <a:pt x="1243" y="3"/>
                </a:lnTo>
                <a:lnTo>
                  <a:pt x="1252" y="3"/>
                </a:lnTo>
                <a:lnTo>
                  <a:pt x="1266" y="2"/>
                </a:lnTo>
                <a:lnTo>
                  <a:pt x="1287" y="1"/>
                </a:lnTo>
                <a:lnTo>
                  <a:pt x="1311" y="0"/>
                </a:lnTo>
                <a:lnTo>
                  <a:pt x="1340" y="0"/>
                </a:lnTo>
                <a:close/>
              </a:path>
            </a:pathLst>
          </a:custGeom>
          <a:solidFill>
            <a:srgbClr val="55443D"/>
          </a:solidFill>
          <a:ln w="19050" cap="flat" cmpd="sng">
            <a:solidFill>
              <a:srgbClr val="BBA79F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cxnSp>
        <p:nvCxnSpPr>
          <p:cNvPr id="80" name="직선 연결선 79"/>
          <p:cNvCxnSpPr/>
          <p:nvPr/>
        </p:nvCxnSpPr>
        <p:spPr>
          <a:xfrm flipH="1">
            <a:off x="4905375" y="1873250"/>
            <a:ext cx="619760" cy="480060"/>
          </a:xfrm>
          <a:prstGeom prst="line">
            <a:avLst/>
          </a:prstGeom>
          <a:ln w="19050" cap="flat" cmpd="sng">
            <a:solidFill>
              <a:srgbClr val="BBA79F">
                <a:alpha val="100000"/>
              </a:srgbClr>
            </a:solidFill>
            <a:prstDash val="solid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 flipV="1">
            <a:off x="2540000" y="2952750"/>
            <a:ext cx="778510" cy="381635"/>
          </a:xfrm>
          <a:prstGeom prst="line">
            <a:avLst/>
          </a:prstGeom>
          <a:ln w="19050" cap="flat" cmpd="sng">
            <a:solidFill>
              <a:srgbClr val="BBA79F">
                <a:alpha val="100000"/>
              </a:srgbClr>
            </a:solidFill>
            <a:prstDash val="solid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텍스트 상자 81"/>
          <p:cNvSpPr txBox="1">
            <a:spLocks/>
          </p:cNvSpPr>
          <p:nvPr/>
        </p:nvSpPr>
        <p:spPr>
          <a:xfrm>
            <a:off x="5525136" y="4381500"/>
            <a:ext cx="6061814" cy="2420406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just" defTabSz="508000" eaLnBrk="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</a:rPr>
              <a:t>간병 뿐 아니라 일상 생활에서 도움 받고 싶어하는 노인에게 전체 </a:t>
            </a:r>
            <a:r>
              <a:rPr lang="en-US" altLang="ko-KR" sz="2200" b="1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</a:rPr>
              <a:t>비용의 90%</a:t>
            </a:r>
            <a:r>
              <a:rPr lang="en-US" altLang="ko-KR" sz="2000" b="0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</a:rPr>
              <a:t>를 지원하는 것으로 재원의 절반은 40세부터 의무적으로 납부하는 개호보험료로 충당하고, 나머지는 국가 재정으로 보완</a:t>
            </a:r>
            <a:endParaRPr lang="ko-KR" altLang="en-US" sz="2000" b="0" cap="none" dirty="0" smtClean="0">
              <a:solidFill>
                <a:schemeClr val="accent3">
                  <a:lumMod val="40000"/>
                  <a:lumOff val="60000"/>
                </a:schemeClr>
              </a:solidFill>
              <a:latin typeface="+mn-ea"/>
            </a:endParaRPr>
          </a:p>
          <a:p>
            <a:pPr marL="0" indent="0" algn="just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 smtClean="0">
              <a:solidFill>
                <a:schemeClr val="accent3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83" name="텍스트 상자 82"/>
          <p:cNvSpPr txBox="1">
            <a:spLocks/>
          </p:cNvSpPr>
          <p:nvPr/>
        </p:nvSpPr>
        <p:spPr>
          <a:xfrm>
            <a:off x="5572125" y="2286000"/>
            <a:ext cx="5842635" cy="194027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</a:rPr>
              <a:t>자식이 노부모를 돌보다 생활이 어려워지거나, 자살·살인 등 극단적인 사건 사고가 발생          </a:t>
            </a:r>
            <a:r>
              <a:rPr lang="en-US" altLang="ko-KR" sz="20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가정 내 문제가 아닌, 사회 공통의 과제라는 인식 형성</a:t>
            </a:r>
            <a:endParaRPr lang="ko-KR" altLang="en-US" sz="20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 smtClean="0">
              <a:solidFill>
                <a:schemeClr val="accent3">
                  <a:lumMod val="40000"/>
                  <a:lumOff val="60000"/>
                </a:schemeClr>
              </a:solidFill>
              <a:latin typeface="+mn-ea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 smtClean="0">
              <a:solidFill>
                <a:schemeClr val="accent3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84" name="텍스트 상자 83"/>
          <p:cNvSpPr txBox="1">
            <a:spLocks/>
          </p:cNvSpPr>
          <p:nvPr/>
        </p:nvSpPr>
        <p:spPr>
          <a:xfrm>
            <a:off x="5699125" y="1682750"/>
            <a:ext cx="1445260" cy="4622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solidFill>
                  <a:schemeClr val="bg1"/>
                </a:solidFill>
                <a:latin typeface="+mn-ea"/>
              </a:rPr>
              <a:t>등장배경</a:t>
            </a:r>
            <a:endParaRPr lang="ko-KR" altLang="en-US" sz="2400" b="1" cap="none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5" name="텍스트 상자 84"/>
          <p:cNvSpPr txBox="1">
            <a:spLocks/>
          </p:cNvSpPr>
          <p:nvPr/>
        </p:nvSpPr>
        <p:spPr>
          <a:xfrm>
            <a:off x="1730375" y="2952750"/>
            <a:ext cx="1143635" cy="4622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solidFill>
                  <a:schemeClr val="bg1"/>
                </a:solidFill>
                <a:latin typeface="+mn-ea"/>
              </a:rPr>
              <a:t>정의</a:t>
            </a:r>
            <a:endParaRPr lang="ko-KR" altLang="en-US" sz="2400" b="1" cap="none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6" name="직선 연결선 85"/>
          <p:cNvCxnSpPr/>
          <p:nvPr/>
        </p:nvCxnSpPr>
        <p:spPr>
          <a:xfrm flipH="1" flipV="1">
            <a:off x="5508625" y="4019550"/>
            <a:ext cx="635635" cy="187960"/>
          </a:xfrm>
          <a:prstGeom prst="line">
            <a:avLst/>
          </a:prstGeom>
          <a:ln w="19050" cap="flat" cmpd="sng">
            <a:solidFill>
              <a:srgbClr val="BBA79F">
                <a:alpha val="100000"/>
              </a:srgbClr>
            </a:solidFill>
            <a:prstDash val="solid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텍스트 상자 86"/>
          <p:cNvSpPr txBox="1">
            <a:spLocks/>
          </p:cNvSpPr>
          <p:nvPr/>
        </p:nvSpPr>
        <p:spPr>
          <a:xfrm>
            <a:off x="6207125" y="3873500"/>
            <a:ext cx="1143635" cy="46228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1" cap="none" dirty="0" smtClean="0">
                <a:solidFill>
                  <a:schemeClr val="bg1"/>
                </a:solidFill>
                <a:latin typeface="+mn-ea"/>
              </a:rPr>
              <a:t>방식</a:t>
            </a:r>
            <a:endParaRPr lang="ko-KR" altLang="en-US" sz="2400" b="1" cap="none" dirty="0" smtClean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88" name="도형 87"/>
          <p:cNvCxnSpPr/>
          <p:nvPr/>
        </p:nvCxnSpPr>
        <p:spPr>
          <a:xfrm>
            <a:off x="10126970" y="2816869"/>
            <a:ext cx="461010" cy="635"/>
          </a:xfrm>
          <a:prstGeom prst="straightConnector1">
            <a:avLst/>
          </a:prstGeom>
          <a:ln w="57150" cap="flat" cmpd="sng">
            <a:prstDash/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71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930"/>
            <a:ext cx="472440" cy="5257800"/>
          </a:xfrm>
          <a:prstGeom prst="rect">
            <a:avLst/>
          </a:prstGeom>
        </p:spPr>
      </p:pic>
      <p:sp>
        <p:nvSpPr>
          <p:cNvPr id="7" name="직사각형 6"/>
          <p:cNvSpPr>
            <a:spLocks/>
          </p:cNvSpPr>
          <p:nvPr/>
        </p:nvSpPr>
        <p:spPr>
          <a:xfrm>
            <a:off x="11719560" y="-7620"/>
            <a:ext cx="473075" cy="5453380"/>
          </a:xfrm>
          <a:prstGeom prst="rect">
            <a:avLst/>
          </a:prstGeom>
          <a:solidFill>
            <a:srgbClr val="55443D">
              <a:alpha val="68687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7375" y="1792605"/>
            <a:ext cx="2348230" cy="46101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b="0" cap="none" baseline="-25000" dirty="0" smtClean="0">
              <a:solidFill>
                <a:srgbClr val="BBA79F"/>
              </a:solidFill>
              <a:latin typeface="Baskerville Old Face" charset="0"/>
              <a:ea typeface="Baskerville Old Face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4483100" y="1558290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hlinkClick r:id="rId3"/>
          </p:cNvPr>
          <p:cNvSpPr txBox="1">
            <a:spLocks/>
          </p:cNvSpPr>
          <p:nvPr/>
        </p:nvSpPr>
        <p:spPr>
          <a:xfrm>
            <a:off x="8081010" y="658495"/>
            <a:ext cx="671195" cy="69215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03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8324215" y="1348740"/>
            <a:ext cx="3004349" cy="379591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cap="none" baseline="-25000" dirty="0" smtClean="0">
                <a:solidFill>
                  <a:srgbClr val="BBA79F"/>
                </a:solidFill>
                <a:latin typeface="+mn-ea"/>
              </a:rPr>
              <a:t>노인복지 예 - 노인그룹 홈</a:t>
            </a:r>
            <a:endParaRPr lang="ko-KR" altLang="en-US" sz="2800" b="0" cap="none" baseline="-25000" dirty="0" smtClean="0">
              <a:solidFill>
                <a:srgbClr val="BBA79F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63955" y="2770505"/>
            <a:ext cx="1689735" cy="4087495"/>
          </a:xfrm>
          <a:prstGeom prst="rect">
            <a:avLst/>
          </a:prstGeom>
          <a:solidFill>
            <a:srgbClr val="665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100" y="2166620"/>
            <a:ext cx="4693285" cy="2866390"/>
          </a:xfrm>
          <a:prstGeom prst="rect">
            <a:avLst/>
          </a:prstGeom>
          <a:noFill/>
        </p:spPr>
      </p:pic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25" y="2174875"/>
            <a:ext cx="4335780" cy="2810510"/>
          </a:xfrm>
          <a:prstGeom prst="rect">
            <a:avLst/>
          </a:prstGeom>
          <a:noFill/>
        </p:spPr>
      </p:pic>
      <p:grpSp>
        <p:nvGrpSpPr>
          <p:cNvPr id="58" name="그룹 57"/>
          <p:cNvGrpSpPr/>
          <p:nvPr/>
        </p:nvGrpSpPr>
        <p:grpSpPr>
          <a:xfrm>
            <a:off x="557530" y="688340"/>
            <a:ext cx="3896360" cy="1160145"/>
            <a:chOff x="557530" y="688340"/>
            <a:chExt cx="3896360" cy="1160145"/>
          </a:xfrm>
        </p:grpSpPr>
        <p:sp>
          <p:nvSpPr>
            <p:cNvPr id="59" name="직사각형 58"/>
            <p:cNvSpPr>
              <a:spLocks/>
            </p:cNvSpPr>
            <p:nvPr/>
          </p:nvSpPr>
          <p:spPr>
            <a:xfrm>
              <a:off x="581660" y="688340"/>
              <a:ext cx="2011045" cy="580390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1" cap="none" dirty="0" smtClean="0">
                <a:latin typeface="+mn-ea"/>
              </a:endParaRPr>
            </a:p>
          </p:txBody>
        </p:sp>
        <p:sp>
          <p:nvSpPr>
            <p:cNvPr id="60" name="직사각형 59"/>
            <p:cNvSpPr>
              <a:spLocks/>
            </p:cNvSpPr>
            <p:nvPr/>
          </p:nvSpPr>
          <p:spPr>
            <a:xfrm>
              <a:off x="581660" y="1268095"/>
              <a:ext cx="3872230" cy="580390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1" cap="none" dirty="0" smtClean="0">
                <a:latin typeface="+mn-ea"/>
              </a:endParaRPr>
            </a:p>
          </p:txBody>
        </p:sp>
        <p:sp>
          <p:nvSpPr>
            <p:cNvPr id="61" name="TextBox 60"/>
            <p:cNvSpPr txBox="1">
              <a:spLocks/>
            </p:cNvSpPr>
            <p:nvPr/>
          </p:nvSpPr>
          <p:spPr>
            <a:xfrm>
              <a:off x="557530" y="1108746"/>
              <a:ext cx="3331361" cy="605294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5000" b="1" cap="none" baseline="-25000" dirty="0" smtClean="0">
                  <a:solidFill>
                    <a:srgbClr val="4C3C36"/>
                  </a:solidFill>
                  <a:latin typeface="+mn-ea"/>
                </a:rPr>
                <a:t>일본의 노인복지</a:t>
              </a:r>
              <a:endParaRPr lang="ko-KR" altLang="en-US" sz="5000" b="1" cap="none" baseline="-25000" dirty="0" smtClean="0">
                <a:solidFill>
                  <a:srgbClr val="4C3C36"/>
                </a:solidFill>
                <a:latin typeface="+mn-ea"/>
              </a:endParaRPr>
            </a:p>
          </p:txBody>
        </p:sp>
      </p:grpSp>
      <p:sp>
        <p:nvSpPr>
          <p:cNvPr id="62" name="텍스트 상자 61"/>
          <p:cNvSpPr txBox="1">
            <a:spLocks/>
          </p:cNvSpPr>
          <p:nvPr/>
        </p:nvSpPr>
        <p:spPr>
          <a:xfrm>
            <a:off x="5154930" y="5038725"/>
            <a:ext cx="5300345" cy="11880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3" name="텍스트 상자 62"/>
          <p:cNvSpPr txBox="1">
            <a:spLocks/>
          </p:cNvSpPr>
          <p:nvPr/>
        </p:nvSpPr>
        <p:spPr>
          <a:xfrm>
            <a:off x="5207000" y="4953000"/>
            <a:ext cx="5525135" cy="117538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4" name="TextBox 63"/>
          <p:cNvSpPr txBox="1">
            <a:spLocks/>
          </p:cNvSpPr>
          <p:nvPr/>
        </p:nvSpPr>
        <p:spPr>
          <a:xfrm>
            <a:off x="1886585" y="5302250"/>
            <a:ext cx="8749030" cy="83099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BBA79F"/>
                </a:solidFill>
                <a:latin typeface="+mn-ea"/>
              </a:rPr>
              <a:t>노인 그룹 홈은 기존의 양로요양시설이나 수발보호 기능을 합치고 가족적인 분위기를 낼 수 있는’</a:t>
            </a:r>
            <a:r>
              <a:rPr lang="en-US" altLang="ko-KR" sz="2400" b="1" cap="none" dirty="0" smtClean="0">
                <a:solidFill>
                  <a:srgbClr val="BBA79F"/>
                </a:solidFill>
                <a:latin typeface="+mn-ea"/>
              </a:rPr>
              <a:t>노인 공동생활 가정</a:t>
            </a:r>
            <a:r>
              <a:rPr lang="en-US" altLang="ko-KR" sz="2400" b="0" cap="none" dirty="0" smtClean="0">
                <a:solidFill>
                  <a:srgbClr val="BBA79F"/>
                </a:solidFill>
                <a:latin typeface="+mn-ea"/>
              </a:rPr>
              <a:t>’</a:t>
            </a:r>
            <a:endParaRPr lang="ko-KR" altLang="en-US" sz="2400" b="0" cap="none" dirty="0" smtClean="0">
              <a:solidFill>
                <a:srgbClr val="BBA79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0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>
            <a:fillRect/>
          </a:stretch>
        </p:blipFill>
        <p:spPr>
          <a:xfrm>
            <a:off x="11719560" y="-74930"/>
            <a:ext cx="473710" cy="5259070"/>
          </a:xfrm>
          <a:prstGeom prst="rect">
            <a:avLst/>
          </a:prstGeom>
          <a:noFill/>
        </p:spPr>
      </p:pic>
      <p:sp>
        <p:nvSpPr>
          <p:cNvPr id="7" name="직사각형 6"/>
          <p:cNvSpPr>
            <a:spLocks/>
          </p:cNvSpPr>
          <p:nvPr/>
        </p:nvSpPr>
        <p:spPr>
          <a:xfrm>
            <a:off x="11719560" y="-198120"/>
            <a:ext cx="473710" cy="5454015"/>
          </a:xfrm>
          <a:prstGeom prst="rect">
            <a:avLst/>
          </a:prstGeom>
          <a:solidFill>
            <a:srgbClr val="55443D">
              <a:alpha val="6790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498975" y="1145540"/>
            <a:ext cx="3557270" cy="1270"/>
          </a:xfrm>
          <a:prstGeom prst="line">
            <a:avLst/>
          </a:prstGeom>
          <a:ln w="28575" cap="flat" cmpd="sng">
            <a:solidFill>
              <a:srgbClr val="F5A9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/>
          </p:cNvSpPr>
          <p:nvPr/>
        </p:nvSpPr>
        <p:spPr>
          <a:xfrm>
            <a:off x="8081010" y="658495"/>
            <a:ext cx="671195" cy="69215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04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8863965" y="1174115"/>
            <a:ext cx="2023311" cy="379591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cap="none" baseline="-25000" dirty="0" smtClean="0">
                <a:solidFill>
                  <a:srgbClr val="BBA79F"/>
                </a:solidFill>
                <a:latin typeface="+mn-ea"/>
              </a:rPr>
              <a:t>노인그룹 홈 종류</a:t>
            </a:r>
            <a:endParaRPr lang="ko-KR" altLang="en-US" sz="2800" b="0" cap="none" baseline="-25000" dirty="0" smtClean="0">
              <a:solidFill>
                <a:srgbClr val="BBA79F"/>
              </a:solidFill>
              <a:latin typeface="+mn-ea"/>
            </a:endParaRPr>
          </a:p>
        </p:txBody>
      </p:sp>
      <p:sp>
        <p:nvSpPr>
          <p:cNvPr id="70" name="텍스트 상자 69"/>
          <p:cNvSpPr txBox="1">
            <a:spLocks/>
          </p:cNvSpPr>
          <p:nvPr/>
        </p:nvSpPr>
        <p:spPr>
          <a:xfrm>
            <a:off x="508000" y="1127125"/>
            <a:ext cx="3922395" cy="7315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541655" y="196215"/>
            <a:ext cx="3896995" cy="1160780"/>
            <a:chOff x="541655" y="196215"/>
            <a:chExt cx="3896995" cy="1160780"/>
          </a:xfrm>
        </p:grpSpPr>
        <p:sp>
          <p:nvSpPr>
            <p:cNvPr id="72" name="직사각형 71"/>
            <p:cNvSpPr>
              <a:spLocks/>
            </p:cNvSpPr>
            <p:nvPr/>
          </p:nvSpPr>
          <p:spPr>
            <a:xfrm>
              <a:off x="565785" y="196215"/>
              <a:ext cx="2011680" cy="581025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73" name="직사각형 72"/>
            <p:cNvSpPr>
              <a:spLocks/>
            </p:cNvSpPr>
            <p:nvPr/>
          </p:nvSpPr>
          <p:spPr>
            <a:xfrm>
              <a:off x="565785" y="775970"/>
              <a:ext cx="3872865" cy="581025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74" name="TextBox 73"/>
            <p:cNvSpPr txBox="1">
              <a:spLocks/>
            </p:cNvSpPr>
            <p:nvPr/>
          </p:nvSpPr>
          <p:spPr>
            <a:xfrm>
              <a:off x="541655" y="630269"/>
              <a:ext cx="3331361" cy="605294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5000" b="1" cap="none" baseline="-25000" dirty="0" smtClean="0">
                  <a:solidFill>
                    <a:srgbClr val="4C3C36"/>
                  </a:solidFill>
                  <a:latin typeface="+mn-ea"/>
                </a:rPr>
                <a:t>일본의 노인복지</a:t>
              </a:r>
              <a:endParaRPr lang="ko-KR" altLang="en-US" sz="5000" b="1" cap="none" baseline="-25000" dirty="0" smtClean="0">
                <a:solidFill>
                  <a:srgbClr val="4C3C36"/>
                </a:solidFill>
                <a:latin typeface="+mn-ea"/>
              </a:endParaRPr>
            </a:p>
          </p:txBody>
        </p:sp>
      </p:grpSp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49394"/>
              </p:ext>
            </p:extLst>
          </p:nvPr>
        </p:nvGraphicFramePr>
        <p:xfrm>
          <a:off x="682625" y="1838325"/>
          <a:ext cx="9127490" cy="52120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67180"/>
                <a:gridCol w="7560310"/>
              </a:tblGrid>
              <a:tr h="429260"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종류</a:t>
                      </a:r>
                      <a:endParaRPr lang="ko-KR" altLang="en-US" sz="1800" b="1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170" marR="90170" marT="46990" marB="46990"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내용</a:t>
                      </a:r>
                      <a:endParaRPr lang="ko-KR" altLang="en-US" sz="1800" b="1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170" marR="90170" marT="46990" marB="46990">
                    <a:solidFill>
                      <a:srgbClr val="FF99FF"/>
                    </a:solidFill>
                  </a:tcPr>
                </a:tc>
              </a:tr>
              <a:tr h="1201420">
                <a:tc>
                  <a:txBody>
                    <a:bodyPr/>
                    <a:lstStyle/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실버하우징</a:t>
                      </a: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고령자 대상의 불편함을 없앤 공영 임대주택, 공단 임대주택, 안부 확인, 긴급 대응 등 </a:t>
                      </a:r>
                      <a:b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서비스를 실시하는 생활 원조원을 배치. 기본적으로 개호를 받지는 못함. </a:t>
                      </a:r>
                      <a:b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필요하면 방문 개호 등 이용.</a:t>
                      </a: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170" marR="90170" marT="46990" marB="46990"/>
                </a:tc>
              </a:tr>
              <a:tr h="1201420">
                <a:tc>
                  <a:txBody>
                    <a:bodyPr/>
                    <a:lstStyle/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유료 노인홈</a:t>
                      </a: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입소 노인에게 식사 제공 및 일상생활 편의 제공이 목적. </a:t>
                      </a:r>
                      <a:b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노인 복지 시설이 아닌 것으로 규정(노인복지법). </a:t>
                      </a:r>
                      <a:b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민간 업자가 주로 경영. 설치 기준 있어 정부 신청이 의무화된 시설.</a:t>
                      </a: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170" marR="90170" marT="46990" marB="46990"/>
                </a:tc>
              </a:tr>
              <a:tr h="924560">
                <a:tc>
                  <a:txBody>
                    <a:bodyPr/>
                    <a:lstStyle/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케어하우스</a:t>
                      </a: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60세 이상(부부 중 누구든)의 개호는 불필요해도 가족의 뒷바라지가 힘들거나 고령으로 </a:t>
                      </a:r>
                      <a:b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1인 생활이 어려운 노인을 대상으로 하는 공적 시설</a:t>
                      </a: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170" marR="90170" marT="46990" marB="46990"/>
                </a:tc>
              </a:tr>
              <a:tr h="924560">
                <a:tc>
                  <a:txBody>
                    <a:bodyPr/>
                    <a:lstStyle/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분양형 케어맨션</a:t>
                      </a: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다양한 고령자 대상 서비스를 실시하는 분양형 맨션. </a:t>
                      </a:r>
                      <a:b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lang="en-US" altLang="ko-KR" sz="1800" b="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개별 맨션에 따라 제공 서비스 내용은 다름. 주택형 유료 맨션과 유사.</a:t>
                      </a: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 algn="l" defTabSz="508000" fontAlgn="auto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ko-KR" altLang="en-US" sz="1800" b="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170" marR="90170" marT="46990" marB="469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9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/>
          <p:cNvSpPr>
            <a:spLocks/>
          </p:cNvSpPr>
          <p:nvPr/>
        </p:nvSpPr>
        <p:spPr bwMode="auto">
          <a:xfrm>
            <a:off x="3354705" y="2249170"/>
            <a:ext cx="3194685" cy="4085590"/>
          </a:xfrm>
          <a:custGeom>
            <a:avLst/>
            <a:gdLst>
              <a:gd name="TX0" fmla="*/ 1302 w 2871"/>
              <a:gd name="TY0" fmla="*/ 165 h 3799"/>
              <a:gd name="TX1" fmla="*/ 1282 w 2871"/>
              <a:gd name="TY1" fmla="*/ 165 h 3799"/>
              <a:gd name="TX2" fmla="*/ 1267 w 2871"/>
              <a:gd name="TY2" fmla="*/ 165 h 3799"/>
              <a:gd name="TX3" fmla="*/ 1258 w 2871"/>
              <a:gd name="TY3" fmla="*/ 165 h 3799"/>
              <a:gd name="TX4" fmla="*/ 1255 w 2871"/>
              <a:gd name="TY4" fmla="*/ 165 h 3799"/>
              <a:gd name="TX5" fmla="*/ 1168 w 2871"/>
              <a:gd name="TY5" fmla="*/ 170 h 3799"/>
              <a:gd name="TX6" fmla="*/ 1084 w 2871"/>
              <a:gd name="TY6" fmla="*/ 181 h 3799"/>
              <a:gd name="TX7" fmla="*/ 1000 w 2871"/>
              <a:gd name="TY7" fmla="*/ 197 h 3799"/>
              <a:gd name="TX8" fmla="*/ 921 w 2871"/>
              <a:gd name="TY8" fmla="*/ 221 h 3799"/>
              <a:gd name="TX9" fmla="*/ 843 w 2871"/>
              <a:gd name="TY9" fmla="*/ 249 h 3799"/>
              <a:gd name="TX10" fmla="*/ 769 w 2871"/>
              <a:gd name="TY10" fmla="*/ 283 h 3799"/>
              <a:gd name="TX11" fmla="*/ 699 w 2871"/>
              <a:gd name="TY11" fmla="*/ 322 h 3799"/>
              <a:gd name="TX12" fmla="*/ 631 w 2871"/>
              <a:gd name="TY12" fmla="*/ 366 h 3799"/>
              <a:gd name="TX13" fmla="*/ 567 w 2871"/>
              <a:gd name="TY13" fmla="*/ 416 h 3799"/>
              <a:gd name="TX14" fmla="*/ 507 w 2871"/>
              <a:gd name="TY14" fmla="*/ 469 h 3799"/>
              <a:gd name="TX15" fmla="*/ 450 w 2871"/>
              <a:gd name="TY15" fmla="*/ 527 h 3799"/>
              <a:gd name="TX16" fmla="*/ 398 w 2871"/>
              <a:gd name="TY16" fmla="*/ 588 h 3799"/>
              <a:gd name="TX17" fmla="*/ 351 w 2871"/>
              <a:gd name="TY17" fmla="*/ 654 h 3799"/>
              <a:gd name="TX18" fmla="*/ 308 w 2871"/>
              <a:gd name="TY18" fmla="*/ 722 h 3799"/>
              <a:gd name="TX19" fmla="*/ 271 w 2871"/>
              <a:gd name="TY19" fmla="*/ 795 h 3799"/>
              <a:gd name="TX20" fmla="*/ 238 w 2871"/>
              <a:gd name="TY20" fmla="*/ 870 h 3799"/>
              <a:gd name="TX21" fmla="*/ 211 w 2871"/>
              <a:gd name="TY21" fmla="*/ 949 h 3799"/>
              <a:gd name="TX22" fmla="*/ 189 w 2871"/>
              <a:gd name="TY22" fmla="*/ 1030 h 3799"/>
              <a:gd name="TX23" fmla="*/ 174 w 2871"/>
              <a:gd name="TY23" fmla="*/ 1114 h 3799"/>
              <a:gd name="TX24" fmla="*/ 165 w 2871"/>
              <a:gd name="TY24" fmla="*/ 1199 h 3799"/>
              <a:gd name="TX25" fmla="*/ 162 w 2871"/>
              <a:gd name="TY25" fmla="*/ 1287 h 3799"/>
              <a:gd name="TX26" fmla="*/ 164 w 2871"/>
              <a:gd name="TY26" fmla="*/ 1371 h 3799"/>
              <a:gd name="TX27" fmla="*/ 173 w 2871"/>
              <a:gd name="TY27" fmla="*/ 1453 h 3799"/>
              <a:gd name="TX28" fmla="*/ 188 w 2871"/>
              <a:gd name="TY28" fmla="*/ 1532 h 3799"/>
              <a:gd name="TX29" fmla="*/ 208 w 2871"/>
              <a:gd name="TY29" fmla="*/ 1612 h 3799"/>
              <a:gd name="TX30" fmla="*/ 234 w 2871"/>
              <a:gd name="TY30" fmla="*/ 1689 h 3799"/>
              <a:gd name="TX31" fmla="*/ 266 w 2871"/>
              <a:gd name="TY31" fmla="*/ 1765 h 3799"/>
              <a:gd name="TX32" fmla="*/ 303 w 2871"/>
              <a:gd name="TY32" fmla="*/ 1837 h 3799"/>
              <a:gd name="TX33" fmla="*/ 345 w 2871"/>
              <a:gd name="TY33" fmla="*/ 1908 h 3799"/>
              <a:gd name="TX34" fmla="*/ 393 w 2871"/>
              <a:gd name="TY34" fmla="*/ 1976 h 3799"/>
              <a:gd name="TX35" fmla="*/ 395 w 2871"/>
              <a:gd name="TY35" fmla="*/ 1978 h 3799"/>
              <a:gd name="TX36" fmla="*/ 401 w 2871"/>
              <a:gd name="TY36" fmla="*/ 1987 h 3799"/>
              <a:gd name="TX37" fmla="*/ 410 w 2871"/>
              <a:gd name="TY37" fmla="*/ 1998 h 3799"/>
              <a:gd name="TX38" fmla="*/ 422 w 2871"/>
              <a:gd name="TY38" fmla="*/ 2014 h 3799"/>
              <a:gd name="TX39" fmla="*/ 437 w 2871"/>
              <a:gd name="TY39" fmla="*/ 2035 h 3799"/>
              <a:gd name="TX40" fmla="*/ 453 w 2871"/>
              <a:gd name="TY40" fmla="*/ 2059 h 3799"/>
              <a:gd name="TX41" fmla="*/ 471 w 2871"/>
              <a:gd name="TY41" fmla="*/ 2089 h 3799"/>
              <a:gd name="TX42" fmla="*/ 491 w 2871"/>
              <a:gd name="TY42" fmla="*/ 2122 h 3799"/>
              <a:gd name="TX43" fmla="*/ 512 w 2871"/>
              <a:gd name="TY43" fmla="*/ 2160 h 3799"/>
              <a:gd name="TX44" fmla="*/ 533 w 2871"/>
              <a:gd name="TY44" fmla="*/ 2201 h 3799"/>
              <a:gd name="TX45" fmla="*/ 553 w 2871"/>
              <a:gd name="TY45" fmla="*/ 2247 h 3799"/>
              <a:gd name="TX46" fmla="*/ 574 w 2871"/>
              <a:gd name="TY46" fmla="*/ 2296 h 3799"/>
              <a:gd name="TX47" fmla="*/ 595 w 2871"/>
              <a:gd name="TY47" fmla="*/ 2351 h 3799"/>
              <a:gd name="TX48" fmla="*/ 615 w 2871"/>
              <a:gd name="TY48" fmla="*/ 2407 h 3799"/>
              <a:gd name="TX49" fmla="*/ 632 w 2871"/>
              <a:gd name="TY49" fmla="*/ 2468 h 3799"/>
              <a:gd name="TX50" fmla="*/ 649 w 2871"/>
              <a:gd name="TY50" fmla="*/ 2533 h 3799"/>
              <a:gd name="TX51" fmla="*/ 663 w 2871"/>
              <a:gd name="TY51" fmla="*/ 2601 h 3799"/>
              <a:gd name="TX52" fmla="*/ 675 w 2871"/>
              <a:gd name="TY52" fmla="*/ 2674 h 3799"/>
              <a:gd name="TX53" fmla="*/ 684 w 2871"/>
              <a:gd name="TY53" fmla="*/ 2749 h 3799"/>
              <a:gd name="TX54" fmla="*/ 690 w 2871"/>
              <a:gd name="TY54" fmla="*/ 2829 h 3799"/>
              <a:gd name="TX55" fmla="*/ 691 w 2871"/>
              <a:gd name="TY55" fmla="*/ 2911 h 3799"/>
              <a:gd name="TX56" fmla="*/ 690 w 2871"/>
              <a:gd name="TY56" fmla="*/ 2987 h 3799"/>
              <a:gd name="TX57" fmla="*/ 687 w 2871"/>
              <a:gd name="TY57" fmla="*/ 3060 h 3799"/>
              <a:gd name="TX58" fmla="*/ 685 w 2871"/>
              <a:gd name="TY58" fmla="*/ 3132 h 3799"/>
              <a:gd name="TX59" fmla="*/ 680 w 2871"/>
              <a:gd name="TY59" fmla="*/ 3201 h 3799"/>
              <a:gd name="TX60" fmla="*/ 675 w 2871"/>
              <a:gd name="TY60" fmla="*/ 3331 h 3799"/>
              <a:gd name="TX61" fmla="*/ 672 w 2871"/>
              <a:gd name="TY61" fmla="*/ 3457 h 3799"/>
              <a:gd name="TX62" fmla="*/ 742 w 2871"/>
              <a:gd name="TY62" fmla="*/ 3516 h 3799"/>
              <a:gd name="TX63" fmla="*/ 1564 w 2871"/>
              <a:gd name="TY63" fmla="*/ 3624 h 3799"/>
              <a:gd name="TX64" fmla="*/ 1570 w 2871"/>
              <a:gd name="TY64" fmla="*/ 3565 h 3799"/>
              <a:gd name="TX65" fmla="*/ 1579 w 2871"/>
              <a:gd name="TY65" fmla="*/ 3505 h 3799"/>
              <a:gd name="TX66" fmla="*/ 1592 w 2871"/>
              <a:gd name="TY66" fmla="*/ 3447 h 3799"/>
              <a:gd name="TX67" fmla="*/ 1608 w 2871"/>
              <a:gd name="TY67" fmla="*/ 3392 h 3799"/>
              <a:gd name="TX68" fmla="*/ 1628 w 2871"/>
              <a:gd name="TY68" fmla="*/ 3340 h 3799"/>
              <a:gd name="TX69" fmla="*/ 1651 w 2871"/>
              <a:gd name="TY69" fmla="*/ 3291 h 3799"/>
              <a:gd name="TX70" fmla="*/ 1678 w 2871"/>
              <a:gd name="TY70" fmla="*/ 3247 h 3799"/>
              <a:gd name="TX71" fmla="*/ 1703 w 2871"/>
              <a:gd name="TY71" fmla="*/ 3215 h 3799"/>
              <a:gd name="TX72" fmla="*/ 1732 w 2871"/>
              <a:gd name="TY72" fmla="*/ 3187 h 3799"/>
              <a:gd name="TX73" fmla="*/ 1763 w 2871"/>
              <a:gd name="TY73" fmla="*/ 3163 h 3799"/>
              <a:gd name="TX74" fmla="*/ 1795 w 2871"/>
              <a:gd name="TY74" fmla="*/ 3145 h 3799"/>
              <a:gd name="TX75" fmla="*/ 1830 w 2871"/>
              <a:gd name="TY75" fmla="*/ 3128 h 3799"/>
              <a:gd name="TX76" fmla="*/ 1866 w 2871"/>
              <a:gd name="TY76" fmla="*/ 3117 h 3799"/>
              <a:gd name="TX77" fmla="*/ 1903 w 2871"/>
              <a:gd name="TY77" fmla="*/ 3108 h 3799"/>
              <a:gd name="TX78" fmla="*/ 1939 w 2871"/>
              <a:gd name="TY78" fmla="*/ 3101 h 3799"/>
              <a:gd name="TX79" fmla="*/ 1975 w 2871"/>
              <a:gd name="TY79" fmla="*/ 3097 h 3799"/>
              <a:gd name="TX80" fmla="*/ 2009 w 2871"/>
              <a:gd name="TY80" fmla="*/ 3095 h 3799"/>
              <a:gd name="TX81" fmla="*/ 2043 w 2871"/>
              <a:gd name="TY81" fmla="*/ 3094 h 3799"/>
              <a:gd name="TX82" fmla="*/ 2075 w 2871"/>
              <a:gd name="TY82" fmla="*/ 3095 h 3799"/>
              <a:gd name="TX83" fmla="*/ 2104 w 2871"/>
              <a:gd name="TY83" fmla="*/ 3096 h 3799"/>
              <a:gd name="TX84" fmla="*/ 2131 w 2871"/>
              <a:gd name="TY84" fmla="*/ 3097 h 3799"/>
              <a:gd name="TX85" fmla="*/ 2154 w 2871"/>
              <a:gd name="TY85" fmla="*/ 3100 h 3799"/>
              <a:gd name="TX86" fmla="*/ 2172 w 2871"/>
              <a:gd name="TY86" fmla="*/ 3101 h 3799"/>
              <a:gd name="TX87" fmla="*/ 2187 w 2871"/>
              <a:gd name="TY87" fmla="*/ 3101 h 3799"/>
              <a:gd name="TX88" fmla="*/ 2196 w 2871"/>
              <a:gd name="TY88" fmla="*/ 3101 h 3799"/>
              <a:gd name="TX89" fmla="*/ 2220 w 2871"/>
              <a:gd name="TY89" fmla="*/ 3096 h 3799"/>
              <a:gd name="TX90" fmla="*/ 2237 w 2871"/>
              <a:gd name="TY90" fmla="*/ 3091 h 3799"/>
              <a:gd name="TX91" fmla="*/ 2251 w 2871"/>
              <a:gd name="TY91" fmla="*/ 3084 h 3799"/>
              <a:gd name="TX92" fmla="*/ 2261 w 2871"/>
              <a:gd name="TY92" fmla="*/ 3078 h 3799"/>
              <a:gd name="TX93" fmla="*/ 2267 w 2871"/>
              <a:gd name="TY93" fmla="*/ 3067 h 3799"/>
              <a:gd name="TX94" fmla="*/ 2270 w 2871"/>
              <a:gd name="TY94" fmla="*/ 3054 h 3799"/>
              <a:gd name="TX95" fmla="*/ 2272 w 2871"/>
              <a:gd name="TY95" fmla="*/ 3037 h 3799"/>
              <a:gd name="TX96" fmla="*/ 2269 w 2871"/>
              <a:gd name="TY96" fmla="*/ 3015 h 3799"/>
              <a:gd name="TX97" fmla="*/ 2266 w 2871"/>
              <a:gd name="TY97" fmla="*/ 2990 h 3799"/>
              <a:gd name="TX98" fmla="*/ 2261 w 2871"/>
              <a:gd name="TY98" fmla="*/ 2957 h 3799"/>
              <a:gd name="TX99" fmla="*/ 2259 w 2871"/>
              <a:gd name="TY99" fmla="*/ 2946 h 3799"/>
              <a:gd name="TX100" fmla="*/ 2257 w 2871"/>
              <a:gd name="TY100" fmla="*/ 2931 h 3799"/>
              <a:gd name="TX101" fmla="*/ 2254 w 2871"/>
              <a:gd name="TY101" fmla="*/ 2911 h 3799"/>
              <a:gd name="TX102" fmla="*/ 2251 w 2871"/>
              <a:gd name="TY102" fmla="*/ 2889 h 3799"/>
              <a:gd name="TX103" fmla="*/ 2248 w 2871"/>
              <a:gd name="TY103" fmla="*/ 2865 h 3799"/>
              <a:gd name="TX104" fmla="*/ 2247 w 2871"/>
              <a:gd name="TY104" fmla="*/ 2838 h 3799"/>
              <a:gd name="TX105" fmla="*/ 2246 w 2871"/>
              <a:gd name="TY105" fmla="*/ 2811 h 3799"/>
              <a:gd name="TX106" fmla="*/ 2247 w 2871"/>
              <a:gd name="TY106" fmla="*/ 2783 h 3799"/>
              <a:gd name="TX107" fmla="*/ 2251 w 2871"/>
              <a:gd name="TY107" fmla="*/ 2755 h 3799"/>
              <a:gd name="TX108" fmla="*/ 2255 w 2871"/>
              <a:gd name="TY108" fmla="*/ 2729 h 3799"/>
              <a:gd name="TX109" fmla="*/ 2263 w 2871"/>
              <a:gd name="TY109" fmla="*/ 2704 h 3799"/>
              <a:gd name="TX110" fmla="*/ 2274 w 2871"/>
              <a:gd name="TY110" fmla="*/ 2681 h 3799"/>
              <a:gd name="TX111" fmla="*/ 2288 w 2871"/>
              <a:gd name="TY111" fmla="*/ 2661 h 3799"/>
              <a:gd name="TX112" fmla="*/ 2305 w 2871"/>
              <a:gd name="TY112" fmla="*/ 2646 h 3799"/>
              <a:gd name="TX113" fmla="*/ 2290 w 2871"/>
              <a:gd name="TY113" fmla="*/ 2637 h 3799"/>
              <a:gd name="TX114" fmla="*/ 2275 w 2871"/>
              <a:gd name="TY114" fmla="*/ 2626 h 3799"/>
              <a:gd name="TX115" fmla="*/ 2261 w 2871"/>
              <a:gd name="TY115" fmla="*/ 2613 h 3799"/>
              <a:gd name="TX116" fmla="*/ 2247 w 2871"/>
              <a:gd name="TY116" fmla="*/ 2597 h 3799"/>
              <a:gd name="TX117" fmla="*/ 2237 w 2871"/>
              <a:gd name="TY117" fmla="*/ 2577 h 3799"/>
              <a:gd name="TX118" fmla="*/ 2230 w 2871"/>
              <a:gd name="TY118" fmla="*/ 2556 h 3799"/>
              <a:gd name="TX119" fmla="*/ 2230 w 2871"/>
              <a:gd name="TY119" fmla="*/ 2534 h 3799"/>
              <a:gd name="TX120" fmla="*/ 2236 w 2871"/>
              <a:gd name="TY120" fmla="*/ 2514 h 3799"/>
              <a:gd name="TX121" fmla="*/ 2246 w 2871"/>
              <a:gd name="TY121" fmla="*/ 2495 h 3799"/>
              <a:gd name="TX122" fmla="*/ 2262 w 2871"/>
              <a:gd name="TY122" fmla="*/ 2479 h 3799"/>
              <a:gd name="TX123" fmla="*/ 2274 w 2871"/>
              <a:gd name="TY123" fmla="*/ 2472 h 3799"/>
              <a:gd name="TX124" fmla="*/ 2289 w 2871"/>
              <a:gd name="TY124" fmla="*/ 2465 h 3799"/>
              <a:gd name="TX125" fmla="*/ 2307 w 2871"/>
              <a:gd name="TY125" fmla="*/ 2457 h 3799"/>
              <a:gd name="TX126" fmla="*/ 2327 w 2871"/>
              <a:gd name="TY126" fmla="*/ 2450 h 3799"/>
              <a:gd name="TX127" fmla="*/ 2348 w 2871"/>
              <a:gd name="TY127" fmla="*/ 2442 h 3799"/>
              <a:gd name="TX128" fmla="*/ 2366 w 2871"/>
              <a:gd name="TY128" fmla="*/ 2436 h 3799"/>
              <a:gd name="TX129" fmla="*/ 2382 w 2871"/>
              <a:gd name="TY129" fmla="*/ 2430 h 3799"/>
              <a:gd name="TX130" fmla="*/ 2395 w 2871"/>
              <a:gd name="TY130" fmla="*/ 2426 h 3799"/>
              <a:gd name="TX131" fmla="*/ 2402 w 2871"/>
              <a:gd name="TY131" fmla="*/ 2423 h 3799"/>
              <a:gd name="TX132" fmla="*/ 2401 w 2871"/>
              <a:gd name="TY132" fmla="*/ 2420 h 3799"/>
              <a:gd name="TX133" fmla="*/ 2400 w 2871"/>
              <a:gd name="TY133" fmla="*/ 2411 h 3799"/>
              <a:gd name="TX134" fmla="*/ 2397 w 2871"/>
              <a:gd name="TY134" fmla="*/ 2398 h 3799"/>
              <a:gd name="TX135" fmla="*/ 2396 w 2871"/>
              <a:gd name="TY135" fmla="*/ 2382 h 3799"/>
              <a:gd name="TX136" fmla="*/ 2395 w 2871"/>
              <a:gd name="TY136" fmla="*/ 2363 h 3799"/>
              <a:gd name="TX137" fmla="*/ 2396 w 2871"/>
              <a:gd name="TY137" fmla="*/ 2342 h 3799"/>
              <a:gd name="TX138" fmla="*/ 2399 w 2871"/>
              <a:gd name="TY138" fmla="*/ 2319 h 3799"/>
              <a:gd name="TX139" fmla="*/ 2404 w 2871"/>
              <a:gd name="TY139" fmla="*/ 2297 h 3799"/>
              <a:gd name="TX140" fmla="*/ 2412 w 2871"/>
              <a:gd name="TY140" fmla="*/ 2274 h 3799"/>
              <a:gd name="TX141" fmla="*/ 2425 w 2871"/>
              <a:gd name="TY141" fmla="*/ 2251 h 3799"/>
              <a:gd name="TX142" fmla="*/ 2443 w 2871"/>
              <a:gd name="TY142" fmla="*/ 2230 h 3799"/>
              <a:gd name="TX143" fmla="*/ 2464 w 2871"/>
              <a:gd name="TY143" fmla="*/ 2211 h 3799"/>
              <a:gd name="TX144" fmla="*/ 2481 w 2871"/>
              <a:gd name="TY144" fmla="*/ 2200 h 3799"/>
              <a:gd name="TX145" fmla="*/ 2501 w 2871"/>
              <a:gd name="TY145" fmla="*/ 2192 h 3799"/>
              <a:gd name="TX146" fmla="*/ 2523 w 2871"/>
              <a:gd name="TY146" fmla="*/ 2185 h 3799"/>
              <a:gd name="TX147" fmla="*/ 2549 w 2871"/>
              <a:gd name="TY147" fmla="*/ 2180 h 3799"/>
              <a:gd name="TX148" fmla="*/ 2574 w 2871"/>
              <a:gd name="TY148" fmla="*/ 2175 h 3799"/>
              <a:gd name="TX149" fmla="*/ 2600 w 2871"/>
              <a:gd name="TY149" fmla="*/ 2169 h 3799"/>
              <a:gd name="TX150" fmla="*/ 2625 w 2871"/>
              <a:gd name="TY150" fmla="*/ 2165 h 3799"/>
              <a:gd name="TX151" fmla="*/ 2648 w 2871"/>
              <a:gd name="TY151" fmla="*/ 2159 h 3799"/>
              <a:gd name="TX152" fmla="*/ 2669 w 2871"/>
              <a:gd name="TY152" fmla="*/ 2153 h 3799"/>
              <a:gd name="TX153" fmla="*/ 2688 w 2871"/>
              <a:gd name="TY153" fmla="*/ 2146 h 3799"/>
              <a:gd name="TX154" fmla="*/ 2701 w 2871"/>
              <a:gd name="TY154" fmla="*/ 2137 h 3799"/>
              <a:gd name="TX155" fmla="*/ 2711 w 2871"/>
              <a:gd name="TY155" fmla="*/ 2126 h 3799"/>
              <a:gd name="TX156" fmla="*/ 2711 w 2871"/>
              <a:gd name="TY156" fmla="*/ 2122 h 3799"/>
              <a:gd name="TX157" fmla="*/ 2708 w 2871"/>
              <a:gd name="TY157" fmla="*/ 2110 h 3799"/>
              <a:gd name="TX158" fmla="*/ 2704 w 2871"/>
              <a:gd name="TY158" fmla="*/ 2094 h 3799"/>
              <a:gd name="TX159" fmla="*/ 2698 w 2871"/>
              <a:gd name="TY159" fmla="*/ 2074 h 3799"/>
              <a:gd name="TX160" fmla="*/ 2691 w 2871"/>
              <a:gd name="TY160" fmla="*/ 2051 h 3799"/>
              <a:gd name="TX161" fmla="*/ 2683 w 2871"/>
              <a:gd name="TY161" fmla="*/ 2027 h 3799"/>
              <a:gd name="TX162" fmla="*/ 2674 w 2871"/>
              <a:gd name="TY162" fmla="*/ 2000 h 3799"/>
              <a:gd name="TX163" fmla="*/ 2664 w 2871"/>
              <a:gd name="TY163" fmla="*/ 1973 h 3799"/>
              <a:gd name="TX164" fmla="*/ 2656 w 2871"/>
              <a:gd name="TY164" fmla="*/ 1946 h 3799"/>
              <a:gd name="TX165" fmla="*/ 2647 w 2871"/>
              <a:gd name="TY165" fmla="*/ 1921 h 3799"/>
              <a:gd name="TX166" fmla="*/ 2640 w 2871"/>
              <a:gd name="TY166" fmla="*/ 1896 h 3799"/>
              <a:gd name="TX167" fmla="*/ 2633 w 2871"/>
              <a:gd name="TY167" fmla="*/ 1876 h 3799"/>
              <a:gd name="TX168" fmla="*/ 2629 w 2871"/>
              <a:gd name="TY168" fmla="*/ 1858 h 3799"/>
              <a:gd name="TX169" fmla="*/ 2625 w 2871"/>
              <a:gd name="TY169" fmla="*/ 1846 h 3799"/>
              <a:gd name="TX170" fmla="*/ 2609 w 2871"/>
              <a:gd name="TY170" fmla="*/ 1762 h 3799"/>
              <a:gd name="TX171" fmla="*/ 2594 w 2871"/>
              <a:gd name="TY171" fmla="*/ 1676 h 3799"/>
              <a:gd name="TX172" fmla="*/ 2581 w 2871"/>
              <a:gd name="TY172" fmla="*/ 1588 h 3799"/>
              <a:gd name="TX173" fmla="*/ 2571 w 2871"/>
              <a:gd name="TY173" fmla="*/ 1498 h 3799"/>
              <a:gd name="TX174" fmla="*/ 2564 w 2871"/>
              <a:gd name="TY174" fmla="*/ 1406 h 3799"/>
              <a:gd name="TX175" fmla="*/ 2562 w 2871"/>
              <a:gd name="TY175" fmla="*/ 1314 h 3799"/>
              <a:gd name="TX176" fmla="*/ 2562 w 2871"/>
              <a:gd name="TY176" fmla="*/ 1242 h 3799"/>
              <a:gd name="TX177" fmla="*/ 2559 w 2871"/>
              <a:gd name="TY177" fmla="*/ 1173 h 3799"/>
              <a:gd name="TX178" fmla="*/ 2555 w 2871"/>
              <a:gd name="TY178" fmla="*/ 1104 h 3799"/>
              <a:gd name="TX179" fmla="*/ 2547 w 2871"/>
              <a:gd name="TY179" fmla="*/ 1035 h 3799"/>
              <a:gd name="TX180" fmla="*/ 2535 w 2871"/>
              <a:gd name="TY180" fmla="*/ 968 h 3799"/>
              <a:gd name="TX181" fmla="*/ 2519 w 2871"/>
              <a:gd name="TY181" fmla="*/ 902 h 3799"/>
              <a:gd name="TX182" fmla="*/ 2498 w 2871"/>
              <a:gd name="TY182" fmla="*/ 838 h 3799"/>
              <a:gd name="TX183" fmla="*/ 2469 w 2871"/>
              <a:gd name="TY183" fmla="*/ 775 h 3799"/>
              <a:gd name="TX184" fmla="*/ 2433 w 2871"/>
              <a:gd name="TY184" fmla="*/ 709 h 3799"/>
              <a:gd name="TX185" fmla="*/ 2393 w 2871"/>
              <a:gd name="TY185" fmla="*/ 648 h 3799"/>
              <a:gd name="TX186" fmla="*/ 2350 w 2871"/>
              <a:gd name="TY186" fmla="*/ 593 h 3799"/>
              <a:gd name="TX187" fmla="*/ 2304 w 2871"/>
              <a:gd name="TY187" fmla="*/ 541 h 3799"/>
              <a:gd name="TX188" fmla="*/ 2255 w 2871"/>
              <a:gd name="TY188" fmla="*/ 493 h 3799"/>
              <a:gd name="TX189" fmla="*/ 2205 w 2871"/>
              <a:gd name="TY189" fmla="*/ 451 h 3799"/>
              <a:gd name="TX190" fmla="*/ 2153 w 2871"/>
              <a:gd name="TY190" fmla="*/ 411 h 3799"/>
              <a:gd name="TX191" fmla="*/ 2098 w 2871"/>
              <a:gd name="TY191" fmla="*/ 375 h 3799"/>
              <a:gd name="TX192" fmla="*/ 2044 w 2871"/>
              <a:gd name="TY192" fmla="*/ 343 h 3799"/>
              <a:gd name="TX193" fmla="*/ 1988 w 2871"/>
              <a:gd name="TY193" fmla="*/ 315 h 3799"/>
              <a:gd name="TX194" fmla="*/ 1932 w 2871"/>
              <a:gd name="TY194" fmla="*/ 290 h 3799"/>
              <a:gd name="TX195" fmla="*/ 1876 w 2871"/>
              <a:gd name="TY195" fmla="*/ 267 h 3799"/>
              <a:gd name="TX196" fmla="*/ 1820 w 2871"/>
              <a:gd name="TY196" fmla="*/ 247 h 3799"/>
              <a:gd name="TX197" fmla="*/ 1765 w 2871"/>
              <a:gd name="TY197" fmla="*/ 231 h 3799"/>
              <a:gd name="TX198" fmla="*/ 1711 w 2871"/>
              <a:gd name="TY198" fmla="*/ 216 h 3799"/>
              <a:gd name="TX199" fmla="*/ 1658 w 2871"/>
              <a:gd name="TY199" fmla="*/ 204 h 3799"/>
              <a:gd name="TX200" fmla="*/ 1607 w 2871"/>
              <a:gd name="TY200" fmla="*/ 194 h 3799"/>
              <a:gd name="TX201" fmla="*/ 1559 w 2871"/>
              <a:gd name="TY201" fmla="*/ 186 h 3799"/>
              <a:gd name="TX202" fmla="*/ 1511 w 2871"/>
              <a:gd name="TY202" fmla="*/ 179 h 3799"/>
              <a:gd name="TX203" fmla="*/ 1467 w 2871"/>
              <a:gd name="TY203" fmla="*/ 174 h 3799"/>
              <a:gd name="TX204" fmla="*/ 1427 w 2871"/>
              <a:gd name="TY204" fmla="*/ 170 h 3799"/>
              <a:gd name="TX205" fmla="*/ 1390 w 2871"/>
              <a:gd name="TY205" fmla="*/ 167 h 3799"/>
              <a:gd name="TX206" fmla="*/ 1356 w 2871"/>
              <a:gd name="TY206" fmla="*/ 166 h 3799"/>
              <a:gd name="TX207" fmla="*/ 1327 w 2871"/>
              <a:gd name="TY207" fmla="*/ 165 h 3799"/>
              <a:gd name="TX208" fmla="*/ 1302 w 2871"/>
              <a:gd name="TY208" fmla="*/ 165 h 3799"/>
              <a:gd name="TX210" fmla="*/ 1340 w 2871"/>
              <a:gd name="TY210" fmla="*/ 0 h 3799"/>
              <a:gd name="TX211" fmla="*/ 1375 w 2871"/>
              <a:gd name="TY211" fmla="*/ 0 h 3799"/>
              <a:gd name="TX212" fmla="*/ 1412 w 2871"/>
              <a:gd name="TY212" fmla="*/ 1 h 3799"/>
              <a:gd name="TX213" fmla="*/ 1453 w 2871"/>
              <a:gd name="TY213" fmla="*/ 4 h 3799"/>
              <a:gd name="TX214" fmla="*/ 1497 w 2871"/>
              <a:gd name="TY214" fmla="*/ 8 h 3799"/>
              <a:gd name="TX215" fmla="*/ 1546 w 2871"/>
              <a:gd name="TY215" fmla="*/ 12 h 3799"/>
              <a:gd name="TX216" fmla="*/ 1596 w 2871"/>
              <a:gd name="TY216" fmla="*/ 19 h 3799"/>
              <a:gd name="TX217" fmla="*/ 1649 w 2871"/>
              <a:gd name="TY217" fmla="*/ 29 h 3799"/>
              <a:gd name="TX218" fmla="*/ 1703 w 2871"/>
              <a:gd name="TY218" fmla="*/ 40 h 3799"/>
              <a:gd name="TX219" fmla="*/ 1760 w 2871"/>
              <a:gd name="TY219" fmla="*/ 54 h 3799"/>
              <a:gd name="TX220" fmla="*/ 1819 w 2871"/>
              <a:gd name="TY220" fmla="*/ 70 h 3799"/>
              <a:gd name="TX221" fmla="*/ 1878 w 2871"/>
              <a:gd name="TY221" fmla="*/ 89 h 3799"/>
              <a:gd name="TX222" fmla="*/ 1938 w 2871"/>
              <a:gd name="TY222" fmla="*/ 112 h 3799"/>
              <a:gd name="TX223" fmla="*/ 1999 w 2871"/>
              <a:gd name="TY223" fmla="*/ 137 h 3799"/>
              <a:gd name="TX224" fmla="*/ 2059 w 2871"/>
              <a:gd name="TY224" fmla="*/ 166 h 3799"/>
              <a:gd name="TX225" fmla="*/ 2120 w 2871"/>
              <a:gd name="TY225" fmla="*/ 199 h 3799"/>
              <a:gd name="TX226" fmla="*/ 2180 w 2871"/>
              <a:gd name="TY226" fmla="*/ 236 h 3799"/>
              <a:gd name="TX227" fmla="*/ 2240 w 2871"/>
              <a:gd name="TY227" fmla="*/ 277 h 3799"/>
              <a:gd name="TX228" fmla="*/ 2299 w 2871"/>
              <a:gd name="TY228" fmla="*/ 322 h 3799"/>
              <a:gd name="TX229" fmla="*/ 2357 w 2871"/>
              <a:gd name="TY229" fmla="*/ 373 h 3799"/>
              <a:gd name="TX230" fmla="*/ 2412 w 2871"/>
              <a:gd name="TY230" fmla="*/ 427 h 3799"/>
              <a:gd name="TX231" fmla="*/ 2466 w 2871"/>
              <a:gd name="TY231" fmla="*/ 488 h 3799"/>
              <a:gd name="TX232" fmla="*/ 2518 w 2871"/>
              <a:gd name="TY232" fmla="*/ 553 h 3799"/>
              <a:gd name="TX233" fmla="*/ 2567 w 2871"/>
              <a:gd name="TY233" fmla="*/ 624 h 3799"/>
              <a:gd name="TX234" fmla="*/ 2612 w 2871"/>
              <a:gd name="TY234" fmla="*/ 701 h 3799"/>
              <a:gd name="TX235" fmla="*/ 2642 w 2871"/>
              <a:gd name="TY235" fmla="*/ 759 h 3799"/>
              <a:gd name="TX236" fmla="*/ 2666 w 2871"/>
              <a:gd name="TY236" fmla="*/ 819 h 3799"/>
              <a:gd name="TX237" fmla="*/ 2684 w 2871"/>
              <a:gd name="TY237" fmla="*/ 880 h 3799"/>
              <a:gd name="TX238" fmla="*/ 2698 w 2871"/>
              <a:gd name="TY238" fmla="*/ 942 h 3799"/>
              <a:gd name="TX239" fmla="*/ 2708 w 2871"/>
              <a:gd name="TY239" fmla="*/ 1004 h 3799"/>
              <a:gd name="TX240" fmla="*/ 2715 w 2871"/>
              <a:gd name="TY240" fmla="*/ 1067 h 3799"/>
              <a:gd name="TX241" fmla="*/ 2720 w 2871"/>
              <a:gd name="TY241" fmla="*/ 1129 h 3799"/>
              <a:gd name="TX242" fmla="*/ 2722 w 2871"/>
              <a:gd name="TY242" fmla="*/ 1190 h 3799"/>
              <a:gd name="TX243" fmla="*/ 2723 w 2871"/>
              <a:gd name="TY243" fmla="*/ 1253 h 3799"/>
              <a:gd name="TX244" fmla="*/ 2723 w 2871"/>
              <a:gd name="TY244" fmla="*/ 1314 h 3799"/>
              <a:gd name="TX245" fmla="*/ 2727 w 2871"/>
              <a:gd name="TY245" fmla="*/ 1417 h 3799"/>
              <a:gd name="TX246" fmla="*/ 2735 w 2871"/>
              <a:gd name="TY246" fmla="*/ 1520 h 3799"/>
              <a:gd name="TX247" fmla="*/ 2749 w 2871"/>
              <a:gd name="TY247" fmla="*/ 1620 h 3799"/>
              <a:gd name="TX248" fmla="*/ 2765 w 2871"/>
              <a:gd name="TY248" fmla="*/ 1718 h 3799"/>
              <a:gd name="TX249" fmla="*/ 2783 w 2871"/>
              <a:gd name="TY249" fmla="*/ 1814 h 3799"/>
              <a:gd name="TX250" fmla="*/ 2786 w 2871"/>
              <a:gd name="TY250" fmla="*/ 1824 h 3799"/>
              <a:gd name="TX251" fmla="*/ 2791 w 2871"/>
              <a:gd name="TY251" fmla="*/ 1840 h 3799"/>
              <a:gd name="TX252" fmla="*/ 2798 w 2871"/>
              <a:gd name="TY252" fmla="*/ 1858 h 3799"/>
              <a:gd name="TX253" fmla="*/ 2807 w 2871"/>
              <a:gd name="TY253" fmla="*/ 1883 h 3799"/>
              <a:gd name="TX254" fmla="*/ 2816 w 2871"/>
              <a:gd name="TY254" fmla="*/ 1908 h 3799"/>
              <a:gd name="TX255" fmla="*/ 2825 w 2871"/>
              <a:gd name="TY255" fmla="*/ 1937 h 3799"/>
              <a:gd name="TX256" fmla="*/ 2835 w 2871"/>
              <a:gd name="TY256" fmla="*/ 1968 h 3799"/>
              <a:gd name="TX257" fmla="*/ 2845 w 2871"/>
              <a:gd name="TY257" fmla="*/ 2000 h 3799"/>
              <a:gd name="TX258" fmla="*/ 2853 w 2871"/>
              <a:gd name="TY258" fmla="*/ 2033 h 3799"/>
              <a:gd name="TX259" fmla="*/ 2861 w 2871"/>
              <a:gd name="TY259" fmla="*/ 2066 h 3799"/>
              <a:gd name="TX260" fmla="*/ 2867 w 2871"/>
              <a:gd name="TY260" fmla="*/ 2097 h 3799"/>
              <a:gd name="TX261" fmla="*/ 2870 w 2871"/>
              <a:gd name="TY261" fmla="*/ 2129 h 3799"/>
              <a:gd name="TX262" fmla="*/ 2870 w 2871"/>
              <a:gd name="TY262" fmla="*/ 2158 h 3799"/>
              <a:gd name="TX263" fmla="*/ 2868 w 2871"/>
              <a:gd name="TY263" fmla="*/ 2184 h 3799"/>
              <a:gd name="TX264" fmla="*/ 2867 w 2871"/>
              <a:gd name="TY264" fmla="*/ 2191 h 3799"/>
              <a:gd name="TX265" fmla="*/ 2862 w 2871"/>
              <a:gd name="TY265" fmla="*/ 2199 h 3799"/>
              <a:gd name="TX266" fmla="*/ 2855 w 2871"/>
              <a:gd name="TY266" fmla="*/ 2211 h 3799"/>
              <a:gd name="TX267" fmla="*/ 2845 w 2871"/>
              <a:gd name="TY267" fmla="*/ 2223 h 3799"/>
              <a:gd name="TX268" fmla="*/ 2832 w 2871"/>
              <a:gd name="TY268" fmla="*/ 2237 h 3799"/>
              <a:gd name="TX269" fmla="*/ 2816 w 2871"/>
              <a:gd name="TY269" fmla="*/ 2252 h 3799"/>
              <a:gd name="TX270" fmla="*/ 2797 w 2871"/>
              <a:gd name="TY270" fmla="*/ 2269 h 3799"/>
              <a:gd name="TX271" fmla="*/ 2774 w 2871"/>
              <a:gd name="TY271" fmla="*/ 2284 h 3799"/>
              <a:gd name="TX272" fmla="*/ 2748 w 2871"/>
              <a:gd name="TY272" fmla="*/ 2297 h 3799"/>
              <a:gd name="TX273" fmla="*/ 2718 w 2871"/>
              <a:gd name="TY273" fmla="*/ 2311 h 3799"/>
              <a:gd name="TX274" fmla="*/ 2683 w 2871"/>
              <a:gd name="TY274" fmla="*/ 2323 h 3799"/>
              <a:gd name="TX275" fmla="*/ 2645 w 2871"/>
              <a:gd name="TY275" fmla="*/ 2332 h 3799"/>
              <a:gd name="TX276" fmla="*/ 2602 w 2871"/>
              <a:gd name="TY276" fmla="*/ 2339 h 3799"/>
              <a:gd name="TX277" fmla="*/ 2555 w 2871"/>
              <a:gd name="TY277" fmla="*/ 2344 h 3799"/>
              <a:gd name="TX278" fmla="*/ 2556 w 2871"/>
              <a:gd name="TY278" fmla="*/ 2348 h 3799"/>
              <a:gd name="TX279" fmla="*/ 2558 w 2871"/>
              <a:gd name="TY279" fmla="*/ 2358 h 3799"/>
              <a:gd name="TX280" fmla="*/ 2559 w 2871"/>
              <a:gd name="TY280" fmla="*/ 2373 h 3799"/>
              <a:gd name="TX281" fmla="*/ 2562 w 2871"/>
              <a:gd name="TY281" fmla="*/ 2391 h 3799"/>
              <a:gd name="TX282" fmla="*/ 2562 w 2871"/>
              <a:gd name="TY282" fmla="*/ 2412 h 3799"/>
              <a:gd name="TX283" fmla="*/ 2562 w 2871"/>
              <a:gd name="TY283" fmla="*/ 2435 h 3799"/>
              <a:gd name="TX284" fmla="*/ 2558 w 2871"/>
              <a:gd name="TY284" fmla="*/ 2459 h 3799"/>
              <a:gd name="TX285" fmla="*/ 2553 w 2871"/>
              <a:gd name="TY285" fmla="*/ 2482 h 3799"/>
              <a:gd name="TX286" fmla="*/ 2544 w 2871"/>
              <a:gd name="TY286" fmla="*/ 2504 h 3799"/>
              <a:gd name="TX287" fmla="*/ 2533 w 2871"/>
              <a:gd name="TY287" fmla="*/ 2524 h 3799"/>
              <a:gd name="TX288" fmla="*/ 2516 w 2871"/>
              <a:gd name="TY288" fmla="*/ 2541 h 3799"/>
              <a:gd name="TX289" fmla="*/ 2496 w 2871"/>
              <a:gd name="TY289" fmla="*/ 2556 h 3799"/>
              <a:gd name="TX290" fmla="*/ 2474 w 2871"/>
              <a:gd name="TY290" fmla="*/ 2569 h 3799"/>
              <a:gd name="TX291" fmla="*/ 2484 w 2871"/>
              <a:gd name="TY291" fmla="*/ 2583 h 3799"/>
              <a:gd name="TX292" fmla="*/ 2492 w 2871"/>
              <a:gd name="TY292" fmla="*/ 2599 h 3799"/>
              <a:gd name="TX293" fmla="*/ 2499 w 2871"/>
              <a:gd name="TY293" fmla="*/ 2616 h 3799"/>
              <a:gd name="TX294" fmla="*/ 2501 w 2871"/>
              <a:gd name="TY294" fmla="*/ 2636 h 3799"/>
              <a:gd name="TX295" fmla="*/ 2501 w 2871"/>
              <a:gd name="TY295" fmla="*/ 2658 h 3799"/>
              <a:gd name="TX296" fmla="*/ 2497 w 2871"/>
              <a:gd name="TY296" fmla="*/ 2682 h 3799"/>
              <a:gd name="TX297" fmla="*/ 2490 w 2871"/>
              <a:gd name="TY297" fmla="*/ 2702 h 3799"/>
              <a:gd name="TX298" fmla="*/ 2480 w 2871"/>
              <a:gd name="TY298" fmla="*/ 2718 h 3799"/>
              <a:gd name="TX299" fmla="*/ 2468 w 2871"/>
              <a:gd name="TY299" fmla="*/ 2732 h 3799"/>
              <a:gd name="TX300" fmla="*/ 2454 w 2871"/>
              <a:gd name="TY300" fmla="*/ 2742 h 3799"/>
              <a:gd name="TX301" fmla="*/ 2441 w 2871"/>
              <a:gd name="TY301" fmla="*/ 2752 h 3799"/>
              <a:gd name="TX302" fmla="*/ 2429 w 2871"/>
              <a:gd name="TY302" fmla="*/ 2760 h 3799"/>
              <a:gd name="TX303" fmla="*/ 2417 w 2871"/>
              <a:gd name="TY303" fmla="*/ 2768 h 3799"/>
              <a:gd name="TX304" fmla="*/ 2412 w 2871"/>
              <a:gd name="TY304" fmla="*/ 2775 h 3799"/>
              <a:gd name="TX305" fmla="*/ 2410 w 2871"/>
              <a:gd name="TY305" fmla="*/ 2786 h 3799"/>
              <a:gd name="TX306" fmla="*/ 2408 w 2871"/>
              <a:gd name="TY306" fmla="*/ 2801 h 3799"/>
              <a:gd name="TX307" fmla="*/ 2408 w 2871"/>
              <a:gd name="TY307" fmla="*/ 2820 h 3799"/>
              <a:gd name="TX308" fmla="*/ 2409 w 2871"/>
              <a:gd name="TY308" fmla="*/ 2841 h 3799"/>
              <a:gd name="TX309" fmla="*/ 2411 w 2871"/>
              <a:gd name="TY309" fmla="*/ 2861 h 3799"/>
              <a:gd name="TX310" fmla="*/ 2414 w 2871"/>
              <a:gd name="TY310" fmla="*/ 2882 h 3799"/>
              <a:gd name="TX311" fmla="*/ 2416 w 2871"/>
              <a:gd name="TY311" fmla="*/ 2901 h 3799"/>
              <a:gd name="TX312" fmla="*/ 2418 w 2871"/>
              <a:gd name="TY312" fmla="*/ 2918 h 3799"/>
              <a:gd name="TX313" fmla="*/ 2421 w 2871"/>
              <a:gd name="TY313" fmla="*/ 2931 h 3799"/>
              <a:gd name="TX314" fmla="*/ 2423 w 2871"/>
              <a:gd name="TY314" fmla="*/ 2949 h 3799"/>
              <a:gd name="TX315" fmla="*/ 2426 w 2871"/>
              <a:gd name="TY315" fmla="*/ 2969 h 3799"/>
              <a:gd name="TX316" fmla="*/ 2429 w 2871"/>
              <a:gd name="TY316" fmla="*/ 2990 h 3799"/>
              <a:gd name="TX317" fmla="*/ 2431 w 2871"/>
              <a:gd name="TY317" fmla="*/ 3013 h 3799"/>
              <a:gd name="TX318" fmla="*/ 2431 w 2871"/>
              <a:gd name="TY318" fmla="*/ 3035 h 3799"/>
              <a:gd name="TX319" fmla="*/ 2431 w 2871"/>
              <a:gd name="TY319" fmla="*/ 3058 h 3799"/>
              <a:gd name="TX320" fmla="*/ 2428 w 2871"/>
              <a:gd name="TY320" fmla="*/ 3082 h 3799"/>
              <a:gd name="TX321" fmla="*/ 2423 w 2871"/>
              <a:gd name="TY321" fmla="*/ 3105 h 3799"/>
              <a:gd name="TX322" fmla="*/ 2416 w 2871"/>
              <a:gd name="TY322" fmla="*/ 3127 h 3799"/>
              <a:gd name="TX323" fmla="*/ 2406 w 2871"/>
              <a:gd name="TY323" fmla="*/ 3149 h 3799"/>
              <a:gd name="TX324" fmla="*/ 2393 w 2871"/>
              <a:gd name="TY324" fmla="*/ 3170 h 3799"/>
              <a:gd name="TX325" fmla="*/ 2376 w 2871"/>
              <a:gd name="TY325" fmla="*/ 3190 h 3799"/>
              <a:gd name="TX326" fmla="*/ 2355 w 2871"/>
              <a:gd name="TY326" fmla="*/ 3208 h 3799"/>
              <a:gd name="TX327" fmla="*/ 2329 w 2871"/>
              <a:gd name="TY327" fmla="*/ 3224 h 3799"/>
              <a:gd name="TX328" fmla="*/ 2299 w 2871"/>
              <a:gd name="TY328" fmla="*/ 3238 h 3799"/>
              <a:gd name="TX329" fmla="*/ 2265 w 2871"/>
              <a:gd name="TY329" fmla="*/ 3250 h 3799"/>
              <a:gd name="TX330" fmla="*/ 2224 w 2871"/>
              <a:gd name="TY330" fmla="*/ 3259 h 3799"/>
              <a:gd name="TX331" fmla="*/ 2211 w 2871"/>
              <a:gd name="TY331" fmla="*/ 3260 h 3799"/>
              <a:gd name="TX332" fmla="*/ 2195 w 2871"/>
              <a:gd name="TY332" fmla="*/ 3260 h 3799"/>
              <a:gd name="TX333" fmla="*/ 2173 w 2871"/>
              <a:gd name="TY333" fmla="*/ 3259 h 3799"/>
              <a:gd name="TX334" fmla="*/ 2150 w 2871"/>
              <a:gd name="TY334" fmla="*/ 3258 h 3799"/>
              <a:gd name="TX335" fmla="*/ 2122 w 2871"/>
              <a:gd name="TY335" fmla="*/ 3257 h 3799"/>
              <a:gd name="TX336" fmla="*/ 2094 w 2871"/>
              <a:gd name="TY336" fmla="*/ 3256 h 3799"/>
              <a:gd name="TX337" fmla="*/ 2064 w 2871"/>
              <a:gd name="TY337" fmla="*/ 3254 h 3799"/>
              <a:gd name="TX338" fmla="*/ 2032 w 2871"/>
              <a:gd name="TY338" fmla="*/ 3256 h 3799"/>
              <a:gd name="TX339" fmla="*/ 2000 w 2871"/>
              <a:gd name="TY339" fmla="*/ 3257 h 3799"/>
              <a:gd name="TX340" fmla="*/ 1968 w 2871"/>
              <a:gd name="TY340" fmla="*/ 3260 h 3799"/>
              <a:gd name="TX341" fmla="*/ 1938 w 2871"/>
              <a:gd name="TY341" fmla="*/ 3266 h 3799"/>
              <a:gd name="TX342" fmla="*/ 1908 w 2871"/>
              <a:gd name="TY342" fmla="*/ 3274 h 3799"/>
              <a:gd name="TX343" fmla="*/ 1879 w 2871"/>
              <a:gd name="TY343" fmla="*/ 3286 h 3799"/>
              <a:gd name="TX344" fmla="*/ 1853 w 2871"/>
              <a:gd name="TY344" fmla="*/ 3299 h 3799"/>
              <a:gd name="TX345" fmla="*/ 1830 w 2871"/>
              <a:gd name="TY345" fmla="*/ 3317 h 3799"/>
              <a:gd name="TX346" fmla="*/ 1812 w 2871"/>
              <a:gd name="TY346" fmla="*/ 3339 h 3799"/>
              <a:gd name="TX347" fmla="*/ 1791 w 2871"/>
              <a:gd name="TY347" fmla="*/ 3370 h 3799"/>
              <a:gd name="TX348" fmla="*/ 1774 w 2871"/>
              <a:gd name="TY348" fmla="*/ 3407 h 3799"/>
              <a:gd name="TX349" fmla="*/ 1758 w 2871"/>
              <a:gd name="TY349" fmla="*/ 3447 h 3799"/>
              <a:gd name="TX350" fmla="*/ 1746 w 2871"/>
              <a:gd name="TY350" fmla="*/ 3490 h 3799"/>
              <a:gd name="TX351" fmla="*/ 1737 w 2871"/>
              <a:gd name="TY351" fmla="*/ 3536 h 3799"/>
              <a:gd name="TX352" fmla="*/ 1730 w 2871"/>
              <a:gd name="TY352" fmla="*/ 3583 h 3799"/>
              <a:gd name="TX353" fmla="*/ 1726 w 2871"/>
              <a:gd name="TY353" fmla="*/ 3630 h 3799"/>
              <a:gd name="TX354" fmla="*/ 1725 w 2871"/>
              <a:gd name="TY354" fmla="*/ 3677 h 3799"/>
              <a:gd name="TX355" fmla="*/ 1726 w 2871"/>
              <a:gd name="TY355" fmla="*/ 3679 h 3799"/>
              <a:gd name="TX356" fmla="*/ 1726 w 2871"/>
              <a:gd name="TY356" fmla="*/ 3684 h 3799"/>
              <a:gd name="TX357" fmla="*/ 1727 w 2871"/>
              <a:gd name="TY357" fmla="*/ 3692 h 3799"/>
              <a:gd name="TX358" fmla="*/ 1727 w 2871"/>
              <a:gd name="TY358" fmla="*/ 3702 h 3799"/>
              <a:gd name="TX359" fmla="*/ 1727 w 2871"/>
              <a:gd name="TY359" fmla="*/ 3714 h 3799"/>
              <a:gd name="TX360" fmla="*/ 1726 w 2871"/>
              <a:gd name="TY360" fmla="*/ 3727 h 3799"/>
              <a:gd name="TX361" fmla="*/ 1723 w 2871"/>
              <a:gd name="TY361" fmla="*/ 3740 h 3799"/>
              <a:gd name="TX362" fmla="*/ 1719 w 2871"/>
              <a:gd name="TY362" fmla="*/ 3754 h 3799"/>
              <a:gd name="TX363" fmla="*/ 1713 w 2871"/>
              <a:gd name="TY363" fmla="*/ 3766 h 3799"/>
              <a:gd name="TX364" fmla="*/ 1704 w 2871"/>
              <a:gd name="TY364" fmla="*/ 3777 h 3799"/>
              <a:gd name="TX365" fmla="*/ 1694 w 2871"/>
              <a:gd name="TY365" fmla="*/ 3786 h 3799"/>
              <a:gd name="TX366" fmla="*/ 1680 w 2871"/>
              <a:gd name="TY366" fmla="*/ 3793 h 3799"/>
              <a:gd name="TX367" fmla="*/ 1663 w 2871"/>
              <a:gd name="TY367" fmla="*/ 3798 h 3799"/>
              <a:gd name="TX368" fmla="*/ 1642 w 2871"/>
              <a:gd name="TY368" fmla="*/ 3798 h 3799"/>
              <a:gd name="TX369" fmla="*/ 697 w 2871"/>
              <a:gd name="TY369" fmla="*/ 3673 h 3799"/>
              <a:gd name="TX370" fmla="*/ 682 w 2871"/>
              <a:gd name="TY370" fmla="*/ 3669 h 3799"/>
              <a:gd name="TX371" fmla="*/ 667 w 2871"/>
              <a:gd name="TY371" fmla="*/ 3664 h 3799"/>
              <a:gd name="TX372" fmla="*/ 654 w 2871"/>
              <a:gd name="TY372" fmla="*/ 3654 h 3799"/>
              <a:gd name="TX373" fmla="*/ 539 w 2871"/>
              <a:gd name="TY373" fmla="*/ 3555 h 3799"/>
              <a:gd name="TX374" fmla="*/ 527 w 2871"/>
              <a:gd name="TY374" fmla="*/ 3542 h 3799"/>
              <a:gd name="TX375" fmla="*/ 519 w 2871"/>
              <a:gd name="TY375" fmla="*/ 3528 h 3799"/>
              <a:gd name="TX376" fmla="*/ 513 w 2871"/>
              <a:gd name="TY376" fmla="*/ 3512 h 3799"/>
              <a:gd name="TX377" fmla="*/ 511 w 2871"/>
              <a:gd name="TY377" fmla="*/ 3496 h 3799"/>
              <a:gd name="TX378" fmla="*/ 511 w 2871"/>
              <a:gd name="TY378" fmla="*/ 3394 h 3799"/>
              <a:gd name="TX379" fmla="*/ 514 w 2871"/>
              <a:gd name="TY379" fmla="*/ 3294 h 3799"/>
              <a:gd name="TX380" fmla="*/ 520 w 2871"/>
              <a:gd name="TY380" fmla="*/ 3192 h 3799"/>
              <a:gd name="TX381" fmla="*/ 524 w 2871"/>
              <a:gd name="TY381" fmla="*/ 3102 h 3799"/>
              <a:gd name="TX382" fmla="*/ 528 w 2871"/>
              <a:gd name="TY382" fmla="*/ 3008 h 3799"/>
              <a:gd name="TX383" fmla="*/ 530 w 2871"/>
              <a:gd name="TY383" fmla="*/ 2911 h 3799"/>
              <a:gd name="TX384" fmla="*/ 528 w 2871"/>
              <a:gd name="TY384" fmla="*/ 2833 h 3799"/>
              <a:gd name="TX385" fmla="*/ 522 w 2871"/>
              <a:gd name="TY385" fmla="*/ 2757 h 3799"/>
              <a:gd name="TX386" fmla="*/ 513 w 2871"/>
              <a:gd name="TY386" fmla="*/ 2686 h 3799"/>
              <a:gd name="TX387" fmla="*/ 501 w 2871"/>
              <a:gd name="TY387" fmla="*/ 2618 h 3799"/>
              <a:gd name="TX388" fmla="*/ 487 w 2871"/>
              <a:gd name="TY388" fmla="*/ 2553 h 3799"/>
              <a:gd name="TX389" fmla="*/ 471 w 2871"/>
              <a:gd name="TY389" fmla="*/ 2493 h 3799"/>
              <a:gd name="TX390" fmla="*/ 453 w 2871"/>
              <a:gd name="TY390" fmla="*/ 2436 h 3799"/>
              <a:gd name="TX391" fmla="*/ 434 w 2871"/>
              <a:gd name="TY391" fmla="*/ 2383 h 3799"/>
              <a:gd name="TX392" fmla="*/ 415 w 2871"/>
              <a:gd name="TY392" fmla="*/ 2333 h 3799"/>
              <a:gd name="TX393" fmla="*/ 394 w 2871"/>
              <a:gd name="TY393" fmla="*/ 2288 h 3799"/>
              <a:gd name="TX394" fmla="*/ 373 w 2871"/>
              <a:gd name="TY394" fmla="*/ 2247 h 3799"/>
              <a:gd name="TX395" fmla="*/ 353 w 2871"/>
              <a:gd name="TY395" fmla="*/ 2210 h 3799"/>
              <a:gd name="TX396" fmla="*/ 335 w 2871"/>
              <a:gd name="TY396" fmla="*/ 2176 h 3799"/>
              <a:gd name="TX397" fmla="*/ 316 w 2871"/>
              <a:gd name="TY397" fmla="*/ 2147 h 3799"/>
              <a:gd name="TX398" fmla="*/ 300 w 2871"/>
              <a:gd name="TY398" fmla="*/ 2122 h 3799"/>
              <a:gd name="TX399" fmla="*/ 285 w 2871"/>
              <a:gd name="TY399" fmla="*/ 2102 h 3799"/>
              <a:gd name="TX400" fmla="*/ 274 w 2871"/>
              <a:gd name="TY400" fmla="*/ 2086 h 3799"/>
              <a:gd name="TX401" fmla="*/ 264 w 2871"/>
              <a:gd name="TY401" fmla="*/ 2074 h 3799"/>
              <a:gd name="TX402" fmla="*/ 259 w 2871"/>
              <a:gd name="TY402" fmla="*/ 2066 h 3799"/>
              <a:gd name="TX403" fmla="*/ 256 w 2871"/>
              <a:gd name="TY403" fmla="*/ 2064 h 3799"/>
              <a:gd name="TX404" fmla="*/ 203 w 2871"/>
              <a:gd name="TY404" fmla="*/ 1987 h 3799"/>
              <a:gd name="TX405" fmla="*/ 157 w 2871"/>
              <a:gd name="TY405" fmla="*/ 1907 h 3799"/>
              <a:gd name="TX406" fmla="*/ 115 w 2871"/>
              <a:gd name="TY406" fmla="*/ 1825 h 3799"/>
              <a:gd name="TX407" fmla="*/ 81 w 2871"/>
              <a:gd name="TY407" fmla="*/ 1740 h 3799"/>
              <a:gd name="TX408" fmla="*/ 52 w 2871"/>
              <a:gd name="TY408" fmla="*/ 1653 h 3799"/>
              <a:gd name="TX409" fmla="*/ 29 w 2871"/>
              <a:gd name="TY409" fmla="*/ 1564 h 3799"/>
              <a:gd name="TX410" fmla="*/ 13 w 2871"/>
              <a:gd name="TY410" fmla="*/ 1473 h 3799"/>
              <a:gd name="TX411" fmla="*/ 3 w 2871"/>
              <a:gd name="TY411" fmla="*/ 1381 h 3799"/>
              <a:gd name="TX412" fmla="*/ 0 w 2871"/>
              <a:gd name="TY412" fmla="*/ 1287 h 3799"/>
              <a:gd name="TX413" fmla="*/ 3 w 2871"/>
              <a:gd name="TY413" fmla="*/ 1191 h 3799"/>
              <a:gd name="TX414" fmla="*/ 13 w 2871"/>
              <a:gd name="TY414" fmla="*/ 1099 h 3799"/>
              <a:gd name="TX415" fmla="*/ 29 w 2871"/>
              <a:gd name="TY415" fmla="*/ 1008 h 3799"/>
              <a:gd name="TX416" fmla="*/ 52 w 2871"/>
              <a:gd name="TY416" fmla="*/ 919 h 3799"/>
              <a:gd name="TX417" fmla="*/ 80 w 2871"/>
              <a:gd name="TY417" fmla="*/ 833 h 3799"/>
              <a:gd name="TX418" fmla="*/ 113 w 2871"/>
              <a:gd name="TY418" fmla="*/ 750 h 3799"/>
              <a:gd name="TX419" fmla="*/ 152 w 2871"/>
              <a:gd name="TY419" fmla="*/ 670 h 3799"/>
              <a:gd name="TX420" fmla="*/ 196 w 2871"/>
              <a:gd name="TY420" fmla="*/ 594 h 3799"/>
              <a:gd name="TX421" fmla="*/ 246 w 2871"/>
              <a:gd name="TY421" fmla="*/ 521 h 3799"/>
              <a:gd name="TX422" fmla="*/ 300 w 2871"/>
              <a:gd name="TY422" fmla="*/ 453 h 3799"/>
              <a:gd name="TX423" fmla="*/ 358 w 2871"/>
              <a:gd name="TY423" fmla="*/ 387 h 3799"/>
              <a:gd name="TX424" fmla="*/ 422 w 2871"/>
              <a:gd name="TY424" fmla="*/ 327 h 3799"/>
              <a:gd name="TX425" fmla="*/ 489 w 2871"/>
              <a:gd name="TY425" fmla="*/ 270 h 3799"/>
              <a:gd name="TX426" fmla="*/ 559 w 2871"/>
              <a:gd name="TY426" fmla="*/ 219 h 3799"/>
              <a:gd name="TX427" fmla="*/ 634 w 2871"/>
              <a:gd name="TY427" fmla="*/ 173 h 3799"/>
              <a:gd name="TX428" fmla="*/ 712 w 2871"/>
              <a:gd name="TY428" fmla="*/ 132 h 3799"/>
              <a:gd name="TX429" fmla="*/ 793 w 2871"/>
              <a:gd name="TY429" fmla="*/ 96 h 3799"/>
              <a:gd name="TX430" fmla="*/ 877 w 2871"/>
              <a:gd name="TY430" fmla="*/ 65 h 3799"/>
              <a:gd name="TX431" fmla="*/ 964 w 2871"/>
              <a:gd name="TY431" fmla="*/ 40 h 3799"/>
              <a:gd name="TX432" fmla="*/ 1054 w 2871"/>
              <a:gd name="TY432" fmla="*/ 22 h 3799"/>
              <a:gd name="TX433" fmla="*/ 1145 w 2871"/>
              <a:gd name="TY433" fmla="*/ 10 h 3799"/>
              <a:gd name="TX434" fmla="*/ 1240 w 2871"/>
              <a:gd name="TY434" fmla="*/ 4 h 3799"/>
              <a:gd name="TX435" fmla="*/ 1243 w 2871"/>
              <a:gd name="TY435" fmla="*/ 3 h 3799"/>
              <a:gd name="TX436" fmla="*/ 1252 w 2871"/>
              <a:gd name="TY436" fmla="*/ 3 h 3799"/>
              <a:gd name="TX437" fmla="*/ 1266 w 2871"/>
              <a:gd name="TY437" fmla="*/ 2 h 3799"/>
              <a:gd name="TX438" fmla="*/ 1287 w 2871"/>
              <a:gd name="TY438" fmla="*/ 1 h 3799"/>
              <a:gd name="TX439" fmla="*/ 1311 w 2871"/>
              <a:gd name="TY439" fmla="*/ 0 h 3799"/>
              <a:gd name="TX440" fmla="*/ 1340 w 2871"/>
              <a:gd name="TY440" fmla="*/ 0 h 3799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1" y="TY51"/>
              </a:cxn>
              <a:cxn ang="0">
                <a:pos x="TX52" y="TY52"/>
              </a:cxn>
              <a:cxn ang="0">
                <a:pos x="TX53" y="TY53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  <a:cxn ang="0">
                <a:pos x="TX57" y="TY57"/>
              </a:cxn>
              <a:cxn ang="0">
                <a:pos x="TX58" y="TY58"/>
              </a:cxn>
              <a:cxn ang="0">
                <a:pos x="TX59" y="TY59"/>
              </a:cxn>
              <a:cxn ang="0">
                <a:pos x="TX60" y="TY60"/>
              </a:cxn>
              <a:cxn ang="0">
                <a:pos x="TX61" y="TY61"/>
              </a:cxn>
              <a:cxn ang="0">
                <a:pos x="TX62" y="TY62"/>
              </a:cxn>
              <a:cxn ang="0">
                <a:pos x="TX63" y="TY63"/>
              </a:cxn>
              <a:cxn ang="0">
                <a:pos x="TX64" y="TY64"/>
              </a:cxn>
              <a:cxn ang="0">
                <a:pos x="TX65" y="TY65"/>
              </a:cxn>
              <a:cxn ang="0">
                <a:pos x="TX66" y="TY66"/>
              </a:cxn>
              <a:cxn ang="0">
                <a:pos x="TX67" y="TY67"/>
              </a:cxn>
              <a:cxn ang="0">
                <a:pos x="TX68" y="TY68"/>
              </a:cxn>
              <a:cxn ang="0">
                <a:pos x="TX69" y="TY69"/>
              </a:cxn>
              <a:cxn ang="0">
                <a:pos x="TX70" y="TY70"/>
              </a:cxn>
              <a:cxn ang="0">
                <a:pos x="TX71" y="TY71"/>
              </a:cxn>
              <a:cxn ang="0">
                <a:pos x="TX72" y="TY72"/>
              </a:cxn>
              <a:cxn ang="0">
                <a:pos x="TX73" y="TY73"/>
              </a:cxn>
              <a:cxn ang="0">
                <a:pos x="TX74" y="TY74"/>
              </a:cxn>
              <a:cxn ang="0">
                <a:pos x="TX75" y="TY75"/>
              </a:cxn>
              <a:cxn ang="0">
                <a:pos x="TX76" y="TY76"/>
              </a:cxn>
              <a:cxn ang="0">
                <a:pos x="TX77" y="TY77"/>
              </a:cxn>
              <a:cxn ang="0">
                <a:pos x="TX78" y="TY78"/>
              </a:cxn>
              <a:cxn ang="0">
                <a:pos x="TX79" y="TY79"/>
              </a:cxn>
              <a:cxn ang="0">
                <a:pos x="TX80" y="TY80"/>
              </a:cxn>
              <a:cxn ang="0">
                <a:pos x="TX81" y="TY81"/>
              </a:cxn>
              <a:cxn ang="0">
                <a:pos x="TX82" y="TY82"/>
              </a:cxn>
              <a:cxn ang="0">
                <a:pos x="TX83" y="TY83"/>
              </a:cxn>
              <a:cxn ang="0">
                <a:pos x="TX84" y="TY84"/>
              </a:cxn>
              <a:cxn ang="0">
                <a:pos x="TX85" y="TY85"/>
              </a:cxn>
              <a:cxn ang="0">
                <a:pos x="TX86" y="TY86"/>
              </a:cxn>
              <a:cxn ang="0">
                <a:pos x="TX87" y="TY87"/>
              </a:cxn>
              <a:cxn ang="0">
                <a:pos x="TX88" y="TY88"/>
              </a:cxn>
              <a:cxn ang="0">
                <a:pos x="TX89" y="TY89"/>
              </a:cxn>
              <a:cxn ang="0">
                <a:pos x="TX90" y="TY90"/>
              </a:cxn>
              <a:cxn ang="0">
                <a:pos x="TX91" y="TY91"/>
              </a:cxn>
              <a:cxn ang="0">
                <a:pos x="TX92" y="TY92"/>
              </a:cxn>
              <a:cxn ang="0">
                <a:pos x="TX93" y="TY93"/>
              </a:cxn>
              <a:cxn ang="0">
                <a:pos x="TX94" y="TY94"/>
              </a:cxn>
              <a:cxn ang="0">
                <a:pos x="TX95" y="TY95"/>
              </a:cxn>
              <a:cxn ang="0">
                <a:pos x="TX96" y="TY96"/>
              </a:cxn>
              <a:cxn ang="0">
                <a:pos x="TX97" y="TY97"/>
              </a:cxn>
              <a:cxn ang="0">
                <a:pos x="TX98" y="TY98"/>
              </a:cxn>
              <a:cxn ang="0">
                <a:pos x="TX99" y="TY99"/>
              </a:cxn>
              <a:cxn ang="0">
                <a:pos x="TX100" y="TY100"/>
              </a:cxn>
              <a:cxn ang="0">
                <a:pos x="TX101" y="TY101"/>
              </a:cxn>
              <a:cxn ang="0">
                <a:pos x="TX102" y="TY102"/>
              </a:cxn>
              <a:cxn ang="0">
                <a:pos x="TX103" y="TY103"/>
              </a:cxn>
              <a:cxn ang="0">
                <a:pos x="TX104" y="TY104"/>
              </a:cxn>
              <a:cxn ang="0">
                <a:pos x="TX105" y="TY105"/>
              </a:cxn>
              <a:cxn ang="0">
                <a:pos x="TX106" y="TY106"/>
              </a:cxn>
              <a:cxn ang="0">
                <a:pos x="TX107" y="TY107"/>
              </a:cxn>
              <a:cxn ang="0">
                <a:pos x="TX108" y="TY108"/>
              </a:cxn>
              <a:cxn ang="0">
                <a:pos x="TX109" y="TY109"/>
              </a:cxn>
              <a:cxn ang="0">
                <a:pos x="TX110" y="TY110"/>
              </a:cxn>
              <a:cxn ang="0">
                <a:pos x="TX111" y="TY111"/>
              </a:cxn>
              <a:cxn ang="0">
                <a:pos x="TX112" y="TY112"/>
              </a:cxn>
              <a:cxn ang="0">
                <a:pos x="TX113" y="TY113"/>
              </a:cxn>
              <a:cxn ang="0">
                <a:pos x="TX114" y="TY114"/>
              </a:cxn>
              <a:cxn ang="0">
                <a:pos x="TX115" y="TY115"/>
              </a:cxn>
              <a:cxn ang="0">
                <a:pos x="TX116" y="TY116"/>
              </a:cxn>
              <a:cxn ang="0">
                <a:pos x="TX117" y="TY117"/>
              </a:cxn>
              <a:cxn ang="0">
                <a:pos x="TX118" y="TY118"/>
              </a:cxn>
              <a:cxn ang="0">
                <a:pos x="TX119" y="TY119"/>
              </a:cxn>
              <a:cxn ang="0">
                <a:pos x="TX120" y="TY120"/>
              </a:cxn>
              <a:cxn ang="0">
                <a:pos x="TX121" y="TY121"/>
              </a:cxn>
              <a:cxn ang="0">
                <a:pos x="TX122" y="TY122"/>
              </a:cxn>
              <a:cxn ang="0">
                <a:pos x="TX123" y="TY123"/>
              </a:cxn>
              <a:cxn ang="0">
                <a:pos x="TX124" y="TY124"/>
              </a:cxn>
              <a:cxn ang="0">
                <a:pos x="TX125" y="TY125"/>
              </a:cxn>
              <a:cxn ang="0">
                <a:pos x="TX126" y="TY126"/>
              </a:cxn>
              <a:cxn ang="0">
                <a:pos x="TX127" y="TY127"/>
              </a:cxn>
              <a:cxn ang="0">
                <a:pos x="TX128" y="TY128"/>
              </a:cxn>
              <a:cxn ang="0">
                <a:pos x="TX129" y="TY129"/>
              </a:cxn>
              <a:cxn ang="0">
                <a:pos x="TX130" y="TY130"/>
              </a:cxn>
              <a:cxn ang="0">
                <a:pos x="TX131" y="TY131"/>
              </a:cxn>
              <a:cxn ang="0">
                <a:pos x="TX132" y="TY132"/>
              </a:cxn>
              <a:cxn ang="0">
                <a:pos x="TX133" y="TY133"/>
              </a:cxn>
              <a:cxn ang="0">
                <a:pos x="TX134" y="TY134"/>
              </a:cxn>
              <a:cxn ang="0">
                <a:pos x="TX135" y="TY135"/>
              </a:cxn>
              <a:cxn ang="0">
                <a:pos x="TX136" y="TY136"/>
              </a:cxn>
              <a:cxn ang="0">
                <a:pos x="TX137" y="TY137"/>
              </a:cxn>
              <a:cxn ang="0">
                <a:pos x="TX138" y="TY138"/>
              </a:cxn>
              <a:cxn ang="0">
                <a:pos x="TX139" y="TY139"/>
              </a:cxn>
              <a:cxn ang="0">
                <a:pos x="TX140" y="TY140"/>
              </a:cxn>
              <a:cxn ang="0">
                <a:pos x="TX141" y="TY141"/>
              </a:cxn>
              <a:cxn ang="0">
                <a:pos x="TX142" y="TY142"/>
              </a:cxn>
              <a:cxn ang="0">
                <a:pos x="TX143" y="TY143"/>
              </a:cxn>
              <a:cxn ang="0">
                <a:pos x="TX144" y="TY144"/>
              </a:cxn>
              <a:cxn ang="0">
                <a:pos x="TX145" y="TY145"/>
              </a:cxn>
              <a:cxn ang="0">
                <a:pos x="TX146" y="TY146"/>
              </a:cxn>
              <a:cxn ang="0">
                <a:pos x="TX147" y="TY147"/>
              </a:cxn>
              <a:cxn ang="0">
                <a:pos x="TX148" y="TY148"/>
              </a:cxn>
              <a:cxn ang="0">
                <a:pos x="TX149" y="TY149"/>
              </a:cxn>
              <a:cxn ang="0">
                <a:pos x="TX150" y="TY150"/>
              </a:cxn>
              <a:cxn ang="0">
                <a:pos x="TX151" y="TY151"/>
              </a:cxn>
              <a:cxn ang="0">
                <a:pos x="TX152" y="TY152"/>
              </a:cxn>
              <a:cxn ang="0">
                <a:pos x="TX153" y="TY153"/>
              </a:cxn>
              <a:cxn ang="0">
                <a:pos x="TX154" y="TY154"/>
              </a:cxn>
              <a:cxn ang="0">
                <a:pos x="TX155" y="TY155"/>
              </a:cxn>
              <a:cxn ang="0">
                <a:pos x="TX156" y="TY156"/>
              </a:cxn>
              <a:cxn ang="0">
                <a:pos x="TX157" y="TY157"/>
              </a:cxn>
              <a:cxn ang="0">
                <a:pos x="TX158" y="TY158"/>
              </a:cxn>
              <a:cxn ang="0">
                <a:pos x="TX159" y="TY159"/>
              </a:cxn>
              <a:cxn ang="0">
                <a:pos x="TX160" y="TY160"/>
              </a:cxn>
              <a:cxn ang="0">
                <a:pos x="TX161" y="TY161"/>
              </a:cxn>
              <a:cxn ang="0">
                <a:pos x="TX162" y="TY162"/>
              </a:cxn>
              <a:cxn ang="0">
                <a:pos x="TX163" y="TY163"/>
              </a:cxn>
              <a:cxn ang="0">
                <a:pos x="TX164" y="TY164"/>
              </a:cxn>
              <a:cxn ang="0">
                <a:pos x="TX165" y="TY165"/>
              </a:cxn>
              <a:cxn ang="0">
                <a:pos x="TX166" y="TY166"/>
              </a:cxn>
              <a:cxn ang="0">
                <a:pos x="TX167" y="TY167"/>
              </a:cxn>
              <a:cxn ang="0">
                <a:pos x="TX168" y="TY168"/>
              </a:cxn>
              <a:cxn ang="0">
                <a:pos x="TX169" y="TY169"/>
              </a:cxn>
              <a:cxn ang="0">
                <a:pos x="TX170" y="TY170"/>
              </a:cxn>
              <a:cxn ang="0">
                <a:pos x="TX171" y="TY171"/>
              </a:cxn>
              <a:cxn ang="0">
                <a:pos x="TX172" y="TY172"/>
              </a:cxn>
              <a:cxn ang="0">
                <a:pos x="TX173" y="TY173"/>
              </a:cxn>
              <a:cxn ang="0">
                <a:pos x="TX174" y="TY174"/>
              </a:cxn>
              <a:cxn ang="0">
                <a:pos x="TX175" y="TY175"/>
              </a:cxn>
              <a:cxn ang="0">
                <a:pos x="TX176" y="TY176"/>
              </a:cxn>
              <a:cxn ang="0">
                <a:pos x="TX177" y="TY177"/>
              </a:cxn>
              <a:cxn ang="0">
                <a:pos x="TX178" y="TY178"/>
              </a:cxn>
              <a:cxn ang="0">
                <a:pos x="TX179" y="TY179"/>
              </a:cxn>
              <a:cxn ang="0">
                <a:pos x="TX180" y="TY180"/>
              </a:cxn>
              <a:cxn ang="0">
                <a:pos x="TX181" y="TY181"/>
              </a:cxn>
              <a:cxn ang="0">
                <a:pos x="TX182" y="TY182"/>
              </a:cxn>
              <a:cxn ang="0">
                <a:pos x="TX183" y="TY183"/>
              </a:cxn>
              <a:cxn ang="0">
                <a:pos x="TX184" y="TY184"/>
              </a:cxn>
              <a:cxn ang="0">
                <a:pos x="TX185" y="TY185"/>
              </a:cxn>
              <a:cxn ang="0">
                <a:pos x="TX186" y="TY186"/>
              </a:cxn>
              <a:cxn ang="0">
                <a:pos x="TX187" y="TY187"/>
              </a:cxn>
              <a:cxn ang="0">
                <a:pos x="TX188" y="TY188"/>
              </a:cxn>
              <a:cxn ang="0">
                <a:pos x="TX189" y="TY189"/>
              </a:cxn>
              <a:cxn ang="0">
                <a:pos x="TX190" y="TY190"/>
              </a:cxn>
              <a:cxn ang="0">
                <a:pos x="TX191" y="TY191"/>
              </a:cxn>
              <a:cxn ang="0">
                <a:pos x="TX192" y="TY192"/>
              </a:cxn>
              <a:cxn ang="0">
                <a:pos x="TX193" y="TY193"/>
              </a:cxn>
              <a:cxn ang="0">
                <a:pos x="TX194" y="TY194"/>
              </a:cxn>
              <a:cxn ang="0">
                <a:pos x="TX195" y="TY195"/>
              </a:cxn>
              <a:cxn ang="0">
                <a:pos x="TX196" y="TY196"/>
              </a:cxn>
              <a:cxn ang="0">
                <a:pos x="TX197" y="TY197"/>
              </a:cxn>
              <a:cxn ang="0">
                <a:pos x="TX198" y="TY198"/>
              </a:cxn>
              <a:cxn ang="0">
                <a:pos x="TX199" y="TY199"/>
              </a:cxn>
              <a:cxn ang="0">
                <a:pos x="TX200" y="TY200"/>
              </a:cxn>
              <a:cxn ang="0">
                <a:pos x="TX201" y="TY201"/>
              </a:cxn>
              <a:cxn ang="0">
                <a:pos x="TX202" y="TY202"/>
              </a:cxn>
              <a:cxn ang="0">
                <a:pos x="TX203" y="TY203"/>
              </a:cxn>
              <a:cxn ang="0">
                <a:pos x="TX204" y="TY204"/>
              </a:cxn>
              <a:cxn ang="0">
                <a:pos x="TX205" y="TY205"/>
              </a:cxn>
              <a:cxn ang="0">
                <a:pos x="TX206" y="TY206"/>
              </a:cxn>
              <a:cxn ang="0">
                <a:pos x="TX207" y="TY207"/>
              </a:cxn>
              <a:cxn ang="0">
                <a:pos x="TX208" y="TY208"/>
              </a:cxn>
              <a:cxn ang="0">
                <a:pos x="TX210" y="TY210"/>
              </a:cxn>
              <a:cxn ang="0">
                <a:pos x="TX211" y="TY211"/>
              </a:cxn>
              <a:cxn ang="0">
                <a:pos x="TX212" y="TY212"/>
              </a:cxn>
              <a:cxn ang="0">
                <a:pos x="TX213" y="TY213"/>
              </a:cxn>
              <a:cxn ang="0">
                <a:pos x="TX214" y="TY214"/>
              </a:cxn>
              <a:cxn ang="0">
                <a:pos x="TX215" y="TY215"/>
              </a:cxn>
              <a:cxn ang="0">
                <a:pos x="TX216" y="TY216"/>
              </a:cxn>
              <a:cxn ang="0">
                <a:pos x="TX217" y="TY217"/>
              </a:cxn>
              <a:cxn ang="0">
                <a:pos x="TX218" y="TY218"/>
              </a:cxn>
              <a:cxn ang="0">
                <a:pos x="TX219" y="TY219"/>
              </a:cxn>
              <a:cxn ang="0">
                <a:pos x="TX220" y="TY220"/>
              </a:cxn>
              <a:cxn ang="0">
                <a:pos x="TX221" y="TY221"/>
              </a:cxn>
              <a:cxn ang="0">
                <a:pos x="TX222" y="TY222"/>
              </a:cxn>
              <a:cxn ang="0">
                <a:pos x="TX223" y="TY223"/>
              </a:cxn>
              <a:cxn ang="0">
                <a:pos x="TX224" y="TY224"/>
              </a:cxn>
              <a:cxn ang="0">
                <a:pos x="TX225" y="TY225"/>
              </a:cxn>
              <a:cxn ang="0">
                <a:pos x="TX226" y="TY226"/>
              </a:cxn>
              <a:cxn ang="0">
                <a:pos x="TX227" y="TY227"/>
              </a:cxn>
              <a:cxn ang="0">
                <a:pos x="TX228" y="TY228"/>
              </a:cxn>
              <a:cxn ang="0">
                <a:pos x="TX229" y="TY229"/>
              </a:cxn>
              <a:cxn ang="0">
                <a:pos x="TX230" y="TY230"/>
              </a:cxn>
              <a:cxn ang="0">
                <a:pos x="TX231" y="TY231"/>
              </a:cxn>
              <a:cxn ang="0">
                <a:pos x="TX232" y="TY232"/>
              </a:cxn>
              <a:cxn ang="0">
                <a:pos x="TX233" y="TY233"/>
              </a:cxn>
              <a:cxn ang="0">
                <a:pos x="TX234" y="TY234"/>
              </a:cxn>
              <a:cxn ang="0">
                <a:pos x="TX235" y="TY235"/>
              </a:cxn>
              <a:cxn ang="0">
                <a:pos x="TX236" y="TY236"/>
              </a:cxn>
              <a:cxn ang="0">
                <a:pos x="TX237" y="TY237"/>
              </a:cxn>
              <a:cxn ang="0">
                <a:pos x="TX238" y="TY238"/>
              </a:cxn>
              <a:cxn ang="0">
                <a:pos x="TX239" y="TY239"/>
              </a:cxn>
              <a:cxn ang="0">
                <a:pos x="TX240" y="TY240"/>
              </a:cxn>
              <a:cxn ang="0">
                <a:pos x="TX241" y="TY241"/>
              </a:cxn>
              <a:cxn ang="0">
                <a:pos x="TX242" y="TY242"/>
              </a:cxn>
              <a:cxn ang="0">
                <a:pos x="TX243" y="TY243"/>
              </a:cxn>
              <a:cxn ang="0">
                <a:pos x="TX244" y="TY244"/>
              </a:cxn>
              <a:cxn ang="0">
                <a:pos x="TX245" y="TY245"/>
              </a:cxn>
              <a:cxn ang="0">
                <a:pos x="TX246" y="TY246"/>
              </a:cxn>
              <a:cxn ang="0">
                <a:pos x="TX247" y="TY247"/>
              </a:cxn>
              <a:cxn ang="0">
                <a:pos x="TX248" y="TY248"/>
              </a:cxn>
              <a:cxn ang="0">
                <a:pos x="TX249" y="TY249"/>
              </a:cxn>
              <a:cxn ang="0">
                <a:pos x="TX250" y="TY250"/>
              </a:cxn>
              <a:cxn ang="0">
                <a:pos x="TX251" y="TY251"/>
              </a:cxn>
              <a:cxn ang="0">
                <a:pos x="TX252" y="TY252"/>
              </a:cxn>
              <a:cxn ang="0">
                <a:pos x="TX253" y="TY253"/>
              </a:cxn>
              <a:cxn ang="0">
                <a:pos x="TX254" y="TY254"/>
              </a:cxn>
              <a:cxn ang="0">
                <a:pos x="TX255" y="TY255"/>
              </a:cxn>
              <a:cxn ang="0">
                <a:pos x="TX256" y="TY256"/>
              </a:cxn>
              <a:cxn ang="0">
                <a:pos x="TX257" y="TY257"/>
              </a:cxn>
              <a:cxn ang="0">
                <a:pos x="TX258" y="TY258"/>
              </a:cxn>
              <a:cxn ang="0">
                <a:pos x="TX259" y="TY259"/>
              </a:cxn>
              <a:cxn ang="0">
                <a:pos x="TX260" y="TY260"/>
              </a:cxn>
              <a:cxn ang="0">
                <a:pos x="TX261" y="TY261"/>
              </a:cxn>
              <a:cxn ang="0">
                <a:pos x="TX262" y="TY262"/>
              </a:cxn>
              <a:cxn ang="0">
                <a:pos x="TX263" y="TY263"/>
              </a:cxn>
              <a:cxn ang="0">
                <a:pos x="TX264" y="TY264"/>
              </a:cxn>
              <a:cxn ang="0">
                <a:pos x="TX265" y="TY265"/>
              </a:cxn>
              <a:cxn ang="0">
                <a:pos x="TX266" y="TY266"/>
              </a:cxn>
              <a:cxn ang="0">
                <a:pos x="TX267" y="TY267"/>
              </a:cxn>
              <a:cxn ang="0">
                <a:pos x="TX268" y="TY268"/>
              </a:cxn>
              <a:cxn ang="0">
                <a:pos x="TX269" y="TY269"/>
              </a:cxn>
              <a:cxn ang="0">
                <a:pos x="TX270" y="TY270"/>
              </a:cxn>
              <a:cxn ang="0">
                <a:pos x="TX271" y="TY271"/>
              </a:cxn>
              <a:cxn ang="0">
                <a:pos x="TX272" y="TY272"/>
              </a:cxn>
              <a:cxn ang="0">
                <a:pos x="TX273" y="TY273"/>
              </a:cxn>
              <a:cxn ang="0">
                <a:pos x="TX274" y="TY274"/>
              </a:cxn>
              <a:cxn ang="0">
                <a:pos x="TX275" y="TY275"/>
              </a:cxn>
              <a:cxn ang="0">
                <a:pos x="TX276" y="TY276"/>
              </a:cxn>
              <a:cxn ang="0">
                <a:pos x="TX277" y="TY277"/>
              </a:cxn>
              <a:cxn ang="0">
                <a:pos x="TX278" y="TY278"/>
              </a:cxn>
              <a:cxn ang="0">
                <a:pos x="TX279" y="TY279"/>
              </a:cxn>
              <a:cxn ang="0">
                <a:pos x="TX280" y="TY280"/>
              </a:cxn>
              <a:cxn ang="0">
                <a:pos x="TX281" y="TY281"/>
              </a:cxn>
              <a:cxn ang="0">
                <a:pos x="TX282" y="TY282"/>
              </a:cxn>
              <a:cxn ang="0">
                <a:pos x="TX283" y="TY283"/>
              </a:cxn>
              <a:cxn ang="0">
                <a:pos x="TX284" y="TY284"/>
              </a:cxn>
              <a:cxn ang="0">
                <a:pos x="TX285" y="TY285"/>
              </a:cxn>
              <a:cxn ang="0">
                <a:pos x="TX286" y="TY286"/>
              </a:cxn>
              <a:cxn ang="0">
                <a:pos x="TX287" y="TY287"/>
              </a:cxn>
              <a:cxn ang="0">
                <a:pos x="TX288" y="TY288"/>
              </a:cxn>
              <a:cxn ang="0">
                <a:pos x="TX289" y="TY289"/>
              </a:cxn>
              <a:cxn ang="0">
                <a:pos x="TX290" y="TY290"/>
              </a:cxn>
              <a:cxn ang="0">
                <a:pos x="TX291" y="TY291"/>
              </a:cxn>
              <a:cxn ang="0">
                <a:pos x="TX292" y="TY292"/>
              </a:cxn>
              <a:cxn ang="0">
                <a:pos x="TX293" y="TY293"/>
              </a:cxn>
              <a:cxn ang="0">
                <a:pos x="TX294" y="TY294"/>
              </a:cxn>
              <a:cxn ang="0">
                <a:pos x="TX295" y="TY295"/>
              </a:cxn>
              <a:cxn ang="0">
                <a:pos x="TX296" y="TY296"/>
              </a:cxn>
              <a:cxn ang="0">
                <a:pos x="TX297" y="TY297"/>
              </a:cxn>
              <a:cxn ang="0">
                <a:pos x="TX298" y="TY298"/>
              </a:cxn>
              <a:cxn ang="0">
                <a:pos x="TX299" y="TY299"/>
              </a:cxn>
              <a:cxn ang="0">
                <a:pos x="TX300" y="TY300"/>
              </a:cxn>
              <a:cxn ang="0">
                <a:pos x="TX301" y="TY301"/>
              </a:cxn>
              <a:cxn ang="0">
                <a:pos x="TX302" y="TY302"/>
              </a:cxn>
              <a:cxn ang="0">
                <a:pos x="TX303" y="TY303"/>
              </a:cxn>
              <a:cxn ang="0">
                <a:pos x="TX304" y="TY304"/>
              </a:cxn>
              <a:cxn ang="0">
                <a:pos x="TX305" y="TY305"/>
              </a:cxn>
              <a:cxn ang="0">
                <a:pos x="TX306" y="TY306"/>
              </a:cxn>
              <a:cxn ang="0">
                <a:pos x="TX307" y="TY307"/>
              </a:cxn>
              <a:cxn ang="0">
                <a:pos x="TX308" y="TY308"/>
              </a:cxn>
              <a:cxn ang="0">
                <a:pos x="TX309" y="TY309"/>
              </a:cxn>
              <a:cxn ang="0">
                <a:pos x="TX310" y="TY310"/>
              </a:cxn>
              <a:cxn ang="0">
                <a:pos x="TX311" y="TY311"/>
              </a:cxn>
              <a:cxn ang="0">
                <a:pos x="TX312" y="TY312"/>
              </a:cxn>
              <a:cxn ang="0">
                <a:pos x="TX313" y="TY313"/>
              </a:cxn>
              <a:cxn ang="0">
                <a:pos x="TX314" y="TY314"/>
              </a:cxn>
              <a:cxn ang="0">
                <a:pos x="TX315" y="TY315"/>
              </a:cxn>
              <a:cxn ang="0">
                <a:pos x="TX316" y="TY316"/>
              </a:cxn>
              <a:cxn ang="0">
                <a:pos x="TX317" y="TY317"/>
              </a:cxn>
              <a:cxn ang="0">
                <a:pos x="TX318" y="TY318"/>
              </a:cxn>
              <a:cxn ang="0">
                <a:pos x="TX319" y="TY319"/>
              </a:cxn>
              <a:cxn ang="0">
                <a:pos x="TX320" y="TY320"/>
              </a:cxn>
              <a:cxn ang="0">
                <a:pos x="TX321" y="TY321"/>
              </a:cxn>
              <a:cxn ang="0">
                <a:pos x="TX322" y="TY322"/>
              </a:cxn>
              <a:cxn ang="0">
                <a:pos x="TX323" y="TY323"/>
              </a:cxn>
              <a:cxn ang="0">
                <a:pos x="TX324" y="TY324"/>
              </a:cxn>
              <a:cxn ang="0">
                <a:pos x="TX325" y="TY325"/>
              </a:cxn>
              <a:cxn ang="0">
                <a:pos x="TX326" y="TY326"/>
              </a:cxn>
              <a:cxn ang="0">
                <a:pos x="TX327" y="TY327"/>
              </a:cxn>
              <a:cxn ang="0">
                <a:pos x="TX328" y="TY328"/>
              </a:cxn>
              <a:cxn ang="0">
                <a:pos x="TX329" y="TY329"/>
              </a:cxn>
              <a:cxn ang="0">
                <a:pos x="TX330" y="TY330"/>
              </a:cxn>
              <a:cxn ang="0">
                <a:pos x="TX331" y="TY331"/>
              </a:cxn>
              <a:cxn ang="0">
                <a:pos x="TX332" y="TY332"/>
              </a:cxn>
              <a:cxn ang="0">
                <a:pos x="TX333" y="TY333"/>
              </a:cxn>
              <a:cxn ang="0">
                <a:pos x="TX334" y="TY334"/>
              </a:cxn>
              <a:cxn ang="0">
                <a:pos x="TX335" y="TY335"/>
              </a:cxn>
              <a:cxn ang="0">
                <a:pos x="TX336" y="TY336"/>
              </a:cxn>
              <a:cxn ang="0">
                <a:pos x="TX337" y="TY337"/>
              </a:cxn>
              <a:cxn ang="0">
                <a:pos x="TX338" y="TY338"/>
              </a:cxn>
              <a:cxn ang="0">
                <a:pos x="TX339" y="TY339"/>
              </a:cxn>
              <a:cxn ang="0">
                <a:pos x="TX340" y="TY340"/>
              </a:cxn>
              <a:cxn ang="0">
                <a:pos x="TX341" y="TY341"/>
              </a:cxn>
              <a:cxn ang="0">
                <a:pos x="TX342" y="TY342"/>
              </a:cxn>
              <a:cxn ang="0">
                <a:pos x="TX343" y="TY343"/>
              </a:cxn>
              <a:cxn ang="0">
                <a:pos x="TX344" y="TY344"/>
              </a:cxn>
              <a:cxn ang="0">
                <a:pos x="TX345" y="TY345"/>
              </a:cxn>
              <a:cxn ang="0">
                <a:pos x="TX346" y="TY346"/>
              </a:cxn>
              <a:cxn ang="0">
                <a:pos x="TX347" y="TY347"/>
              </a:cxn>
              <a:cxn ang="0">
                <a:pos x="TX348" y="TY348"/>
              </a:cxn>
              <a:cxn ang="0">
                <a:pos x="TX349" y="TY349"/>
              </a:cxn>
              <a:cxn ang="0">
                <a:pos x="TX350" y="TY350"/>
              </a:cxn>
              <a:cxn ang="0">
                <a:pos x="TX351" y="TY351"/>
              </a:cxn>
              <a:cxn ang="0">
                <a:pos x="TX352" y="TY352"/>
              </a:cxn>
              <a:cxn ang="0">
                <a:pos x="TX353" y="TY353"/>
              </a:cxn>
              <a:cxn ang="0">
                <a:pos x="TX354" y="TY354"/>
              </a:cxn>
              <a:cxn ang="0">
                <a:pos x="TX355" y="TY355"/>
              </a:cxn>
              <a:cxn ang="0">
                <a:pos x="TX356" y="TY356"/>
              </a:cxn>
              <a:cxn ang="0">
                <a:pos x="TX357" y="TY357"/>
              </a:cxn>
              <a:cxn ang="0">
                <a:pos x="TX358" y="TY358"/>
              </a:cxn>
              <a:cxn ang="0">
                <a:pos x="TX359" y="TY359"/>
              </a:cxn>
              <a:cxn ang="0">
                <a:pos x="TX360" y="TY360"/>
              </a:cxn>
              <a:cxn ang="0">
                <a:pos x="TX361" y="TY361"/>
              </a:cxn>
              <a:cxn ang="0">
                <a:pos x="TX362" y="TY362"/>
              </a:cxn>
              <a:cxn ang="0">
                <a:pos x="TX363" y="TY363"/>
              </a:cxn>
              <a:cxn ang="0">
                <a:pos x="TX364" y="TY364"/>
              </a:cxn>
              <a:cxn ang="0">
                <a:pos x="TX365" y="TY365"/>
              </a:cxn>
              <a:cxn ang="0">
                <a:pos x="TX366" y="TY366"/>
              </a:cxn>
              <a:cxn ang="0">
                <a:pos x="TX367" y="TY367"/>
              </a:cxn>
              <a:cxn ang="0">
                <a:pos x="TX368" y="TY368"/>
              </a:cxn>
              <a:cxn ang="0">
                <a:pos x="TX369" y="TY369"/>
              </a:cxn>
              <a:cxn ang="0">
                <a:pos x="TX370" y="TY370"/>
              </a:cxn>
              <a:cxn ang="0">
                <a:pos x="TX371" y="TY371"/>
              </a:cxn>
              <a:cxn ang="0">
                <a:pos x="TX372" y="TY372"/>
              </a:cxn>
              <a:cxn ang="0">
                <a:pos x="TX373" y="TY373"/>
              </a:cxn>
              <a:cxn ang="0">
                <a:pos x="TX374" y="TY374"/>
              </a:cxn>
              <a:cxn ang="0">
                <a:pos x="TX375" y="TY375"/>
              </a:cxn>
              <a:cxn ang="0">
                <a:pos x="TX376" y="TY376"/>
              </a:cxn>
              <a:cxn ang="0">
                <a:pos x="TX377" y="TY377"/>
              </a:cxn>
              <a:cxn ang="0">
                <a:pos x="TX378" y="TY378"/>
              </a:cxn>
              <a:cxn ang="0">
                <a:pos x="TX379" y="TY379"/>
              </a:cxn>
              <a:cxn ang="0">
                <a:pos x="TX380" y="TY380"/>
              </a:cxn>
              <a:cxn ang="0">
                <a:pos x="TX381" y="TY381"/>
              </a:cxn>
              <a:cxn ang="0">
                <a:pos x="TX382" y="TY382"/>
              </a:cxn>
              <a:cxn ang="0">
                <a:pos x="TX383" y="TY383"/>
              </a:cxn>
              <a:cxn ang="0">
                <a:pos x="TX384" y="TY384"/>
              </a:cxn>
              <a:cxn ang="0">
                <a:pos x="TX385" y="TY385"/>
              </a:cxn>
              <a:cxn ang="0">
                <a:pos x="TX386" y="TY386"/>
              </a:cxn>
              <a:cxn ang="0">
                <a:pos x="TX387" y="TY387"/>
              </a:cxn>
              <a:cxn ang="0">
                <a:pos x="TX388" y="TY388"/>
              </a:cxn>
              <a:cxn ang="0">
                <a:pos x="TX389" y="TY389"/>
              </a:cxn>
              <a:cxn ang="0">
                <a:pos x="TX390" y="TY390"/>
              </a:cxn>
              <a:cxn ang="0">
                <a:pos x="TX391" y="TY391"/>
              </a:cxn>
              <a:cxn ang="0">
                <a:pos x="TX392" y="TY392"/>
              </a:cxn>
              <a:cxn ang="0">
                <a:pos x="TX393" y="TY393"/>
              </a:cxn>
              <a:cxn ang="0">
                <a:pos x="TX394" y="TY394"/>
              </a:cxn>
              <a:cxn ang="0">
                <a:pos x="TX395" y="TY395"/>
              </a:cxn>
              <a:cxn ang="0">
                <a:pos x="TX396" y="TY396"/>
              </a:cxn>
              <a:cxn ang="0">
                <a:pos x="TX397" y="TY397"/>
              </a:cxn>
              <a:cxn ang="0">
                <a:pos x="TX398" y="TY398"/>
              </a:cxn>
              <a:cxn ang="0">
                <a:pos x="TX399" y="TY399"/>
              </a:cxn>
              <a:cxn ang="0">
                <a:pos x="TX400" y="TY400"/>
              </a:cxn>
              <a:cxn ang="0">
                <a:pos x="TX401" y="TY401"/>
              </a:cxn>
              <a:cxn ang="0">
                <a:pos x="TX402" y="TY402"/>
              </a:cxn>
              <a:cxn ang="0">
                <a:pos x="TX403" y="TY403"/>
              </a:cxn>
              <a:cxn ang="0">
                <a:pos x="TX404" y="TY404"/>
              </a:cxn>
              <a:cxn ang="0">
                <a:pos x="TX405" y="TY405"/>
              </a:cxn>
              <a:cxn ang="0">
                <a:pos x="TX406" y="TY406"/>
              </a:cxn>
              <a:cxn ang="0">
                <a:pos x="TX407" y="TY407"/>
              </a:cxn>
              <a:cxn ang="0">
                <a:pos x="TX408" y="TY408"/>
              </a:cxn>
              <a:cxn ang="0">
                <a:pos x="TX409" y="TY409"/>
              </a:cxn>
              <a:cxn ang="0">
                <a:pos x="TX410" y="TY410"/>
              </a:cxn>
              <a:cxn ang="0">
                <a:pos x="TX411" y="TY411"/>
              </a:cxn>
              <a:cxn ang="0">
                <a:pos x="TX412" y="TY412"/>
              </a:cxn>
              <a:cxn ang="0">
                <a:pos x="TX413" y="TY413"/>
              </a:cxn>
              <a:cxn ang="0">
                <a:pos x="TX414" y="TY414"/>
              </a:cxn>
              <a:cxn ang="0">
                <a:pos x="TX415" y="TY415"/>
              </a:cxn>
              <a:cxn ang="0">
                <a:pos x="TX416" y="TY416"/>
              </a:cxn>
              <a:cxn ang="0">
                <a:pos x="TX417" y="TY417"/>
              </a:cxn>
              <a:cxn ang="0">
                <a:pos x="TX418" y="TY418"/>
              </a:cxn>
              <a:cxn ang="0">
                <a:pos x="TX419" y="TY419"/>
              </a:cxn>
              <a:cxn ang="0">
                <a:pos x="TX420" y="TY420"/>
              </a:cxn>
              <a:cxn ang="0">
                <a:pos x="TX421" y="TY421"/>
              </a:cxn>
              <a:cxn ang="0">
                <a:pos x="TX422" y="TY422"/>
              </a:cxn>
              <a:cxn ang="0">
                <a:pos x="TX423" y="TY423"/>
              </a:cxn>
              <a:cxn ang="0">
                <a:pos x="TX424" y="TY424"/>
              </a:cxn>
              <a:cxn ang="0">
                <a:pos x="TX425" y="TY425"/>
              </a:cxn>
              <a:cxn ang="0">
                <a:pos x="TX426" y="TY426"/>
              </a:cxn>
              <a:cxn ang="0">
                <a:pos x="TX427" y="TY427"/>
              </a:cxn>
              <a:cxn ang="0">
                <a:pos x="TX428" y="TY428"/>
              </a:cxn>
              <a:cxn ang="0">
                <a:pos x="TX429" y="TY429"/>
              </a:cxn>
              <a:cxn ang="0">
                <a:pos x="TX430" y="TY430"/>
              </a:cxn>
              <a:cxn ang="0">
                <a:pos x="TX431" y="TY431"/>
              </a:cxn>
              <a:cxn ang="0">
                <a:pos x="TX432" y="TY432"/>
              </a:cxn>
              <a:cxn ang="0">
                <a:pos x="TX433" y="TY433"/>
              </a:cxn>
              <a:cxn ang="0">
                <a:pos x="TX434" y="TY434"/>
              </a:cxn>
              <a:cxn ang="0">
                <a:pos x="TX435" y="TY435"/>
              </a:cxn>
              <a:cxn ang="0">
                <a:pos x="TX436" y="TY436"/>
              </a:cxn>
              <a:cxn ang="0">
                <a:pos x="TX437" y="TY437"/>
              </a:cxn>
              <a:cxn ang="0">
                <a:pos x="TX438" y="TY438"/>
              </a:cxn>
              <a:cxn ang="0">
                <a:pos x="TX439" y="TY439"/>
              </a:cxn>
              <a:cxn ang="0">
                <a:pos x="TX440" y="TY440"/>
              </a:cxn>
            </a:cxnLst>
            <a:rect l="l" t="t" r="r" b="b"/>
            <a:pathLst>
              <a:path w="2871" h="3799">
                <a:moveTo>
                  <a:pt x="1302" y="165"/>
                </a:moveTo>
                <a:lnTo>
                  <a:pt x="1282" y="165"/>
                </a:lnTo>
                <a:lnTo>
                  <a:pt x="1267" y="165"/>
                </a:lnTo>
                <a:lnTo>
                  <a:pt x="1258" y="165"/>
                </a:lnTo>
                <a:lnTo>
                  <a:pt x="1255" y="165"/>
                </a:lnTo>
                <a:lnTo>
                  <a:pt x="1168" y="170"/>
                </a:lnTo>
                <a:lnTo>
                  <a:pt x="1084" y="181"/>
                </a:lnTo>
                <a:lnTo>
                  <a:pt x="1000" y="197"/>
                </a:lnTo>
                <a:lnTo>
                  <a:pt x="921" y="221"/>
                </a:lnTo>
                <a:lnTo>
                  <a:pt x="843" y="249"/>
                </a:lnTo>
                <a:lnTo>
                  <a:pt x="769" y="283"/>
                </a:lnTo>
                <a:lnTo>
                  <a:pt x="699" y="322"/>
                </a:lnTo>
                <a:lnTo>
                  <a:pt x="631" y="366"/>
                </a:lnTo>
                <a:lnTo>
                  <a:pt x="567" y="416"/>
                </a:lnTo>
                <a:lnTo>
                  <a:pt x="507" y="469"/>
                </a:lnTo>
                <a:lnTo>
                  <a:pt x="450" y="527"/>
                </a:lnTo>
                <a:lnTo>
                  <a:pt x="398" y="588"/>
                </a:lnTo>
                <a:lnTo>
                  <a:pt x="351" y="654"/>
                </a:lnTo>
                <a:lnTo>
                  <a:pt x="308" y="722"/>
                </a:lnTo>
                <a:lnTo>
                  <a:pt x="271" y="795"/>
                </a:lnTo>
                <a:lnTo>
                  <a:pt x="238" y="870"/>
                </a:lnTo>
                <a:lnTo>
                  <a:pt x="211" y="949"/>
                </a:lnTo>
                <a:lnTo>
                  <a:pt x="189" y="1030"/>
                </a:lnTo>
                <a:lnTo>
                  <a:pt x="174" y="1114"/>
                </a:lnTo>
                <a:lnTo>
                  <a:pt x="165" y="1199"/>
                </a:lnTo>
                <a:lnTo>
                  <a:pt x="162" y="1287"/>
                </a:lnTo>
                <a:lnTo>
                  <a:pt x="164" y="1371"/>
                </a:lnTo>
                <a:lnTo>
                  <a:pt x="173" y="1453"/>
                </a:lnTo>
                <a:lnTo>
                  <a:pt x="188" y="1532"/>
                </a:lnTo>
                <a:lnTo>
                  <a:pt x="208" y="1612"/>
                </a:lnTo>
                <a:lnTo>
                  <a:pt x="234" y="1689"/>
                </a:lnTo>
                <a:lnTo>
                  <a:pt x="266" y="1765"/>
                </a:lnTo>
                <a:lnTo>
                  <a:pt x="303" y="1837"/>
                </a:lnTo>
                <a:lnTo>
                  <a:pt x="345" y="1908"/>
                </a:lnTo>
                <a:lnTo>
                  <a:pt x="393" y="1976"/>
                </a:lnTo>
                <a:lnTo>
                  <a:pt x="395" y="1978"/>
                </a:lnTo>
                <a:lnTo>
                  <a:pt x="401" y="1987"/>
                </a:lnTo>
                <a:lnTo>
                  <a:pt x="410" y="1998"/>
                </a:lnTo>
                <a:lnTo>
                  <a:pt x="422" y="2014"/>
                </a:lnTo>
                <a:lnTo>
                  <a:pt x="437" y="2035"/>
                </a:lnTo>
                <a:lnTo>
                  <a:pt x="453" y="2059"/>
                </a:lnTo>
                <a:lnTo>
                  <a:pt x="471" y="2089"/>
                </a:lnTo>
                <a:lnTo>
                  <a:pt x="491" y="2122"/>
                </a:lnTo>
                <a:lnTo>
                  <a:pt x="512" y="2160"/>
                </a:lnTo>
                <a:lnTo>
                  <a:pt x="533" y="2201"/>
                </a:lnTo>
                <a:lnTo>
                  <a:pt x="553" y="2247"/>
                </a:lnTo>
                <a:lnTo>
                  <a:pt x="574" y="2296"/>
                </a:lnTo>
                <a:lnTo>
                  <a:pt x="595" y="2351"/>
                </a:lnTo>
                <a:lnTo>
                  <a:pt x="615" y="2407"/>
                </a:lnTo>
                <a:lnTo>
                  <a:pt x="632" y="2468"/>
                </a:lnTo>
                <a:lnTo>
                  <a:pt x="649" y="2533"/>
                </a:lnTo>
                <a:lnTo>
                  <a:pt x="663" y="2601"/>
                </a:lnTo>
                <a:lnTo>
                  <a:pt x="675" y="2674"/>
                </a:lnTo>
                <a:lnTo>
                  <a:pt x="684" y="2749"/>
                </a:lnTo>
                <a:lnTo>
                  <a:pt x="690" y="2829"/>
                </a:lnTo>
                <a:lnTo>
                  <a:pt x="691" y="2911"/>
                </a:lnTo>
                <a:lnTo>
                  <a:pt x="690" y="2987"/>
                </a:lnTo>
                <a:lnTo>
                  <a:pt x="687" y="3060"/>
                </a:lnTo>
                <a:lnTo>
                  <a:pt x="685" y="3132"/>
                </a:lnTo>
                <a:lnTo>
                  <a:pt x="680" y="3201"/>
                </a:lnTo>
                <a:lnTo>
                  <a:pt x="675" y="3331"/>
                </a:lnTo>
                <a:lnTo>
                  <a:pt x="672" y="3457"/>
                </a:lnTo>
                <a:lnTo>
                  <a:pt x="742" y="3516"/>
                </a:lnTo>
                <a:lnTo>
                  <a:pt x="1564" y="3624"/>
                </a:lnTo>
                <a:lnTo>
                  <a:pt x="1570" y="3565"/>
                </a:lnTo>
                <a:lnTo>
                  <a:pt x="1579" y="3505"/>
                </a:lnTo>
                <a:lnTo>
                  <a:pt x="1592" y="3447"/>
                </a:lnTo>
                <a:lnTo>
                  <a:pt x="1608" y="3392"/>
                </a:lnTo>
                <a:lnTo>
                  <a:pt x="1628" y="3340"/>
                </a:lnTo>
                <a:lnTo>
                  <a:pt x="1651" y="3291"/>
                </a:lnTo>
                <a:lnTo>
                  <a:pt x="1678" y="3247"/>
                </a:lnTo>
                <a:lnTo>
                  <a:pt x="1703" y="3215"/>
                </a:lnTo>
                <a:lnTo>
                  <a:pt x="1732" y="3187"/>
                </a:lnTo>
                <a:lnTo>
                  <a:pt x="1763" y="3163"/>
                </a:lnTo>
                <a:lnTo>
                  <a:pt x="1795" y="3145"/>
                </a:lnTo>
                <a:lnTo>
                  <a:pt x="1830" y="3128"/>
                </a:lnTo>
                <a:lnTo>
                  <a:pt x="1866" y="3117"/>
                </a:lnTo>
                <a:lnTo>
                  <a:pt x="1903" y="3108"/>
                </a:lnTo>
                <a:lnTo>
                  <a:pt x="1939" y="3101"/>
                </a:lnTo>
                <a:lnTo>
                  <a:pt x="1975" y="3097"/>
                </a:lnTo>
                <a:lnTo>
                  <a:pt x="2009" y="3095"/>
                </a:lnTo>
                <a:lnTo>
                  <a:pt x="2043" y="3094"/>
                </a:lnTo>
                <a:lnTo>
                  <a:pt x="2075" y="3095"/>
                </a:lnTo>
                <a:lnTo>
                  <a:pt x="2104" y="3096"/>
                </a:lnTo>
                <a:lnTo>
                  <a:pt x="2131" y="3097"/>
                </a:lnTo>
                <a:lnTo>
                  <a:pt x="2154" y="3100"/>
                </a:lnTo>
                <a:lnTo>
                  <a:pt x="2172" y="3101"/>
                </a:lnTo>
                <a:lnTo>
                  <a:pt x="2187" y="3101"/>
                </a:lnTo>
                <a:lnTo>
                  <a:pt x="2196" y="3101"/>
                </a:lnTo>
                <a:lnTo>
                  <a:pt x="2220" y="3096"/>
                </a:lnTo>
                <a:lnTo>
                  <a:pt x="2237" y="3091"/>
                </a:lnTo>
                <a:lnTo>
                  <a:pt x="2251" y="3084"/>
                </a:lnTo>
                <a:lnTo>
                  <a:pt x="2261" y="3078"/>
                </a:lnTo>
                <a:lnTo>
                  <a:pt x="2267" y="3067"/>
                </a:lnTo>
                <a:lnTo>
                  <a:pt x="2270" y="3054"/>
                </a:lnTo>
                <a:lnTo>
                  <a:pt x="2272" y="3037"/>
                </a:lnTo>
                <a:lnTo>
                  <a:pt x="2269" y="3015"/>
                </a:lnTo>
                <a:lnTo>
                  <a:pt x="2266" y="2990"/>
                </a:lnTo>
                <a:lnTo>
                  <a:pt x="2261" y="2957"/>
                </a:lnTo>
                <a:lnTo>
                  <a:pt x="2259" y="2946"/>
                </a:lnTo>
                <a:lnTo>
                  <a:pt x="2257" y="2931"/>
                </a:lnTo>
                <a:lnTo>
                  <a:pt x="2254" y="2911"/>
                </a:lnTo>
                <a:lnTo>
                  <a:pt x="2251" y="2889"/>
                </a:lnTo>
                <a:lnTo>
                  <a:pt x="2248" y="2865"/>
                </a:lnTo>
                <a:lnTo>
                  <a:pt x="2247" y="2838"/>
                </a:lnTo>
                <a:lnTo>
                  <a:pt x="2246" y="2811"/>
                </a:lnTo>
                <a:lnTo>
                  <a:pt x="2247" y="2783"/>
                </a:lnTo>
                <a:lnTo>
                  <a:pt x="2251" y="2755"/>
                </a:lnTo>
                <a:lnTo>
                  <a:pt x="2255" y="2729"/>
                </a:lnTo>
                <a:lnTo>
                  <a:pt x="2263" y="2704"/>
                </a:lnTo>
                <a:lnTo>
                  <a:pt x="2274" y="2681"/>
                </a:lnTo>
                <a:lnTo>
                  <a:pt x="2288" y="2661"/>
                </a:lnTo>
                <a:lnTo>
                  <a:pt x="2305" y="2646"/>
                </a:lnTo>
                <a:lnTo>
                  <a:pt x="2290" y="2637"/>
                </a:lnTo>
                <a:lnTo>
                  <a:pt x="2275" y="2626"/>
                </a:lnTo>
                <a:lnTo>
                  <a:pt x="2261" y="2613"/>
                </a:lnTo>
                <a:lnTo>
                  <a:pt x="2247" y="2597"/>
                </a:lnTo>
                <a:lnTo>
                  <a:pt x="2237" y="2577"/>
                </a:lnTo>
                <a:lnTo>
                  <a:pt x="2230" y="2556"/>
                </a:lnTo>
                <a:lnTo>
                  <a:pt x="2230" y="2534"/>
                </a:lnTo>
                <a:lnTo>
                  <a:pt x="2236" y="2514"/>
                </a:lnTo>
                <a:lnTo>
                  <a:pt x="2246" y="2495"/>
                </a:lnTo>
                <a:lnTo>
                  <a:pt x="2262" y="2479"/>
                </a:lnTo>
                <a:lnTo>
                  <a:pt x="2274" y="2472"/>
                </a:lnTo>
                <a:lnTo>
                  <a:pt x="2289" y="2465"/>
                </a:lnTo>
                <a:lnTo>
                  <a:pt x="2307" y="2457"/>
                </a:lnTo>
                <a:lnTo>
                  <a:pt x="2327" y="2450"/>
                </a:lnTo>
                <a:lnTo>
                  <a:pt x="2348" y="2442"/>
                </a:lnTo>
                <a:lnTo>
                  <a:pt x="2366" y="2436"/>
                </a:lnTo>
                <a:lnTo>
                  <a:pt x="2382" y="2430"/>
                </a:lnTo>
                <a:lnTo>
                  <a:pt x="2395" y="2426"/>
                </a:lnTo>
                <a:lnTo>
                  <a:pt x="2402" y="2423"/>
                </a:lnTo>
                <a:lnTo>
                  <a:pt x="2401" y="2420"/>
                </a:lnTo>
                <a:lnTo>
                  <a:pt x="2400" y="2411"/>
                </a:lnTo>
                <a:lnTo>
                  <a:pt x="2397" y="2398"/>
                </a:lnTo>
                <a:lnTo>
                  <a:pt x="2396" y="2382"/>
                </a:lnTo>
                <a:lnTo>
                  <a:pt x="2395" y="2363"/>
                </a:lnTo>
                <a:lnTo>
                  <a:pt x="2396" y="2342"/>
                </a:lnTo>
                <a:lnTo>
                  <a:pt x="2399" y="2319"/>
                </a:lnTo>
                <a:lnTo>
                  <a:pt x="2404" y="2297"/>
                </a:lnTo>
                <a:lnTo>
                  <a:pt x="2412" y="2274"/>
                </a:lnTo>
                <a:lnTo>
                  <a:pt x="2425" y="2251"/>
                </a:lnTo>
                <a:lnTo>
                  <a:pt x="2443" y="2230"/>
                </a:lnTo>
                <a:lnTo>
                  <a:pt x="2464" y="2211"/>
                </a:lnTo>
                <a:lnTo>
                  <a:pt x="2481" y="2200"/>
                </a:lnTo>
                <a:lnTo>
                  <a:pt x="2501" y="2192"/>
                </a:lnTo>
                <a:lnTo>
                  <a:pt x="2523" y="2185"/>
                </a:lnTo>
                <a:lnTo>
                  <a:pt x="2549" y="2180"/>
                </a:lnTo>
                <a:lnTo>
                  <a:pt x="2574" y="2175"/>
                </a:lnTo>
                <a:lnTo>
                  <a:pt x="2600" y="2169"/>
                </a:lnTo>
                <a:lnTo>
                  <a:pt x="2625" y="2165"/>
                </a:lnTo>
                <a:lnTo>
                  <a:pt x="2648" y="2159"/>
                </a:lnTo>
                <a:lnTo>
                  <a:pt x="2669" y="2153"/>
                </a:lnTo>
                <a:lnTo>
                  <a:pt x="2688" y="2146"/>
                </a:lnTo>
                <a:lnTo>
                  <a:pt x="2701" y="2137"/>
                </a:lnTo>
                <a:lnTo>
                  <a:pt x="2711" y="2126"/>
                </a:lnTo>
                <a:lnTo>
                  <a:pt x="2711" y="2122"/>
                </a:lnTo>
                <a:lnTo>
                  <a:pt x="2708" y="2110"/>
                </a:lnTo>
                <a:lnTo>
                  <a:pt x="2704" y="2094"/>
                </a:lnTo>
                <a:lnTo>
                  <a:pt x="2698" y="2074"/>
                </a:lnTo>
                <a:lnTo>
                  <a:pt x="2691" y="2051"/>
                </a:lnTo>
                <a:lnTo>
                  <a:pt x="2683" y="2027"/>
                </a:lnTo>
                <a:lnTo>
                  <a:pt x="2674" y="2000"/>
                </a:lnTo>
                <a:lnTo>
                  <a:pt x="2664" y="1973"/>
                </a:lnTo>
                <a:lnTo>
                  <a:pt x="2656" y="1946"/>
                </a:lnTo>
                <a:lnTo>
                  <a:pt x="2647" y="1921"/>
                </a:lnTo>
                <a:lnTo>
                  <a:pt x="2640" y="1896"/>
                </a:lnTo>
                <a:lnTo>
                  <a:pt x="2633" y="1876"/>
                </a:lnTo>
                <a:lnTo>
                  <a:pt x="2629" y="1858"/>
                </a:lnTo>
                <a:lnTo>
                  <a:pt x="2625" y="1846"/>
                </a:lnTo>
                <a:lnTo>
                  <a:pt x="2609" y="1762"/>
                </a:lnTo>
                <a:lnTo>
                  <a:pt x="2594" y="1676"/>
                </a:lnTo>
                <a:lnTo>
                  <a:pt x="2581" y="1588"/>
                </a:lnTo>
                <a:lnTo>
                  <a:pt x="2571" y="1498"/>
                </a:lnTo>
                <a:lnTo>
                  <a:pt x="2564" y="1406"/>
                </a:lnTo>
                <a:lnTo>
                  <a:pt x="2562" y="1314"/>
                </a:lnTo>
                <a:lnTo>
                  <a:pt x="2562" y="1242"/>
                </a:lnTo>
                <a:lnTo>
                  <a:pt x="2559" y="1173"/>
                </a:lnTo>
                <a:lnTo>
                  <a:pt x="2555" y="1104"/>
                </a:lnTo>
                <a:lnTo>
                  <a:pt x="2547" y="1035"/>
                </a:lnTo>
                <a:lnTo>
                  <a:pt x="2535" y="968"/>
                </a:lnTo>
                <a:lnTo>
                  <a:pt x="2519" y="902"/>
                </a:lnTo>
                <a:lnTo>
                  <a:pt x="2498" y="838"/>
                </a:lnTo>
                <a:lnTo>
                  <a:pt x="2469" y="775"/>
                </a:lnTo>
                <a:lnTo>
                  <a:pt x="2433" y="709"/>
                </a:lnTo>
                <a:lnTo>
                  <a:pt x="2393" y="648"/>
                </a:lnTo>
                <a:lnTo>
                  <a:pt x="2350" y="593"/>
                </a:lnTo>
                <a:lnTo>
                  <a:pt x="2304" y="541"/>
                </a:lnTo>
                <a:lnTo>
                  <a:pt x="2255" y="493"/>
                </a:lnTo>
                <a:lnTo>
                  <a:pt x="2205" y="451"/>
                </a:lnTo>
                <a:lnTo>
                  <a:pt x="2153" y="411"/>
                </a:lnTo>
                <a:lnTo>
                  <a:pt x="2098" y="375"/>
                </a:lnTo>
                <a:lnTo>
                  <a:pt x="2044" y="343"/>
                </a:lnTo>
                <a:lnTo>
                  <a:pt x="1988" y="315"/>
                </a:lnTo>
                <a:lnTo>
                  <a:pt x="1932" y="290"/>
                </a:lnTo>
                <a:lnTo>
                  <a:pt x="1876" y="267"/>
                </a:lnTo>
                <a:lnTo>
                  <a:pt x="1820" y="247"/>
                </a:lnTo>
                <a:lnTo>
                  <a:pt x="1765" y="231"/>
                </a:lnTo>
                <a:lnTo>
                  <a:pt x="1711" y="216"/>
                </a:lnTo>
                <a:lnTo>
                  <a:pt x="1658" y="204"/>
                </a:lnTo>
                <a:lnTo>
                  <a:pt x="1607" y="194"/>
                </a:lnTo>
                <a:lnTo>
                  <a:pt x="1559" y="186"/>
                </a:lnTo>
                <a:lnTo>
                  <a:pt x="1511" y="179"/>
                </a:lnTo>
                <a:lnTo>
                  <a:pt x="1467" y="174"/>
                </a:lnTo>
                <a:lnTo>
                  <a:pt x="1427" y="170"/>
                </a:lnTo>
                <a:lnTo>
                  <a:pt x="1390" y="167"/>
                </a:lnTo>
                <a:lnTo>
                  <a:pt x="1356" y="166"/>
                </a:lnTo>
                <a:lnTo>
                  <a:pt x="1327" y="165"/>
                </a:lnTo>
                <a:lnTo>
                  <a:pt x="1302" y="165"/>
                </a:lnTo>
                <a:close/>
                <a:moveTo>
                  <a:pt x="1340" y="0"/>
                </a:moveTo>
                <a:lnTo>
                  <a:pt x="1375" y="0"/>
                </a:lnTo>
                <a:lnTo>
                  <a:pt x="1412" y="1"/>
                </a:lnTo>
                <a:lnTo>
                  <a:pt x="1453" y="4"/>
                </a:lnTo>
                <a:lnTo>
                  <a:pt x="1497" y="8"/>
                </a:lnTo>
                <a:lnTo>
                  <a:pt x="1546" y="12"/>
                </a:lnTo>
                <a:lnTo>
                  <a:pt x="1596" y="19"/>
                </a:lnTo>
                <a:lnTo>
                  <a:pt x="1649" y="29"/>
                </a:lnTo>
                <a:lnTo>
                  <a:pt x="1703" y="40"/>
                </a:lnTo>
                <a:lnTo>
                  <a:pt x="1760" y="54"/>
                </a:lnTo>
                <a:lnTo>
                  <a:pt x="1819" y="70"/>
                </a:lnTo>
                <a:lnTo>
                  <a:pt x="1878" y="89"/>
                </a:lnTo>
                <a:lnTo>
                  <a:pt x="1938" y="112"/>
                </a:lnTo>
                <a:lnTo>
                  <a:pt x="1999" y="137"/>
                </a:lnTo>
                <a:lnTo>
                  <a:pt x="2059" y="166"/>
                </a:lnTo>
                <a:lnTo>
                  <a:pt x="2120" y="199"/>
                </a:lnTo>
                <a:lnTo>
                  <a:pt x="2180" y="236"/>
                </a:lnTo>
                <a:lnTo>
                  <a:pt x="2240" y="277"/>
                </a:lnTo>
                <a:lnTo>
                  <a:pt x="2299" y="322"/>
                </a:lnTo>
                <a:lnTo>
                  <a:pt x="2357" y="373"/>
                </a:lnTo>
                <a:lnTo>
                  <a:pt x="2412" y="427"/>
                </a:lnTo>
                <a:lnTo>
                  <a:pt x="2466" y="488"/>
                </a:lnTo>
                <a:lnTo>
                  <a:pt x="2518" y="553"/>
                </a:lnTo>
                <a:lnTo>
                  <a:pt x="2567" y="624"/>
                </a:lnTo>
                <a:lnTo>
                  <a:pt x="2612" y="701"/>
                </a:lnTo>
                <a:lnTo>
                  <a:pt x="2642" y="759"/>
                </a:lnTo>
                <a:lnTo>
                  <a:pt x="2666" y="819"/>
                </a:lnTo>
                <a:lnTo>
                  <a:pt x="2684" y="880"/>
                </a:lnTo>
                <a:lnTo>
                  <a:pt x="2698" y="942"/>
                </a:lnTo>
                <a:lnTo>
                  <a:pt x="2708" y="1004"/>
                </a:lnTo>
                <a:lnTo>
                  <a:pt x="2715" y="1067"/>
                </a:lnTo>
                <a:lnTo>
                  <a:pt x="2720" y="1129"/>
                </a:lnTo>
                <a:lnTo>
                  <a:pt x="2722" y="1190"/>
                </a:lnTo>
                <a:lnTo>
                  <a:pt x="2723" y="1253"/>
                </a:lnTo>
                <a:lnTo>
                  <a:pt x="2723" y="1314"/>
                </a:lnTo>
                <a:lnTo>
                  <a:pt x="2727" y="1417"/>
                </a:lnTo>
                <a:lnTo>
                  <a:pt x="2735" y="1520"/>
                </a:lnTo>
                <a:lnTo>
                  <a:pt x="2749" y="1620"/>
                </a:lnTo>
                <a:lnTo>
                  <a:pt x="2765" y="1718"/>
                </a:lnTo>
                <a:lnTo>
                  <a:pt x="2783" y="1814"/>
                </a:lnTo>
                <a:lnTo>
                  <a:pt x="2786" y="1824"/>
                </a:lnTo>
                <a:lnTo>
                  <a:pt x="2791" y="1840"/>
                </a:lnTo>
                <a:lnTo>
                  <a:pt x="2798" y="1858"/>
                </a:lnTo>
                <a:lnTo>
                  <a:pt x="2807" y="1883"/>
                </a:lnTo>
                <a:lnTo>
                  <a:pt x="2816" y="1908"/>
                </a:lnTo>
                <a:lnTo>
                  <a:pt x="2825" y="1937"/>
                </a:lnTo>
                <a:lnTo>
                  <a:pt x="2835" y="1968"/>
                </a:lnTo>
                <a:lnTo>
                  <a:pt x="2845" y="2000"/>
                </a:lnTo>
                <a:lnTo>
                  <a:pt x="2853" y="2033"/>
                </a:lnTo>
                <a:lnTo>
                  <a:pt x="2861" y="2066"/>
                </a:lnTo>
                <a:lnTo>
                  <a:pt x="2867" y="2097"/>
                </a:lnTo>
                <a:lnTo>
                  <a:pt x="2870" y="2129"/>
                </a:lnTo>
                <a:lnTo>
                  <a:pt x="2870" y="2158"/>
                </a:lnTo>
                <a:lnTo>
                  <a:pt x="2868" y="2184"/>
                </a:lnTo>
                <a:lnTo>
                  <a:pt x="2867" y="2191"/>
                </a:lnTo>
                <a:lnTo>
                  <a:pt x="2862" y="2199"/>
                </a:lnTo>
                <a:lnTo>
                  <a:pt x="2855" y="2211"/>
                </a:lnTo>
                <a:lnTo>
                  <a:pt x="2845" y="2223"/>
                </a:lnTo>
                <a:lnTo>
                  <a:pt x="2832" y="2237"/>
                </a:lnTo>
                <a:lnTo>
                  <a:pt x="2816" y="2252"/>
                </a:lnTo>
                <a:lnTo>
                  <a:pt x="2797" y="2269"/>
                </a:lnTo>
                <a:lnTo>
                  <a:pt x="2774" y="2284"/>
                </a:lnTo>
                <a:lnTo>
                  <a:pt x="2748" y="2297"/>
                </a:lnTo>
                <a:lnTo>
                  <a:pt x="2718" y="2311"/>
                </a:lnTo>
                <a:lnTo>
                  <a:pt x="2683" y="2323"/>
                </a:lnTo>
                <a:lnTo>
                  <a:pt x="2645" y="2332"/>
                </a:lnTo>
                <a:lnTo>
                  <a:pt x="2602" y="2339"/>
                </a:lnTo>
                <a:lnTo>
                  <a:pt x="2555" y="2344"/>
                </a:lnTo>
                <a:lnTo>
                  <a:pt x="2556" y="2348"/>
                </a:lnTo>
                <a:lnTo>
                  <a:pt x="2558" y="2358"/>
                </a:lnTo>
                <a:lnTo>
                  <a:pt x="2559" y="2373"/>
                </a:lnTo>
                <a:lnTo>
                  <a:pt x="2562" y="2391"/>
                </a:lnTo>
                <a:lnTo>
                  <a:pt x="2562" y="2412"/>
                </a:lnTo>
                <a:lnTo>
                  <a:pt x="2562" y="2435"/>
                </a:lnTo>
                <a:lnTo>
                  <a:pt x="2558" y="2459"/>
                </a:lnTo>
                <a:lnTo>
                  <a:pt x="2553" y="2482"/>
                </a:lnTo>
                <a:lnTo>
                  <a:pt x="2544" y="2504"/>
                </a:lnTo>
                <a:lnTo>
                  <a:pt x="2533" y="2524"/>
                </a:lnTo>
                <a:lnTo>
                  <a:pt x="2516" y="2541"/>
                </a:lnTo>
                <a:lnTo>
                  <a:pt x="2496" y="2556"/>
                </a:lnTo>
                <a:lnTo>
                  <a:pt x="2474" y="2569"/>
                </a:lnTo>
                <a:lnTo>
                  <a:pt x="2484" y="2583"/>
                </a:lnTo>
                <a:lnTo>
                  <a:pt x="2492" y="2599"/>
                </a:lnTo>
                <a:lnTo>
                  <a:pt x="2499" y="2616"/>
                </a:lnTo>
                <a:lnTo>
                  <a:pt x="2501" y="2636"/>
                </a:lnTo>
                <a:lnTo>
                  <a:pt x="2501" y="2658"/>
                </a:lnTo>
                <a:lnTo>
                  <a:pt x="2497" y="2682"/>
                </a:lnTo>
                <a:lnTo>
                  <a:pt x="2490" y="2702"/>
                </a:lnTo>
                <a:lnTo>
                  <a:pt x="2480" y="2718"/>
                </a:lnTo>
                <a:lnTo>
                  <a:pt x="2468" y="2732"/>
                </a:lnTo>
                <a:lnTo>
                  <a:pt x="2454" y="2742"/>
                </a:lnTo>
                <a:lnTo>
                  <a:pt x="2441" y="2752"/>
                </a:lnTo>
                <a:lnTo>
                  <a:pt x="2429" y="2760"/>
                </a:lnTo>
                <a:lnTo>
                  <a:pt x="2417" y="2768"/>
                </a:lnTo>
                <a:lnTo>
                  <a:pt x="2412" y="2775"/>
                </a:lnTo>
                <a:lnTo>
                  <a:pt x="2410" y="2786"/>
                </a:lnTo>
                <a:lnTo>
                  <a:pt x="2408" y="2801"/>
                </a:lnTo>
                <a:lnTo>
                  <a:pt x="2408" y="2820"/>
                </a:lnTo>
                <a:lnTo>
                  <a:pt x="2409" y="2841"/>
                </a:lnTo>
                <a:lnTo>
                  <a:pt x="2411" y="2861"/>
                </a:lnTo>
                <a:lnTo>
                  <a:pt x="2414" y="2882"/>
                </a:lnTo>
                <a:lnTo>
                  <a:pt x="2416" y="2901"/>
                </a:lnTo>
                <a:lnTo>
                  <a:pt x="2418" y="2918"/>
                </a:lnTo>
                <a:lnTo>
                  <a:pt x="2421" y="2931"/>
                </a:lnTo>
                <a:lnTo>
                  <a:pt x="2423" y="2949"/>
                </a:lnTo>
                <a:lnTo>
                  <a:pt x="2426" y="2969"/>
                </a:lnTo>
                <a:lnTo>
                  <a:pt x="2429" y="2990"/>
                </a:lnTo>
                <a:lnTo>
                  <a:pt x="2431" y="3013"/>
                </a:lnTo>
                <a:lnTo>
                  <a:pt x="2431" y="3035"/>
                </a:lnTo>
                <a:lnTo>
                  <a:pt x="2431" y="3058"/>
                </a:lnTo>
                <a:lnTo>
                  <a:pt x="2428" y="3082"/>
                </a:lnTo>
                <a:lnTo>
                  <a:pt x="2423" y="3105"/>
                </a:lnTo>
                <a:lnTo>
                  <a:pt x="2416" y="3127"/>
                </a:lnTo>
                <a:lnTo>
                  <a:pt x="2406" y="3149"/>
                </a:lnTo>
                <a:lnTo>
                  <a:pt x="2393" y="3170"/>
                </a:lnTo>
                <a:lnTo>
                  <a:pt x="2376" y="3190"/>
                </a:lnTo>
                <a:lnTo>
                  <a:pt x="2355" y="3208"/>
                </a:lnTo>
                <a:lnTo>
                  <a:pt x="2329" y="3224"/>
                </a:lnTo>
                <a:lnTo>
                  <a:pt x="2299" y="3238"/>
                </a:lnTo>
                <a:lnTo>
                  <a:pt x="2265" y="3250"/>
                </a:lnTo>
                <a:lnTo>
                  <a:pt x="2224" y="3259"/>
                </a:lnTo>
                <a:lnTo>
                  <a:pt x="2211" y="3260"/>
                </a:lnTo>
                <a:lnTo>
                  <a:pt x="2195" y="3260"/>
                </a:lnTo>
                <a:lnTo>
                  <a:pt x="2173" y="3259"/>
                </a:lnTo>
                <a:lnTo>
                  <a:pt x="2150" y="3258"/>
                </a:lnTo>
                <a:lnTo>
                  <a:pt x="2122" y="3257"/>
                </a:lnTo>
                <a:lnTo>
                  <a:pt x="2094" y="3256"/>
                </a:lnTo>
                <a:lnTo>
                  <a:pt x="2064" y="3254"/>
                </a:lnTo>
                <a:lnTo>
                  <a:pt x="2032" y="3256"/>
                </a:lnTo>
                <a:lnTo>
                  <a:pt x="2000" y="3257"/>
                </a:lnTo>
                <a:lnTo>
                  <a:pt x="1968" y="3260"/>
                </a:lnTo>
                <a:lnTo>
                  <a:pt x="1938" y="3266"/>
                </a:lnTo>
                <a:lnTo>
                  <a:pt x="1908" y="3274"/>
                </a:lnTo>
                <a:lnTo>
                  <a:pt x="1879" y="3286"/>
                </a:lnTo>
                <a:lnTo>
                  <a:pt x="1853" y="3299"/>
                </a:lnTo>
                <a:lnTo>
                  <a:pt x="1830" y="3317"/>
                </a:lnTo>
                <a:lnTo>
                  <a:pt x="1812" y="3339"/>
                </a:lnTo>
                <a:lnTo>
                  <a:pt x="1791" y="3370"/>
                </a:lnTo>
                <a:lnTo>
                  <a:pt x="1774" y="3407"/>
                </a:lnTo>
                <a:lnTo>
                  <a:pt x="1758" y="3447"/>
                </a:lnTo>
                <a:lnTo>
                  <a:pt x="1746" y="3490"/>
                </a:lnTo>
                <a:lnTo>
                  <a:pt x="1737" y="3536"/>
                </a:lnTo>
                <a:lnTo>
                  <a:pt x="1730" y="3583"/>
                </a:lnTo>
                <a:lnTo>
                  <a:pt x="1726" y="3630"/>
                </a:lnTo>
                <a:lnTo>
                  <a:pt x="1725" y="3677"/>
                </a:lnTo>
                <a:lnTo>
                  <a:pt x="1726" y="3679"/>
                </a:lnTo>
                <a:lnTo>
                  <a:pt x="1726" y="3684"/>
                </a:lnTo>
                <a:lnTo>
                  <a:pt x="1727" y="3692"/>
                </a:lnTo>
                <a:lnTo>
                  <a:pt x="1727" y="3702"/>
                </a:lnTo>
                <a:lnTo>
                  <a:pt x="1727" y="3714"/>
                </a:lnTo>
                <a:lnTo>
                  <a:pt x="1726" y="3727"/>
                </a:lnTo>
                <a:lnTo>
                  <a:pt x="1723" y="3740"/>
                </a:lnTo>
                <a:lnTo>
                  <a:pt x="1719" y="3754"/>
                </a:lnTo>
                <a:lnTo>
                  <a:pt x="1713" y="3766"/>
                </a:lnTo>
                <a:lnTo>
                  <a:pt x="1704" y="3777"/>
                </a:lnTo>
                <a:lnTo>
                  <a:pt x="1694" y="3786"/>
                </a:lnTo>
                <a:lnTo>
                  <a:pt x="1680" y="3793"/>
                </a:lnTo>
                <a:lnTo>
                  <a:pt x="1663" y="3798"/>
                </a:lnTo>
                <a:lnTo>
                  <a:pt x="1642" y="3798"/>
                </a:lnTo>
                <a:lnTo>
                  <a:pt x="697" y="3673"/>
                </a:lnTo>
                <a:lnTo>
                  <a:pt x="682" y="3669"/>
                </a:lnTo>
                <a:lnTo>
                  <a:pt x="667" y="3664"/>
                </a:lnTo>
                <a:lnTo>
                  <a:pt x="654" y="3654"/>
                </a:lnTo>
                <a:lnTo>
                  <a:pt x="539" y="3555"/>
                </a:lnTo>
                <a:lnTo>
                  <a:pt x="527" y="3542"/>
                </a:lnTo>
                <a:lnTo>
                  <a:pt x="519" y="3528"/>
                </a:lnTo>
                <a:lnTo>
                  <a:pt x="513" y="3512"/>
                </a:lnTo>
                <a:lnTo>
                  <a:pt x="511" y="3496"/>
                </a:lnTo>
                <a:lnTo>
                  <a:pt x="511" y="3394"/>
                </a:lnTo>
                <a:lnTo>
                  <a:pt x="514" y="3294"/>
                </a:lnTo>
                <a:lnTo>
                  <a:pt x="520" y="3192"/>
                </a:lnTo>
                <a:lnTo>
                  <a:pt x="524" y="3102"/>
                </a:lnTo>
                <a:lnTo>
                  <a:pt x="528" y="3008"/>
                </a:lnTo>
                <a:lnTo>
                  <a:pt x="530" y="2911"/>
                </a:lnTo>
                <a:lnTo>
                  <a:pt x="528" y="2833"/>
                </a:lnTo>
                <a:lnTo>
                  <a:pt x="522" y="2757"/>
                </a:lnTo>
                <a:lnTo>
                  <a:pt x="513" y="2686"/>
                </a:lnTo>
                <a:lnTo>
                  <a:pt x="501" y="2618"/>
                </a:lnTo>
                <a:lnTo>
                  <a:pt x="487" y="2553"/>
                </a:lnTo>
                <a:lnTo>
                  <a:pt x="471" y="2493"/>
                </a:lnTo>
                <a:lnTo>
                  <a:pt x="453" y="2436"/>
                </a:lnTo>
                <a:lnTo>
                  <a:pt x="434" y="2383"/>
                </a:lnTo>
                <a:lnTo>
                  <a:pt x="415" y="2333"/>
                </a:lnTo>
                <a:lnTo>
                  <a:pt x="394" y="2288"/>
                </a:lnTo>
                <a:lnTo>
                  <a:pt x="373" y="2247"/>
                </a:lnTo>
                <a:lnTo>
                  <a:pt x="353" y="2210"/>
                </a:lnTo>
                <a:lnTo>
                  <a:pt x="335" y="2176"/>
                </a:lnTo>
                <a:lnTo>
                  <a:pt x="316" y="2147"/>
                </a:lnTo>
                <a:lnTo>
                  <a:pt x="300" y="2122"/>
                </a:lnTo>
                <a:lnTo>
                  <a:pt x="285" y="2102"/>
                </a:lnTo>
                <a:lnTo>
                  <a:pt x="274" y="2086"/>
                </a:lnTo>
                <a:lnTo>
                  <a:pt x="264" y="2074"/>
                </a:lnTo>
                <a:lnTo>
                  <a:pt x="259" y="2066"/>
                </a:lnTo>
                <a:lnTo>
                  <a:pt x="256" y="2064"/>
                </a:lnTo>
                <a:lnTo>
                  <a:pt x="203" y="1987"/>
                </a:lnTo>
                <a:lnTo>
                  <a:pt x="157" y="1907"/>
                </a:lnTo>
                <a:lnTo>
                  <a:pt x="115" y="1825"/>
                </a:lnTo>
                <a:lnTo>
                  <a:pt x="81" y="1740"/>
                </a:lnTo>
                <a:lnTo>
                  <a:pt x="52" y="1653"/>
                </a:lnTo>
                <a:lnTo>
                  <a:pt x="29" y="1564"/>
                </a:lnTo>
                <a:lnTo>
                  <a:pt x="13" y="1473"/>
                </a:lnTo>
                <a:lnTo>
                  <a:pt x="3" y="1381"/>
                </a:lnTo>
                <a:lnTo>
                  <a:pt x="0" y="1287"/>
                </a:lnTo>
                <a:lnTo>
                  <a:pt x="3" y="1191"/>
                </a:lnTo>
                <a:lnTo>
                  <a:pt x="13" y="1099"/>
                </a:lnTo>
                <a:lnTo>
                  <a:pt x="29" y="1008"/>
                </a:lnTo>
                <a:lnTo>
                  <a:pt x="52" y="919"/>
                </a:lnTo>
                <a:lnTo>
                  <a:pt x="80" y="833"/>
                </a:lnTo>
                <a:lnTo>
                  <a:pt x="113" y="750"/>
                </a:lnTo>
                <a:lnTo>
                  <a:pt x="152" y="670"/>
                </a:lnTo>
                <a:lnTo>
                  <a:pt x="196" y="594"/>
                </a:lnTo>
                <a:lnTo>
                  <a:pt x="246" y="521"/>
                </a:lnTo>
                <a:lnTo>
                  <a:pt x="300" y="453"/>
                </a:lnTo>
                <a:lnTo>
                  <a:pt x="358" y="387"/>
                </a:lnTo>
                <a:lnTo>
                  <a:pt x="422" y="327"/>
                </a:lnTo>
                <a:lnTo>
                  <a:pt x="489" y="270"/>
                </a:lnTo>
                <a:lnTo>
                  <a:pt x="559" y="219"/>
                </a:lnTo>
                <a:lnTo>
                  <a:pt x="634" y="173"/>
                </a:lnTo>
                <a:lnTo>
                  <a:pt x="712" y="132"/>
                </a:lnTo>
                <a:lnTo>
                  <a:pt x="793" y="96"/>
                </a:lnTo>
                <a:lnTo>
                  <a:pt x="877" y="65"/>
                </a:lnTo>
                <a:lnTo>
                  <a:pt x="964" y="40"/>
                </a:lnTo>
                <a:lnTo>
                  <a:pt x="1054" y="22"/>
                </a:lnTo>
                <a:lnTo>
                  <a:pt x="1145" y="10"/>
                </a:lnTo>
                <a:lnTo>
                  <a:pt x="1240" y="4"/>
                </a:lnTo>
                <a:lnTo>
                  <a:pt x="1243" y="3"/>
                </a:lnTo>
                <a:lnTo>
                  <a:pt x="1252" y="3"/>
                </a:lnTo>
                <a:lnTo>
                  <a:pt x="1266" y="2"/>
                </a:lnTo>
                <a:lnTo>
                  <a:pt x="1287" y="1"/>
                </a:lnTo>
                <a:lnTo>
                  <a:pt x="1311" y="0"/>
                </a:lnTo>
                <a:lnTo>
                  <a:pt x="1340" y="0"/>
                </a:lnTo>
                <a:close/>
              </a:path>
            </a:pathLst>
          </a:custGeom>
          <a:solidFill>
            <a:srgbClr val="55443D"/>
          </a:solidFill>
          <a:ln w="0">
            <a:noFill/>
            <a:prstDash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b="0" cap="none" dirty="0" smtClean="0">
              <a:latin typeface="맑은 고딕" charset="0"/>
              <a:ea typeface="맑은 고딕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930"/>
            <a:ext cx="472440" cy="52578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2745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4483100" y="1558290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/>
          </p:cNvSpPr>
          <p:nvPr/>
        </p:nvSpPr>
        <p:spPr>
          <a:xfrm>
            <a:off x="8081010" y="658495"/>
            <a:ext cx="1064260" cy="692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05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27" name="Freeform 6">
            <a:hlinkClick r:id="rId3"/>
          </p:cNvPr>
          <p:cNvSpPr>
            <a:spLocks/>
          </p:cNvSpPr>
          <p:nvPr/>
        </p:nvSpPr>
        <p:spPr bwMode="auto">
          <a:xfrm>
            <a:off x="3481070" y="2446020"/>
            <a:ext cx="2894330" cy="3827145"/>
          </a:xfrm>
          <a:custGeom>
            <a:avLst/>
            <a:gdLst>
              <a:gd name="TX0" fmla="*/ 1302 w 2871"/>
              <a:gd name="TY0" fmla="*/ 165 h 3799"/>
              <a:gd name="TX1" fmla="*/ 1282 w 2871"/>
              <a:gd name="TY1" fmla="*/ 165 h 3799"/>
              <a:gd name="TX2" fmla="*/ 1267 w 2871"/>
              <a:gd name="TY2" fmla="*/ 165 h 3799"/>
              <a:gd name="TX3" fmla="*/ 1258 w 2871"/>
              <a:gd name="TY3" fmla="*/ 165 h 3799"/>
              <a:gd name="TX4" fmla="*/ 1255 w 2871"/>
              <a:gd name="TY4" fmla="*/ 165 h 3799"/>
              <a:gd name="TX5" fmla="*/ 1168 w 2871"/>
              <a:gd name="TY5" fmla="*/ 170 h 3799"/>
              <a:gd name="TX6" fmla="*/ 1084 w 2871"/>
              <a:gd name="TY6" fmla="*/ 181 h 3799"/>
              <a:gd name="TX7" fmla="*/ 1000 w 2871"/>
              <a:gd name="TY7" fmla="*/ 197 h 3799"/>
              <a:gd name="TX8" fmla="*/ 921 w 2871"/>
              <a:gd name="TY8" fmla="*/ 221 h 3799"/>
              <a:gd name="TX9" fmla="*/ 843 w 2871"/>
              <a:gd name="TY9" fmla="*/ 249 h 3799"/>
              <a:gd name="TX10" fmla="*/ 769 w 2871"/>
              <a:gd name="TY10" fmla="*/ 283 h 3799"/>
              <a:gd name="TX11" fmla="*/ 699 w 2871"/>
              <a:gd name="TY11" fmla="*/ 322 h 3799"/>
              <a:gd name="TX12" fmla="*/ 631 w 2871"/>
              <a:gd name="TY12" fmla="*/ 366 h 3799"/>
              <a:gd name="TX13" fmla="*/ 567 w 2871"/>
              <a:gd name="TY13" fmla="*/ 416 h 3799"/>
              <a:gd name="TX14" fmla="*/ 507 w 2871"/>
              <a:gd name="TY14" fmla="*/ 469 h 3799"/>
              <a:gd name="TX15" fmla="*/ 450 w 2871"/>
              <a:gd name="TY15" fmla="*/ 527 h 3799"/>
              <a:gd name="TX16" fmla="*/ 398 w 2871"/>
              <a:gd name="TY16" fmla="*/ 588 h 3799"/>
              <a:gd name="TX17" fmla="*/ 351 w 2871"/>
              <a:gd name="TY17" fmla="*/ 654 h 3799"/>
              <a:gd name="TX18" fmla="*/ 308 w 2871"/>
              <a:gd name="TY18" fmla="*/ 722 h 3799"/>
              <a:gd name="TX19" fmla="*/ 271 w 2871"/>
              <a:gd name="TY19" fmla="*/ 795 h 3799"/>
              <a:gd name="TX20" fmla="*/ 238 w 2871"/>
              <a:gd name="TY20" fmla="*/ 870 h 3799"/>
              <a:gd name="TX21" fmla="*/ 211 w 2871"/>
              <a:gd name="TY21" fmla="*/ 949 h 3799"/>
              <a:gd name="TX22" fmla="*/ 189 w 2871"/>
              <a:gd name="TY22" fmla="*/ 1030 h 3799"/>
              <a:gd name="TX23" fmla="*/ 174 w 2871"/>
              <a:gd name="TY23" fmla="*/ 1114 h 3799"/>
              <a:gd name="TX24" fmla="*/ 165 w 2871"/>
              <a:gd name="TY24" fmla="*/ 1199 h 3799"/>
              <a:gd name="TX25" fmla="*/ 162 w 2871"/>
              <a:gd name="TY25" fmla="*/ 1287 h 3799"/>
              <a:gd name="TX26" fmla="*/ 164 w 2871"/>
              <a:gd name="TY26" fmla="*/ 1371 h 3799"/>
              <a:gd name="TX27" fmla="*/ 173 w 2871"/>
              <a:gd name="TY27" fmla="*/ 1453 h 3799"/>
              <a:gd name="TX28" fmla="*/ 188 w 2871"/>
              <a:gd name="TY28" fmla="*/ 1532 h 3799"/>
              <a:gd name="TX29" fmla="*/ 208 w 2871"/>
              <a:gd name="TY29" fmla="*/ 1612 h 3799"/>
              <a:gd name="TX30" fmla="*/ 234 w 2871"/>
              <a:gd name="TY30" fmla="*/ 1689 h 3799"/>
              <a:gd name="TX31" fmla="*/ 266 w 2871"/>
              <a:gd name="TY31" fmla="*/ 1765 h 3799"/>
              <a:gd name="TX32" fmla="*/ 303 w 2871"/>
              <a:gd name="TY32" fmla="*/ 1837 h 3799"/>
              <a:gd name="TX33" fmla="*/ 345 w 2871"/>
              <a:gd name="TY33" fmla="*/ 1908 h 3799"/>
              <a:gd name="TX34" fmla="*/ 393 w 2871"/>
              <a:gd name="TY34" fmla="*/ 1976 h 3799"/>
              <a:gd name="TX35" fmla="*/ 395 w 2871"/>
              <a:gd name="TY35" fmla="*/ 1978 h 3799"/>
              <a:gd name="TX36" fmla="*/ 401 w 2871"/>
              <a:gd name="TY36" fmla="*/ 1987 h 3799"/>
              <a:gd name="TX37" fmla="*/ 410 w 2871"/>
              <a:gd name="TY37" fmla="*/ 1998 h 3799"/>
              <a:gd name="TX38" fmla="*/ 422 w 2871"/>
              <a:gd name="TY38" fmla="*/ 2014 h 3799"/>
              <a:gd name="TX39" fmla="*/ 437 w 2871"/>
              <a:gd name="TY39" fmla="*/ 2035 h 3799"/>
              <a:gd name="TX40" fmla="*/ 453 w 2871"/>
              <a:gd name="TY40" fmla="*/ 2059 h 3799"/>
              <a:gd name="TX41" fmla="*/ 471 w 2871"/>
              <a:gd name="TY41" fmla="*/ 2089 h 3799"/>
              <a:gd name="TX42" fmla="*/ 491 w 2871"/>
              <a:gd name="TY42" fmla="*/ 2122 h 3799"/>
              <a:gd name="TX43" fmla="*/ 512 w 2871"/>
              <a:gd name="TY43" fmla="*/ 2160 h 3799"/>
              <a:gd name="TX44" fmla="*/ 533 w 2871"/>
              <a:gd name="TY44" fmla="*/ 2201 h 3799"/>
              <a:gd name="TX45" fmla="*/ 553 w 2871"/>
              <a:gd name="TY45" fmla="*/ 2247 h 3799"/>
              <a:gd name="TX46" fmla="*/ 574 w 2871"/>
              <a:gd name="TY46" fmla="*/ 2296 h 3799"/>
              <a:gd name="TX47" fmla="*/ 595 w 2871"/>
              <a:gd name="TY47" fmla="*/ 2351 h 3799"/>
              <a:gd name="TX48" fmla="*/ 615 w 2871"/>
              <a:gd name="TY48" fmla="*/ 2407 h 3799"/>
              <a:gd name="TX49" fmla="*/ 632 w 2871"/>
              <a:gd name="TY49" fmla="*/ 2468 h 3799"/>
              <a:gd name="TX50" fmla="*/ 649 w 2871"/>
              <a:gd name="TY50" fmla="*/ 2533 h 3799"/>
              <a:gd name="TX51" fmla="*/ 663 w 2871"/>
              <a:gd name="TY51" fmla="*/ 2601 h 3799"/>
              <a:gd name="TX52" fmla="*/ 675 w 2871"/>
              <a:gd name="TY52" fmla="*/ 2674 h 3799"/>
              <a:gd name="TX53" fmla="*/ 684 w 2871"/>
              <a:gd name="TY53" fmla="*/ 2749 h 3799"/>
              <a:gd name="TX54" fmla="*/ 690 w 2871"/>
              <a:gd name="TY54" fmla="*/ 2829 h 3799"/>
              <a:gd name="TX55" fmla="*/ 691 w 2871"/>
              <a:gd name="TY55" fmla="*/ 2911 h 3799"/>
              <a:gd name="TX56" fmla="*/ 690 w 2871"/>
              <a:gd name="TY56" fmla="*/ 2987 h 3799"/>
              <a:gd name="TX57" fmla="*/ 687 w 2871"/>
              <a:gd name="TY57" fmla="*/ 3060 h 3799"/>
              <a:gd name="TX58" fmla="*/ 685 w 2871"/>
              <a:gd name="TY58" fmla="*/ 3132 h 3799"/>
              <a:gd name="TX59" fmla="*/ 680 w 2871"/>
              <a:gd name="TY59" fmla="*/ 3201 h 3799"/>
              <a:gd name="TX60" fmla="*/ 675 w 2871"/>
              <a:gd name="TY60" fmla="*/ 3331 h 3799"/>
              <a:gd name="TX61" fmla="*/ 672 w 2871"/>
              <a:gd name="TY61" fmla="*/ 3457 h 3799"/>
              <a:gd name="TX62" fmla="*/ 742 w 2871"/>
              <a:gd name="TY62" fmla="*/ 3516 h 3799"/>
              <a:gd name="TX63" fmla="*/ 1564 w 2871"/>
              <a:gd name="TY63" fmla="*/ 3624 h 3799"/>
              <a:gd name="TX64" fmla="*/ 1570 w 2871"/>
              <a:gd name="TY64" fmla="*/ 3565 h 3799"/>
              <a:gd name="TX65" fmla="*/ 1579 w 2871"/>
              <a:gd name="TY65" fmla="*/ 3505 h 3799"/>
              <a:gd name="TX66" fmla="*/ 1592 w 2871"/>
              <a:gd name="TY66" fmla="*/ 3447 h 3799"/>
              <a:gd name="TX67" fmla="*/ 1608 w 2871"/>
              <a:gd name="TY67" fmla="*/ 3392 h 3799"/>
              <a:gd name="TX68" fmla="*/ 1628 w 2871"/>
              <a:gd name="TY68" fmla="*/ 3340 h 3799"/>
              <a:gd name="TX69" fmla="*/ 1651 w 2871"/>
              <a:gd name="TY69" fmla="*/ 3291 h 3799"/>
              <a:gd name="TX70" fmla="*/ 1678 w 2871"/>
              <a:gd name="TY70" fmla="*/ 3247 h 3799"/>
              <a:gd name="TX71" fmla="*/ 1703 w 2871"/>
              <a:gd name="TY71" fmla="*/ 3215 h 3799"/>
              <a:gd name="TX72" fmla="*/ 1732 w 2871"/>
              <a:gd name="TY72" fmla="*/ 3187 h 3799"/>
              <a:gd name="TX73" fmla="*/ 1763 w 2871"/>
              <a:gd name="TY73" fmla="*/ 3163 h 3799"/>
              <a:gd name="TX74" fmla="*/ 1795 w 2871"/>
              <a:gd name="TY74" fmla="*/ 3145 h 3799"/>
              <a:gd name="TX75" fmla="*/ 1830 w 2871"/>
              <a:gd name="TY75" fmla="*/ 3128 h 3799"/>
              <a:gd name="TX76" fmla="*/ 1866 w 2871"/>
              <a:gd name="TY76" fmla="*/ 3117 h 3799"/>
              <a:gd name="TX77" fmla="*/ 1903 w 2871"/>
              <a:gd name="TY77" fmla="*/ 3108 h 3799"/>
              <a:gd name="TX78" fmla="*/ 1939 w 2871"/>
              <a:gd name="TY78" fmla="*/ 3101 h 3799"/>
              <a:gd name="TX79" fmla="*/ 1975 w 2871"/>
              <a:gd name="TY79" fmla="*/ 3097 h 3799"/>
              <a:gd name="TX80" fmla="*/ 2009 w 2871"/>
              <a:gd name="TY80" fmla="*/ 3095 h 3799"/>
              <a:gd name="TX81" fmla="*/ 2043 w 2871"/>
              <a:gd name="TY81" fmla="*/ 3094 h 3799"/>
              <a:gd name="TX82" fmla="*/ 2075 w 2871"/>
              <a:gd name="TY82" fmla="*/ 3095 h 3799"/>
              <a:gd name="TX83" fmla="*/ 2104 w 2871"/>
              <a:gd name="TY83" fmla="*/ 3096 h 3799"/>
              <a:gd name="TX84" fmla="*/ 2131 w 2871"/>
              <a:gd name="TY84" fmla="*/ 3097 h 3799"/>
              <a:gd name="TX85" fmla="*/ 2154 w 2871"/>
              <a:gd name="TY85" fmla="*/ 3100 h 3799"/>
              <a:gd name="TX86" fmla="*/ 2172 w 2871"/>
              <a:gd name="TY86" fmla="*/ 3101 h 3799"/>
              <a:gd name="TX87" fmla="*/ 2187 w 2871"/>
              <a:gd name="TY87" fmla="*/ 3101 h 3799"/>
              <a:gd name="TX88" fmla="*/ 2196 w 2871"/>
              <a:gd name="TY88" fmla="*/ 3101 h 3799"/>
              <a:gd name="TX89" fmla="*/ 2220 w 2871"/>
              <a:gd name="TY89" fmla="*/ 3096 h 3799"/>
              <a:gd name="TX90" fmla="*/ 2237 w 2871"/>
              <a:gd name="TY90" fmla="*/ 3091 h 3799"/>
              <a:gd name="TX91" fmla="*/ 2251 w 2871"/>
              <a:gd name="TY91" fmla="*/ 3084 h 3799"/>
              <a:gd name="TX92" fmla="*/ 2261 w 2871"/>
              <a:gd name="TY92" fmla="*/ 3078 h 3799"/>
              <a:gd name="TX93" fmla="*/ 2267 w 2871"/>
              <a:gd name="TY93" fmla="*/ 3067 h 3799"/>
              <a:gd name="TX94" fmla="*/ 2270 w 2871"/>
              <a:gd name="TY94" fmla="*/ 3054 h 3799"/>
              <a:gd name="TX95" fmla="*/ 2272 w 2871"/>
              <a:gd name="TY95" fmla="*/ 3037 h 3799"/>
              <a:gd name="TX96" fmla="*/ 2269 w 2871"/>
              <a:gd name="TY96" fmla="*/ 3015 h 3799"/>
              <a:gd name="TX97" fmla="*/ 2266 w 2871"/>
              <a:gd name="TY97" fmla="*/ 2990 h 3799"/>
              <a:gd name="TX98" fmla="*/ 2261 w 2871"/>
              <a:gd name="TY98" fmla="*/ 2957 h 3799"/>
              <a:gd name="TX99" fmla="*/ 2259 w 2871"/>
              <a:gd name="TY99" fmla="*/ 2946 h 3799"/>
              <a:gd name="TX100" fmla="*/ 2257 w 2871"/>
              <a:gd name="TY100" fmla="*/ 2931 h 3799"/>
              <a:gd name="TX101" fmla="*/ 2254 w 2871"/>
              <a:gd name="TY101" fmla="*/ 2911 h 3799"/>
              <a:gd name="TX102" fmla="*/ 2251 w 2871"/>
              <a:gd name="TY102" fmla="*/ 2889 h 3799"/>
              <a:gd name="TX103" fmla="*/ 2248 w 2871"/>
              <a:gd name="TY103" fmla="*/ 2865 h 3799"/>
              <a:gd name="TX104" fmla="*/ 2247 w 2871"/>
              <a:gd name="TY104" fmla="*/ 2838 h 3799"/>
              <a:gd name="TX105" fmla="*/ 2246 w 2871"/>
              <a:gd name="TY105" fmla="*/ 2811 h 3799"/>
              <a:gd name="TX106" fmla="*/ 2247 w 2871"/>
              <a:gd name="TY106" fmla="*/ 2783 h 3799"/>
              <a:gd name="TX107" fmla="*/ 2251 w 2871"/>
              <a:gd name="TY107" fmla="*/ 2755 h 3799"/>
              <a:gd name="TX108" fmla="*/ 2255 w 2871"/>
              <a:gd name="TY108" fmla="*/ 2729 h 3799"/>
              <a:gd name="TX109" fmla="*/ 2263 w 2871"/>
              <a:gd name="TY109" fmla="*/ 2704 h 3799"/>
              <a:gd name="TX110" fmla="*/ 2274 w 2871"/>
              <a:gd name="TY110" fmla="*/ 2681 h 3799"/>
              <a:gd name="TX111" fmla="*/ 2288 w 2871"/>
              <a:gd name="TY111" fmla="*/ 2661 h 3799"/>
              <a:gd name="TX112" fmla="*/ 2305 w 2871"/>
              <a:gd name="TY112" fmla="*/ 2646 h 3799"/>
              <a:gd name="TX113" fmla="*/ 2290 w 2871"/>
              <a:gd name="TY113" fmla="*/ 2637 h 3799"/>
              <a:gd name="TX114" fmla="*/ 2275 w 2871"/>
              <a:gd name="TY114" fmla="*/ 2626 h 3799"/>
              <a:gd name="TX115" fmla="*/ 2261 w 2871"/>
              <a:gd name="TY115" fmla="*/ 2613 h 3799"/>
              <a:gd name="TX116" fmla="*/ 2247 w 2871"/>
              <a:gd name="TY116" fmla="*/ 2597 h 3799"/>
              <a:gd name="TX117" fmla="*/ 2237 w 2871"/>
              <a:gd name="TY117" fmla="*/ 2577 h 3799"/>
              <a:gd name="TX118" fmla="*/ 2230 w 2871"/>
              <a:gd name="TY118" fmla="*/ 2556 h 3799"/>
              <a:gd name="TX119" fmla="*/ 2230 w 2871"/>
              <a:gd name="TY119" fmla="*/ 2534 h 3799"/>
              <a:gd name="TX120" fmla="*/ 2236 w 2871"/>
              <a:gd name="TY120" fmla="*/ 2514 h 3799"/>
              <a:gd name="TX121" fmla="*/ 2246 w 2871"/>
              <a:gd name="TY121" fmla="*/ 2495 h 3799"/>
              <a:gd name="TX122" fmla="*/ 2262 w 2871"/>
              <a:gd name="TY122" fmla="*/ 2479 h 3799"/>
              <a:gd name="TX123" fmla="*/ 2274 w 2871"/>
              <a:gd name="TY123" fmla="*/ 2472 h 3799"/>
              <a:gd name="TX124" fmla="*/ 2289 w 2871"/>
              <a:gd name="TY124" fmla="*/ 2465 h 3799"/>
              <a:gd name="TX125" fmla="*/ 2307 w 2871"/>
              <a:gd name="TY125" fmla="*/ 2457 h 3799"/>
              <a:gd name="TX126" fmla="*/ 2327 w 2871"/>
              <a:gd name="TY126" fmla="*/ 2450 h 3799"/>
              <a:gd name="TX127" fmla="*/ 2348 w 2871"/>
              <a:gd name="TY127" fmla="*/ 2442 h 3799"/>
              <a:gd name="TX128" fmla="*/ 2366 w 2871"/>
              <a:gd name="TY128" fmla="*/ 2436 h 3799"/>
              <a:gd name="TX129" fmla="*/ 2382 w 2871"/>
              <a:gd name="TY129" fmla="*/ 2430 h 3799"/>
              <a:gd name="TX130" fmla="*/ 2395 w 2871"/>
              <a:gd name="TY130" fmla="*/ 2426 h 3799"/>
              <a:gd name="TX131" fmla="*/ 2402 w 2871"/>
              <a:gd name="TY131" fmla="*/ 2423 h 3799"/>
              <a:gd name="TX132" fmla="*/ 2401 w 2871"/>
              <a:gd name="TY132" fmla="*/ 2420 h 3799"/>
              <a:gd name="TX133" fmla="*/ 2400 w 2871"/>
              <a:gd name="TY133" fmla="*/ 2411 h 3799"/>
              <a:gd name="TX134" fmla="*/ 2397 w 2871"/>
              <a:gd name="TY134" fmla="*/ 2398 h 3799"/>
              <a:gd name="TX135" fmla="*/ 2396 w 2871"/>
              <a:gd name="TY135" fmla="*/ 2382 h 3799"/>
              <a:gd name="TX136" fmla="*/ 2395 w 2871"/>
              <a:gd name="TY136" fmla="*/ 2363 h 3799"/>
              <a:gd name="TX137" fmla="*/ 2396 w 2871"/>
              <a:gd name="TY137" fmla="*/ 2342 h 3799"/>
              <a:gd name="TX138" fmla="*/ 2399 w 2871"/>
              <a:gd name="TY138" fmla="*/ 2319 h 3799"/>
              <a:gd name="TX139" fmla="*/ 2404 w 2871"/>
              <a:gd name="TY139" fmla="*/ 2297 h 3799"/>
              <a:gd name="TX140" fmla="*/ 2412 w 2871"/>
              <a:gd name="TY140" fmla="*/ 2274 h 3799"/>
              <a:gd name="TX141" fmla="*/ 2425 w 2871"/>
              <a:gd name="TY141" fmla="*/ 2251 h 3799"/>
              <a:gd name="TX142" fmla="*/ 2443 w 2871"/>
              <a:gd name="TY142" fmla="*/ 2230 h 3799"/>
              <a:gd name="TX143" fmla="*/ 2464 w 2871"/>
              <a:gd name="TY143" fmla="*/ 2211 h 3799"/>
              <a:gd name="TX144" fmla="*/ 2481 w 2871"/>
              <a:gd name="TY144" fmla="*/ 2200 h 3799"/>
              <a:gd name="TX145" fmla="*/ 2501 w 2871"/>
              <a:gd name="TY145" fmla="*/ 2192 h 3799"/>
              <a:gd name="TX146" fmla="*/ 2523 w 2871"/>
              <a:gd name="TY146" fmla="*/ 2185 h 3799"/>
              <a:gd name="TX147" fmla="*/ 2549 w 2871"/>
              <a:gd name="TY147" fmla="*/ 2180 h 3799"/>
              <a:gd name="TX148" fmla="*/ 2574 w 2871"/>
              <a:gd name="TY148" fmla="*/ 2175 h 3799"/>
              <a:gd name="TX149" fmla="*/ 2600 w 2871"/>
              <a:gd name="TY149" fmla="*/ 2169 h 3799"/>
              <a:gd name="TX150" fmla="*/ 2625 w 2871"/>
              <a:gd name="TY150" fmla="*/ 2165 h 3799"/>
              <a:gd name="TX151" fmla="*/ 2648 w 2871"/>
              <a:gd name="TY151" fmla="*/ 2159 h 3799"/>
              <a:gd name="TX152" fmla="*/ 2669 w 2871"/>
              <a:gd name="TY152" fmla="*/ 2153 h 3799"/>
              <a:gd name="TX153" fmla="*/ 2688 w 2871"/>
              <a:gd name="TY153" fmla="*/ 2146 h 3799"/>
              <a:gd name="TX154" fmla="*/ 2701 w 2871"/>
              <a:gd name="TY154" fmla="*/ 2137 h 3799"/>
              <a:gd name="TX155" fmla="*/ 2711 w 2871"/>
              <a:gd name="TY155" fmla="*/ 2126 h 3799"/>
              <a:gd name="TX156" fmla="*/ 2711 w 2871"/>
              <a:gd name="TY156" fmla="*/ 2122 h 3799"/>
              <a:gd name="TX157" fmla="*/ 2708 w 2871"/>
              <a:gd name="TY157" fmla="*/ 2110 h 3799"/>
              <a:gd name="TX158" fmla="*/ 2704 w 2871"/>
              <a:gd name="TY158" fmla="*/ 2094 h 3799"/>
              <a:gd name="TX159" fmla="*/ 2698 w 2871"/>
              <a:gd name="TY159" fmla="*/ 2074 h 3799"/>
              <a:gd name="TX160" fmla="*/ 2691 w 2871"/>
              <a:gd name="TY160" fmla="*/ 2051 h 3799"/>
              <a:gd name="TX161" fmla="*/ 2683 w 2871"/>
              <a:gd name="TY161" fmla="*/ 2027 h 3799"/>
              <a:gd name="TX162" fmla="*/ 2674 w 2871"/>
              <a:gd name="TY162" fmla="*/ 2000 h 3799"/>
              <a:gd name="TX163" fmla="*/ 2664 w 2871"/>
              <a:gd name="TY163" fmla="*/ 1973 h 3799"/>
              <a:gd name="TX164" fmla="*/ 2656 w 2871"/>
              <a:gd name="TY164" fmla="*/ 1946 h 3799"/>
              <a:gd name="TX165" fmla="*/ 2647 w 2871"/>
              <a:gd name="TY165" fmla="*/ 1921 h 3799"/>
              <a:gd name="TX166" fmla="*/ 2640 w 2871"/>
              <a:gd name="TY166" fmla="*/ 1896 h 3799"/>
              <a:gd name="TX167" fmla="*/ 2633 w 2871"/>
              <a:gd name="TY167" fmla="*/ 1876 h 3799"/>
              <a:gd name="TX168" fmla="*/ 2629 w 2871"/>
              <a:gd name="TY168" fmla="*/ 1858 h 3799"/>
              <a:gd name="TX169" fmla="*/ 2625 w 2871"/>
              <a:gd name="TY169" fmla="*/ 1846 h 3799"/>
              <a:gd name="TX170" fmla="*/ 2609 w 2871"/>
              <a:gd name="TY170" fmla="*/ 1762 h 3799"/>
              <a:gd name="TX171" fmla="*/ 2594 w 2871"/>
              <a:gd name="TY171" fmla="*/ 1676 h 3799"/>
              <a:gd name="TX172" fmla="*/ 2581 w 2871"/>
              <a:gd name="TY172" fmla="*/ 1588 h 3799"/>
              <a:gd name="TX173" fmla="*/ 2571 w 2871"/>
              <a:gd name="TY173" fmla="*/ 1498 h 3799"/>
              <a:gd name="TX174" fmla="*/ 2564 w 2871"/>
              <a:gd name="TY174" fmla="*/ 1406 h 3799"/>
              <a:gd name="TX175" fmla="*/ 2562 w 2871"/>
              <a:gd name="TY175" fmla="*/ 1314 h 3799"/>
              <a:gd name="TX176" fmla="*/ 2562 w 2871"/>
              <a:gd name="TY176" fmla="*/ 1242 h 3799"/>
              <a:gd name="TX177" fmla="*/ 2559 w 2871"/>
              <a:gd name="TY177" fmla="*/ 1173 h 3799"/>
              <a:gd name="TX178" fmla="*/ 2555 w 2871"/>
              <a:gd name="TY178" fmla="*/ 1104 h 3799"/>
              <a:gd name="TX179" fmla="*/ 2547 w 2871"/>
              <a:gd name="TY179" fmla="*/ 1035 h 3799"/>
              <a:gd name="TX180" fmla="*/ 2535 w 2871"/>
              <a:gd name="TY180" fmla="*/ 968 h 3799"/>
              <a:gd name="TX181" fmla="*/ 2519 w 2871"/>
              <a:gd name="TY181" fmla="*/ 902 h 3799"/>
              <a:gd name="TX182" fmla="*/ 2498 w 2871"/>
              <a:gd name="TY182" fmla="*/ 838 h 3799"/>
              <a:gd name="TX183" fmla="*/ 2469 w 2871"/>
              <a:gd name="TY183" fmla="*/ 775 h 3799"/>
              <a:gd name="TX184" fmla="*/ 2433 w 2871"/>
              <a:gd name="TY184" fmla="*/ 709 h 3799"/>
              <a:gd name="TX185" fmla="*/ 2393 w 2871"/>
              <a:gd name="TY185" fmla="*/ 648 h 3799"/>
              <a:gd name="TX186" fmla="*/ 2350 w 2871"/>
              <a:gd name="TY186" fmla="*/ 593 h 3799"/>
              <a:gd name="TX187" fmla="*/ 2304 w 2871"/>
              <a:gd name="TY187" fmla="*/ 541 h 3799"/>
              <a:gd name="TX188" fmla="*/ 2255 w 2871"/>
              <a:gd name="TY188" fmla="*/ 493 h 3799"/>
              <a:gd name="TX189" fmla="*/ 2205 w 2871"/>
              <a:gd name="TY189" fmla="*/ 451 h 3799"/>
              <a:gd name="TX190" fmla="*/ 2153 w 2871"/>
              <a:gd name="TY190" fmla="*/ 411 h 3799"/>
              <a:gd name="TX191" fmla="*/ 2098 w 2871"/>
              <a:gd name="TY191" fmla="*/ 375 h 3799"/>
              <a:gd name="TX192" fmla="*/ 2044 w 2871"/>
              <a:gd name="TY192" fmla="*/ 343 h 3799"/>
              <a:gd name="TX193" fmla="*/ 1988 w 2871"/>
              <a:gd name="TY193" fmla="*/ 315 h 3799"/>
              <a:gd name="TX194" fmla="*/ 1932 w 2871"/>
              <a:gd name="TY194" fmla="*/ 290 h 3799"/>
              <a:gd name="TX195" fmla="*/ 1876 w 2871"/>
              <a:gd name="TY195" fmla="*/ 267 h 3799"/>
              <a:gd name="TX196" fmla="*/ 1820 w 2871"/>
              <a:gd name="TY196" fmla="*/ 247 h 3799"/>
              <a:gd name="TX197" fmla="*/ 1765 w 2871"/>
              <a:gd name="TY197" fmla="*/ 231 h 3799"/>
              <a:gd name="TX198" fmla="*/ 1711 w 2871"/>
              <a:gd name="TY198" fmla="*/ 216 h 3799"/>
              <a:gd name="TX199" fmla="*/ 1658 w 2871"/>
              <a:gd name="TY199" fmla="*/ 204 h 3799"/>
              <a:gd name="TX200" fmla="*/ 1607 w 2871"/>
              <a:gd name="TY200" fmla="*/ 194 h 3799"/>
              <a:gd name="TX201" fmla="*/ 1559 w 2871"/>
              <a:gd name="TY201" fmla="*/ 186 h 3799"/>
              <a:gd name="TX202" fmla="*/ 1511 w 2871"/>
              <a:gd name="TY202" fmla="*/ 179 h 3799"/>
              <a:gd name="TX203" fmla="*/ 1467 w 2871"/>
              <a:gd name="TY203" fmla="*/ 174 h 3799"/>
              <a:gd name="TX204" fmla="*/ 1427 w 2871"/>
              <a:gd name="TY204" fmla="*/ 170 h 3799"/>
              <a:gd name="TX205" fmla="*/ 1390 w 2871"/>
              <a:gd name="TY205" fmla="*/ 167 h 3799"/>
              <a:gd name="TX206" fmla="*/ 1356 w 2871"/>
              <a:gd name="TY206" fmla="*/ 166 h 3799"/>
              <a:gd name="TX207" fmla="*/ 1327 w 2871"/>
              <a:gd name="TY207" fmla="*/ 165 h 3799"/>
              <a:gd name="TX208" fmla="*/ 1302 w 2871"/>
              <a:gd name="TY208" fmla="*/ 165 h 3799"/>
              <a:gd name="TX210" fmla="*/ 1340 w 2871"/>
              <a:gd name="TY210" fmla="*/ 0 h 3799"/>
              <a:gd name="TX211" fmla="*/ 1375 w 2871"/>
              <a:gd name="TY211" fmla="*/ 0 h 3799"/>
              <a:gd name="TX212" fmla="*/ 1412 w 2871"/>
              <a:gd name="TY212" fmla="*/ 1 h 3799"/>
              <a:gd name="TX213" fmla="*/ 1453 w 2871"/>
              <a:gd name="TY213" fmla="*/ 4 h 3799"/>
              <a:gd name="TX214" fmla="*/ 1497 w 2871"/>
              <a:gd name="TY214" fmla="*/ 8 h 3799"/>
              <a:gd name="TX215" fmla="*/ 1546 w 2871"/>
              <a:gd name="TY215" fmla="*/ 12 h 3799"/>
              <a:gd name="TX216" fmla="*/ 1596 w 2871"/>
              <a:gd name="TY216" fmla="*/ 19 h 3799"/>
              <a:gd name="TX217" fmla="*/ 1649 w 2871"/>
              <a:gd name="TY217" fmla="*/ 29 h 3799"/>
              <a:gd name="TX218" fmla="*/ 1703 w 2871"/>
              <a:gd name="TY218" fmla="*/ 40 h 3799"/>
              <a:gd name="TX219" fmla="*/ 1760 w 2871"/>
              <a:gd name="TY219" fmla="*/ 54 h 3799"/>
              <a:gd name="TX220" fmla="*/ 1819 w 2871"/>
              <a:gd name="TY220" fmla="*/ 70 h 3799"/>
              <a:gd name="TX221" fmla="*/ 1878 w 2871"/>
              <a:gd name="TY221" fmla="*/ 89 h 3799"/>
              <a:gd name="TX222" fmla="*/ 1938 w 2871"/>
              <a:gd name="TY222" fmla="*/ 112 h 3799"/>
              <a:gd name="TX223" fmla="*/ 1999 w 2871"/>
              <a:gd name="TY223" fmla="*/ 137 h 3799"/>
              <a:gd name="TX224" fmla="*/ 2059 w 2871"/>
              <a:gd name="TY224" fmla="*/ 166 h 3799"/>
              <a:gd name="TX225" fmla="*/ 2120 w 2871"/>
              <a:gd name="TY225" fmla="*/ 199 h 3799"/>
              <a:gd name="TX226" fmla="*/ 2180 w 2871"/>
              <a:gd name="TY226" fmla="*/ 236 h 3799"/>
              <a:gd name="TX227" fmla="*/ 2240 w 2871"/>
              <a:gd name="TY227" fmla="*/ 277 h 3799"/>
              <a:gd name="TX228" fmla="*/ 2299 w 2871"/>
              <a:gd name="TY228" fmla="*/ 322 h 3799"/>
              <a:gd name="TX229" fmla="*/ 2357 w 2871"/>
              <a:gd name="TY229" fmla="*/ 373 h 3799"/>
              <a:gd name="TX230" fmla="*/ 2412 w 2871"/>
              <a:gd name="TY230" fmla="*/ 427 h 3799"/>
              <a:gd name="TX231" fmla="*/ 2466 w 2871"/>
              <a:gd name="TY231" fmla="*/ 488 h 3799"/>
              <a:gd name="TX232" fmla="*/ 2518 w 2871"/>
              <a:gd name="TY232" fmla="*/ 553 h 3799"/>
              <a:gd name="TX233" fmla="*/ 2567 w 2871"/>
              <a:gd name="TY233" fmla="*/ 624 h 3799"/>
              <a:gd name="TX234" fmla="*/ 2612 w 2871"/>
              <a:gd name="TY234" fmla="*/ 701 h 3799"/>
              <a:gd name="TX235" fmla="*/ 2642 w 2871"/>
              <a:gd name="TY235" fmla="*/ 759 h 3799"/>
              <a:gd name="TX236" fmla="*/ 2666 w 2871"/>
              <a:gd name="TY236" fmla="*/ 819 h 3799"/>
              <a:gd name="TX237" fmla="*/ 2684 w 2871"/>
              <a:gd name="TY237" fmla="*/ 880 h 3799"/>
              <a:gd name="TX238" fmla="*/ 2698 w 2871"/>
              <a:gd name="TY238" fmla="*/ 942 h 3799"/>
              <a:gd name="TX239" fmla="*/ 2708 w 2871"/>
              <a:gd name="TY239" fmla="*/ 1004 h 3799"/>
              <a:gd name="TX240" fmla="*/ 2715 w 2871"/>
              <a:gd name="TY240" fmla="*/ 1067 h 3799"/>
              <a:gd name="TX241" fmla="*/ 2720 w 2871"/>
              <a:gd name="TY241" fmla="*/ 1129 h 3799"/>
              <a:gd name="TX242" fmla="*/ 2722 w 2871"/>
              <a:gd name="TY242" fmla="*/ 1190 h 3799"/>
              <a:gd name="TX243" fmla="*/ 2723 w 2871"/>
              <a:gd name="TY243" fmla="*/ 1253 h 3799"/>
              <a:gd name="TX244" fmla="*/ 2723 w 2871"/>
              <a:gd name="TY244" fmla="*/ 1314 h 3799"/>
              <a:gd name="TX245" fmla="*/ 2727 w 2871"/>
              <a:gd name="TY245" fmla="*/ 1417 h 3799"/>
              <a:gd name="TX246" fmla="*/ 2735 w 2871"/>
              <a:gd name="TY246" fmla="*/ 1520 h 3799"/>
              <a:gd name="TX247" fmla="*/ 2749 w 2871"/>
              <a:gd name="TY247" fmla="*/ 1620 h 3799"/>
              <a:gd name="TX248" fmla="*/ 2765 w 2871"/>
              <a:gd name="TY248" fmla="*/ 1718 h 3799"/>
              <a:gd name="TX249" fmla="*/ 2783 w 2871"/>
              <a:gd name="TY249" fmla="*/ 1814 h 3799"/>
              <a:gd name="TX250" fmla="*/ 2786 w 2871"/>
              <a:gd name="TY250" fmla="*/ 1824 h 3799"/>
              <a:gd name="TX251" fmla="*/ 2791 w 2871"/>
              <a:gd name="TY251" fmla="*/ 1840 h 3799"/>
              <a:gd name="TX252" fmla="*/ 2798 w 2871"/>
              <a:gd name="TY252" fmla="*/ 1858 h 3799"/>
              <a:gd name="TX253" fmla="*/ 2807 w 2871"/>
              <a:gd name="TY253" fmla="*/ 1883 h 3799"/>
              <a:gd name="TX254" fmla="*/ 2816 w 2871"/>
              <a:gd name="TY254" fmla="*/ 1908 h 3799"/>
              <a:gd name="TX255" fmla="*/ 2825 w 2871"/>
              <a:gd name="TY255" fmla="*/ 1937 h 3799"/>
              <a:gd name="TX256" fmla="*/ 2835 w 2871"/>
              <a:gd name="TY256" fmla="*/ 1968 h 3799"/>
              <a:gd name="TX257" fmla="*/ 2845 w 2871"/>
              <a:gd name="TY257" fmla="*/ 2000 h 3799"/>
              <a:gd name="TX258" fmla="*/ 2853 w 2871"/>
              <a:gd name="TY258" fmla="*/ 2033 h 3799"/>
              <a:gd name="TX259" fmla="*/ 2861 w 2871"/>
              <a:gd name="TY259" fmla="*/ 2066 h 3799"/>
              <a:gd name="TX260" fmla="*/ 2867 w 2871"/>
              <a:gd name="TY260" fmla="*/ 2097 h 3799"/>
              <a:gd name="TX261" fmla="*/ 2870 w 2871"/>
              <a:gd name="TY261" fmla="*/ 2129 h 3799"/>
              <a:gd name="TX262" fmla="*/ 2870 w 2871"/>
              <a:gd name="TY262" fmla="*/ 2158 h 3799"/>
              <a:gd name="TX263" fmla="*/ 2868 w 2871"/>
              <a:gd name="TY263" fmla="*/ 2184 h 3799"/>
              <a:gd name="TX264" fmla="*/ 2867 w 2871"/>
              <a:gd name="TY264" fmla="*/ 2191 h 3799"/>
              <a:gd name="TX265" fmla="*/ 2862 w 2871"/>
              <a:gd name="TY265" fmla="*/ 2199 h 3799"/>
              <a:gd name="TX266" fmla="*/ 2855 w 2871"/>
              <a:gd name="TY266" fmla="*/ 2211 h 3799"/>
              <a:gd name="TX267" fmla="*/ 2845 w 2871"/>
              <a:gd name="TY267" fmla="*/ 2223 h 3799"/>
              <a:gd name="TX268" fmla="*/ 2832 w 2871"/>
              <a:gd name="TY268" fmla="*/ 2237 h 3799"/>
              <a:gd name="TX269" fmla="*/ 2816 w 2871"/>
              <a:gd name="TY269" fmla="*/ 2252 h 3799"/>
              <a:gd name="TX270" fmla="*/ 2797 w 2871"/>
              <a:gd name="TY270" fmla="*/ 2269 h 3799"/>
              <a:gd name="TX271" fmla="*/ 2774 w 2871"/>
              <a:gd name="TY271" fmla="*/ 2284 h 3799"/>
              <a:gd name="TX272" fmla="*/ 2748 w 2871"/>
              <a:gd name="TY272" fmla="*/ 2297 h 3799"/>
              <a:gd name="TX273" fmla="*/ 2718 w 2871"/>
              <a:gd name="TY273" fmla="*/ 2311 h 3799"/>
              <a:gd name="TX274" fmla="*/ 2683 w 2871"/>
              <a:gd name="TY274" fmla="*/ 2323 h 3799"/>
              <a:gd name="TX275" fmla="*/ 2645 w 2871"/>
              <a:gd name="TY275" fmla="*/ 2332 h 3799"/>
              <a:gd name="TX276" fmla="*/ 2602 w 2871"/>
              <a:gd name="TY276" fmla="*/ 2339 h 3799"/>
              <a:gd name="TX277" fmla="*/ 2555 w 2871"/>
              <a:gd name="TY277" fmla="*/ 2344 h 3799"/>
              <a:gd name="TX278" fmla="*/ 2556 w 2871"/>
              <a:gd name="TY278" fmla="*/ 2348 h 3799"/>
              <a:gd name="TX279" fmla="*/ 2558 w 2871"/>
              <a:gd name="TY279" fmla="*/ 2358 h 3799"/>
              <a:gd name="TX280" fmla="*/ 2559 w 2871"/>
              <a:gd name="TY280" fmla="*/ 2373 h 3799"/>
              <a:gd name="TX281" fmla="*/ 2562 w 2871"/>
              <a:gd name="TY281" fmla="*/ 2391 h 3799"/>
              <a:gd name="TX282" fmla="*/ 2562 w 2871"/>
              <a:gd name="TY282" fmla="*/ 2412 h 3799"/>
              <a:gd name="TX283" fmla="*/ 2562 w 2871"/>
              <a:gd name="TY283" fmla="*/ 2435 h 3799"/>
              <a:gd name="TX284" fmla="*/ 2558 w 2871"/>
              <a:gd name="TY284" fmla="*/ 2459 h 3799"/>
              <a:gd name="TX285" fmla="*/ 2553 w 2871"/>
              <a:gd name="TY285" fmla="*/ 2482 h 3799"/>
              <a:gd name="TX286" fmla="*/ 2544 w 2871"/>
              <a:gd name="TY286" fmla="*/ 2504 h 3799"/>
              <a:gd name="TX287" fmla="*/ 2533 w 2871"/>
              <a:gd name="TY287" fmla="*/ 2524 h 3799"/>
              <a:gd name="TX288" fmla="*/ 2516 w 2871"/>
              <a:gd name="TY288" fmla="*/ 2541 h 3799"/>
              <a:gd name="TX289" fmla="*/ 2496 w 2871"/>
              <a:gd name="TY289" fmla="*/ 2556 h 3799"/>
              <a:gd name="TX290" fmla="*/ 2474 w 2871"/>
              <a:gd name="TY290" fmla="*/ 2569 h 3799"/>
              <a:gd name="TX291" fmla="*/ 2484 w 2871"/>
              <a:gd name="TY291" fmla="*/ 2583 h 3799"/>
              <a:gd name="TX292" fmla="*/ 2492 w 2871"/>
              <a:gd name="TY292" fmla="*/ 2599 h 3799"/>
              <a:gd name="TX293" fmla="*/ 2499 w 2871"/>
              <a:gd name="TY293" fmla="*/ 2616 h 3799"/>
              <a:gd name="TX294" fmla="*/ 2501 w 2871"/>
              <a:gd name="TY294" fmla="*/ 2636 h 3799"/>
              <a:gd name="TX295" fmla="*/ 2501 w 2871"/>
              <a:gd name="TY295" fmla="*/ 2658 h 3799"/>
              <a:gd name="TX296" fmla="*/ 2497 w 2871"/>
              <a:gd name="TY296" fmla="*/ 2682 h 3799"/>
              <a:gd name="TX297" fmla="*/ 2490 w 2871"/>
              <a:gd name="TY297" fmla="*/ 2702 h 3799"/>
              <a:gd name="TX298" fmla="*/ 2480 w 2871"/>
              <a:gd name="TY298" fmla="*/ 2718 h 3799"/>
              <a:gd name="TX299" fmla="*/ 2468 w 2871"/>
              <a:gd name="TY299" fmla="*/ 2732 h 3799"/>
              <a:gd name="TX300" fmla="*/ 2454 w 2871"/>
              <a:gd name="TY300" fmla="*/ 2742 h 3799"/>
              <a:gd name="TX301" fmla="*/ 2441 w 2871"/>
              <a:gd name="TY301" fmla="*/ 2752 h 3799"/>
              <a:gd name="TX302" fmla="*/ 2429 w 2871"/>
              <a:gd name="TY302" fmla="*/ 2760 h 3799"/>
              <a:gd name="TX303" fmla="*/ 2417 w 2871"/>
              <a:gd name="TY303" fmla="*/ 2768 h 3799"/>
              <a:gd name="TX304" fmla="*/ 2412 w 2871"/>
              <a:gd name="TY304" fmla="*/ 2775 h 3799"/>
              <a:gd name="TX305" fmla="*/ 2410 w 2871"/>
              <a:gd name="TY305" fmla="*/ 2786 h 3799"/>
              <a:gd name="TX306" fmla="*/ 2408 w 2871"/>
              <a:gd name="TY306" fmla="*/ 2801 h 3799"/>
              <a:gd name="TX307" fmla="*/ 2408 w 2871"/>
              <a:gd name="TY307" fmla="*/ 2820 h 3799"/>
              <a:gd name="TX308" fmla="*/ 2409 w 2871"/>
              <a:gd name="TY308" fmla="*/ 2841 h 3799"/>
              <a:gd name="TX309" fmla="*/ 2411 w 2871"/>
              <a:gd name="TY309" fmla="*/ 2861 h 3799"/>
              <a:gd name="TX310" fmla="*/ 2414 w 2871"/>
              <a:gd name="TY310" fmla="*/ 2882 h 3799"/>
              <a:gd name="TX311" fmla="*/ 2416 w 2871"/>
              <a:gd name="TY311" fmla="*/ 2901 h 3799"/>
              <a:gd name="TX312" fmla="*/ 2418 w 2871"/>
              <a:gd name="TY312" fmla="*/ 2918 h 3799"/>
              <a:gd name="TX313" fmla="*/ 2421 w 2871"/>
              <a:gd name="TY313" fmla="*/ 2931 h 3799"/>
              <a:gd name="TX314" fmla="*/ 2423 w 2871"/>
              <a:gd name="TY314" fmla="*/ 2949 h 3799"/>
              <a:gd name="TX315" fmla="*/ 2426 w 2871"/>
              <a:gd name="TY315" fmla="*/ 2969 h 3799"/>
              <a:gd name="TX316" fmla="*/ 2429 w 2871"/>
              <a:gd name="TY316" fmla="*/ 2990 h 3799"/>
              <a:gd name="TX317" fmla="*/ 2431 w 2871"/>
              <a:gd name="TY317" fmla="*/ 3013 h 3799"/>
              <a:gd name="TX318" fmla="*/ 2431 w 2871"/>
              <a:gd name="TY318" fmla="*/ 3035 h 3799"/>
              <a:gd name="TX319" fmla="*/ 2431 w 2871"/>
              <a:gd name="TY319" fmla="*/ 3058 h 3799"/>
              <a:gd name="TX320" fmla="*/ 2428 w 2871"/>
              <a:gd name="TY320" fmla="*/ 3082 h 3799"/>
              <a:gd name="TX321" fmla="*/ 2423 w 2871"/>
              <a:gd name="TY321" fmla="*/ 3105 h 3799"/>
              <a:gd name="TX322" fmla="*/ 2416 w 2871"/>
              <a:gd name="TY322" fmla="*/ 3127 h 3799"/>
              <a:gd name="TX323" fmla="*/ 2406 w 2871"/>
              <a:gd name="TY323" fmla="*/ 3149 h 3799"/>
              <a:gd name="TX324" fmla="*/ 2393 w 2871"/>
              <a:gd name="TY324" fmla="*/ 3170 h 3799"/>
              <a:gd name="TX325" fmla="*/ 2376 w 2871"/>
              <a:gd name="TY325" fmla="*/ 3190 h 3799"/>
              <a:gd name="TX326" fmla="*/ 2355 w 2871"/>
              <a:gd name="TY326" fmla="*/ 3208 h 3799"/>
              <a:gd name="TX327" fmla="*/ 2329 w 2871"/>
              <a:gd name="TY327" fmla="*/ 3224 h 3799"/>
              <a:gd name="TX328" fmla="*/ 2299 w 2871"/>
              <a:gd name="TY328" fmla="*/ 3238 h 3799"/>
              <a:gd name="TX329" fmla="*/ 2265 w 2871"/>
              <a:gd name="TY329" fmla="*/ 3250 h 3799"/>
              <a:gd name="TX330" fmla="*/ 2224 w 2871"/>
              <a:gd name="TY330" fmla="*/ 3259 h 3799"/>
              <a:gd name="TX331" fmla="*/ 2211 w 2871"/>
              <a:gd name="TY331" fmla="*/ 3260 h 3799"/>
              <a:gd name="TX332" fmla="*/ 2195 w 2871"/>
              <a:gd name="TY332" fmla="*/ 3260 h 3799"/>
              <a:gd name="TX333" fmla="*/ 2173 w 2871"/>
              <a:gd name="TY333" fmla="*/ 3259 h 3799"/>
              <a:gd name="TX334" fmla="*/ 2150 w 2871"/>
              <a:gd name="TY334" fmla="*/ 3258 h 3799"/>
              <a:gd name="TX335" fmla="*/ 2122 w 2871"/>
              <a:gd name="TY335" fmla="*/ 3257 h 3799"/>
              <a:gd name="TX336" fmla="*/ 2094 w 2871"/>
              <a:gd name="TY336" fmla="*/ 3256 h 3799"/>
              <a:gd name="TX337" fmla="*/ 2064 w 2871"/>
              <a:gd name="TY337" fmla="*/ 3254 h 3799"/>
              <a:gd name="TX338" fmla="*/ 2032 w 2871"/>
              <a:gd name="TY338" fmla="*/ 3256 h 3799"/>
              <a:gd name="TX339" fmla="*/ 2000 w 2871"/>
              <a:gd name="TY339" fmla="*/ 3257 h 3799"/>
              <a:gd name="TX340" fmla="*/ 1968 w 2871"/>
              <a:gd name="TY340" fmla="*/ 3260 h 3799"/>
              <a:gd name="TX341" fmla="*/ 1938 w 2871"/>
              <a:gd name="TY341" fmla="*/ 3266 h 3799"/>
              <a:gd name="TX342" fmla="*/ 1908 w 2871"/>
              <a:gd name="TY342" fmla="*/ 3274 h 3799"/>
              <a:gd name="TX343" fmla="*/ 1879 w 2871"/>
              <a:gd name="TY343" fmla="*/ 3286 h 3799"/>
              <a:gd name="TX344" fmla="*/ 1853 w 2871"/>
              <a:gd name="TY344" fmla="*/ 3299 h 3799"/>
              <a:gd name="TX345" fmla="*/ 1830 w 2871"/>
              <a:gd name="TY345" fmla="*/ 3317 h 3799"/>
              <a:gd name="TX346" fmla="*/ 1812 w 2871"/>
              <a:gd name="TY346" fmla="*/ 3339 h 3799"/>
              <a:gd name="TX347" fmla="*/ 1791 w 2871"/>
              <a:gd name="TY347" fmla="*/ 3370 h 3799"/>
              <a:gd name="TX348" fmla="*/ 1774 w 2871"/>
              <a:gd name="TY348" fmla="*/ 3407 h 3799"/>
              <a:gd name="TX349" fmla="*/ 1758 w 2871"/>
              <a:gd name="TY349" fmla="*/ 3447 h 3799"/>
              <a:gd name="TX350" fmla="*/ 1746 w 2871"/>
              <a:gd name="TY350" fmla="*/ 3490 h 3799"/>
              <a:gd name="TX351" fmla="*/ 1737 w 2871"/>
              <a:gd name="TY351" fmla="*/ 3536 h 3799"/>
              <a:gd name="TX352" fmla="*/ 1730 w 2871"/>
              <a:gd name="TY352" fmla="*/ 3583 h 3799"/>
              <a:gd name="TX353" fmla="*/ 1726 w 2871"/>
              <a:gd name="TY353" fmla="*/ 3630 h 3799"/>
              <a:gd name="TX354" fmla="*/ 1725 w 2871"/>
              <a:gd name="TY354" fmla="*/ 3677 h 3799"/>
              <a:gd name="TX355" fmla="*/ 1726 w 2871"/>
              <a:gd name="TY355" fmla="*/ 3679 h 3799"/>
              <a:gd name="TX356" fmla="*/ 1726 w 2871"/>
              <a:gd name="TY356" fmla="*/ 3684 h 3799"/>
              <a:gd name="TX357" fmla="*/ 1727 w 2871"/>
              <a:gd name="TY357" fmla="*/ 3692 h 3799"/>
              <a:gd name="TX358" fmla="*/ 1727 w 2871"/>
              <a:gd name="TY358" fmla="*/ 3702 h 3799"/>
              <a:gd name="TX359" fmla="*/ 1727 w 2871"/>
              <a:gd name="TY359" fmla="*/ 3714 h 3799"/>
              <a:gd name="TX360" fmla="*/ 1726 w 2871"/>
              <a:gd name="TY360" fmla="*/ 3727 h 3799"/>
              <a:gd name="TX361" fmla="*/ 1723 w 2871"/>
              <a:gd name="TY361" fmla="*/ 3740 h 3799"/>
              <a:gd name="TX362" fmla="*/ 1719 w 2871"/>
              <a:gd name="TY362" fmla="*/ 3754 h 3799"/>
              <a:gd name="TX363" fmla="*/ 1713 w 2871"/>
              <a:gd name="TY363" fmla="*/ 3766 h 3799"/>
              <a:gd name="TX364" fmla="*/ 1704 w 2871"/>
              <a:gd name="TY364" fmla="*/ 3777 h 3799"/>
              <a:gd name="TX365" fmla="*/ 1694 w 2871"/>
              <a:gd name="TY365" fmla="*/ 3786 h 3799"/>
              <a:gd name="TX366" fmla="*/ 1680 w 2871"/>
              <a:gd name="TY366" fmla="*/ 3793 h 3799"/>
              <a:gd name="TX367" fmla="*/ 1663 w 2871"/>
              <a:gd name="TY367" fmla="*/ 3798 h 3799"/>
              <a:gd name="TX368" fmla="*/ 1642 w 2871"/>
              <a:gd name="TY368" fmla="*/ 3798 h 3799"/>
              <a:gd name="TX369" fmla="*/ 697 w 2871"/>
              <a:gd name="TY369" fmla="*/ 3673 h 3799"/>
              <a:gd name="TX370" fmla="*/ 682 w 2871"/>
              <a:gd name="TY370" fmla="*/ 3669 h 3799"/>
              <a:gd name="TX371" fmla="*/ 667 w 2871"/>
              <a:gd name="TY371" fmla="*/ 3664 h 3799"/>
              <a:gd name="TX372" fmla="*/ 654 w 2871"/>
              <a:gd name="TY372" fmla="*/ 3654 h 3799"/>
              <a:gd name="TX373" fmla="*/ 539 w 2871"/>
              <a:gd name="TY373" fmla="*/ 3555 h 3799"/>
              <a:gd name="TX374" fmla="*/ 527 w 2871"/>
              <a:gd name="TY374" fmla="*/ 3542 h 3799"/>
              <a:gd name="TX375" fmla="*/ 519 w 2871"/>
              <a:gd name="TY375" fmla="*/ 3528 h 3799"/>
              <a:gd name="TX376" fmla="*/ 513 w 2871"/>
              <a:gd name="TY376" fmla="*/ 3512 h 3799"/>
              <a:gd name="TX377" fmla="*/ 511 w 2871"/>
              <a:gd name="TY377" fmla="*/ 3496 h 3799"/>
              <a:gd name="TX378" fmla="*/ 511 w 2871"/>
              <a:gd name="TY378" fmla="*/ 3394 h 3799"/>
              <a:gd name="TX379" fmla="*/ 514 w 2871"/>
              <a:gd name="TY379" fmla="*/ 3294 h 3799"/>
              <a:gd name="TX380" fmla="*/ 520 w 2871"/>
              <a:gd name="TY380" fmla="*/ 3192 h 3799"/>
              <a:gd name="TX381" fmla="*/ 524 w 2871"/>
              <a:gd name="TY381" fmla="*/ 3102 h 3799"/>
              <a:gd name="TX382" fmla="*/ 528 w 2871"/>
              <a:gd name="TY382" fmla="*/ 3008 h 3799"/>
              <a:gd name="TX383" fmla="*/ 530 w 2871"/>
              <a:gd name="TY383" fmla="*/ 2911 h 3799"/>
              <a:gd name="TX384" fmla="*/ 528 w 2871"/>
              <a:gd name="TY384" fmla="*/ 2833 h 3799"/>
              <a:gd name="TX385" fmla="*/ 522 w 2871"/>
              <a:gd name="TY385" fmla="*/ 2757 h 3799"/>
              <a:gd name="TX386" fmla="*/ 513 w 2871"/>
              <a:gd name="TY386" fmla="*/ 2686 h 3799"/>
              <a:gd name="TX387" fmla="*/ 501 w 2871"/>
              <a:gd name="TY387" fmla="*/ 2618 h 3799"/>
              <a:gd name="TX388" fmla="*/ 487 w 2871"/>
              <a:gd name="TY388" fmla="*/ 2553 h 3799"/>
              <a:gd name="TX389" fmla="*/ 471 w 2871"/>
              <a:gd name="TY389" fmla="*/ 2493 h 3799"/>
              <a:gd name="TX390" fmla="*/ 453 w 2871"/>
              <a:gd name="TY390" fmla="*/ 2436 h 3799"/>
              <a:gd name="TX391" fmla="*/ 434 w 2871"/>
              <a:gd name="TY391" fmla="*/ 2383 h 3799"/>
              <a:gd name="TX392" fmla="*/ 415 w 2871"/>
              <a:gd name="TY392" fmla="*/ 2333 h 3799"/>
              <a:gd name="TX393" fmla="*/ 394 w 2871"/>
              <a:gd name="TY393" fmla="*/ 2288 h 3799"/>
              <a:gd name="TX394" fmla="*/ 373 w 2871"/>
              <a:gd name="TY394" fmla="*/ 2247 h 3799"/>
              <a:gd name="TX395" fmla="*/ 353 w 2871"/>
              <a:gd name="TY395" fmla="*/ 2210 h 3799"/>
              <a:gd name="TX396" fmla="*/ 335 w 2871"/>
              <a:gd name="TY396" fmla="*/ 2176 h 3799"/>
              <a:gd name="TX397" fmla="*/ 316 w 2871"/>
              <a:gd name="TY397" fmla="*/ 2147 h 3799"/>
              <a:gd name="TX398" fmla="*/ 300 w 2871"/>
              <a:gd name="TY398" fmla="*/ 2122 h 3799"/>
              <a:gd name="TX399" fmla="*/ 285 w 2871"/>
              <a:gd name="TY399" fmla="*/ 2102 h 3799"/>
              <a:gd name="TX400" fmla="*/ 274 w 2871"/>
              <a:gd name="TY400" fmla="*/ 2086 h 3799"/>
              <a:gd name="TX401" fmla="*/ 264 w 2871"/>
              <a:gd name="TY401" fmla="*/ 2074 h 3799"/>
              <a:gd name="TX402" fmla="*/ 259 w 2871"/>
              <a:gd name="TY402" fmla="*/ 2066 h 3799"/>
              <a:gd name="TX403" fmla="*/ 256 w 2871"/>
              <a:gd name="TY403" fmla="*/ 2064 h 3799"/>
              <a:gd name="TX404" fmla="*/ 203 w 2871"/>
              <a:gd name="TY404" fmla="*/ 1987 h 3799"/>
              <a:gd name="TX405" fmla="*/ 157 w 2871"/>
              <a:gd name="TY405" fmla="*/ 1907 h 3799"/>
              <a:gd name="TX406" fmla="*/ 115 w 2871"/>
              <a:gd name="TY406" fmla="*/ 1825 h 3799"/>
              <a:gd name="TX407" fmla="*/ 81 w 2871"/>
              <a:gd name="TY407" fmla="*/ 1740 h 3799"/>
              <a:gd name="TX408" fmla="*/ 52 w 2871"/>
              <a:gd name="TY408" fmla="*/ 1653 h 3799"/>
              <a:gd name="TX409" fmla="*/ 29 w 2871"/>
              <a:gd name="TY409" fmla="*/ 1564 h 3799"/>
              <a:gd name="TX410" fmla="*/ 13 w 2871"/>
              <a:gd name="TY410" fmla="*/ 1473 h 3799"/>
              <a:gd name="TX411" fmla="*/ 3 w 2871"/>
              <a:gd name="TY411" fmla="*/ 1381 h 3799"/>
              <a:gd name="TX412" fmla="*/ 0 w 2871"/>
              <a:gd name="TY412" fmla="*/ 1287 h 3799"/>
              <a:gd name="TX413" fmla="*/ 3 w 2871"/>
              <a:gd name="TY413" fmla="*/ 1191 h 3799"/>
              <a:gd name="TX414" fmla="*/ 13 w 2871"/>
              <a:gd name="TY414" fmla="*/ 1099 h 3799"/>
              <a:gd name="TX415" fmla="*/ 29 w 2871"/>
              <a:gd name="TY415" fmla="*/ 1008 h 3799"/>
              <a:gd name="TX416" fmla="*/ 52 w 2871"/>
              <a:gd name="TY416" fmla="*/ 919 h 3799"/>
              <a:gd name="TX417" fmla="*/ 80 w 2871"/>
              <a:gd name="TY417" fmla="*/ 833 h 3799"/>
              <a:gd name="TX418" fmla="*/ 113 w 2871"/>
              <a:gd name="TY418" fmla="*/ 750 h 3799"/>
              <a:gd name="TX419" fmla="*/ 152 w 2871"/>
              <a:gd name="TY419" fmla="*/ 670 h 3799"/>
              <a:gd name="TX420" fmla="*/ 196 w 2871"/>
              <a:gd name="TY420" fmla="*/ 594 h 3799"/>
              <a:gd name="TX421" fmla="*/ 246 w 2871"/>
              <a:gd name="TY421" fmla="*/ 521 h 3799"/>
              <a:gd name="TX422" fmla="*/ 300 w 2871"/>
              <a:gd name="TY422" fmla="*/ 453 h 3799"/>
              <a:gd name="TX423" fmla="*/ 358 w 2871"/>
              <a:gd name="TY423" fmla="*/ 387 h 3799"/>
              <a:gd name="TX424" fmla="*/ 422 w 2871"/>
              <a:gd name="TY424" fmla="*/ 327 h 3799"/>
              <a:gd name="TX425" fmla="*/ 489 w 2871"/>
              <a:gd name="TY425" fmla="*/ 270 h 3799"/>
              <a:gd name="TX426" fmla="*/ 559 w 2871"/>
              <a:gd name="TY426" fmla="*/ 219 h 3799"/>
              <a:gd name="TX427" fmla="*/ 634 w 2871"/>
              <a:gd name="TY427" fmla="*/ 173 h 3799"/>
              <a:gd name="TX428" fmla="*/ 712 w 2871"/>
              <a:gd name="TY428" fmla="*/ 132 h 3799"/>
              <a:gd name="TX429" fmla="*/ 793 w 2871"/>
              <a:gd name="TY429" fmla="*/ 96 h 3799"/>
              <a:gd name="TX430" fmla="*/ 877 w 2871"/>
              <a:gd name="TY430" fmla="*/ 65 h 3799"/>
              <a:gd name="TX431" fmla="*/ 964 w 2871"/>
              <a:gd name="TY431" fmla="*/ 40 h 3799"/>
              <a:gd name="TX432" fmla="*/ 1054 w 2871"/>
              <a:gd name="TY432" fmla="*/ 22 h 3799"/>
              <a:gd name="TX433" fmla="*/ 1145 w 2871"/>
              <a:gd name="TY433" fmla="*/ 10 h 3799"/>
              <a:gd name="TX434" fmla="*/ 1240 w 2871"/>
              <a:gd name="TY434" fmla="*/ 4 h 3799"/>
              <a:gd name="TX435" fmla="*/ 1243 w 2871"/>
              <a:gd name="TY435" fmla="*/ 3 h 3799"/>
              <a:gd name="TX436" fmla="*/ 1252 w 2871"/>
              <a:gd name="TY436" fmla="*/ 3 h 3799"/>
              <a:gd name="TX437" fmla="*/ 1266 w 2871"/>
              <a:gd name="TY437" fmla="*/ 2 h 3799"/>
              <a:gd name="TX438" fmla="*/ 1287 w 2871"/>
              <a:gd name="TY438" fmla="*/ 1 h 3799"/>
              <a:gd name="TX439" fmla="*/ 1311 w 2871"/>
              <a:gd name="TY439" fmla="*/ 0 h 3799"/>
              <a:gd name="TX440" fmla="*/ 1340 w 2871"/>
              <a:gd name="TY440" fmla="*/ 0 h 3799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7" y="TY17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4" y="TY24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0" y="TY30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1" y="TY51"/>
              </a:cxn>
              <a:cxn ang="0">
                <a:pos x="TX52" y="TY52"/>
              </a:cxn>
              <a:cxn ang="0">
                <a:pos x="TX53" y="TY53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  <a:cxn ang="0">
                <a:pos x="TX57" y="TY57"/>
              </a:cxn>
              <a:cxn ang="0">
                <a:pos x="TX58" y="TY58"/>
              </a:cxn>
              <a:cxn ang="0">
                <a:pos x="TX59" y="TY59"/>
              </a:cxn>
              <a:cxn ang="0">
                <a:pos x="TX60" y="TY60"/>
              </a:cxn>
              <a:cxn ang="0">
                <a:pos x="TX61" y="TY61"/>
              </a:cxn>
              <a:cxn ang="0">
                <a:pos x="TX62" y="TY62"/>
              </a:cxn>
              <a:cxn ang="0">
                <a:pos x="TX63" y="TY63"/>
              </a:cxn>
              <a:cxn ang="0">
                <a:pos x="TX64" y="TY64"/>
              </a:cxn>
              <a:cxn ang="0">
                <a:pos x="TX65" y="TY65"/>
              </a:cxn>
              <a:cxn ang="0">
                <a:pos x="TX66" y="TY66"/>
              </a:cxn>
              <a:cxn ang="0">
                <a:pos x="TX67" y="TY67"/>
              </a:cxn>
              <a:cxn ang="0">
                <a:pos x="TX68" y="TY68"/>
              </a:cxn>
              <a:cxn ang="0">
                <a:pos x="TX69" y="TY69"/>
              </a:cxn>
              <a:cxn ang="0">
                <a:pos x="TX70" y="TY70"/>
              </a:cxn>
              <a:cxn ang="0">
                <a:pos x="TX71" y="TY71"/>
              </a:cxn>
              <a:cxn ang="0">
                <a:pos x="TX72" y="TY72"/>
              </a:cxn>
              <a:cxn ang="0">
                <a:pos x="TX73" y="TY73"/>
              </a:cxn>
              <a:cxn ang="0">
                <a:pos x="TX74" y="TY74"/>
              </a:cxn>
              <a:cxn ang="0">
                <a:pos x="TX75" y="TY75"/>
              </a:cxn>
              <a:cxn ang="0">
                <a:pos x="TX76" y="TY76"/>
              </a:cxn>
              <a:cxn ang="0">
                <a:pos x="TX77" y="TY77"/>
              </a:cxn>
              <a:cxn ang="0">
                <a:pos x="TX78" y="TY78"/>
              </a:cxn>
              <a:cxn ang="0">
                <a:pos x="TX79" y="TY79"/>
              </a:cxn>
              <a:cxn ang="0">
                <a:pos x="TX80" y="TY80"/>
              </a:cxn>
              <a:cxn ang="0">
                <a:pos x="TX81" y="TY81"/>
              </a:cxn>
              <a:cxn ang="0">
                <a:pos x="TX82" y="TY82"/>
              </a:cxn>
              <a:cxn ang="0">
                <a:pos x="TX83" y="TY83"/>
              </a:cxn>
              <a:cxn ang="0">
                <a:pos x="TX84" y="TY84"/>
              </a:cxn>
              <a:cxn ang="0">
                <a:pos x="TX85" y="TY85"/>
              </a:cxn>
              <a:cxn ang="0">
                <a:pos x="TX86" y="TY86"/>
              </a:cxn>
              <a:cxn ang="0">
                <a:pos x="TX87" y="TY87"/>
              </a:cxn>
              <a:cxn ang="0">
                <a:pos x="TX88" y="TY88"/>
              </a:cxn>
              <a:cxn ang="0">
                <a:pos x="TX89" y="TY89"/>
              </a:cxn>
              <a:cxn ang="0">
                <a:pos x="TX90" y="TY90"/>
              </a:cxn>
              <a:cxn ang="0">
                <a:pos x="TX91" y="TY91"/>
              </a:cxn>
              <a:cxn ang="0">
                <a:pos x="TX92" y="TY92"/>
              </a:cxn>
              <a:cxn ang="0">
                <a:pos x="TX93" y="TY93"/>
              </a:cxn>
              <a:cxn ang="0">
                <a:pos x="TX94" y="TY94"/>
              </a:cxn>
              <a:cxn ang="0">
                <a:pos x="TX95" y="TY95"/>
              </a:cxn>
              <a:cxn ang="0">
                <a:pos x="TX96" y="TY96"/>
              </a:cxn>
              <a:cxn ang="0">
                <a:pos x="TX97" y="TY97"/>
              </a:cxn>
              <a:cxn ang="0">
                <a:pos x="TX98" y="TY98"/>
              </a:cxn>
              <a:cxn ang="0">
                <a:pos x="TX99" y="TY99"/>
              </a:cxn>
              <a:cxn ang="0">
                <a:pos x="TX100" y="TY100"/>
              </a:cxn>
              <a:cxn ang="0">
                <a:pos x="TX101" y="TY101"/>
              </a:cxn>
              <a:cxn ang="0">
                <a:pos x="TX102" y="TY102"/>
              </a:cxn>
              <a:cxn ang="0">
                <a:pos x="TX103" y="TY103"/>
              </a:cxn>
              <a:cxn ang="0">
                <a:pos x="TX104" y="TY104"/>
              </a:cxn>
              <a:cxn ang="0">
                <a:pos x="TX105" y="TY105"/>
              </a:cxn>
              <a:cxn ang="0">
                <a:pos x="TX106" y="TY106"/>
              </a:cxn>
              <a:cxn ang="0">
                <a:pos x="TX107" y="TY107"/>
              </a:cxn>
              <a:cxn ang="0">
                <a:pos x="TX108" y="TY108"/>
              </a:cxn>
              <a:cxn ang="0">
                <a:pos x="TX109" y="TY109"/>
              </a:cxn>
              <a:cxn ang="0">
                <a:pos x="TX110" y="TY110"/>
              </a:cxn>
              <a:cxn ang="0">
                <a:pos x="TX111" y="TY111"/>
              </a:cxn>
              <a:cxn ang="0">
                <a:pos x="TX112" y="TY112"/>
              </a:cxn>
              <a:cxn ang="0">
                <a:pos x="TX113" y="TY113"/>
              </a:cxn>
              <a:cxn ang="0">
                <a:pos x="TX114" y="TY114"/>
              </a:cxn>
              <a:cxn ang="0">
                <a:pos x="TX115" y="TY115"/>
              </a:cxn>
              <a:cxn ang="0">
                <a:pos x="TX116" y="TY116"/>
              </a:cxn>
              <a:cxn ang="0">
                <a:pos x="TX117" y="TY117"/>
              </a:cxn>
              <a:cxn ang="0">
                <a:pos x="TX118" y="TY118"/>
              </a:cxn>
              <a:cxn ang="0">
                <a:pos x="TX119" y="TY119"/>
              </a:cxn>
              <a:cxn ang="0">
                <a:pos x="TX120" y="TY120"/>
              </a:cxn>
              <a:cxn ang="0">
                <a:pos x="TX121" y="TY121"/>
              </a:cxn>
              <a:cxn ang="0">
                <a:pos x="TX122" y="TY122"/>
              </a:cxn>
              <a:cxn ang="0">
                <a:pos x="TX123" y="TY123"/>
              </a:cxn>
              <a:cxn ang="0">
                <a:pos x="TX124" y="TY124"/>
              </a:cxn>
              <a:cxn ang="0">
                <a:pos x="TX125" y="TY125"/>
              </a:cxn>
              <a:cxn ang="0">
                <a:pos x="TX126" y="TY126"/>
              </a:cxn>
              <a:cxn ang="0">
                <a:pos x="TX127" y="TY127"/>
              </a:cxn>
              <a:cxn ang="0">
                <a:pos x="TX128" y="TY128"/>
              </a:cxn>
              <a:cxn ang="0">
                <a:pos x="TX129" y="TY129"/>
              </a:cxn>
              <a:cxn ang="0">
                <a:pos x="TX130" y="TY130"/>
              </a:cxn>
              <a:cxn ang="0">
                <a:pos x="TX131" y="TY131"/>
              </a:cxn>
              <a:cxn ang="0">
                <a:pos x="TX132" y="TY132"/>
              </a:cxn>
              <a:cxn ang="0">
                <a:pos x="TX133" y="TY133"/>
              </a:cxn>
              <a:cxn ang="0">
                <a:pos x="TX134" y="TY134"/>
              </a:cxn>
              <a:cxn ang="0">
                <a:pos x="TX135" y="TY135"/>
              </a:cxn>
              <a:cxn ang="0">
                <a:pos x="TX136" y="TY136"/>
              </a:cxn>
              <a:cxn ang="0">
                <a:pos x="TX137" y="TY137"/>
              </a:cxn>
              <a:cxn ang="0">
                <a:pos x="TX138" y="TY138"/>
              </a:cxn>
              <a:cxn ang="0">
                <a:pos x="TX139" y="TY139"/>
              </a:cxn>
              <a:cxn ang="0">
                <a:pos x="TX140" y="TY140"/>
              </a:cxn>
              <a:cxn ang="0">
                <a:pos x="TX141" y="TY141"/>
              </a:cxn>
              <a:cxn ang="0">
                <a:pos x="TX142" y="TY142"/>
              </a:cxn>
              <a:cxn ang="0">
                <a:pos x="TX143" y="TY143"/>
              </a:cxn>
              <a:cxn ang="0">
                <a:pos x="TX144" y="TY144"/>
              </a:cxn>
              <a:cxn ang="0">
                <a:pos x="TX145" y="TY145"/>
              </a:cxn>
              <a:cxn ang="0">
                <a:pos x="TX146" y="TY146"/>
              </a:cxn>
              <a:cxn ang="0">
                <a:pos x="TX147" y="TY147"/>
              </a:cxn>
              <a:cxn ang="0">
                <a:pos x="TX148" y="TY148"/>
              </a:cxn>
              <a:cxn ang="0">
                <a:pos x="TX149" y="TY149"/>
              </a:cxn>
              <a:cxn ang="0">
                <a:pos x="TX150" y="TY150"/>
              </a:cxn>
              <a:cxn ang="0">
                <a:pos x="TX151" y="TY151"/>
              </a:cxn>
              <a:cxn ang="0">
                <a:pos x="TX152" y="TY152"/>
              </a:cxn>
              <a:cxn ang="0">
                <a:pos x="TX153" y="TY153"/>
              </a:cxn>
              <a:cxn ang="0">
                <a:pos x="TX154" y="TY154"/>
              </a:cxn>
              <a:cxn ang="0">
                <a:pos x="TX155" y="TY155"/>
              </a:cxn>
              <a:cxn ang="0">
                <a:pos x="TX156" y="TY156"/>
              </a:cxn>
              <a:cxn ang="0">
                <a:pos x="TX157" y="TY157"/>
              </a:cxn>
              <a:cxn ang="0">
                <a:pos x="TX158" y="TY158"/>
              </a:cxn>
              <a:cxn ang="0">
                <a:pos x="TX159" y="TY159"/>
              </a:cxn>
              <a:cxn ang="0">
                <a:pos x="TX160" y="TY160"/>
              </a:cxn>
              <a:cxn ang="0">
                <a:pos x="TX161" y="TY161"/>
              </a:cxn>
              <a:cxn ang="0">
                <a:pos x="TX162" y="TY162"/>
              </a:cxn>
              <a:cxn ang="0">
                <a:pos x="TX163" y="TY163"/>
              </a:cxn>
              <a:cxn ang="0">
                <a:pos x="TX164" y="TY164"/>
              </a:cxn>
              <a:cxn ang="0">
                <a:pos x="TX165" y="TY165"/>
              </a:cxn>
              <a:cxn ang="0">
                <a:pos x="TX166" y="TY166"/>
              </a:cxn>
              <a:cxn ang="0">
                <a:pos x="TX167" y="TY167"/>
              </a:cxn>
              <a:cxn ang="0">
                <a:pos x="TX168" y="TY168"/>
              </a:cxn>
              <a:cxn ang="0">
                <a:pos x="TX169" y="TY169"/>
              </a:cxn>
              <a:cxn ang="0">
                <a:pos x="TX170" y="TY170"/>
              </a:cxn>
              <a:cxn ang="0">
                <a:pos x="TX171" y="TY171"/>
              </a:cxn>
              <a:cxn ang="0">
                <a:pos x="TX172" y="TY172"/>
              </a:cxn>
              <a:cxn ang="0">
                <a:pos x="TX173" y="TY173"/>
              </a:cxn>
              <a:cxn ang="0">
                <a:pos x="TX174" y="TY174"/>
              </a:cxn>
              <a:cxn ang="0">
                <a:pos x="TX175" y="TY175"/>
              </a:cxn>
              <a:cxn ang="0">
                <a:pos x="TX176" y="TY176"/>
              </a:cxn>
              <a:cxn ang="0">
                <a:pos x="TX177" y="TY177"/>
              </a:cxn>
              <a:cxn ang="0">
                <a:pos x="TX178" y="TY178"/>
              </a:cxn>
              <a:cxn ang="0">
                <a:pos x="TX179" y="TY179"/>
              </a:cxn>
              <a:cxn ang="0">
                <a:pos x="TX180" y="TY180"/>
              </a:cxn>
              <a:cxn ang="0">
                <a:pos x="TX181" y="TY181"/>
              </a:cxn>
              <a:cxn ang="0">
                <a:pos x="TX182" y="TY182"/>
              </a:cxn>
              <a:cxn ang="0">
                <a:pos x="TX183" y="TY183"/>
              </a:cxn>
              <a:cxn ang="0">
                <a:pos x="TX184" y="TY184"/>
              </a:cxn>
              <a:cxn ang="0">
                <a:pos x="TX185" y="TY185"/>
              </a:cxn>
              <a:cxn ang="0">
                <a:pos x="TX186" y="TY186"/>
              </a:cxn>
              <a:cxn ang="0">
                <a:pos x="TX187" y="TY187"/>
              </a:cxn>
              <a:cxn ang="0">
                <a:pos x="TX188" y="TY188"/>
              </a:cxn>
              <a:cxn ang="0">
                <a:pos x="TX189" y="TY189"/>
              </a:cxn>
              <a:cxn ang="0">
                <a:pos x="TX190" y="TY190"/>
              </a:cxn>
              <a:cxn ang="0">
                <a:pos x="TX191" y="TY191"/>
              </a:cxn>
              <a:cxn ang="0">
                <a:pos x="TX192" y="TY192"/>
              </a:cxn>
              <a:cxn ang="0">
                <a:pos x="TX193" y="TY193"/>
              </a:cxn>
              <a:cxn ang="0">
                <a:pos x="TX194" y="TY194"/>
              </a:cxn>
              <a:cxn ang="0">
                <a:pos x="TX195" y="TY195"/>
              </a:cxn>
              <a:cxn ang="0">
                <a:pos x="TX196" y="TY196"/>
              </a:cxn>
              <a:cxn ang="0">
                <a:pos x="TX197" y="TY197"/>
              </a:cxn>
              <a:cxn ang="0">
                <a:pos x="TX198" y="TY198"/>
              </a:cxn>
              <a:cxn ang="0">
                <a:pos x="TX199" y="TY199"/>
              </a:cxn>
              <a:cxn ang="0">
                <a:pos x="TX200" y="TY200"/>
              </a:cxn>
              <a:cxn ang="0">
                <a:pos x="TX201" y="TY201"/>
              </a:cxn>
              <a:cxn ang="0">
                <a:pos x="TX202" y="TY202"/>
              </a:cxn>
              <a:cxn ang="0">
                <a:pos x="TX203" y="TY203"/>
              </a:cxn>
              <a:cxn ang="0">
                <a:pos x="TX204" y="TY204"/>
              </a:cxn>
              <a:cxn ang="0">
                <a:pos x="TX205" y="TY205"/>
              </a:cxn>
              <a:cxn ang="0">
                <a:pos x="TX206" y="TY206"/>
              </a:cxn>
              <a:cxn ang="0">
                <a:pos x="TX207" y="TY207"/>
              </a:cxn>
              <a:cxn ang="0">
                <a:pos x="TX208" y="TY208"/>
              </a:cxn>
              <a:cxn ang="0">
                <a:pos x="TX210" y="TY210"/>
              </a:cxn>
              <a:cxn ang="0">
                <a:pos x="TX211" y="TY211"/>
              </a:cxn>
              <a:cxn ang="0">
                <a:pos x="TX212" y="TY212"/>
              </a:cxn>
              <a:cxn ang="0">
                <a:pos x="TX213" y="TY213"/>
              </a:cxn>
              <a:cxn ang="0">
                <a:pos x="TX214" y="TY214"/>
              </a:cxn>
              <a:cxn ang="0">
                <a:pos x="TX215" y="TY215"/>
              </a:cxn>
              <a:cxn ang="0">
                <a:pos x="TX216" y="TY216"/>
              </a:cxn>
              <a:cxn ang="0">
                <a:pos x="TX217" y="TY217"/>
              </a:cxn>
              <a:cxn ang="0">
                <a:pos x="TX218" y="TY218"/>
              </a:cxn>
              <a:cxn ang="0">
                <a:pos x="TX219" y="TY219"/>
              </a:cxn>
              <a:cxn ang="0">
                <a:pos x="TX220" y="TY220"/>
              </a:cxn>
              <a:cxn ang="0">
                <a:pos x="TX221" y="TY221"/>
              </a:cxn>
              <a:cxn ang="0">
                <a:pos x="TX222" y="TY222"/>
              </a:cxn>
              <a:cxn ang="0">
                <a:pos x="TX223" y="TY223"/>
              </a:cxn>
              <a:cxn ang="0">
                <a:pos x="TX224" y="TY224"/>
              </a:cxn>
              <a:cxn ang="0">
                <a:pos x="TX225" y="TY225"/>
              </a:cxn>
              <a:cxn ang="0">
                <a:pos x="TX226" y="TY226"/>
              </a:cxn>
              <a:cxn ang="0">
                <a:pos x="TX227" y="TY227"/>
              </a:cxn>
              <a:cxn ang="0">
                <a:pos x="TX228" y="TY228"/>
              </a:cxn>
              <a:cxn ang="0">
                <a:pos x="TX229" y="TY229"/>
              </a:cxn>
              <a:cxn ang="0">
                <a:pos x="TX230" y="TY230"/>
              </a:cxn>
              <a:cxn ang="0">
                <a:pos x="TX231" y="TY231"/>
              </a:cxn>
              <a:cxn ang="0">
                <a:pos x="TX232" y="TY232"/>
              </a:cxn>
              <a:cxn ang="0">
                <a:pos x="TX233" y="TY233"/>
              </a:cxn>
              <a:cxn ang="0">
                <a:pos x="TX234" y="TY234"/>
              </a:cxn>
              <a:cxn ang="0">
                <a:pos x="TX235" y="TY235"/>
              </a:cxn>
              <a:cxn ang="0">
                <a:pos x="TX236" y="TY236"/>
              </a:cxn>
              <a:cxn ang="0">
                <a:pos x="TX237" y="TY237"/>
              </a:cxn>
              <a:cxn ang="0">
                <a:pos x="TX238" y="TY238"/>
              </a:cxn>
              <a:cxn ang="0">
                <a:pos x="TX239" y="TY239"/>
              </a:cxn>
              <a:cxn ang="0">
                <a:pos x="TX240" y="TY240"/>
              </a:cxn>
              <a:cxn ang="0">
                <a:pos x="TX241" y="TY241"/>
              </a:cxn>
              <a:cxn ang="0">
                <a:pos x="TX242" y="TY242"/>
              </a:cxn>
              <a:cxn ang="0">
                <a:pos x="TX243" y="TY243"/>
              </a:cxn>
              <a:cxn ang="0">
                <a:pos x="TX244" y="TY244"/>
              </a:cxn>
              <a:cxn ang="0">
                <a:pos x="TX245" y="TY245"/>
              </a:cxn>
              <a:cxn ang="0">
                <a:pos x="TX246" y="TY246"/>
              </a:cxn>
              <a:cxn ang="0">
                <a:pos x="TX247" y="TY247"/>
              </a:cxn>
              <a:cxn ang="0">
                <a:pos x="TX248" y="TY248"/>
              </a:cxn>
              <a:cxn ang="0">
                <a:pos x="TX249" y="TY249"/>
              </a:cxn>
              <a:cxn ang="0">
                <a:pos x="TX250" y="TY250"/>
              </a:cxn>
              <a:cxn ang="0">
                <a:pos x="TX251" y="TY251"/>
              </a:cxn>
              <a:cxn ang="0">
                <a:pos x="TX252" y="TY252"/>
              </a:cxn>
              <a:cxn ang="0">
                <a:pos x="TX253" y="TY253"/>
              </a:cxn>
              <a:cxn ang="0">
                <a:pos x="TX254" y="TY254"/>
              </a:cxn>
              <a:cxn ang="0">
                <a:pos x="TX255" y="TY255"/>
              </a:cxn>
              <a:cxn ang="0">
                <a:pos x="TX256" y="TY256"/>
              </a:cxn>
              <a:cxn ang="0">
                <a:pos x="TX257" y="TY257"/>
              </a:cxn>
              <a:cxn ang="0">
                <a:pos x="TX258" y="TY258"/>
              </a:cxn>
              <a:cxn ang="0">
                <a:pos x="TX259" y="TY259"/>
              </a:cxn>
              <a:cxn ang="0">
                <a:pos x="TX260" y="TY260"/>
              </a:cxn>
              <a:cxn ang="0">
                <a:pos x="TX261" y="TY261"/>
              </a:cxn>
              <a:cxn ang="0">
                <a:pos x="TX262" y="TY262"/>
              </a:cxn>
              <a:cxn ang="0">
                <a:pos x="TX263" y="TY263"/>
              </a:cxn>
              <a:cxn ang="0">
                <a:pos x="TX264" y="TY264"/>
              </a:cxn>
              <a:cxn ang="0">
                <a:pos x="TX265" y="TY265"/>
              </a:cxn>
              <a:cxn ang="0">
                <a:pos x="TX266" y="TY266"/>
              </a:cxn>
              <a:cxn ang="0">
                <a:pos x="TX267" y="TY267"/>
              </a:cxn>
              <a:cxn ang="0">
                <a:pos x="TX268" y="TY268"/>
              </a:cxn>
              <a:cxn ang="0">
                <a:pos x="TX269" y="TY269"/>
              </a:cxn>
              <a:cxn ang="0">
                <a:pos x="TX270" y="TY270"/>
              </a:cxn>
              <a:cxn ang="0">
                <a:pos x="TX271" y="TY271"/>
              </a:cxn>
              <a:cxn ang="0">
                <a:pos x="TX272" y="TY272"/>
              </a:cxn>
              <a:cxn ang="0">
                <a:pos x="TX273" y="TY273"/>
              </a:cxn>
              <a:cxn ang="0">
                <a:pos x="TX274" y="TY274"/>
              </a:cxn>
              <a:cxn ang="0">
                <a:pos x="TX275" y="TY275"/>
              </a:cxn>
              <a:cxn ang="0">
                <a:pos x="TX276" y="TY276"/>
              </a:cxn>
              <a:cxn ang="0">
                <a:pos x="TX277" y="TY277"/>
              </a:cxn>
              <a:cxn ang="0">
                <a:pos x="TX278" y="TY278"/>
              </a:cxn>
              <a:cxn ang="0">
                <a:pos x="TX279" y="TY279"/>
              </a:cxn>
              <a:cxn ang="0">
                <a:pos x="TX280" y="TY280"/>
              </a:cxn>
              <a:cxn ang="0">
                <a:pos x="TX281" y="TY281"/>
              </a:cxn>
              <a:cxn ang="0">
                <a:pos x="TX282" y="TY282"/>
              </a:cxn>
              <a:cxn ang="0">
                <a:pos x="TX283" y="TY283"/>
              </a:cxn>
              <a:cxn ang="0">
                <a:pos x="TX284" y="TY284"/>
              </a:cxn>
              <a:cxn ang="0">
                <a:pos x="TX285" y="TY285"/>
              </a:cxn>
              <a:cxn ang="0">
                <a:pos x="TX286" y="TY286"/>
              </a:cxn>
              <a:cxn ang="0">
                <a:pos x="TX287" y="TY287"/>
              </a:cxn>
              <a:cxn ang="0">
                <a:pos x="TX288" y="TY288"/>
              </a:cxn>
              <a:cxn ang="0">
                <a:pos x="TX289" y="TY289"/>
              </a:cxn>
              <a:cxn ang="0">
                <a:pos x="TX290" y="TY290"/>
              </a:cxn>
              <a:cxn ang="0">
                <a:pos x="TX291" y="TY291"/>
              </a:cxn>
              <a:cxn ang="0">
                <a:pos x="TX292" y="TY292"/>
              </a:cxn>
              <a:cxn ang="0">
                <a:pos x="TX293" y="TY293"/>
              </a:cxn>
              <a:cxn ang="0">
                <a:pos x="TX294" y="TY294"/>
              </a:cxn>
              <a:cxn ang="0">
                <a:pos x="TX295" y="TY295"/>
              </a:cxn>
              <a:cxn ang="0">
                <a:pos x="TX296" y="TY296"/>
              </a:cxn>
              <a:cxn ang="0">
                <a:pos x="TX297" y="TY297"/>
              </a:cxn>
              <a:cxn ang="0">
                <a:pos x="TX298" y="TY298"/>
              </a:cxn>
              <a:cxn ang="0">
                <a:pos x="TX299" y="TY299"/>
              </a:cxn>
              <a:cxn ang="0">
                <a:pos x="TX300" y="TY300"/>
              </a:cxn>
              <a:cxn ang="0">
                <a:pos x="TX301" y="TY301"/>
              </a:cxn>
              <a:cxn ang="0">
                <a:pos x="TX302" y="TY302"/>
              </a:cxn>
              <a:cxn ang="0">
                <a:pos x="TX303" y="TY303"/>
              </a:cxn>
              <a:cxn ang="0">
                <a:pos x="TX304" y="TY304"/>
              </a:cxn>
              <a:cxn ang="0">
                <a:pos x="TX305" y="TY305"/>
              </a:cxn>
              <a:cxn ang="0">
                <a:pos x="TX306" y="TY306"/>
              </a:cxn>
              <a:cxn ang="0">
                <a:pos x="TX307" y="TY307"/>
              </a:cxn>
              <a:cxn ang="0">
                <a:pos x="TX308" y="TY308"/>
              </a:cxn>
              <a:cxn ang="0">
                <a:pos x="TX309" y="TY309"/>
              </a:cxn>
              <a:cxn ang="0">
                <a:pos x="TX310" y="TY310"/>
              </a:cxn>
              <a:cxn ang="0">
                <a:pos x="TX311" y="TY311"/>
              </a:cxn>
              <a:cxn ang="0">
                <a:pos x="TX312" y="TY312"/>
              </a:cxn>
              <a:cxn ang="0">
                <a:pos x="TX313" y="TY313"/>
              </a:cxn>
              <a:cxn ang="0">
                <a:pos x="TX314" y="TY314"/>
              </a:cxn>
              <a:cxn ang="0">
                <a:pos x="TX315" y="TY315"/>
              </a:cxn>
              <a:cxn ang="0">
                <a:pos x="TX316" y="TY316"/>
              </a:cxn>
              <a:cxn ang="0">
                <a:pos x="TX317" y="TY317"/>
              </a:cxn>
              <a:cxn ang="0">
                <a:pos x="TX318" y="TY318"/>
              </a:cxn>
              <a:cxn ang="0">
                <a:pos x="TX319" y="TY319"/>
              </a:cxn>
              <a:cxn ang="0">
                <a:pos x="TX320" y="TY320"/>
              </a:cxn>
              <a:cxn ang="0">
                <a:pos x="TX321" y="TY321"/>
              </a:cxn>
              <a:cxn ang="0">
                <a:pos x="TX322" y="TY322"/>
              </a:cxn>
              <a:cxn ang="0">
                <a:pos x="TX323" y="TY323"/>
              </a:cxn>
              <a:cxn ang="0">
                <a:pos x="TX324" y="TY324"/>
              </a:cxn>
              <a:cxn ang="0">
                <a:pos x="TX325" y="TY325"/>
              </a:cxn>
              <a:cxn ang="0">
                <a:pos x="TX326" y="TY326"/>
              </a:cxn>
              <a:cxn ang="0">
                <a:pos x="TX327" y="TY327"/>
              </a:cxn>
              <a:cxn ang="0">
                <a:pos x="TX328" y="TY328"/>
              </a:cxn>
              <a:cxn ang="0">
                <a:pos x="TX329" y="TY329"/>
              </a:cxn>
              <a:cxn ang="0">
                <a:pos x="TX330" y="TY330"/>
              </a:cxn>
              <a:cxn ang="0">
                <a:pos x="TX331" y="TY331"/>
              </a:cxn>
              <a:cxn ang="0">
                <a:pos x="TX332" y="TY332"/>
              </a:cxn>
              <a:cxn ang="0">
                <a:pos x="TX333" y="TY333"/>
              </a:cxn>
              <a:cxn ang="0">
                <a:pos x="TX334" y="TY334"/>
              </a:cxn>
              <a:cxn ang="0">
                <a:pos x="TX335" y="TY335"/>
              </a:cxn>
              <a:cxn ang="0">
                <a:pos x="TX336" y="TY336"/>
              </a:cxn>
              <a:cxn ang="0">
                <a:pos x="TX337" y="TY337"/>
              </a:cxn>
              <a:cxn ang="0">
                <a:pos x="TX338" y="TY338"/>
              </a:cxn>
              <a:cxn ang="0">
                <a:pos x="TX339" y="TY339"/>
              </a:cxn>
              <a:cxn ang="0">
                <a:pos x="TX340" y="TY340"/>
              </a:cxn>
              <a:cxn ang="0">
                <a:pos x="TX341" y="TY341"/>
              </a:cxn>
              <a:cxn ang="0">
                <a:pos x="TX342" y="TY342"/>
              </a:cxn>
              <a:cxn ang="0">
                <a:pos x="TX343" y="TY343"/>
              </a:cxn>
              <a:cxn ang="0">
                <a:pos x="TX344" y="TY344"/>
              </a:cxn>
              <a:cxn ang="0">
                <a:pos x="TX345" y="TY345"/>
              </a:cxn>
              <a:cxn ang="0">
                <a:pos x="TX346" y="TY346"/>
              </a:cxn>
              <a:cxn ang="0">
                <a:pos x="TX347" y="TY347"/>
              </a:cxn>
              <a:cxn ang="0">
                <a:pos x="TX348" y="TY348"/>
              </a:cxn>
              <a:cxn ang="0">
                <a:pos x="TX349" y="TY349"/>
              </a:cxn>
              <a:cxn ang="0">
                <a:pos x="TX350" y="TY350"/>
              </a:cxn>
              <a:cxn ang="0">
                <a:pos x="TX351" y="TY351"/>
              </a:cxn>
              <a:cxn ang="0">
                <a:pos x="TX352" y="TY352"/>
              </a:cxn>
              <a:cxn ang="0">
                <a:pos x="TX353" y="TY353"/>
              </a:cxn>
              <a:cxn ang="0">
                <a:pos x="TX354" y="TY354"/>
              </a:cxn>
              <a:cxn ang="0">
                <a:pos x="TX355" y="TY355"/>
              </a:cxn>
              <a:cxn ang="0">
                <a:pos x="TX356" y="TY356"/>
              </a:cxn>
              <a:cxn ang="0">
                <a:pos x="TX357" y="TY357"/>
              </a:cxn>
              <a:cxn ang="0">
                <a:pos x="TX358" y="TY358"/>
              </a:cxn>
              <a:cxn ang="0">
                <a:pos x="TX359" y="TY359"/>
              </a:cxn>
              <a:cxn ang="0">
                <a:pos x="TX360" y="TY360"/>
              </a:cxn>
              <a:cxn ang="0">
                <a:pos x="TX361" y="TY361"/>
              </a:cxn>
              <a:cxn ang="0">
                <a:pos x="TX362" y="TY362"/>
              </a:cxn>
              <a:cxn ang="0">
                <a:pos x="TX363" y="TY363"/>
              </a:cxn>
              <a:cxn ang="0">
                <a:pos x="TX364" y="TY364"/>
              </a:cxn>
              <a:cxn ang="0">
                <a:pos x="TX365" y="TY365"/>
              </a:cxn>
              <a:cxn ang="0">
                <a:pos x="TX366" y="TY366"/>
              </a:cxn>
              <a:cxn ang="0">
                <a:pos x="TX367" y="TY367"/>
              </a:cxn>
              <a:cxn ang="0">
                <a:pos x="TX368" y="TY368"/>
              </a:cxn>
              <a:cxn ang="0">
                <a:pos x="TX369" y="TY369"/>
              </a:cxn>
              <a:cxn ang="0">
                <a:pos x="TX370" y="TY370"/>
              </a:cxn>
              <a:cxn ang="0">
                <a:pos x="TX371" y="TY371"/>
              </a:cxn>
              <a:cxn ang="0">
                <a:pos x="TX372" y="TY372"/>
              </a:cxn>
              <a:cxn ang="0">
                <a:pos x="TX373" y="TY373"/>
              </a:cxn>
              <a:cxn ang="0">
                <a:pos x="TX374" y="TY374"/>
              </a:cxn>
              <a:cxn ang="0">
                <a:pos x="TX375" y="TY375"/>
              </a:cxn>
              <a:cxn ang="0">
                <a:pos x="TX376" y="TY376"/>
              </a:cxn>
              <a:cxn ang="0">
                <a:pos x="TX377" y="TY377"/>
              </a:cxn>
              <a:cxn ang="0">
                <a:pos x="TX378" y="TY378"/>
              </a:cxn>
              <a:cxn ang="0">
                <a:pos x="TX379" y="TY379"/>
              </a:cxn>
              <a:cxn ang="0">
                <a:pos x="TX380" y="TY380"/>
              </a:cxn>
              <a:cxn ang="0">
                <a:pos x="TX381" y="TY381"/>
              </a:cxn>
              <a:cxn ang="0">
                <a:pos x="TX382" y="TY382"/>
              </a:cxn>
              <a:cxn ang="0">
                <a:pos x="TX383" y="TY383"/>
              </a:cxn>
              <a:cxn ang="0">
                <a:pos x="TX384" y="TY384"/>
              </a:cxn>
              <a:cxn ang="0">
                <a:pos x="TX385" y="TY385"/>
              </a:cxn>
              <a:cxn ang="0">
                <a:pos x="TX386" y="TY386"/>
              </a:cxn>
              <a:cxn ang="0">
                <a:pos x="TX387" y="TY387"/>
              </a:cxn>
              <a:cxn ang="0">
                <a:pos x="TX388" y="TY388"/>
              </a:cxn>
              <a:cxn ang="0">
                <a:pos x="TX389" y="TY389"/>
              </a:cxn>
              <a:cxn ang="0">
                <a:pos x="TX390" y="TY390"/>
              </a:cxn>
              <a:cxn ang="0">
                <a:pos x="TX391" y="TY391"/>
              </a:cxn>
              <a:cxn ang="0">
                <a:pos x="TX392" y="TY392"/>
              </a:cxn>
              <a:cxn ang="0">
                <a:pos x="TX393" y="TY393"/>
              </a:cxn>
              <a:cxn ang="0">
                <a:pos x="TX394" y="TY394"/>
              </a:cxn>
              <a:cxn ang="0">
                <a:pos x="TX395" y="TY395"/>
              </a:cxn>
              <a:cxn ang="0">
                <a:pos x="TX396" y="TY396"/>
              </a:cxn>
              <a:cxn ang="0">
                <a:pos x="TX397" y="TY397"/>
              </a:cxn>
              <a:cxn ang="0">
                <a:pos x="TX398" y="TY398"/>
              </a:cxn>
              <a:cxn ang="0">
                <a:pos x="TX399" y="TY399"/>
              </a:cxn>
              <a:cxn ang="0">
                <a:pos x="TX400" y="TY400"/>
              </a:cxn>
              <a:cxn ang="0">
                <a:pos x="TX401" y="TY401"/>
              </a:cxn>
              <a:cxn ang="0">
                <a:pos x="TX402" y="TY402"/>
              </a:cxn>
              <a:cxn ang="0">
                <a:pos x="TX403" y="TY403"/>
              </a:cxn>
              <a:cxn ang="0">
                <a:pos x="TX404" y="TY404"/>
              </a:cxn>
              <a:cxn ang="0">
                <a:pos x="TX405" y="TY405"/>
              </a:cxn>
              <a:cxn ang="0">
                <a:pos x="TX406" y="TY406"/>
              </a:cxn>
              <a:cxn ang="0">
                <a:pos x="TX407" y="TY407"/>
              </a:cxn>
              <a:cxn ang="0">
                <a:pos x="TX408" y="TY408"/>
              </a:cxn>
              <a:cxn ang="0">
                <a:pos x="TX409" y="TY409"/>
              </a:cxn>
              <a:cxn ang="0">
                <a:pos x="TX410" y="TY410"/>
              </a:cxn>
              <a:cxn ang="0">
                <a:pos x="TX411" y="TY411"/>
              </a:cxn>
              <a:cxn ang="0">
                <a:pos x="TX412" y="TY412"/>
              </a:cxn>
              <a:cxn ang="0">
                <a:pos x="TX413" y="TY413"/>
              </a:cxn>
              <a:cxn ang="0">
                <a:pos x="TX414" y="TY414"/>
              </a:cxn>
              <a:cxn ang="0">
                <a:pos x="TX415" y="TY415"/>
              </a:cxn>
              <a:cxn ang="0">
                <a:pos x="TX416" y="TY416"/>
              </a:cxn>
              <a:cxn ang="0">
                <a:pos x="TX417" y="TY417"/>
              </a:cxn>
              <a:cxn ang="0">
                <a:pos x="TX418" y="TY418"/>
              </a:cxn>
              <a:cxn ang="0">
                <a:pos x="TX419" y="TY419"/>
              </a:cxn>
              <a:cxn ang="0">
                <a:pos x="TX420" y="TY420"/>
              </a:cxn>
              <a:cxn ang="0">
                <a:pos x="TX421" y="TY421"/>
              </a:cxn>
              <a:cxn ang="0">
                <a:pos x="TX422" y="TY422"/>
              </a:cxn>
              <a:cxn ang="0">
                <a:pos x="TX423" y="TY423"/>
              </a:cxn>
              <a:cxn ang="0">
                <a:pos x="TX424" y="TY424"/>
              </a:cxn>
              <a:cxn ang="0">
                <a:pos x="TX425" y="TY425"/>
              </a:cxn>
              <a:cxn ang="0">
                <a:pos x="TX426" y="TY426"/>
              </a:cxn>
              <a:cxn ang="0">
                <a:pos x="TX427" y="TY427"/>
              </a:cxn>
              <a:cxn ang="0">
                <a:pos x="TX428" y="TY428"/>
              </a:cxn>
              <a:cxn ang="0">
                <a:pos x="TX429" y="TY429"/>
              </a:cxn>
              <a:cxn ang="0">
                <a:pos x="TX430" y="TY430"/>
              </a:cxn>
              <a:cxn ang="0">
                <a:pos x="TX431" y="TY431"/>
              </a:cxn>
              <a:cxn ang="0">
                <a:pos x="TX432" y="TY432"/>
              </a:cxn>
              <a:cxn ang="0">
                <a:pos x="TX433" y="TY433"/>
              </a:cxn>
              <a:cxn ang="0">
                <a:pos x="TX434" y="TY434"/>
              </a:cxn>
              <a:cxn ang="0">
                <a:pos x="TX435" y="TY435"/>
              </a:cxn>
              <a:cxn ang="0">
                <a:pos x="TX436" y="TY436"/>
              </a:cxn>
              <a:cxn ang="0">
                <a:pos x="TX437" y="TY437"/>
              </a:cxn>
              <a:cxn ang="0">
                <a:pos x="TX438" y="TY438"/>
              </a:cxn>
              <a:cxn ang="0">
                <a:pos x="TX439" y="TY439"/>
              </a:cxn>
              <a:cxn ang="0">
                <a:pos x="TX440" y="TY440"/>
              </a:cxn>
            </a:cxnLst>
            <a:rect l="l" t="t" r="r" b="b"/>
            <a:pathLst>
              <a:path w="2871" h="3799">
                <a:moveTo>
                  <a:pt x="1302" y="165"/>
                </a:moveTo>
                <a:lnTo>
                  <a:pt x="1282" y="165"/>
                </a:lnTo>
                <a:lnTo>
                  <a:pt x="1267" y="165"/>
                </a:lnTo>
                <a:lnTo>
                  <a:pt x="1258" y="165"/>
                </a:lnTo>
                <a:lnTo>
                  <a:pt x="1255" y="165"/>
                </a:lnTo>
                <a:lnTo>
                  <a:pt x="1168" y="170"/>
                </a:lnTo>
                <a:lnTo>
                  <a:pt x="1084" y="181"/>
                </a:lnTo>
                <a:lnTo>
                  <a:pt x="1000" y="197"/>
                </a:lnTo>
                <a:lnTo>
                  <a:pt x="921" y="221"/>
                </a:lnTo>
                <a:lnTo>
                  <a:pt x="843" y="249"/>
                </a:lnTo>
                <a:lnTo>
                  <a:pt x="769" y="283"/>
                </a:lnTo>
                <a:lnTo>
                  <a:pt x="699" y="322"/>
                </a:lnTo>
                <a:lnTo>
                  <a:pt x="631" y="366"/>
                </a:lnTo>
                <a:lnTo>
                  <a:pt x="567" y="416"/>
                </a:lnTo>
                <a:lnTo>
                  <a:pt x="507" y="469"/>
                </a:lnTo>
                <a:lnTo>
                  <a:pt x="450" y="527"/>
                </a:lnTo>
                <a:lnTo>
                  <a:pt x="398" y="588"/>
                </a:lnTo>
                <a:lnTo>
                  <a:pt x="351" y="654"/>
                </a:lnTo>
                <a:lnTo>
                  <a:pt x="308" y="722"/>
                </a:lnTo>
                <a:lnTo>
                  <a:pt x="271" y="795"/>
                </a:lnTo>
                <a:lnTo>
                  <a:pt x="238" y="870"/>
                </a:lnTo>
                <a:lnTo>
                  <a:pt x="211" y="949"/>
                </a:lnTo>
                <a:lnTo>
                  <a:pt x="189" y="1030"/>
                </a:lnTo>
                <a:lnTo>
                  <a:pt x="174" y="1114"/>
                </a:lnTo>
                <a:lnTo>
                  <a:pt x="165" y="1199"/>
                </a:lnTo>
                <a:lnTo>
                  <a:pt x="162" y="1287"/>
                </a:lnTo>
                <a:lnTo>
                  <a:pt x="164" y="1371"/>
                </a:lnTo>
                <a:lnTo>
                  <a:pt x="173" y="1453"/>
                </a:lnTo>
                <a:lnTo>
                  <a:pt x="188" y="1532"/>
                </a:lnTo>
                <a:lnTo>
                  <a:pt x="208" y="1612"/>
                </a:lnTo>
                <a:lnTo>
                  <a:pt x="234" y="1689"/>
                </a:lnTo>
                <a:lnTo>
                  <a:pt x="266" y="1765"/>
                </a:lnTo>
                <a:lnTo>
                  <a:pt x="303" y="1837"/>
                </a:lnTo>
                <a:lnTo>
                  <a:pt x="345" y="1908"/>
                </a:lnTo>
                <a:lnTo>
                  <a:pt x="393" y="1976"/>
                </a:lnTo>
                <a:lnTo>
                  <a:pt x="395" y="1978"/>
                </a:lnTo>
                <a:lnTo>
                  <a:pt x="401" y="1987"/>
                </a:lnTo>
                <a:lnTo>
                  <a:pt x="410" y="1998"/>
                </a:lnTo>
                <a:lnTo>
                  <a:pt x="422" y="2014"/>
                </a:lnTo>
                <a:lnTo>
                  <a:pt x="437" y="2035"/>
                </a:lnTo>
                <a:lnTo>
                  <a:pt x="453" y="2059"/>
                </a:lnTo>
                <a:lnTo>
                  <a:pt x="471" y="2089"/>
                </a:lnTo>
                <a:lnTo>
                  <a:pt x="491" y="2122"/>
                </a:lnTo>
                <a:lnTo>
                  <a:pt x="512" y="2160"/>
                </a:lnTo>
                <a:lnTo>
                  <a:pt x="533" y="2201"/>
                </a:lnTo>
                <a:lnTo>
                  <a:pt x="553" y="2247"/>
                </a:lnTo>
                <a:lnTo>
                  <a:pt x="574" y="2296"/>
                </a:lnTo>
                <a:lnTo>
                  <a:pt x="595" y="2351"/>
                </a:lnTo>
                <a:lnTo>
                  <a:pt x="615" y="2407"/>
                </a:lnTo>
                <a:lnTo>
                  <a:pt x="632" y="2468"/>
                </a:lnTo>
                <a:lnTo>
                  <a:pt x="649" y="2533"/>
                </a:lnTo>
                <a:lnTo>
                  <a:pt x="663" y="2601"/>
                </a:lnTo>
                <a:lnTo>
                  <a:pt x="675" y="2674"/>
                </a:lnTo>
                <a:lnTo>
                  <a:pt x="684" y="2749"/>
                </a:lnTo>
                <a:lnTo>
                  <a:pt x="690" y="2829"/>
                </a:lnTo>
                <a:lnTo>
                  <a:pt x="691" y="2911"/>
                </a:lnTo>
                <a:lnTo>
                  <a:pt x="690" y="2987"/>
                </a:lnTo>
                <a:lnTo>
                  <a:pt x="687" y="3060"/>
                </a:lnTo>
                <a:lnTo>
                  <a:pt x="685" y="3132"/>
                </a:lnTo>
                <a:lnTo>
                  <a:pt x="680" y="3201"/>
                </a:lnTo>
                <a:lnTo>
                  <a:pt x="675" y="3331"/>
                </a:lnTo>
                <a:lnTo>
                  <a:pt x="672" y="3457"/>
                </a:lnTo>
                <a:lnTo>
                  <a:pt x="742" y="3516"/>
                </a:lnTo>
                <a:lnTo>
                  <a:pt x="1564" y="3624"/>
                </a:lnTo>
                <a:lnTo>
                  <a:pt x="1570" y="3565"/>
                </a:lnTo>
                <a:lnTo>
                  <a:pt x="1579" y="3505"/>
                </a:lnTo>
                <a:lnTo>
                  <a:pt x="1592" y="3447"/>
                </a:lnTo>
                <a:lnTo>
                  <a:pt x="1608" y="3392"/>
                </a:lnTo>
                <a:lnTo>
                  <a:pt x="1628" y="3340"/>
                </a:lnTo>
                <a:lnTo>
                  <a:pt x="1651" y="3291"/>
                </a:lnTo>
                <a:lnTo>
                  <a:pt x="1678" y="3247"/>
                </a:lnTo>
                <a:lnTo>
                  <a:pt x="1703" y="3215"/>
                </a:lnTo>
                <a:lnTo>
                  <a:pt x="1732" y="3187"/>
                </a:lnTo>
                <a:lnTo>
                  <a:pt x="1763" y="3163"/>
                </a:lnTo>
                <a:lnTo>
                  <a:pt x="1795" y="3145"/>
                </a:lnTo>
                <a:lnTo>
                  <a:pt x="1830" y="3128"/>
                </a:lnTo>
                <a:lnTo>
                  <a:pt x="1866" y="3117"/>
                </a:lnTo>
                <a:lnTo>
                  <a:pt x="1903" y="3108"/>
                </a:lnTo>
                <a:lnTo>
                  <a:pt x="1939" y="3101"/>
                </a:lnTo>
                <a:lnTo>
                  <a:pt x="1975" y="3097"/>
                </a:lnTo>
                <a:lnTo>
                  <a:pt x="2009" y="3095"/>
                </a:lnTo>
                <a:lnTo>
                  <a:pt x="2043" y="3094"/>
                </a:lnTo>
                <a:lnTo>
                  <a:pt x="2075" y="3095"/>
                </a:lnTo>
                <a:lnTo>
                  <a:pt x="2104" y="3096"/>
                </a:lnTo>
                <a:lnTo>
                  <a:pt x="2131" y="3097"/>
                </a:lnTo>
                <a:lnTo>
                  <a:pt x="2154" y="3100"/>
                </a:lnTo>
                <a:lnTo>
                  <a:pt x="2172" y="3101"/>
                </a:lnTo>
                <a:lnTo>
                  <a:pt x="2187" y="3101"/>
                </a:lnTo>
                <a:lnTo>
                  <a:pt x="2196" y="3101"/>
                </a:lnTo>
                <a:lnTo>
                  <a:pt x="2220" y="3096"/>
                </a:lnTo>
                <a:lnTo>
                  <a:pt x="2237" y="3091"/>
                </a:lnTo>
                <a:lnTo>
                  <a:pt x="2251" y="3084"/>
                </a:lnTo>
                <a:lnTo>
                  <a:pt x="2261" y="3078"/>
                </a:lnTo>
                <a:lnTo>
                  <a:pt x="2267" y="3067"/>
                </a:lnTo>
                <a:lnTo>
                  <a:pt x="2270" y="3054"/>
                </a:lnTo>
                <a:lnTo>
                  <a:pt x="2272" y="3037"/>
                </a:lnTo>
                <a:lnTo>
                  <a:pt x="2269" y="3015"/>
                </a:lnTo>
                <a:lnTo>
                  <a:pt x="2266" y="2990"/>
                </a:lnTo>
                <a:lnTo>
                  <a:pt x="2261" y="2957"/>
                </a:lnTo>
                <a:lnTo>
                  <a:pt x="2259" y="2946"/>
                </a:lnTo>
                <a:lnTo>
                  <a:pt x="2257" y="2931"/>
                </a:lnTo>
                <a:lnTo>
                  <a:pt x="2254" y="2911"/>
                </a:lnTo>
                <a:lnTo>
                  <a:pt x="2251" y="2889"/>
                </a:lnTo>
                <a:lnTo>
                  <a:pt x="2248" y="2865"/>
                </a:lnTo>
                <a:lnTo>
                  <a:pt x="2247" y="2838"/>
                </a:lnTo>
                <a:lnTo>
                  <a:pt x="2246" y="2811"/>
                </a:lnTo>
                <a:lnTo>
                  <a:pt x="2247" y="2783"/>
                </a:lnTo>
                <a:lnTo>
                  <a:pt x="2251" y="2755"/>
                </a:lnTo>
                <a:lnTo>
                  <a:pt x="2255" y="2729"/>
                </a:lnTo>
                <a:lnTo>
                  <a:pt x="2263" y="2704"/>
                </a:lnTo>
                <a:lnTo>
                  <a:pt x="2274" y="2681"/>
                </a:lnTo>
                <a:lnTo>
                  <a:pt x="2288" y="2661"/>
                </a:lnTo>
                <a:lnTo>
                  <a:pt x="2305" y="2646"/>
                </a:lnTo>
                <a:lnTo>
                  <a:pt x="2290" y="2637"/>
                </a:lnTo>
                <a:lnTo>
                  <a:pt x="2275" y="2626"/>
                </a:lnTo>
                <a:lnTo>
                  <a:pt x="2261" y="2613"/>
                </a:lnTo>
                <a:lnTo>
                  <a:pt x="2247" y="2597"/>
                </a:lnTo>
                <a:lnTo>
                  <a:pt x="2237" y="2577"/>
                </a:lnTo>
                <a:lnTo>
                  <a:pt x="2230" y="2556"/>
                </a:lnTo>
                <a:lnTo>
                  <a:pt x="2230" y="2534"/>
                </a:lnTo>
                <a:lnTo>
                  <a:pt x="2236" y="2514"/>
                </a:lnTo>
                <a:lnTo>
                  <a:pt x="2246" y="2495"/>
                </a:lnTo>
                <a:lnTo>
                  <a:pt x="2262" y="2479"/>
                </a:lnTo>
                <a:lnTo>
                  <a:pt x="2274" y="2472"/>
                </a:lnTo>
                <a:lnTo>
                  <a:pt x="2289" y="2465"/>
                </a:lnTo>
                <a:lnTo>
                  <a:pt x="2307" y="2457"/>
                </a:lnTo>
                <a:lnTo>
                  <a:pt x="2327" y="2450"/>
                </a:lnTo>
                <a:lnTo>
                  <a:pt x="2348" y="2442"/>
                </a:lnTo>
                <a:lnTo>
                  <a:pt x="2366" y="2436"/>
                </a:lnTo>
                <a:lnTo>
                  <a:pt x="2382" y="2430"/>
                </a:lnTo>
                <a:lnTo>
                  <a:pt x="2395" y="2426"/>
                </a:lnTo>
                <a:lnTo>
                  <a:pt x="2402" y="2423"/>
                </a:lnTo>
                <a:lnTo>
                  <a:pt x="2401" y="2420"/>
                </a:lnTo>
                <a:lnTo>
                  <a:pt x="2400" y="2411"/>
                </a:lnTo>
                <a:lnTo>
                  <a:pt x="2397" y="2398"/>
                </a:lnTo>
                <a:lnTo>
                  <a:pt x="2396" y="2382"/>
                </a:lnTo>
                <a:lnTo>
                  <a:pt x="2395" y="2363"/>
                </a:lnTo>
                <a:lnTo>
                  <a:pt x="2396" y="2342"/>
                </a:lnTo>
                <a:lnTo>
                  <a:pt x="2399" y="2319"/>
                </a:lnTo>
                <a:lnTo>
                  <a:pt x="2404" y="2297"/>
                </a:lnTo>
                <a:lnTo>
                  <a:pt x="2412" y="2274"/>
                </a:lnTo>
                <a:lnTo>
                  <a:pt x="2425" y="2251"/>
                </a:lnTo>
                <a:lnTo>
                  <a:pt x="2443" y="2230"/>
                </a:lnTo>
                <a:lnTo>
                  <a:pt x="2464" y="2211"/>
                </a:lnTo>
                <a:lnTo>
                  <a:pt x="2481" y="2200"/>
                </a:lnTo>
                <a:lnTo>
                  <a:pt x="2501" y="2192"/>
                </a:lnTo>
                <a:lnTo>
                  <a:pt x="2523" y="2185"/>
                </a:lnTo>
                <a:lnTo>
                  <a:pt x="2549" y="2180"/>
                </a:lnTo>
                <a:lnTo>
                  <a:pt x="2574" y="2175"/>
                </a:lnTo>
                <a:lnTo>
                  <a:pt x="2600" y="2169"/>
                </a:lnTo>
                <a:lnTo>
                  <a:pt x="2625" y="2165"/>
                </a:lnTo>
                <a:lnTo>
                  <a:pt x="2648" y="2159"/>
                </a:lnTo>
                <a:lnTo>
                  <a:pt x="2669" y="2153"/>
                </a:lnTo>
                <a:lnTo>
                  <a:pt x="2688" y="2146"/>
                </a:lnTo>
                <a:lnTo>
                  <a:pt x="2701" y="2137"/>
                </a:lnTo>
                <a:lnTo>
                  <a:pt x="2711" y="2126"/>
                </a:lnTo>
                <a:lnTo>
                  <a:pt x="2711" y="2122"/>
                </a:lnTo>
                <a:lnTo>
                  <a:pt x="2708" y="2110"/>
                </a:lnTo>
                <a:lnTo>
                  <a:pt x="2704" y="2094"/>
                </a:lnTo>
                <a:lnTo>
                  <a:pt x="2698" y="2074"/>
                </a:lnTo>
                <a:lnTo>
                  <a:pt x="2691" y="2051"/>
                </a:lnTo>
                <a:lnTo>
                  <a:pt x="2683" y="2027"/>
                </a:lnTo>
                <a:lnTo>
                  <a:pt x="2674" y="2000"/>
                </a:lnTo>
                <a:lnTo>
                  <a:pt x="2664" y="1973"/>
                </a:lnTo>
                <a:lnTo>
                  <a:pt x="2656" y="1946"/>
                </a:lnTo>
                <a:lnTo>
                  <a:pt x="2647" y="1921"/>
                </a:lnTo>
                <a:lnTo>
                  <a:pt x="2640" y="1896"/>
                </a:lnTo>
                <a:lnTo>
                  <a:pt x="2633" y="1876"/>
                </a:lnTo>
                <a:lnTo>
                  <a:pt x="2629" y="1858"/>
                </a:lnTo>
                <a:lnTo>
                  <a:pt x="2625" y="1846"/>
                </a:lnTo>
                <a:lnTo>
                  <a:pt x="2609" y="1762"/>
                </a:lnTo>
                <a:lnTo>
                  <a:pt x="2594" y="1676"/>
                </a:lnTo>
                <a:lnTo>
                  <a:pt x="2581" y="1588"/>
                </a:lnTo>
                <a:lnTo>
                  <a:pt x="2571" y="1498"/>
                </a:lnTo>
                <a:lnTo>
                  <a:pt x="2564" y="1406"/>
                </a:lnTo>
                <a:lnTo>
                  <a:pt x="2562" y="1314"/>
                </a:lnTo>
                <a:lnTo>
                  <a:pt x="2562" y="1242"/>
                </a:lnTo>
                <a:lnTo>
                  <a:pt x="2559" y="1173"/>
                </a:lnTo>
                <a:lnTo>
                  <a:pt x="2555" y="1104"/>
                </a:lnTo>
                <a:lnTo>
                  <a:pt x="2547" y="1035"/>
                </a:lnTo>
                <a:lnTo>
                  <a:pt x="2535" y="968"/>
                </a:lnTo>
                <a:lnTo>
                  <a:pt x="2519" y="902"/>
                </a:lnTo>
                <a:lnTo>
                  <a:pt x="2498" y="838"/>
                </a:lnTo>
                <a:lnTo>
                  <a:pt x="2469" y="775"/>
                </a:lnTo>
                <a:lnTo>
                  <a:pt x="2433" y="709"/>
                </a:lnTo>
                <a:lnTo>
                  <a:pt x="2393" y="648"/>
                </a:lnTo>
                <a:lnTo>
                  <a:pt x="2350" y="593"/>
                </a:lnTo>
                <a:lnTo>
                  <a:pt x="2304" y="541"/>
                </a:lnTo>
                <a:lnTo>
                  <a:pt x="2255" y="493"/>
                </a:lnTo>
                <a:lnTo>
                  <a:pt x="2205" y="451"/>
                </a:lnTo>
                <a:lnTo>
                  <a:pt x="2153" y="411"/>
                </a:lnTo>
                <a:lnTo>
                  <a:pt x="2098" y="375"/>
                </a:lnTo>
                <a:lnTo>
                  <a:pt x="2044" y="343"/>
                </a:lnTo>
                <a:lnTo>
                  <a:pt x="1988" y="315"/>
                </a:lnTo>
                <a:lnTo>
                  <a:pt x="1932" y="290"/>
                </a:lnTo>
                <a:lnTo>
                  <a:pt x="1876" y="267"/>
                </a:lnTo>
                <a:lnTo>
                  <a:pt x="1820" y="247"/>
                </a:lnTo>
                <a:lnTo>
                  <a:pt x="1765" y="231"/>
                </a:lnTo>
                <a:lnTo>
                  <a:pt x="1711" y="216"/>
                </a:lnTo>
                <a:lnTo>
                  <a:pt x="1658" y="204"/>
                </a:lnTo>
                <a:lnTo>
                  <a:pt x="1607" y="194"/>
                </a:lnTo>
                <a:lnTo>
                  <a:pt x="1559" y="186"/>
                </a:lnTo>
                <a:lnTo>
                  <a:pt x="1511" y="179"/>
                </a:lnTo>
                <a:lnTo>
                  <a:pt x="1467" y="174"/>
                </a:lnTo>
                <a:lnTo>
                  <a:pt x="1427" y="170"/>
                </a:lnTo>
                <a:lnTo>
                  <a:pt x="1390" y="167"/>
                </a:lnTo>
                <a:lnTo>
                  <a:pt x="1356" y="166"/>
                </a:lnTo>
                <a:lnTo>
                  <a:pt x="1327" y="165"/>
                </a:lnTo>
                <a:lnTo>
                  <a:pt x="1302" y="165"/>
                </a:lnTo>
                <a:close/>
                <a:moveTo>
                  <a:pt x="1340" y="0"/>
                </a:moveTo>
                <a:lnTo>
                  <a:pt x="1375" y="0"/>
                </a:lnTo>
                <a:lnTo>
                  <a:pt x="1412" y="1"/>
                </a:lnTo>
                <a:lnTo>
                  <a:pt x="1453" y="4"/>
                </a:lnTo>
                <a:lnTo>
                  <a:pt x="1497" y="8"/>
                </a:lnTo>
                <a:lnTo>
                  <a:pt x="1546" y="12"/>
                </a:lnTo>
                <a:lnTo>
                  <a:pt x="1596" y="19"/>
                </a:lnTo>
                <a:lnTo>
                  <a:pt x="1649" y="29"/>
                </a:lnTo>
                <a:lnTo>
                  <a:pt x="1703" y="40"/>
                </a:lnTo>
                <a:lnTo>
                  <a:pt x="1760" y="54"/>
                </a:lnTo>
                <a:lnTo>
                  <a:pt x="1819" y="70"/>
                </a:lnTo>
                <a:lnTo>
                  <a:pt x="1878" y="89"/>
                </a:lnTo>
                <a:lnTo>
                  <a:pt x="1938" y="112"/>
                </a:lnTo>
                <a:lnTo>
                  <a:pt x="1999" y="137"/>
                </a:lnTo>
                <a:lnTo>
                  <a:pt x="2059" y="166"/>
                </a:lnTo>
                <a:lnTo>
                  <a:pt x="2120" y="199"/>
                </a:lnTo>
                <a:lnTo>
                  <a:pt x="2180" y="236"/>
                </a:lnTo>
                <a:lnTo>
                  <a:pt x="2240" y="277"/>
                </a:lnTo>
                <a:lnTo>
                  <a:pt x="2299" y="322"/>
                </a:lnTo>
                <a:lnTo>
                  <a:pt x="2357" y="373"/>
                </a:lnTo>
                <a:lnTo>
                  <a:pt x="2412" y="427"/>
                </a:lnTo>
                <a:lnTo>
                  <a:pt x="2466" y="488"/>
                </a:lnTo>
                <a:lnTo>
                  <a:pt x="2518" y="553"/>
                </a:lnTo>
                <a:lnTo>
                  <a:pt x="2567" y="624"/>
                </a:lnTo>
                <a:lnTo>
                  <a:pt x="2612" y="701"/>
                </a:lnTo>
                <a:lnTo>
                  <a:pt x="2642" y="759"/>
                </a:lnTo>
                <a:lnTo>
                  <a:pt x="2666" y="819"/>
                </a:lnTo>
                <a:lnTo>
                  <a:pt x="2684" y="880"/>
                </a:lnTo>
                <a:lnTo>
                  <a:pt x="2698" y="942"/>
                </a:lnTo>
                <a:lnTo>
                  <a:pt x="2708" y="1004"/>
                </a:lnTo>
                <a:lnTo>
                  <a:pt x="2715" y="1067"/>
                </a:lnTo>
                <a:lnTo>
                  <a:pt x="2720" y="1129"/>
                </a:lnTo>
                <a:lnTo>
                  <a:pt x="2722" y="1190"/>
                </a:lnTo>
                <a:lnTo>
                  <a:pt x="2723" y="1253"/>
                </a:lnTo>
                <a:lnTo>
                  <a:pt x="2723" y="1314"/>
                </a:lnTo>
                <a:lnTo>
                  <a:pt x="2727" y="1417"/>
                </a:lnTo>
                <a:lnTo>
                  <a:pt x="2735" y="1520"/>
                </a:lnTo>
                <a:lnTo>
                  <a:pt x="2749" y="1620"/>
                </a:lnTo>
                <a:lnTo>
                  <a:pt x="2765" y="1718"/>
                </a:lnTo>
                <a:lnTo>
                  <a:pt x="2783" y="1814"/>
                </a:lnTo>
                <a:lnTo>
                  <a:pt x="2786" y="1824"/>
                </a:lnTo>
                <a:lnTo>
                  <a:pt x="2791" y="1840"/>
                </a:lnTo>
                <a:lnTo>
                  <a:pt x="2798" y="1858"/>
                </a:lnTo>
                <a:lnTo>
                  <a:pt x="2807" y="1883"/>
                </a:lnTo>
                <a:lnTo>
                  <a:pt x="2816" y="1908"/>
                </a:lnTo>
                <a:lnTo>
                  <a:pt x="2825" y="1937"/>
                </a:lnTo>
                <a:lnTo>
                  <a:pt x="2835" y="1968"/>
                </a:lnTo>
                <a:lnTo>
                  <a:pt x="2845" y="2000"/>
                </a:lnTo>
                <a:lnTo>
                  <a:pt x="2853" y="2033"/>
                </a:lnTo>
                <a:lnTo>
                  <a:pt x="2861" y="2066"/>
                </a:lnTo>
                <a:lnTo>
                  <a:pt x="2867" y="2097"/>
                </a:lnTo>
                <a:lnTo>
                  <a:pt x="2870" y="2129"/>
                </a:lnTo>
                <a:lnTo>
                  <a:pt x="2870" y="2158"/>
                </a:lnTo>
                <a:lnTo>
                  <a:pt x="2868" y="2184"/>
                </a:lnTo>
                <a:lnTo>
                  <a:pt x="2867" y="2191"/>
                </a:lnTo>
                <a:lnTo>
                  <a:pt x="2862" y="2199"/>
                </a:lnTo>
                <a:lnTo>
                  <a:pt x="2855" y="2211"/>
                </a:lnTo>
                <a:lnTo>
                  <a:pt x="2845" y="2223"/>
                </a:lnTo>
                <a:lnTo>
                  <a:pt x="2832" y="2237"/>
                </a:lnTo>
                <a:lnTo>
                  <a:pt x="2816" y="2252"/>
                </a:lnTo>
                <a:lnTo>
                  <a:pt x="2797" y="2269"/>
                </a:lnTo>
                <a:lnTo>
                  <a:pt x="2774" y="2284"/>
                </a:lnTo>
                <a:lnTo>
                  <a:pt x="2748" y="2297"/>
                </a:lnTo>
                <a:lnTo>
                  <a:pt x="2718" y="2311"/>
                </a:lnTo>
                <a:lnTo>
                  <a:pt x="2683" y="2323"/>
                </a:lnTo>
                <a:lnTo>
                  <a:pt x="2645" y="2332"/>
                </a:lnTo>
                <a:lnTo>
                  <a:pt x="2602" y="2339"/>
                </a:lnTo>
                <a:lnTo>
                  <a:pt x="2555" y="2344"/>
                </a:lnTo>
                <a:lnTo>
                  <a:pt x="2556" y="2348"/>
                </a:lnTo>
                <a:lnTo>
                  <a:pt x="2558" y="2358"/>
                </a:lnTo>
                <a:lnTo>
                  <a:pt x="2559" y="2373"/>
                </a:lnTo>
                <a:lnTo>
                  <a:pt x="2562" y="2391"/>
                </a:lnTo>
                <a:lnTo>
                  <a:pt x="2562" y="2412"/>
                </a:lnTo>
                <a:lnTo>
                  <a:pt x="2562" y="2435"/>
                </a:lnTo>
                <a:lnTo>
                  <a:pt x="2558" y="2459"/>
                </a:lnTo>
                <a:lnTo>
                  <a:pt x="2553" y="2482"/>
                </a:lnTo>
                <a:lnTo>
                  <a:pt x="2544" y="2504"/>
                </a:lnTo>
                <a:lnTo>
                  <a:pt x="2533" y="2524"/>
                </a:lnTo>
                <a:lnTo>
                  <a:pt x="2516" y="2541"/>
                </a:lnTo>
                <a:lnTo>
                  <a:pt x="2496" y="2556"/>
                </a:lnTo>
                <a:lnTo>
                  <a:pt x="2474" y="2569"/>
                </a:lnTo>
                <a:lnTo>
                  <a:pt x="2484" y="2583"/>
                </a:lnTo>
                <a:lnTo>
                  <a:pt x="2492" y="2599"/>
                </a:lnTo>
                <a:lnTo>
                  <a:pt x="2499" y="2616"/>
                </a:lnTo>
                <a:lnTo>
                  <a:pt x="2501" y="2636"/>
                </a:lnTo>
                <a:lnTo>
                  <a:pt x="2501" y="2658"/>
                </a:lnTo>
                <a:lnTo>
                  <a:pt x="2497" y="2682"/>
                </a:lnTo>
                <a:lnTo>
                  <a:pt x="2490" y="2702"/>
                </a:lnTo>
                <a:lnTo>
                  <a:pt x="2480" y="2718"/>
                </a:lnTo>
                <a:lnTo>
                  <a:pt x="2468" y="2732"/>
                </a:lnTo>
                <a:lnTo>
                  <a:pt x="2454" y="2742"/>
                </a:lnTo>
                <a:lnTo>
                  <a:pt x="2441" y="2752"/>
                </a:lnTo>
                <a:lnTo>
                  <a:pt x="2429" y="2760"/>
                </a:lnTo>
                <a:lnTo>
                  <a:pt x="2417" y="2768"/>
                </a:lnTo>
                <a:lnTo>
                  <a:pt x="2412" y="2775"/>
                </a:lnTo>
                <a:lnTo>
                  <a:pt x="2410" y="2786"/>
                </a:lnTo>
                <a:lnTo>
                  <a:pt x="2408" y="2801"/>
                </a:lnTo>
                <a:lnTo>
                  <a:pt x="2408" y="2820"/>
                </a:lnTo>
                <a:lnTo>
                  <a:pt x="2409" y="2841"/>
                </a:lnTo>
                <a:lnTo>
                  <a:pt x="2411" y="2861"/>
                </a:lnTo>
                <a:lnTo>
                  <a:pt x="2414" y="2882"/>
                </a:lnTo>
                <a:lnTo>
                  <a:pt x="2416" y="2901"/>
                </a:lnTo>
                <a:lnTo>
                  <a:pt x="2418" y="2918"/>
                </a:lnTo>
                <a:lnTo>
                  <a:pt x="2421" y="2931"/>
                </a:lnTo>
                <a:lnTo>
                  <a:pt x="2423" y="2949"/>
                </a:lnTo>
                <a:lnTo>
                  <a:pt x="2426" y="2969"/>
                </a:lnTo>
                <a:lnTo>
                  <a:pt x="2429" y="2990"/>
                </a:lnTo>
                <a:lnTo>
                  <a:pt x="2431" y="3013"/>
                </a:lnTo>
                <a:lnTo>
                  <a:pt x="2431" y="3035"/>
                </a:lnTo>
                <a:lnTo>
                  <a:pt x="2431" y="3058"/>
                </a:lnTo>
                <a:lnTo>
                  <a:pt x="2428" y="3082"/>
                </a:lnTo>
                <a:lnTo>
                  <a:pt x="2423" y="3105"/>
                </a:lnTo>
                <a:lnTo>
                  <a:pt x="2416" y="3127"/>
                </a:lnTo>
                <a:lnTo>
                  <a:pt x="2406" y="3149"/>
                </a:lnTo>
                <a:lnTo>
                  <a:pt x="2393" y="3170"/>
                </a:lnTo>
                <a:lnTo>
                  <a:pt x="2376" y="3190"/>
                </a:lnTo>
                <a:lnTo>
                  <a:pt x="2355" y="3208"/>
                </a:lnTo>
                <a:lnTo>
                  <a:pt x="2329" y="3224"/>
                </a:lnTo>
                <a:lnTo>
                  <a:pt x="2299" y="3238"/>
                </a:lnTo>
                <a:lnTo>
                  <a:pt x="2265" y="3250"/>
                </a:lnTo>
                <a:lnTo>
                  <a:pt x="2224" y="3259"/>
                </a:lnTo>
                <a:lnTo>
                  <a:pt x="2211" y="3260"/>
                </a:lnTo>
                <a:lnTo>
                  <a:pt x="2195" y="3260"/>
                </a:lnTo>
                <a:lnTo>
                  <a:pt x="2173" y="3259"/>
                </a:lnTo>
                <a:lnTo>
                  <a:pt x="2150" y="3258"/>
                </a:lnTo>
                <a:lnTo>
                  <a:pt x="2122" y="3257"/>
                </a:lnTo>
                <a:lnTo>
                  <a:pt x="2094" y="3256"/>
                </a:lnTo>
                <a:lnTo>
                  <a:pt x="2064" y="3254"/>
                </a:lnTo>
                <a:lnTo>
                  <a:pt x="2032" y="3256"/>
                </a:lnTo>
                <a:lnTo>
                  <a:pt x="2000" y="3257"/>
                </a:lnTo>
                <a:lnTo>
                  <a:pt x="1968" y="3260"/>
                </a:lnTo>
                <a:lnTo>
                  <a:pt x="1938" y="3266"/>
                </a:lnTo>
                <a:lnTo>
                  <a:pt x="1908" y="3274"/>
                </a:lnTo>
                <a:lnTo>
                  <a:pt x="1879" y="3286"/>
                </a:lnTo>
                <a:lnTo>
                  <a:pt x="1853" y="3299"/>
                </a:lnTo>
                <a:lnTo>
                  <a:pt x="1830" y="3317"/>
                </a:lnTo>
                <a:lnTo>
                  <a:pt x="1812" y="3339"/>
                </a:lnTo>
                <a:lnTo>
                  <a:pt x="1791" y="3370"/>
                </a:lnTo>
                <a:lnTo>
                  <a:pt x="1774" y="3407"/>
                </a:lnTo>
                <a:lnTo>
                  <a:pt x="1758" y="3447"/>
                </a:lnTo>
                <a:lnTo>
                  <a:pt x="1746" y="3490"/>
                </a:lnTo>
                <a:lnTo>
                  <a:pt x="1737" y="3536"/>
                </a:lnTo>
                <a:lnTo>
                  <a:pt x="1730" y="3583"/>
                </a:lnTo>
                <a:lnTo>
                  <a:pt x="1726" y="3630"/>
                </a:lnTo>
                <a:lnTo>
                  <a:pt x="1725" y="3677"/>
                </a:lnTo>
                <a:lnTo>
                  <a:pt x="1726" y="3679"/>
                </a:lnTo>
                <a:lnTo>
                  <a:pt x="1726" y="3684"/>
                </a:lnTo>
                <a:lnTo>
                  <a:pt x="1727" y="3692"/>
                </a:lnTo>
                <a:lnTo>
                  <a:pt x="1727" y="3702"/>
                </a:lnTo>
                <a:lnTo>
                  <a:pt x="1727" y="3714"/>
                </a:lnTo>
                <a:lnTo>
                  <a:pt x="1726" y="3727"/>
                </a:lnTo>
                <a:lnTo>
                  <a:pt x="1723" y="3740"/>
                </a:lnTo>
                <a:lnTo>
                  <a:pt x="1719" y="3754"/>
                </a:lnTo>
                <a:lnTo>
                  <a:pt x="1713" y="3766"/>
                </a:lnTo>
                <a:lnTo>
                  <a:pt x="1704" y="3777"/>
                </a:lnTo>
                <a:lnTo>
                  <a:pt x="1694" y="3786"/>
                </a:lnTo>
                <a:lnTo>
                  <a:pt x="1680" y="3793"/>
                </a:lnTo>
                <a:lnTo>
                  <a:pt x="1663" y="3798"/>
                </a:lnTo>
                <a:lnTo>
                  <a:pt x="1642" y="3798"/>
                </a:lnTo>
                <a:lnTo>
                  <a:pt x="697" y="3673"/>
                </a:lnTo>
                <a:lnTo>
                  <a:pt x="682" y="3669"/>
                </a:lnTo>
                <a:lnTo>
                  <a:pt x="667" y="3664"/>
                </a:lnTo>
                <a:lnTo>
                  <a:pt x="654" y="3654"/>
                </a:lnTo>
                <a:lnTo>
                  <a:pt x="539" y="3555"/>
                </a:lnTo>
                <a:lnTo>
                  <a:pt x="527" y="3542"/>
                </a:lnTo>
                <a:lnTo>
                  <a:pt x="519" y="3528"/>
                </a:lnTo>
                <a:lnTo>
                  <a:pt x="513" y="3512"/>
                </a:lnTo>
                <a:lnTo>
                  <a:pt x="511" y="3496"/>
                </a:lnTo>
                <a:lnTo>
                  <a:pt x="511" y="3394"/>
                </a:lnTo>
                <a:lnTo>
                  <a:pt x="514" y="3294"/>
                </a:lnTo>
                <a:lnTo>
                  <a:pt x="520" y="3192"/>
                </a:lnTo>
                <a:lnTo>
                  <a:pt x="524" y="3102"/>
                </a:lnTo>
                <a:lnTo>
                  <a:pt x="528" y="3008"/>
                </a:lnTo>
                <a:lnTo>
                  <a:pt x="530" y="2911"/>
                </a:lnTo>
                <a:lnTo>
                  <a:pt x="528" y="2833"/>
                </a:lnTo>
                <a:lnTo>
                  <a:pt x="522" y="2757"/>
                </a:lnTo>
                <a:lnTo>
                  <a:pt x="513" y="2686"/>
                </a:lnTo>
                <a:lnTo>
                  <a:pt x="501" y="2618"/>
                </a:lnTo>
                <a:lnTo>
                  <a:pt x="487" y="2553"/>
                </a:lnTo>
                <a:lnTo>
                  <a:pt x="471" y="2493"/>
                </a:lnTo>
                <a:lnTo>
                  <a:pt x="453" y="2436"/>
                </a:lnTo>
                <a:lnTo>
                  <a:pt x="434" y="2383"/>
                </a:lnTo>
                <a:lnTo>
                  <a:pt x="415" y="2333"/>
                </a:lnTo>
                <a:lnTo>
                  <a:pt x="394" y="2288"/>
                </a:lnTo>
                <a:lnTo>
                  <a:pt x="373" y="2247"/>
                </a:lnTo>
                <a:lnTo>
                  <a:pt x="353" y="2210"/>
                </a:lnTo>
                <a:lnTo>
                  <a:pt x="335" y="2176"/>
                </a:lnTo>
                <a:lnTo>
                  <a:pt x="316" y="2147"/>
                </a:lnTo>
                <a:lnTo>
                  <a:pt x="300" y="2122"/>
                </a:lnTo>
                <a:lnTo>
                  <a:pt x="285" y="2102"/>
                </a:lnTo>
                <a:lnTo>
                  <a:pt x="274" y="2086"/>
                </a:lnTo>
                <a:lnTo>
                  <a:pt x="264" y="2074"/>
                </a:lnTo>
                <a:lnTo>
                  <a:pt x="259" y="2066"/>
                </a:lnTo>
                <a:lnTo>
                  <a:pt x="256" y="2064"/>
                </a:lnTo>
                <a:lnTo>
                  <a:pt x="203" y="1987"/>
                </a:lnTo>
                <a:lnTo>
                  <a:pt x="157" y="1907"/>
                </a:lnTo>
                <a:lnTo>
                  <a:pt x="115" y="1825"/>
                </a:lnTo>
                <a:lnTo>
                  <a:pt x="81" y="1740"/>
                </a:lnTo>
                <a:lnTo>
                  <a:pt x="52" y="1653"/>
                </a:lnTo>
                <a:lnTo>
                  <a:pt x="29" y="1564"/>
                </a:lnTo>
                <a:lnTo>
                  <a:pt x="13" y="1473"/>
                </a:lnTo>
                <a:lnTo>
                  <a:pt x="3" y="1381"/>
                </a:lnTo>
                <a:lnTo>
                  <a:pt x="0" y="1287"/>
                </a:lnTo>
                <a:lnTo>
                  <a:pt x="3" y="1191"/>
                </a:lnTo>
                <a:lnTo>
                  <a:pt x="13" y="1099"/>
                </a:lnTo>
                <a:lnTo>
                  <a:pt x="29" y="1008"/>
                </a:lnTo>
                <a:lnTo>
                  <a:pt x="52" y="919"/>
                </a:lnTo>
                <a:lnTo>
                  <a:pt x="80" y="833"/>
                </a:lnTo>
                <a:lnTo>
                  <a:pt x="113" y="750"/>
                </a:lnTo>
                <a:lnTo>
                  <a:pt x="152" y="670"/>
                </a:lnTo>
                <a:lnTo>
                  <a:pt x="196" y="594"/>
                </a:lnTo>
                <a:lnTo>
                  <a:pt x="246" y="521"/>
                </a:lnTo>
                <a:lnTo>
                  <a:pt x="300" y="453"/>
                </a:lnTo>
                <a:lnTo>
                  <a:pt x="358" y="387"/>
                </a:lnTo>
                <a:lnTo>
                  <a:pt x="422" y="327"/>
                </a:lnTo>
                <a:lnTo>
                  <a:pt x="489" y="270"/>
                </a:lnTo>
                <a:lnTo>
                  <a:pt x="559" y="219"/>
                </a:lnTo>
                <a:lnTo>
                  <a:pt x="634" y="173"/>
                </a:lnTo>
                <a:lnTo>
                  <a:pt x="712" y="132"/>
                </a:lnTo>
                <a:lnTo>
                  <a:pt x="793" y="96"/>
                </a:lnTo>
                <a:lnTo>
                  <a:pt x="877" y="65"/>
                </a:lnTo>
                <a:lnTo>
                  <a:pt x="964" y="40"/>
                </a:lnTo>
                <a:lnTo>
                  <a:pt x="1054" y="22"/>
                </a:lnTo>
                <a:lnTo>
                  <a:pt x="1145" y="10"/>
                </a:lnTo>
                <a:lnTo>
                  <a:pt x="1240" y="4"/>
                </a:lnTo>
                <a:lnTo>
                  <a:pt x="1243" y="3"/>
                </a:lnTo>
                <a:lnTo>
                  <a:pt x="1252" y="3"/>
                </a:lnTo>
                <a:lnTo>
                  <a:pt x="1266" y="2"/>
                </a:lnTo>
                <a:lnTo>
                  <a:pt x="1287" y="1"/>
                </a:lnTo>
                <a:lnTo>
                  <a:pt x="1311" y="0"/>
                </a:lnTo>
                <a:lnTo>
                  <a:pt x="1340" y="0"/>
                </a:lnTo>
                <a:close/>
              </a:path>
            </a:pathLst>
          </a:custGeom>
          <a:solidFill>
            <a:srgbClr val="55443D"/>
          </a:solidFill>
          <a:ln w="19050" cap="flat" cmpd="sng">
            <a:solidFill>
              <a:srgbClr val="BBA79F">
                <a:alpha val="100000"/>
              </a:srgbClr>
            </a:solidFill>
            <a:prstDash val="solid"/>
            <a:round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 flipH="1">
            <a:off x="6229985" y="2607310"/>
            <a:ext cx="560070" cy="559435"/>
          </a:xfrm>
          <a:prstGeom prst="line">
            <a:avLst/>
          </a:prstGeom>
          <a:ln w="19050" cap="flat" cmpd="sng">
            <a:solidFill>
              <a:srgbClr val="BBA79F">
                <a:alpha val="100000"/>
              </a:srgbClr>
            </a:solidFill>
            <a:prstDash val="solid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/>
          </p:cNvSpPr>
          <p:nvPr/>
        </p:nvSpPr>
        <p:spPr>
          <a:xfrm>
            <a:off x="7009765" y="2248535"/>
            <a:ext cx="3214052" cy="4616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BBA79F"/>
                </a:solidFill>
                <a:latin typeface="+mn-ea"/>
              </a:rPr>
              <a:t>노인고독사 예방단체</a:t>
            </a:r>
            <a:endParaRPr lang="ko-KR" altLang="en-US" sz="2400" b="0" cap="none" dirty="0" smtClean="0">
              <a:ln w="9525" cap="flat" cmpd="sng">
                <a:solidFill>
                  <a:schemeClr val="bg1">
                    <a:alpha val="0"/>
                  </a:schemeClr>
                </a:solidFill>
                <a:prstDash val="solid"/>
              </a:ln>
              <a:solidFill>
                <a:srgbClr val="BBA79F"/>
              </a:solidFill>
              <a:latin typeface="+mn-ea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2860675" y="3173730"/>
            <a:ext cx="565785" cy="360045"/>
          </a:xfrm>
          <a:prstGeom prst="line">
            <a:avLst/>
          </a:prstGeom>
          <a:ln w="19050" cap="flat" cmpd="sng">
            <a:solidFill>
              <a:srgbClr val="BBA79F">
                <a:alpha val="100000"/>
              </a:srgbClr>
            </a:solidFill>
            <a:prstDash val="solid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>
            <a:spLocks/>
          </p:cNvSpPr>
          <p:nvPr/>
        </p:nvSpPr>
        <p:spPr>
          <a:xfrm>
            <a:off x="557531" y="2630805"/>
            <a:ext cx="2792730" cy="46166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BBA79F"/>
                </a:solidFill>
                <a:latin typeface="+mn-ea"/>
              </a:rPr>
              <a:t>찾아가는 슈퍼마켓</a:t>
            </a:r>
            <a:endParaRPr lang="ko-KR" altLang="en-US" sz="2400" b="0" cap="none" dirty="0" smtClean="0">
              <a:ln w="9525" cap="flat" cmpd="sng">
                <a:solidFill>
                  <a:schemeClr val="bg1">
                    <a:alpha val="0"/>
                  </a:schemeClr>
                </a:solidFill>
                <a:prstDash val="solid"/>
              </a:ln>
              <a:solidFill>
                <a:srgbClr val="BBA79F"/>
              </a:solidFill>
              <a:latin typeface="+mn-ea"/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557530" y="688340"/>
            <a:ext cx="3896995" cy="1160780"/>
            <a:chOff x="557530" y="688340"/>
            <a:chExt cx="3896995" cy="1160780"/>
          </a:xfrm>
        </p:grpSpPr>
        <p:sp>
          <p:nvSpPr>
            <p:cNvPr id="84" name="직사각형 83"/>
            <p:cNvSpPr>
              <a:spLocks/>
            </p:cNvSpPr>
            <p:nvPr/>
          </p:nvSpPr>
          <p:spPr>
            <a:xfrm>
              <a:off x="581660" y="688340"/>
              <a:ext cx="2011680" cy="581025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85" name="직사각형 84"/>
            <p:cNvSpPr>
              <a:spLocks/>
            </p:cNvSpPr>
            <p:nvPr/>
          </p:nvSpPr>
          <p:spPr>
            <a:xfrm>
              <a:off x="581660" y="1268095"/>
              <a:ext cx="3872865" cy="581025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86" name="TextBox 85"/>
            <p:cNvSpPr txBox="1">
              <a:spLocks/>
            </p:cNvSpPr>
            <p:nvPr/>
          </p:nvSpPr>
          <p:spPr>
            <a:xfrm>
              <a:off x="557530" y="1108746"/>
              <a:ext cx="3331361" cy="605294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5000" b="0" cap="none" baseline="-25000" dirty="0" smtClean="0">
                  <a:solidFill>
                    <a:srgbClr val="4C3C36"/>
                  </a:solidFill>
                  <a:latin typeface="+mn-ea"/>
                </a:rPr>
                <a:t>일본의 노인복지</a:t>
              </a:r>
              <a:endParaRPr lang="ko-KR" altLang="en-US" sz="5000" b="0" cap="none" baseline="-25000" dirty="0" smtClean="0">
                <a:solidFill>
                  <a:srgbClr val="4C3C36"/>
                </a:solidFill>
                <a:latin typeface="+mn-ea"/>
              </a:endParaRPr>
            </a:p>
          </p:txBody>
        </p:sp>
      </p:grpSp>
      <p:cxnSp>
        <p:nvCxnSpPr>
          <p:cNvPr id="87" name="직선 연결선 86"/>
          <p:cNvCxnSpPr/>
          <p:nvPr/>
        </p:nvCxnSpPr>
        <p:spPr>
          <a:xfrm flipH="1" flipV="1">
            <a:off x="6318250" y="4178300"/>
            <a:ext cx="778510" cy="13335"/>
          </a:xfrm>
          <a:prstGeom prst="line">
            <a:avLst/>
          </a:prstGeom>
          <a:ln w="19050" cap="flat" cmpd="sng">
            <a:solidFill>
              <a:srgbClr val="BBA79F">
                <a:alpha val="100000"/>
              </a:srgbClr>
            </a:solidFill>
            <a:prstDash val="solid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>
            <a:spLocks/>
          </p:cNvSpPr>
          <p:nvPr/>
        </p:nvSpPr>
        <p:spPr>
          <a:xfrm>
            <a:off x="7207250" y="3968750"/>
            <a:ext cx="2642870" cy="4610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BBA79F"/>
                </a:solidFill>
                <a:latin typeface="+mn-ea"/>
              </a:rPr>
              <a:t>개호택시</a:t>
            </a:r>
            <a:endParaRPr lang="ko-KR" altLang="en-US" sz="2400" b="0" cap="none" dirty="0" smtClean="0">
              <a:ln w="9525" cap="flat" cmpd="sng">
                <a:solidFill>
                  <a:schemeClr val="bg1">
                    <a:alpha val="0"/>
                  </a:schemeClr>
                </a:solidFill>
                <a:prstDash val="solid"/>
              </a:ln>
              <a:solidFill>
                <a:srgbClr val="BBA79F"/>
              </a:solidFill>
              <a:latin typeface="+mn-ea"/>
            </a:endParaRPr>
          </a:p>
        </p:txBody>
      </p:sp>
      <p:cxnSp>
        <p:nvCxnSpPr>
          <p:cNvPr id="89" name="직선 연결선 88"/>
          <p:cNvCxnSpPr/>
          <p:nvPr/>
        </p:nvCxnSpPr>
        <p:spPr>
          <a:xfrm flipV="1">
            <a:off x="3095625" y="4582160"/>
            <a:ext cx="629285" cy="228600"/>
          </a:xfrm>
          <a:prstGeom prst="line">
            <a:avLst/>
          </a:prstGeom>
          <a:ln w="19050" cap="flat" cmpd="sng">
            <a:solidFill>
              <a:srgbClr val="BBA79F">
                <a:alpha val="100000"/>
              </a:srgbClr>
            </a:solidFill>
            <a:prstDash val="solid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>
            <a:spLocks/>
          </p:cNvSpPr>
          <p:nvPr/>
        </p:nvSpPr>
        <p:spPr>
          <a:xfrm>
            <a:off x="764275" y="4778375"/>
            <a:ext cx="2579635" cy="46166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BBA79F"/>
                </a:solidFill>
                <a:latin typeface="+mn-ea"/>
              </a:rPr>
              <a:t>노인전용 편의점</a:t>
            </a:r>
            <a:endParaRPr lang="ko-KR" altLang="en-US" sz="2400" b="0" cap="none" dirty="0" smtClean="0">
              <a:ln w="9525" cap="flat" cmpd="sng">
                <a:solidFill>
                  <a:schemeClr val="bg1">
                    <a:alpha val="0"/>
                  </a:schemeClr>
                </a:solidFill>
                <a:prstDash val="solid"/>
              </a:ln>
              <a:solidFill>
                <a:srgbClr val="BBA79F"/>
              </a:solidFill>
              <a:latin typeface="+mn-ea"/>
            </a:endParaRPr>
          </a:p>
        </p:txBody>
      </p:sp>
      <p:cxnSp>
        <p:nvCxnSpPr>
          <p:cNvPr id="91" name="직선 연결선 90"/>
          <p:cNvCxnSpPr/>
          <p:nvPr/>
        </p:nvCxnSpPr>
        <p:spPr>
          <a:xfrm flipH="1" flipV="1">
            <a:off x="5984875" y="5508625"/>
            <a:ext cx="794385" cy="270510"/>
          </a:xfrm>
          <a:prstGeom prst="line">
            <a:avLst/>
          </a:prstGeom>
          <a:ln w="19050" cap="flat" cmpd="sng">
            <a:solidFill>
              <a:srgbClr val="BBA79F">
                <a:alpha val="100000"/>
              </a:srgbClr>
            </a:solidFill>
            <a:prstDash val="solid"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>
            <a:spLocks/>
          </p:cNvSpPr>
          <p:nvPr/>
        </p:nvSpPr>
        <p:spPr>
          <a:xfrm>
            <a:off x="7016750" y="5556250"/>
            <a:ext cx="2642870" cy="46101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BBA79F"/>
                </a:solidFill>
                <a:latin typeface="+mn-ea"/>
              </a:rPr>
              <a:t>실버 푸드</a:t>
            </a:r>
            <a:endParaRPr lang="ko-KR" altLang="en-US" sz="2400" b="0" cap="none" dirty="0" smtClean="0">
              <a:ln w="9525" cap="flat" cmpd="sng">
                <a:solidFill>
                  <a:schemeClr val="bg1">
                    <a:alpha val="0"/>
                  </a:schemeClr>
                </a:solidFill>
                <a:prstDash val="solid"/>
              </a:ln>
              <a:solidFill>
                <a:srgbClr val="BBA79F"/>
              </a:solidFill>
              <a:latin typeface="+mn-ea"/>
            </a:endParaRPr>
          </a:p>
        </p:txBody>
      </p:sp>
      <p:sp>
        <p:nvSpPr>
          <p:cNvPr id="93" name="TextBox 92"/>
          <p:cNvSpPr txBox="1">
            <a:spLocks/>
          </p:cNvSpPr>
          <p:nvPr/>
        </p:nvSpPr>
        <p:spPr>
          <a:xfrm>
            <a:off x="8493125" y="1412875"/>
            <a:ext cx="3461385" cy="36893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n w="9525" cap="flat" cmpd="sng">
                  <a:solidFill>
                    <a:schemeClr val="bg1">
                      <a:alpha val="0"/>
                    </a:schemeClr>
                  </a:solidFill>
                  <a:prstDash val="solid"/>
                </a:ln>
                <a:solidFill>
                  <a:srgbClr val="BBA79F"/>
                </a:solidFill>
                <a:latin typeface="+mn-ea"/>
              </a:rPr>
              <a:t>노인 복지 예 -그밖에</a:t>
            </a:r>
            <a:endParaRPr lang="ko-KR" altLang="en-US" sz="1800" b="0" cap="none" dirty="0" smtClean="0">
              <a:ln w="9525" cap="flat" cmpd="sng">
                <a:solidFill>
                  <a:schemeClr val="bg1">
                    <a:alpha val="0"/>
                  </a:schemeClr>
                </a:solidFill>
                <a:prstDash val="solid"/>
              </a:ln>
              <a:solidFill>
                <a:srgbClr val="BBA79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39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>
            <a:fillRect/>
          </a:stretch>
        </p:blipFill>
        <p:spPr>
          <a:xfrm>
            <a:off x="11719560" y="-74930"/>
            <a:ext cx="473710" cy="5259070"/>
          </a:xfrm>
          <a:prstGeom prst="rect">
            <a:avLst/>
          </a:prstGeom>
          <a:noFill/>
        </p:spPr>
      </p:pic>
      <p:sp>
        <p:nvSpPr>
          <p:cNvPr id="7" name="직사각형 6"/>
          <p:cNvSpPr>
            <a:spLocks/>
          </p:cNvSpPr>
          <p:nvPr/>
        </p:nvSpPr>
        <p:spPr>
          <a:xfrm>
            <a:off x="11719560" y="-198120"/>
            <a:ext cx="473710" cy="5454015"/>
          </a:xfrm>
          <a:prstGeom prst="rect">
            <a:avLst/>
          </a:prstGeom>
          <a:solidFill>
            <a:srgbClr val="55443D">
              <a:alpha val="6790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483100" y="1558290"/>
            <a:ext cx="3557270" cy="1270"/>
          </a:xfrm>
          <a:prstGeom prst="line">
            <a:avLst/>
          </a:prstGeom>
          <a:ln w="28575" cap="flat" cmpd="sng">
            <a:solidFill>
              <a:srgbClr val="F5A9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/>
          </p:cNvSpPr>
          <p:nvPr/>
        </p:nvSpPr>
        <p:spPr>
          <a:xfrm>
            <a:off x="8081010" y="658495"/>
            <a:ext cx="671195" cy="6921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06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8308340" y="1491615"/>
            <a:ext cx="2836545" cy="420628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baseline="-25000" dirty="0" smtClean="0">
                <a:solidFill>
                  <a:srgbClr val="BBA79F"/>
                </a:solidFill>
                <a:latin typeface="+mn-ea"/>
              </a:rPr>
              <a:t>일본 복지사의 종류</a:t>
            </a:r>
            <a:endParaRPr lang="ko-KR" altLang="en-US" sz="3200" b="0" cap="none" baseline="-25000" dirty="0" smtClean="0">
              <a:solidFill>
                <a:srgbClr val="BBA79F"/>
              </a:solidFill>
              <a:latin typeface="+mn-ea"/>
            </a:endParaRPr>
          </a:p>
        </p:txBody>
      </p:sp>
      <p:sp>
        <p:nvSpPr>
          <p:cNvPr id="70" name="텍스트 상자 69"/>
          <p:cNvSpPr txBox="1">
            <a:spLocks/>
          </p:cNvSpPr>
          <p:nvPr/>
        </p:nvSpPr>
        <p:spPr>
          <a:xfrm>
            <a:off x="508000" y="1127125"/>
            <a:ext cx="3922395" cy="7315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557530" y="688340"/>
            <a:ext cx="3896995" cy="1160780"/>
            <a:chOff x="557530" y="688340"/>
            <a:chExt cx="3896995" cy="1160780"/>
          </a:xfrm>
        </p:grpSpPr>
        <p:sp>
          <p:nvSpPr>
            <p:cNvPr id="72" name="직사각형 71"/>
            <p:cNvSpPr>
              <a:spLocks/>
            </p:cNvSpPr>
            <p:nvPr/>
          </p:nvSpPr>
          <p:spPr>
            <a:xfrm>
              <a:off x="581660" y="688340"/>
              <a:ext cx="2011680" cy="581025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73" name="직사각형 72"/>
            <p:cNvSpPr>
              <a:spLocks/>
            </p:cNvSpPr>
            <p:nvPr/>
          </p:nvSpPr>
          <p:spPr>
            <a:xfrm>
              <a:off x="581660" y="1268095"/>
              <a:ext cx="3872865" cy="581025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74" name="TextBox 73"/>
            <p:cNvSpPr txBox="1">
              <a:spLocks/>
            </p:cNvSpPr>
            <p:nvPr/>
          </p:nvSpPr>
          <p:spPr>
            <a:xfrm>
              <a:off x="557530" y="1108746"/>
              <a:ext cx="3331361" cy="605294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5000" b="1" cap="none" baseline="-25000" dirty="0" smtClean="0">
                  <a:solidFill>
                    <a:srgbClr val="4C3C36"/>
                  </a:solidFill>
                  <a:latin typeface="+mn-ea"/>
                </a:rPr>
                <a:t>일본의 노인복지</a:t>
              </a:r>
              <a:endParaRPr lang="ko-KR" altLang="en-US" sz="5000" b="1" cap="none" baseline="-25000" dirty="0" smtClean="0">
                <a:solidFill>
                  <a:srgbClr val="4C3C36"/>
                </a:solidFill>
                <a:latin typeface="+mn-ea"/>
              </a:endParaRPr>
            </a:p>
          </p:txBody>
        </p:sp>
      </p:grpSp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28850"/>
            <a:ext cx="5239385" cy="3639185"/>
          </a:xfrm>
          <a:prstGeom prst="rect">
            <a:avLst/>
          </a:prstGeom>
          <a:noFill/>
        </p:spPr>
      </p:pic>
      <p:sp>
        <p:nvSpPr>
          <p:cNvPr id="76" name="텍스트 상자 75"/>
          <p:cNvSpPr txBox="1">
            <a:spLocks/>
          </p:cNvSpPr>
          <p:nvPr/>
        </p:nvSpPr>
        <p:spPr>
          <a:xfrm>
            <a:off x="5984875" y="2555875"/>
            <a:ext cx="5301824" cy="70916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254000" indent="-25400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20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개호복지사: 복지 시설에서  노인을 돌봄</a:t>
            </a:r>
            <a:endParaRPr lang="ko-KR" altLang="en-US" sz="20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체계적인 시설의 시스템에 맞춰 서비스 제공</a:t>
            </a:r>
            <a:endParaRPr lang="ko-KR" altLang="en-US" sz="20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</p:txBody>
      </p:sp>
      <p:sp>
        <p:nvSpPr>
          <p:cNvPr id="77" name="텍스트 상자 76"/>
          <p:cNvSpPr txBox="1">
            <a:spLocks/>
          </p:cNvSpPr>
          <p:nvPr/>
        </p:nvSpPr>
        <p:spPr>
          <a:xfrm>
            <a:off x="5905500" y="4683125"/>
            <a:ext cx="5683885" cy="709168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254000" indent="-25400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20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홈헬퍼: 노인이 살고 있는 집을 직접 방문하여 서비스제공(청소,설거지,수발,말동무 등)</a:t>
            </a:r>
            <a:endParaRPr lang="ko-KR" altLang="en-US" sz="20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13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grpSp>
        <p:nvGrpSpPr>
          <p:cNvPr id="43" name="그룹 42"/>
          <p:cNvGrpSpPr/>
          <p:nvPr/>
        </p:nvGrpSpPr>
        <p:grpSpPr>
          <a:xfrm>
            <a:off x="438151" y="438150"/>
            <a:ext cx="5267325" cy="3292078"/>
            <a:chOff x="438150" y="438150"/>
            <a:chExt cx="5267325" cy="3292078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" y="438150"/>
              <a:ext cx="5267325" cy="3292078"/>
            </a:xfrm>
            <a:prstGeom prst="rect">
              <a:avLst/>
            </a:prstGeom>
          </p:spPr>
        </p:pic>
        <p:sp>
          <p:nvSpPr>
            <p:cNvPr id="45" name="직사각형 44"/>
            <p:cNvSpPr/>
            <p:nvPr/>
          </p:nvSpPr>
          <p:spPr>
            <a:xfrm>
              <a:off x="438150" y="438150"/>
              <a:ext cx="5267325" cy="3292078"/>
            </a:xfrm>
            <a:prstGeom prst="rect">
              <a:avLst/>
            </a:prstGeom>
            <a:solidFill>
              <a:srgbClr val="55443D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46" name="직사각형 45"/>
          <p:cNvSpPr/>
          <p:nvPr/>
        </p:nvSpPr>
        <p:spPr>
          <a:xfrm>
            <a:off x="3019425" y="1638300"/>
            <a:ext cx="2686051" cy="3790950"/>
          </a:xfrm>
          <a:prstGeom prst="rect">
            <a:avLst/>
          </a:prstGeom>
          <a:solidFill>
            <a:srgbClr val="F5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 rot="5400000">
            <a:off x="1354455" y="2286001"/>
            <a:ext cx="160020" cy="1200151"/>
          </a:xfrm>
          <a:prstGeom prst="rect">
            <a:avLst/>
          </a:prstGeom>
          <a:solidFill>
            <a:srgbClr val="F5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6" name="직사각형 55"/>
          <p:cNvSpPr/>
          <p:nvPr/>
        </p:nvSpPr>
        <p:spPr>
          <a:xfrm>
            <a:off x="2451825" y="3415604"/>
            <a:ext cx="975172" cy="975172"/>
          </a:xfrm>
          <a:prstGeom prst="rect">
            <a:avLst/>
          </a:prstGeom>
          <a:noFill/>
          <a:ln w="57150">
            <a:solidFill>
              <a:srgbClr val="BBA7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cxnSp>
        <p:nvCxnSpPr>
          <p:cNvPr id="57" name="직선 연결선 56"/>
          <p:cNvCxnSpPr>
            <a:cxnSpLocks/>
          </p:cNvCxnSpPr>
          <p:nvPr/>
        </p:nvCxnSpPr>
        <p:spPr>
          <a:xfrm>
            <a:off x="3019425" y="3415604"/>
            <a:ext cx="407571" cy="0"/>
          </a:xfrm>
          <a:prstGeom prst="line">
            <a:avLst/>
          </a:prstGeom>
          <a:ln w="57150">
            <a:solidFill>
              <a:srgbClr val="4C3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>
            <a:cxnSpLocks/>
          </p:cNvCxnSpPr>
          <p:nvPr/>
        </p:nvCxnSpPr>
        <p:spPr>
          <a:xfrm>
            <a:off x="3426996" y="3386787"/>
            <a:ext cx="0" cy="1032815"/>
          </a:xfrm>
          <a:prstGeom prst="line">
            <a:avLst/>
          </a:prstGeom>
          <a:ln w="57150">
            <a:solidFill>
              <a:srgbClr val="4C3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>
            <a:cxnSpLocks/>
          </p:cNvCxnSpPr>
          <p:nvPr/>
        </p:nvCxnSpPr>
        <p:spPr>
          <a:xfrm>
            <a:off x="3019425" y="4390964"/>
            <a:ext cx="407571" cy="0"/>
          </a:xfrm>
          <a:prstGeom prst="line">
            <a:avLst/>
          </a:prstGeom>
          <a:ln w="57150">
            <a:solidFill>
              <a:srgbClr val="4C3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cxnSpLocks/>
          </p:cNvCxnSpPr>
          <p:nvPr/>
        </p:nvCxnSpPr>
        <p:spPr>
          <a:xfrm>
            <a:off x="11530321" y="1949414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944189" y="1564692"/>
            <a:ext cx="739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baseline="-25000" dirty="0">
                <a:solidFill>
                  <a:srgbClr val="4C3C36"/>
                </a:solidFill>
                <a:latin typeface="Baskerville Old Face" panose="02020602080505020303" pitchFamily="18" charset="0"/>
              </a:rPr>
              <a:t>01</a:t>
            </a:r>
            <a:endParaRPr lang="ko-KR" altLang="en-US" sz="6600" b="1" baseline="-25000" dirty="0">
              <a:solidFill>
                <a:srgbClr val="BBA79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66171" y="2221450"/>
            <a:ext cx="739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baseline="-25000" dirty="0">
                <a:solidFill>
                  <a:srgbClr val="4C3C36"/>
                </a:solidFill>
                <a:latin typeface="Baskerville Old Face" panose="02020602080505020303" pitchFamily="18" charset="0"/>
              </a:rPr>
              <a:t>02</a:t>
            </a:r>
            <a:endParaRPr lang="ko-KR" altLang="en-US" sz="6600" b="1" baseline="-25000" dirty="0">
              <a:solidFill>
                <a:srgbClr val="BBA79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44189" y="2915851"/>
            <a:ext cx="739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baseline="-25000" dirty="0">
                <a:solidFill>
                  <a:srgbClr val="4C3C36"/>
                </a:solidFill>
                <a:latin typeface="Baskerville Old Face" panose="02020602080505020303" pitchFamily="18" charset="0"/>
              </a:rPr>
              <a:t>03</a:t>
            </a:r>
            <a:endParaRPr lang="ko-KR" altLang="en-US" sz="6600" b="1" baseline="-25000" dirty="0">
              <a:solidFill>
                <a:srgbClr val="BBA79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966171" y="3571951"/>
            <a:ext cx="739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baseline="-25000" dirty="0">
                <a:solidFill>
                  <a:srgbClr val="4C3C36"/>
                </a:solidFill>
                <a:latin typeface="Baskerville Old Face" panose="02020602080505020303" pitchFamily="18" charset="0"/>
              </a:rPr>
              <a:t>04</a:t>
            </a:r>
            <a:endParaRPr lang="ko-KR" altLang="en-US" sz="6600" b="1" baseline="-25000" dirty="0">
              <a:solidFill>
                <a:srgbClr val="BBA79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38913" y="1882737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baseline="-25000" dirty="0" smtClean="0">
                <a:solidFill>
                  <a:srgbClr val="BBA79F"/>
                </a:solidFill>
                <a:latin typeface="+mj-ea"/>
                <a:ea typeface="+mj-ea"/>
              </a:rPr>
              <a:t>일본의 장애인복지</a:t>
            </a:r>
            <a:endParaRPr lang="ko-KR" altLang="en-US" sz="3600" b="1" baseline="-25000" dirty="0">
              <a:solidFill>
                <a:srgbClr val="BBA79F"/>
              </a:solidFill>
              <a:latin typeface="+mj-ea"/>
              <a:ea typeface="+mj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38913" y="2587270"/>
            <a:ext cx="294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baseline="-25000" dirty="0" smtClean="0">
                <a:solidFill>
                  <a:srgbClr val="BBA79F"/>
                </a:solidFill>
                <a:latin typeface="+mj-ea"/>
                <a:ea typeface="+mj-ea"/>
              </a:rPr>
              <a:t>일본의 노인복지</a:t>
            </a:r>
            <a:endParaRPr lang="ko-KR" altLang="en-US" sz="3600" b="1" baseline="-25000" dirty="0">
              <a:solidFill>
                <a:srgbClr val="BBA79F"/>
              </a:solidFill>
              <a:latin typeface="+mj-ea"/>
              <a:ea typeface="+mj-ea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38911" y="3252778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baseline="-25000" dirty="0" smtClean="0">
                <a:solidFill>
                  <a:srgbClr val="BBA79F"/>
                </a:solidFill>
                <a:latin typeface="+mj-ea"/>
                <a:ea typeface="+mj-ea"/>
              </a:rPr>
              <a:t>일본의 의료복</a:t>
            </a:r>
            <a:r>
              <a:rPr lang="ko-KR" altLang="en-US" sz="3600" b="1" baseline="-25000" dirty="0">
                <a:solidFill>
                  <a:srgbClr val="BBA79F"/>
                </a:solidFill>
                <a:latin typeface="+mj-ea"/>
                <a:ea typeface="+mj-ea"/>
              </a:rPr>
              <a:t>지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38911" y="3963137"/>
            <a:ext cx="2755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baseline="-25000" dirty="0" smtClean="0">
                <a:solidFill>
                  <a:srgbClr val="BBA79F"/>
                </a:solidFill>
                <a:latin typeface="+mj-ea"/>
                <a:ea typeface="+mj-ea"/>
              </a:rPr>
              <a:t>일본의 빈곤층복지</a:t>
            </a:r>
            <a:endParaRPr lang="ko-KR" altLang="en-US" sz="3600" b="1" baseline="-25000" dirty="0">
              <a:solidFill>
                <a:srgbClr val="BBA79F"/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66171" y="4270913"/>
            <a:ext cx="739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baseline="-25000" dirty="0" smtClean="0">
                <a:solidFill>
                  <a:srgbClr val="4C3C36"/>
                </a:solidFill>
                <a:latin typeface="Baskerville Old Face" panose="02020602080505020303" pitchFamily="18" charset="0"/>
              </a:rPr>
              <a:t>05</a:t>
            </a:r>
            <a:endParaRPr lang="ko-KR" altLang="en-US" sz="6600" b="1" baseline="-25000" dirty="0">
              <a:solidFill>
                <a:srgbClr val="BBA79F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38913" y="4655633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baseline="-25000" dirty="0" smtClean="0">
                <a:solidFill>
                  <a:srgbClr val="BBA79F"/>
                </a:solidFill>
                <a:latin typeface="+mj-ea"/>
                <a:ea typeface="+mj-ea"/>
              </a:rPr>
              <a:t>일본의 근로 </a:t>
            </a:r>
            <a:r>
              <a:rPr lang="ko-KR" altLang="en-US" sz="3600" b="1" baseline="-25000" dirty="0" smtClean="0">
                <a:solidFill>
                  <a:srgbClr val="BBA79F"/>
                </a:solidFill>
                <a:latin typeface="+mj-ea"/>
                <a:ea typeface="+mj-ea"/>
              </a:rPr>
              <a:t>복지</a:t>
            </a:r>
            <a:endParaRPr lang="ko-KR" altLang="en-US" sz="3600" b="1" baseline="-25000" dirty="0">
              <a:solidFill>
                <a:srgbClr val="BBA79F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95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>
            <a:fillRect/>
          </a:stretch>
        </p:blipFill>
        <p:spPr>
          <a:xfrm>
            <a:off x="11719560" y="-74930"/>
            <a:ext cx="473710" cy="5259070"/>
          </a:xfrm>
          <a:prstGeom prst="rect">
            <a:avLst/>
          </a:prstGeom>
          <a:noFill/>
        </p:spPr>
      </p:pic>
      <p:sp>
        <p:nvSpPr>
          <p:cNvPr id="7" name="직사각형 6"/>
          <p:cNvSpPr>
            <a:spLocks/>
          </p:cNvSpPr>
          <p:nvPr/>
        </p:nvSpPr>
        <p:spPr>
          <a:xfrm>
            <a:off x="11719560" y="-198120"/>
            <a:ext cx="473710" cy="5454015"/>
          </a:xfrm>
          <a:prstGeom prst="rect">
            <a:avLst/>
          </a:prstGeom>
          <a:solidFill>
            <a:srgbClr val="55443D">
              <a:alpha val="6790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483100" y="1558290"/>
            <a:ext cx="3557270" cy="1270"/>
          </a:xfrm>
          <a:prstGeom prst="line">
            <a:avLst/>
          </a:prstGeom>
          <a:ln w="28575" cap="flat" cmpd="sng">
            <a:solidFill>
              <a:srgbClr val="F5A9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/>
          </p:cNvSpPr>
          <p:nvPr/>
        </p:nvSpPr>
        <p:spPr>
          <a:xfrm>
            <a:off x="8081010" y="658495"/>
            <a:ext cx="671830" cy="69278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07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8308340" y="1491615"/>
            <a:ext cx="2836545" cy="37959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cap="none" baseline="-25000" dirty="0" smtClean="0">
                <a:solidFill>
                  <a:srgbClr val="BBA79F"/>
                </a:solidFill>
                <a:latin typeface="+mn-ea"/>
              </a:rPr>
              <a:t>일본 복지사의 요건</a:t>
            </a:r>
            <a:endParaRPr lang="ko-KR" altLang="en-US" sz="2800" b="0" cap="none" baseline="-25000" dirty="0" smtClean="0">
              <a:solidFill>
                <a:srgbClr val="BBA79F"/>
              </a:solidFill>
              <a:latin typeface="+mn-ea"/>
            </a:endParaRPr>
          </a:p>
        </p:txBody>
      </p:sp>
      <p:sp>
        <p:nvSpPr>
          <p:cNvPr id="70" name="텍스트 상자 69"/>
          <p:cNvSpPr txBox="1">
            <a:spLocks/>
          </p:cNvSpPr>
          <p:nvPr/>
        </p:nvSpPr>
        <p:spPr>
          <a:xfrm>
            <a:off x="508000" y="1113477"/>
            <a:ext cx="3922395" cy="7315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557530" y="674692"/>
            <a:ext cx="3896995" cy="1160780"/>
            <a:chOff x="557530" y="688340"/>
            <a:chExt cx="3896995" cy="1160780"/>
          </a:xfrm>
        </p:grpSpPr>
        <p:sp>
          <p:nvSpPr>
            <p:cNvPr id="72" name="직사각형 71"/>
            <p:cNvSpPr>
              <a:spLocks/>
            </p:cNvSpPr>
            <p:nvPr/>
          </p:nvSpPr>
          <p:spPr>
            <a:xfrm>
              <a:off x="581660" y="688340"/>
              <a:ext cx="2011680" cy="581025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73" name="직사각형 72"/>
            <p:cNvSpPr>
              <a:spLocks/>
            </p:cNvSpPr>
            <p:nvPr/>
          </p:nvSpPr>
          <p:spPr>
            <a:xfrm>
              <a:off x="581660" y="1268095"/>
              <a:ext cx="3872865" cy="581025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74" name="TextBox 73"/>
            <p:cNvSpPr txBox="1">
              <a:spLocks/>
            </p:cNvSpPr>
            <p:nvPr/>
          </p:nvSpPr>
          <p:spPr>
            <a:xfrm>
              <a:off x="557530" y="1108746"/>
              <a:ext cx="3331361" cy="605294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5000" b="1" cap="none" baseline="-25000" dirty="0" smtClean="0">
                  <a:solidFill>
                    <a:srgbClr val="4C3C36"/>
                  </a:solidFill>
                  <a:latin typeface="+mn-ea"/>
                </a:rPr>
                <a:t>일본의 노인복지</a:t>
              </a:r>
              <a:endParaRPr lang="ko-KR" altLang="en-US" sz="5000" b="1" cap="none" baseline="-25000" dirty="0" smtClean="0">
                <a:solidFill>
                  <a:srgbClr val="4C3C36"/>
                </a:solidFill>
                <a:latin typeface="+mn-ea"/>
              </a:endParaRPr>
            </a:p>
          </p:txBody>
        </p:sp>
      </p:grpSp>
      <p:sp>
        <p:nvSpPr>
          <p:cNvPr id="77" name="텍스트 상자 76"/>
          <p:cNvSpPr txBox="1">
            <a:spLocks/>
          </p:cNvSpPr>
          <p:nvPr/>
        </p:nvSpPr>
        <p:spPr>
          <a:xfrm>
            <a:off x="3365500" y="2635250"/>
            <a:ext cx="8350885" cy="28619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&lt;개호복지사 자격요건&gt;</a:t>
            </a:r>
            <a:endParaRPr lang="ko-KR" altLang="en-US" sz="18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254000" indent="-25400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일본어 실력(JLPT N2이상의 자격증,회화실력)</a:t>
            </a:r>
            <a:endParaRPr lang="ko-KR" altLang="en-US" sz="18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254000" indent="-25400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유학비자로 일본 입국</a:t>
            </a:r>
            <a:endParaRPr lang="ko-KR" altLang="en-US" sz="18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254000" indent="-25400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국가가 지정한 2~3년제 이상의 전문학교를 졸업(전문양성기관)</a:t>
            </a:r>
            <a:endParaRPr lang="ko-KR" altLang="en-US" sz="18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254000" indent="-25400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국가시험 응시(매년 2월 오전/오후로 나누어 필기,실기 시험)</a:t>
            </a:r>
            <a:endParaRPr lang="ko-KR" altLang="en-US" sz="18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254000" indent="-25400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유학에서 취직이 결정되면 취업가능한 개호비자로 재류자격 변경신청가능</a:t>
            </a:r>
            <a:endParaRPr lang="ko-KR" altLang="en-US" sz="18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254000" indent="-25400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개호비자는 5년 이상의 체류자격 부여</a:t>
            </a:r>
            <a:endParaRPr lang="ko-KR" altLang="en-US" sz="18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254000" indent="-25400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"/>
            </a:pPr>
            <a:r>
              <a:rPr lang="en-US" altLang="ko-KR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+mn-ea"/>
              </a:rPr>
              <a:t>연봉: 250만엔~350만엔(약 3500만~5000만원)</a:t>
            </a:r>
            <a:endParaRPr lang="ko-KR" altLang="en-US" sz="18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  <a:p>
            <a:pPr marL="254000" indent="-25400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b="0" cap="none" dirty="0" smtClean="0">
              <a:solidFill>
                <a:schemeClr val="bg1">
                  <a:lumMod val="95000"/>
                  <a:lumOff val="0"/>
                </a:schemeClr>
              </a:solidFill>
              <a:latin typeface="+mn-ea"/>
            </a:endParaRPr>
          </a:p>
        </p:txBody>
      </p:sp>
      <p:pic>
        <p:nvPicPr>
          <p:cNvPr id="78" name="그림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5" y="2730500"/>
            <a:ext cx="2573020" cy="2683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78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>
            <a:fillRect/>
          </a:stretch>
        </p:blipFill>
        <p:spPr>
          <a:xfrm>
            <a:off x="11719560" y="-74930"/>
            <a:ext cx="473710" cy="5259070"/>
          </a:xfrm>
          <a:prstGeom prst="rect">
            <a:avLst/>
          </a:prstGeom>
          <a:noFill/>
        </p:spPr>
      </p:pic>
      <p:sp>
        <p:nvSpPr>
          <p:cNvPr id="7" name="직사각형 6"/>
          <p:cNvSpPr>
            <a:spLocks/>
          </p:cNvSpPr>
          <p:nvPr/>
        </p:nvSpPr>
        <p:spPr>
          <a:xfrm>
            <a:off x="11719560" y="-198120"/>
            <a:ext cx="473710" cy="5454015"/>
          </a:xfrm>
          <a:prstGeom prst="rect">
            <a:avLst/>
          </a:prstGeom>
          <a:solidFill>
            <a:srgbClr val="55443D">
              <a:alpha val="67902"/>
            </a:srgbClr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4483100" y="1558290"/>
            <a:ext cx="3557270" cy="1270"/>
          </a:xfrm>
          <a:prstGeom prst="line">
            <a:avLst/>
          </a:prstGeom>
          <a:ln w="28575" cap="flat" cmpd="sng">
            <a:solidFill>
              <a:srgbClr val="F5A9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/>
          </p:cNvSpPr>
          <p:nvPr/>
        </p:nvSpPr>
        <p:spPr>
          <a:xfrm>
            <a:off x="8081010" y="658495"/>
            <a:ext cx="671195" cy="6921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08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8308340" y="1491615"/>
            <a:ext cx="2836545" cy="379591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0" cap="none" baseline="-25000" dirty="0" smtClean="0">
                <a:solidFill>
                  <a:srgbClr val="BBA79F"/>
                </a:solidFill>
                <a:latin typeface="+mn-ea"/>
              </a:rPr>
              <a:t>일본 복지사의 요건</a:t>
            </a:r>
            <a:endParaRPr lang="ko-KR" altLang="en-US" sz="2800" b="0" cap="none" baseline="-25000" dirty="0" smtClean="0">
              <a:solidFill>
                <a:srgbClr val="BBA79F"/>
              </a:solidFill>
              <a:latin typeface="+mn-ea"/>
            </a:endParaRPr>
          </a:p>
        </p:txBody>
      </p:sp>
      <p:sp>
        <p:nvSpPr>
          <p:cNvPr id="70" name="텍스트 상자 69"/>
          <p:cNvSpPr txBox="1">
            <a:spLocks/>
          </p:cNvSpPr>
          <p:nvPr/>
        </p:nvSpPr>
        <p:spPr>
          <a:xfrm>
            <a:off x="508000" y="1127125"/>
            <a:ext cx="3922395" cy="73152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557530" y="688340"/>
            <a:ext cx="3896995" cy="1160780"/>
            <a:chOff x="557530" y="688340"/>
            <a:chExt cx="3896995" cy="1160780"/>
          </a:xfrm>
        </p:grpSpPr>
        <p:sp>
          <p:nvSpPr>
            <p:cNvPr id="72" name="직사각형 71"/>
            <p:cNvSpPr>
              <a:spLocks/>
            </p:cNvSpPr>
            <p:nvPr/>
          </p:nvSpPr>
          <p:spPr>
            <a:xfrm>
              <a:off x="581660" y="688340"/>
              <a:ext cx="2011680" cy="581025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73" name="직사각형 72"/>
            <p:cNvSpPr>
              <a:spLocks/>
            </p:cNvSpPr>
            <p:nvPr/>
          </p:nvSpPr>
          <p:spPr>
            <a:xfrm>
              <a:off x="581660" y="1268095"/>
              <a:ext cx="3872865" cy="581025"/>
            </a:xfrm>
            <a:prstGeom prst="rect">
              <a:avLst/>
            </a:prstGeom>
            <a:solidFill>
              <a:srgbClr val="F5A9A9"/>
            </a:solidFill>
            <a:ln w="0">
              <a:noFill/>
              <a:prstDash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800" b="0" cap="none" dirty="0" smtClean="0">
                <a:latin typeface="+mn-ea"/>
              </a:endParaRPr>
            </a:p>
          </p:txBody>
        </p:sp>
        <p:sp>
          <p:nvSpPr>
            <p:cNvPr id="74" name="TextBox 73"/>
            <p:cNvSpPr txBox="1">
              <a:spLocks/>
            </p:cNvSpPr>
            <p:nvPr/>
          </p:nvSpPr>
          <p:spPr>
            <a:xfrm>
              <a:off x="557530" y="1122394"/>
              <a:ext cx="3331361" cy="605294"/>
            </a:xfrm>
            <a:prstGeom prst="rect">
              <a:avLst/>
            </a:prstGeom>
            <a:noFill/>
          </p:spPr>
          <p:txBody>
            <a:bodyPr vert="horz" wrap="none" lIns="91440" tIns="45720" rIns="91440" bIns="45720" anchor="t">
              <a:spAutoFit/>
            </a:bodyPr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5000" b="1" cap="none" baseline="-25000" dirty="0" smtClean="0">
                  <a:solidFill>
                    <a:srgbClr val="4C3C36"/>
                  </a:solidFill>
                  <a:latin typeface="+mn-ea"/>
                </a:rPr>
                <a:t>일본의 노인복지</a:t>
              </a:r>
              <a:endParaRPr lang="ko-KR" altLang="en-US" sz="5000" b="1" cap="none" baseline="-25000" dirty="0" smtClean="0">
                <a:solidFill>
                  <a:srgbClr val="4C3C36"/>
                </a:solidFill>
                <a:latin typeface="+mn-ea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>
            <a:off x="3476625" y="2809875"/>
            <a:ext cx="7842885" cy="2031365"/>
            <a:chOff x="3476625" y="2809875"/>
            <a:chExt cx="7842885" cy="2031365"/>
          </a:xfrm>
        </p:grpSpPr>
        <p:sp>
          <p:nvSpPr>
            <p:cNvPr id="78" name="텍스트 상자 77"/>
            <p:cNvSpPr txBox="1">
              <a:spLocks/>
            </p:cNvSpPr>
            <p:nvPr/>
          </p:nvSpPr>
          <p:spPr>
            <a:xfrm>
              <a:off x="3476625" y="2809875"/>
              <a:ext cx="7842885" cy="2031365"/>
            </a:xfrm>
            <a:prstGeom prst="rect">
              <a:avLst/>
            </a:prstGeom>
            <a:noFill/>
            <a:ln w="0">
              <a:noFill/>
              <a:prstDash/>
            </a:ln>
          </p:spPr>
          <p:txBody>
            <a:bodyPr vert="horz" wrap="square" lIns="89535" tIns="46355" rIns="89535" bIns="46355" anchor="t">
              <a:spAutoFit/>
            </a:bodyPr>
            <a:lstStyle/>
            <a:p>
              <a:pPr marL="0" indent="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800" b="0" cap="none" dirty="0" smtClean="0">
                  <a:solidFill>
                    <a:schemeClr val="bg1">
                      <a:lumMod val="95000"/>
                      <a:lumOff val="0"/>
                    </a:schemeClr>
                  </a:solidFill>
                  <a:latin typeface="맑은 고딕" charset="0"/>
                  <a:ea typeface="맑은 고딕" charset="0"/>
                </a:rPr>
                <a:t>&lt;홈헬퍼자격 요건&gt;</a:t>
              </a:r>
              <a:endParaRPr lang="ko-KR" altLang="en-US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맑은 고딕" charset="0"/>
                <a:ea typeface="맑은 고딕" charset="0"/>
              </a:endParaRPr>
            </a:p>
            <a:p>
              <a:pPr marL="254000" indent="-25400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"/>
              </a:pPr>
              <a:r>
                <a:rPr lang="en-US" altLang="ko-KR" sz="1800" b="0" cap="none" dirty="0" smtClean="0">
                  <a:solidFill>
                    <a:schemeClr val="bg1">
                      <a:lumMod val="95000"/>
                      <a:lumOff val="0"/>
                    </a:schemeClr>
                  </a:solidFill>
                  <a:latin typeface="맑은 고딕" charset="0"/>
                  <a:ea typeface="맑은 고딕" charset="0"/>
                </a:rPr>
                <a:t>일본어 실력</a:t>
              </a:r>
              <a:endParaRPr lang="ko-KR" altLang="en-US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맑은 고딕" charset="0"/>
                <a:ea typeface="맑은 고딕" charset="0"/>
              </a:endParaRPr>
            </a:p>
            <a:p>
              <a:pPr marL="254000" indent="-25400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"/>
              </a:pPr>
              <a:r>
                <a:rPr lang="en-US" altLang="ko-KR" sz="1800" b="0" cap="none" dirty="0" smtClean="0">
                  <a:solidFill>
                    <a:schemeClr val="bg1">
                      <a:lumMod val="95000"/>
                      <a:lumOff val="0"/>
                    </a:schemeClr>
                  </a:solidFill>
                  <a:latin typeface="맑은 고딕" charset="0"/>
                  <a:ea typeface="맑은 고딕" charset="0"/>
                </a:rPr>
                <a:t>각 지방자치단체와 민간양성연수 기관이 주최하고 있는 홈헬퍼 자격취득 강좌를 수강      수료 후,  홈 헬퍼 자격을 취득</a:t>
              </a:r>
              <a:endParaRPr lang="ko-KR" altLang="en-US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맑은 고딕" charset="0"/>
                <a:ea typeface="맑은 고딕" charset="0"/>
              </a:endParaRPr>
            </a:p>
            <a:p>
              <a:pPr marL="254000" indent="-25400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"/>
              </a:pPr>
              <a:r>
                <a:rPr lang="en-US" altLang="ko-KR" sz="1800" b="0" cap="none" dirty="0" smtClean="0">
                  <a:solidFill>
                    <a:schemeClr val="bg1">
                      <a:lumMod val="95000"/>
                      <a:lumOff val="0"/>
                    </a:schemeClr>
                  </a:solidFill>
                  <a:latin typeface="맑은 고딕" charset="0"/>
                  <a:ea typeface="맑은 고딕" charset="0"/>
                </a:rPr>
                <a:t>비자자격이 따로 제공되지 않음</a:t>
              </a:r>
              <a:endParaRPr lang="ko-KR" altLang="en-US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맑은 고딕" charset="0"/>
                <a:ea typeface="맑은 고딕" charset="0"/>
              </a:endParaRPr>
            </a:p>
            <a:p>
              <a:pPr marL="254000" indent="-254000" algn="l" defTabSz="5080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/>
                <a:buChar char=""/>
              </a:pPr>
              <a:r>
                <a:rPr lang="en-US" altLang="ko-KR" sz="1800" b="0" cap="none" dirty="0" smtClean="0">
                  <a:solidFill>
                    <a:schemeClr val="bg1">
                      <a:lumMod val="95000"/>
                      <a:lumOff val="0"/>
                    </a:schemeClr>
                  </a:solidFill>
                  <a:latin typeface="맑은 고딕" charset="0"/>
                  <a:ea typeface="맑은 고딕" charset="0"/>
                </a:rPr>
                <a:t>주로 계약직으로 시간제(파트타임)근무 /급여는 시간당 1200엔(약 1만 6900원) 수준</a:t>
              </a:r>
              <a:endParaRPr lang="ko-KR" altLang="en-US" sz="1800" b="0" cap="none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맑은 고딕" charset="0"/>
                <a:ea typeface="맑은 고딕" charset="0"/>
              </a:endParaRPr>
            </a:p>
          </p:txBody>
        </p:sp>
        <p:cxnSp>
          <p:nvCxnSpPr>
            <p:cNvPr id="79" name="도형 78"/>
            <p:cNvCxnSpPr/>
            <p:nvPr/>
          </p:nvCxnSpPr>
          <p:spPr>
            <a:xfrm>
              <a:off x="5429250" y="3810000"/>
              <a:ext cx="365760" cy="635"/>
            </a:xfrm>
            <a:prstGeom prst="straightConnector1">
              <a:avLst/>
            </a:prstGeom>
            <a:ln w="6350" cap="flat" cmpd="sng">
              <a:solidFill>
                <a:schemeClr val="bg1">
                  <a:lumMod val="95000"/>
                  <a:lumOff val="0"/>
                  <a:alpha val="100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그림 7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8" t="18159" r="53255" b="36998"/>
          <a:stretch>
            <a:fillRect/>
          </a:stretch>
        </p:blipFill>
        <p:spPr>
          <a:xfrm>
            <a:off x="698500" y="2508250"/>
            <a:ext cx="2366010" cy="2858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8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87" y="1497527"/>
            <a:ext cx="52673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4101" y="2765624"/>
            <a:ext cx="468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03.</a:t>
            </a:r>
            <a:r>
              <a:rPr lang="ko-KR" altLang="en-US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일본의 의</a:t>
            </a:r>
            <a:r>
              <a:rPr lang="ko-KR" altLang="en-US" sz="6000" b="1" baseline="-25000" dirty="0">
                <a:solidFill>
                  <a:schemeClr val="bg2"/>
                </a:solidFill>
                <a:latin typeface="+mj-ea"/>
                <a:ea typeface="+mj-ea"/>
              </a:rPr>
              <a:t>료</a:t>
            </a:r>
            <a:r>
              <a:rPr lang="ko-KR" altLang="en-US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복지</a:t>
            </a:r>
            <a:endParaRPr lang="ko-KR" altLang="en-US" sz="6000" b="1" baseline="-25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93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4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283955" y="452183"/>
            <a:ext cx="4501882" cy="3220229"/>
            <a:chOff x="611506" y="452183"/>
            <a:chExt cx="4501881" cy="3220229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374" y="452183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+mn-ea"/>
                </a:rPr>
                <a:t>일본의</a:t>
              </a:r>
              <a:endParaRPr lang="ko-KR" altLang="en-US" sz="6000" baseline="-25000" dirty="0">
                <a:solidFill>
                  <a:srgbClr val="4C3C36"/>
                </a:solidFill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1431" y="992586"/>
              <a:ext cx="32624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+mn-ea"/>
                </a:rPr>
                <a:t>의료보험제도</a:t>
              </a:r>
              <a:endParaRPr lang="ko-KR" altLang="en-US" sz="6000" baseline="-25000" dirty="0">
                <a:solidFill>
                  <a:srgbClr val="4C3C36"/>
                </a:solidFill>
                <a:latin typeface="+mn-e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50956" y="2964526"/>
              <a:ext cx="32624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F39595"/>
                  </a:solidFill>
                  <a:latin typeface="+mn-ea"/>
                </a:rPr>
                <a:t>국민건강보험</a:t>
              </a:r>
              <a:endParaRPr lang="ko-KR" altLang="en-US" sz="6000" baseline="-25000" dirty="0">
                <a:solidFill>
                  <a:srgbClr val="F39595"/>
                </a:solidFill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4125507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그룹 68"/>
          <p:cNvGrpSpPr/>
          <p:nvPr/>
        </p:nvGrpSpPr>
        <p:grpSpPr>
          <a:xfrm>
            <a:off x="1354215" y="2765145"/>
            <a:ext cx="8869763" cy="2285127"/>
            <a:chOff x="1250043" y="3040501"/>
            <a:chExt cx="8869762" cy="2285127"/>
          </a:xfrm>
        </p:grpSpPr>
        <p:sp>
          <p:nvSpPr>
            <p:cNvPr id="43" name="타원 42"/>
            <p:cNvSpPr/>
            <p:nvPr/>
          </p:nvSpPr>
          <p:spPr>
            <a:xfrm>
              <a:off x="4531409" y="3053282"/>
              <a:ext cx="2224444" cy="2224444"/>
            </a:xfrm>
            <a:prstGeom prst="ellipse">
              <a:avLst/>
            </a:prstGeom>
            <a:solidFill>
              <a:srgbClr val="BBA79F">
                <a:alpha val="13000"/>
              </a:srgbClr>
            </a:solidFill>
            <a:ln>
              <a:solidFill>
                <a:srgbClr val="4C3C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BA79F"/>
                </a:solidFill>
              </a:endParaRPr>
            </a:p>
          </p:txBody>
        </p:sp>
        <p:cxnSp>
          <p:nvCxnSpPr>
            <p:cNvPr id="31" name="직선 연결선 30"/>
            <p:cNvCxnSpPr>
              <a:cxnSpLocks/>
            </p:cNvCxnSpPr>
            <p:nvPr/>
          </p:nvCxnSpPr>
          <p:spPr>
            <a:xfrm>
              <a:off x="1402447" y="4222355"/>
              <a:ext cx="1087120" cy="0"/>
            </a:xfrm>
            <a:prstGeom prst="line">
              <a:avLst/>
            </a:prstGeom>
            <a:ln w="19050">
              <a:solidFill>
                <a:srgbClr val="BBA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타원 32"/>
            <p:cNvSpPr/>
            <p:nvPr/>
          </p:nvSpPr>
          <p:spPr>
            <a:xfrm>
              <a:off x="2456705" y="4161552"/>
              <a:ext cx="121605" cy="121605"/>
            </a:xfrm>
            <a:prstGeom prst="ellipse">
              <a:avLst/>
            </a:prstGeom>
            <a:solidFill>
              <a:srgbClr val="BBA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4" name="직선 연결선 33"/>
            <p:cNvCxnSpPr>
              <a:cxnSpLocks/>
            </p:cNvCxnSpPr>
            <p:nvPr/>
          </p:nvCxnSpPr>
          <p:spPr>
            <a:xfrm>
              <a:off x="2545447" y="4222355"/>
              <a:ext cx="1087120" cy="0"/>
            </a:xfrm>
            <a:prstGeom prst="line">
              <a:avLst/>
            </a:prstGeom>
            <a:ln w="19050">
              <a:solidFill>
                <a:srgbClr val="BBA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타원 34"/>
            <p:cNvSpPr/>
            <p:nvPr/>
          </p:nvSpPr>
          <p:spPr>
            <a:xfrm>
              <a:off x="3620026" y="4183064"/>
              <a:ext cx="78582" cy="78582"/>
            </a:xfrm>
            <a:prstGeom prst="ellipse">
              <a:avLst/>
            </a:prstGeom>
            <a:solidFill>
              <a:srgbClr val="BBA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36" name="직선 연결선 35"/>
            <p:cNvCxnSpPr>
              <a:cxnSpLocks/>
            </p:cNvCxnSpPr>
            <p:nvPr/>
          </p:nvCxnSpPr>
          <p:spPr>
            <a:xfrm>
              <a:off x="3664033" y="4222355"/>
              <a:ext cx="1087120" cy="0"/>
            </a:xfrm>
            <a:prstGeom prst="line">
              <a:avLst/>
            </a:prstGeom>
            <a:ln w="19050">
              <a:solidFill>
                <a:srgbClr val="BBA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타원 38"/>
            <p:cNvSpPr/>
            <p:nvPr/>
          </p:nvSpPr>
          <p:spPr>
            <a:xfrm>
              <a:off x="4754044" y="3254286"/>
              <a:ext cx="1814532" cy="181453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48" name="직선 연결선 47"/>
            <p:cNvCxnSpPr>
              <a:cxnSpLocks/>
            </p:cNvCxnSpPr>
            <p:nvPr/>
          </p:nvCxnSpPr>
          <p:spPr>
            <a:xfrm>
              <a:off x="6559633" y="4222355"/>
              <a:ext cx="1087120" cy="0"/>
            </a:xfrm>
            <a:prstGeom prst="line">
              <a:avLst/>
            </a:prstGeom>
            <a:ln w="19050">
              <a:solidFill>
                <a:srgbClr val="BBA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타원 48"/>
            <p:cNvSpPr/>
            <p:nvPr/>
          </p:nvSpPr>
          <p:spPr>
            <a:xfrm>
              <a:off x="7635766" y="4183064"/>
              <a:ext cx="78582" cy="78582"/>
            </a:xfrm>
            <a:prstGeom prst="ellipse">
              <a:avLst/>
            </a:prstGeom>
            <a:solidFill>
              <a:srgbClr val="BBA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51" name="직선 연결선 50"/>
            <p:cNvCxnSpPr>
              <a:cxnSpLocks/>
            </p:cNvCxnSpPr>
            <p:nvPr/>
          </p:nvCxnSpPr>
          <p:spPr>
            <a:xfrm>
              <a:off x="7711807" y="4222355"/>
              <a:ext cx="1087120" cy="0"/>
            </a:xfrm>
            <a:prstGeom prst="line">
              <a:avLst/>
            </a:prstGeom>
            <a:ln w="19050">
              <a:solidFill>
                <a:srgbClr val="BBA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타원 51"/>
            <p:cNvSpPr/>
            <p:nvPr/>
          </p:nvSpPr>
          <p:spPr>
            <a:xfrm>
              <a:off x="8750825" y="4161552"/>
              <a:ext cx="121605" cy="121605"/>
            </a:xfrm>
            <a:prstGeom prst="ellipse">
              <a:avLst/>
            </a:prstGeom>
            <a:solidFill>
              <a:srgbClr val="BBA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cxnSp>
          <p:nvCxnSpPr>
            <p:cNvPr id="53" name="직선 연결선 52"/>
            <p:cNvCxnSpPr>
              <a:cxnSpLocks/>
            </p:cNvCxnSpPr>
            <p:nvPr/>
          </p:nvCxnSpPr>
          <p:spPr>
            <a:xfrm>
              <a:off x="8860522" y="4222355"/>
              <a:ext cx="1087120" cy="0"/>
            </a:xfrm>
            <a:prstGeom prst="line">
              <a:avLst/>
            </a:prstGeom>
            <a:ln w="19050">
              <a:solidFill>
                <a:srgbClr val="BBA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타원 53"/>
            <p:cNvSpPr/>
            <p:nvPr/>
          </p:nvSpPr>
          <p:spPr>
            <a:xfrm>
              <a:off x="9936843" y="4130873"/>
              <a:ext cx="182962" cy="182962"/>
            </a:xfrm>
            <a:prstGeom prst="ellipse">
              <a:avLst/>
            </a:prstGeom>
            <a:solidFill>
              <a:srgbClr val="BBA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타원 54"/>
            <p:cNvSpPr/>
            <p:nvPr/>
          </p:nvSpPr>
          <p:spPr>
            <a:xfrm>
              <a:off x="1250043" y="4130873"/>
              <a:ext cx="182962" cy="182962"/>
            </a:xfrm>
            <a:prstGeom prst="ellipse">
              <a:avLst/>
            </a:prstGeom>
            <a:solidFill>
              <a:srgbClr val="BBA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막힌 원호 56"/>
            <p:cNvSpPr/>
            <p:nvPr/>
          </p:nvSpPr>
          <p:spPr>
            <a:xfrm rot="2115127">
              <a:off x="4502161" y="3040501"/>
              <a:ext cx="2285127" cy="2285127"/>
            </a:xfrm>
            <a:prstGeom prst="blockArc">
              <a:avLst>
                <a:gd name="adj1" fmla="val 10800000"/>
                <a:gd name="adj2" fmla="val 17395041"/>
                <a:gd name="adj3" fmla="val 1719"/>
              </a:avLst>
            </a:prstGeom>
            <a:solidFill>
              <a:srgbClr val="BBA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BBA79F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815980" y="299048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aseline="-25000" dirty="0" smtClean="0">
                <a:solidFill>
                  <a:srgbClr val="F39595"/>
                </a:solidFill>
                <a:latin typeface="+mn-ea"/>
              </a:rPr>
              <a:t>건강보</a:t>
            </a:r>
            <a:r>
              <a:rPr lang="ko-KR" altLang="en-US" sz="6000" baseline="-25000" dirty="0">
                <a:solidFill>
                  <a:srgbClr val="F39595"/>
                </a:solidFill>
                <a:latin typeface="+mn-ea"/>
              </a:rPr>
              <a:t>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2716" y="3041493"/>
            <a:ext cx="821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rgbClr val="F39595"/>
                </a:solidFill>
                <a:latin typeface="+mn-ea"/>
              </a:rPr>
              <a:t>1</a:t>
            </a:r>
            <a:endParaRPr lang="ko-KR" altLang="en-US" sz="5400" dirty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1397" y="3044334"/>
            <a:ext cx="680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 smtClean="0">
                <a:solidFill>
                  <a:srgbClr val="F39595"/>
                </a:solidFill>
                <a:latin typeface="+mn-ea"/>
              </a:rPr>
              <a:t>2</a:t>
            </a:r>
            <a:endParaRPr lang="ko-KR" altLang="en-US" sz="5400" dirty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32" name="TextBox 31"/>
          <p:cNvSpPr txBox="1">
            <a:spLocks/>
          </p:cNvSpPr>
          <p:nvPr/>
        </p:nvSpPr>
        <p:spPr>
          <a:xfrm>
            <a:off x="7818521" y="839868"/>
            <a:ext cx="688009" cy="707886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01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4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587384" y="452183"/>
            <a:ext cx="3895620" cy="1395629"/>
            <a:chOff x="587383" y="452183"/>
            <a:chExt cx="3895619" cy="1395629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506" y="452183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="1" baseline="-25000" dirty="0" smtClean="0">
                  <a:solidFill>
                    <a:srgbClr val="4C3C36"/>
                  </a:solidFill>
                  <a:latin typeface="+mn-ea"/>
                </a:rPr>
                <a:t>일본의</a:t>
              </a:r>
              <a:endParaRPr lang="ko-KR" altLang="en-US" sz="60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383" y="969050"/>
              <a:ext cx="32624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="1" baseline="-25000" dirty="0" smtClean="0">
                  <a:solidFill>
                    <a:srgbClr val="4C3C36"/>
                  </a:solidFill>
                  <a:latin typeface="+mn-ea"/>
                </a:rPr>
                <a:t>의료보험제도</a:t>
              </a:r>
              <a:endParaRPr lang="ko-KR" altLang="en-US" sz="60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2902" y="2332297"/>
            <a:ext cx="10567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rgbClr val="F395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국민건강보험 </a:t>
            </a:r>
            <a:r>
              <a:rPr lang="en-US" altLang="ko-KR" sz="4800" dirty="0" smtClean="0">
                <a:solidFill>
                  <a:srgbClr val="F395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(</a:t>
            </a:r>
            <a:r>
              <a:rPr lang="ko-KR" altLang="en-US" sz="4800" dirty="0" smtClean="0">
                <a:solidFill>
                  <a:srgbClr val="F395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지역보험</a:t>
            </a:r>
            <a:r>
              <a:rPr lang="en-US" altLang="ko-KR" sz="4800" dirty="0" smtClean="0">
                <a:solidFill>
                  <a:srgbClr val="F395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)</a:t>
            </a:r>
          </a:p>
          <a:p>
            <a:r>
              <a:rPr lang="en-US" altLang="ko-KR" sz="2400" dirty="0">
                <a:solidFill>
                  <a:srgbClr val="F39595"/>
                </a:solidFill>
                <a:latin typeface="+mn-ea"/>
              </a:rPr>
              <a:t>1870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년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독일 식 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의료제도를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채택 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(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당시 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유럽에서 가장 발달하였다고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인식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)</a:t>
            </a:r>
          </a:p>
          <a:p>
            <a:endParaRPr lang="ko-KR" altLang="en-US" sz="2400" dirty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902" y="3827393"/>
            <a:ext cx="1062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직장에 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건강보험이 없는 사람이나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자영업자 등이 가입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2902" y="4364083"/>
            <a:ext cx="1062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가입수속 →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 </a:t>
            </a:r>
            <a:r>
              <a:rPr lang="ko-KR" altLang="en-US" sz="2400" dirty="0" err="1">
                <a:solidFill>
                  <a:srgbClr val="F39595"/>
                </a:solidFill>
                <a:latin typeface="+mn-ea"/>
              </a:rPr>
              <a:t>시정촌의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 담당창구에서 처리</a:t>
            </a:r>
          </a:p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 </a:t>
            </a:r>
            <a:endParaRPr lang="ko-KR" altLang="en-US" sz="2400" dirty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2902" y="4947419"/>
            <a:ext cx="1062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보험료 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→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가입세대의 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소득</a:t>
            </a:r>
            <a:r>
              <a:rPr lang="en-US" altLang="ko-KR" sz="2400" dirty="0">
                <a:solidFill>
                  <a:srgbClr val="F39595"/>
                </a:solidFill>
                <a:latin typeface="+mn-ea"/>
              </a:rPr>
              <a:t>, 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고정자산세액이나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세대 수 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등을 기준으로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책정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 </a:t>
            </a:r>
            <a:endParaRPr lang="en-US" altLang="ko-KR" sz="2400" dirty="0">
              <a:solidFill>
                <a:srgbClr val="F39595"/>
              </a:solidFill>
              <a:latin typeface="+mn-ea"/>
            </a:endParaRPr>
          </a:p>
          <a:p>
            <a:r>
              <a:rPr lang="en-US" altLang="ko-KR" sz="2400" dirty="0">
                <a:solidFill>
                  <a:srgbClr val="F39595"/>
                </a:solidFill>
                <a:latin typeface="+mn-ea"/>
              </a:rPr>
              <a:t> </a:t>
            </a:r>
            <a:endParaRPr lang="ko-KR" altLang="en-US" sz="2400" dirty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8081010" y="658495"/>
            <a:ext cx="748923" cy="707886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+mn-ea"/>
              </a:rPr>
              <a:t>02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57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4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587384" y="452183"/>
            <a:ext cx="3895620" cy="1395629"/>
            <a:chOff x="587383" y="452183"/>
            <a:chExt cx="3895619" cy="1395629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506" y="452183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="1" baseline="-25000" dirty="0" smtClean="0">
                  <a:solidFill>
                    <a:srgbClr val="4C3C36"/>
                  </a:solidFill>
                  <a:latin typeface="+mn-ea"/>
                </a:rPr>
                <a:t>일본의</a:t>
              </a:r>
              <a:endParaRPr lang="ko-KR" altLang="en-US" sz="60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b="1"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383" y="969050"/>
              <a:ext cx="32624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="1" baseline="-25000" dirty="0" smtClean="0">
                  <a:solidFill>
                    <a:srgbClr val="4C3C36"/>
                  </a:solidFill>
                  <a:latin typeface="+mn-ea"/>
                </a:rPr>
                <a:t>의료보험제도</a:t>
              </a:r>
              <a:endParaRPr lang="ko-KR" altLang="en-US" sz="60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08041" y="217446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baseline="-25000" dirty="0" smtClean="0">
                <a:solidFill>
                  <a:srgbClr val="F395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건강보험</a:t>
            </a:r>
            <a:endParaRPr lang="ko-KR" altLang="en-US" sz="6000" baseline="-25000" dirty="0">
              <a:solidFill>
                <a:srgbClr val="F395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041" y="3176839"/>
            <a:ext cx="10622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회사 등에서 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일하는 급여소득자와 그 가족이 가입하는 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직장보험</a:t>
            </a:r>
            <a:r>
              <a:rPr lang="en-US" altLang="ko-KR" sz="2800" dirty="0">
                <a:solidFill>
                  <a:srgbClr val="F39595"/>
                </a:solidFill>
                <a:latin typeface="+mn-ea"/>
              </a:rPr>
              <a:t/>
            </a:r>
            <a:br>
              <a:rPr lang="en-US" altLang="ko-KR" sz="2800" dirty="0">
                <a:solidFill>
                  <a:srgbClr val="F39595"/>
                </a:solidFill>
                <a:latin typeface="+mn-ea"/>
              </a:rPr>
            </a:b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가입수속 →</a:t>
            </a:r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 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근무처의 담당자가 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처리</a:t>
            </a:r>
            <a:endParaRPr lang="en-US" altLang="ko-KR" sz="2800" dirty="0" smtClean="0">
              <a:solidFill>
                <a:srgbClr val="F39595"/>
              </a:solidFill>
              <a:latin typeface="+mn-ea"/>
            </a:endParaRPr>
          </a:p>
          <a:p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보험료 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→</a:t>
            </a:r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 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가입하는 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사람의 소득에 따라 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결정된다</a:t>
            </a:r>
            <a:endParaRPr lang="en-US" altLang="ko-KR" sz="2800" dirty="0" smtClean="0">
              <a:solidFill>
                <a:srgbClr val="F39595"/>
              </a:solidFill>
              <a:latin typeface="+mn-ea"/>
            </a:endParaRPr>
          </a:p>
          <a:p>
            <a:r>
              <a:rPr lang="en-US" altLang="ko-KR" sz="2800" dirty="0">
                <a:solidFill>
                  <a:srgbClr val="F39595"/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           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 본인 부담액 반</a:t>
            </a:r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, 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나머지 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반 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고용주가 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지불</a:t>
            </a:r>
            <a:endParaRPr lang="en-US" altLang="ko-KR" sz="2800" dirty="0" smtClean="0">
              <a:solidFill>
                <a:srgbClr val="F39595"/>
              </a:solidFill>
              <a:latin typeface="+mn-ea"/>
            </a:endParaRPr>
          </a:p>
          <a:p>
            <a:endParaRPr lang="ko-KR" altLang="en-US" sz="2800" dirty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8081010" y="658495"/>
            <a:ext cx="748923" cy="707886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+mn-ea"/>
              </a:rPr>
              <a:t>03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223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+mn-ea"/>
            </a:endParaRPr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4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그룹 19"/>
          <p:cNvGrpSpPr/>
          <p:nvPr/>
        </p:nvGrpSpPr>
        <p:grpSpPr>
          <a:xfrm>
            <a:off x="1259408" y="2747310"/>
            <a:ext cx="1616357" cy="2063835"/>
            <a:chOff x="1478420" y="3772681"/>
            <a:chExt cx="1616357" cy="2063835"/>
          </a:xfrm>
        </p:grpSpPr>
        <p:sp>
          <p:nvSpPr>
            <p:cNvPr id="32" name="타원 31"/>
            <p:cNvSpPr/>
            <p:nvPr/>
          </p:nvSpPr>
          <p:spPr>
            <a:xfrm>
              <a:off x="1492208" y="3800255"/>
              <a:ext cx="1588783" cy="1588783"/>
            </a:xfrm>
            <a:prstGeom prst="ellipse">
              <a:avLst/>
            </a:prstGeom>
            <a:solidFill>
              <a:srgbClr val="55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" b="1">
                <a:latin typeface="+mn-ea"/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1777563" y="4085610"/>
              <a:ext cx="1018073" cy="1018073"/>
            </a:xfrm>
            <a:prstGeom prst="ellipse">
              <a:avLst/>
            </a:prstGeom>
            <a:solidFill>
              <a:srgbClr val="55443D"/>
            </a:solidFill>
            <a:ln w="38100">
              <a:solidFill>
                <a:srgbClr val="F5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33" name="막힌 원호 32"/>
            <p:cNvSpPr/>
            <p:nvPr/>
          </p:nvSpPr>
          <p:spPr>
            <a:xfrm>
              <a:off x="1478420" y="3772681"/>
              <a:ext cx="1616357" cy="1616357"/>
            </a:xfrm>
            <a:prstGeom prst="blockArc">
              <a:avLst>
                <a:gd name="adj1" fmla="val 10800000"/>
                <a:gd name="adj2" fmla="val 14605229"/>
                <a:gd name="adj3" fmla="val 20580"/>
              </a:avLst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51195" y="4414922"/>
              <a:ext cx="7072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ln w="19050">
                    <a:solidFill>
                      <a:srgbClr val="F5A9A9"/>
                    </a:solidFill>
                  </a:ln>
                  <a:solidFill>
                    <a:srgbClr val="55443D"/>
                  </a:solidFill>
                  <a:latin typeface="+mn-ea"/>
                </a:rPr>
                <a:t>20%</a:t>
              </a:r>
              <a:endParaRPr lang="ko-KR" altLang="en-US" sz="2000" b="1" dirty="0">
                <a:ln w="19050">
                  <a:solidFill>
                    <a:srgbClr val="F5A9A9"/>
                  </a:solidFill>
                </a:ln>
                <a:solidFill>
                  <a:srgbClr val="55443D"/>
                </a:solidFill>
                <a:latin typeface="+mn-ea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42218" y="5467184"/>
              <a:ext cx="10919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39595"/>
                  </a:solidFill>
                  <a:latin typeface="+mn-ea"/>
                </a:rPr>
                <a:t>3</a:t>
              </a:r>
              <a:r>
                <a:rPr lang="ko-KR" altLang="en-US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39595"/>
                  </a:solidFill>
                  <a:latin typeface="+mn-ea"/>
                </a:rPr>
                <a:t>세 미만</a:t>
              </a:r>
              <a:endParaRPr lang="ko-KR" altLang="en-US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F39595"/>
                </a:solidFill>
                <a:latin typeface="+mn-ea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748038" y="2747310"/>
            <a:ext cx="2132315" cy="2063835"/>
            <a:chOff x="4761824" y="3772681"/>
            <a:chExt cx="2132315" cy="2063835"/>
          </a:xfrm>
        </p:grpSpPr>
        <p:sp>
          <p:nvSpPr>
            <p:cNvPr id="45" name="타원 44"/>
            <p:cNvSpPr/>
            <p:nvPr/>
          </p:nvSpPr>
          <p:spPr>
            <a:xfrm>
              <a:off x="5043209" y="3800255"/>
              <a:ext cx="1588783" cy="1588783"/>
            </a:xfrm>
            <a:prstGeom prst="ellipse">
              <a:avLst/>
            </a:prstGeom>
            <a:solidFill>
              <a:srgbClr val="55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" b="1">
                <a:latin typeface="+mn-ea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4761824" y="3772681"/>
              <a:ext cx="2132315" cy="2063835"/>
              <a:chOff x="4761824" y="3772681"/>
              <a:chExt cx="2132315" cy="2063835"/>
            </a:xfrm>
          </p:grpSpPr>
          <p:sp>
            <p:nvSpPr>
              <p:cNvPr id="46" name="타원 45"/>
              <p:cNvSpPr/>
              <p:nvPr/>
            </p:nvSpPr>
            <p:spPr>
              <a:xfrm>
                <a:off x="5313637" y="4071822"/>
                <a:ext cx="1018073" cy="1018073"/>
              </a:xfrm>
              <a:prstGeom prst="ellipse">
                <a:avLst/>
              </a:prstGeom>
              <a:solidFill>
                <a:srgbClr val="55443D"/>
              </a:solidFill>
              <a:ln w="38100">
                <a:solidFill>
                  <a:srgbClr val="F5A9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b="1">
                  <a:latin typeface="+mn-ea"/>
                </a:endParaRPr>
              </a:p>
            </p:txBody>
          </p:sp>
          <p:sp>
            <p:nvSpPr>
              <p:cNvPr id="47" name="막힌 원호 46"/>
              <p:cNvSpPr/>
              <p:nvPr/>
            </p:nvSpPr>
            <p:spPr>
              <a:xfrm>
                <a:off x="5029420" y="3772681"/>
                <a:ext cx="1616357" cy="1616357"/>
              </a:xfrm>
              <a:prstGeom prst="blockArc">
                <a:avLst>
                  <a:gd name="adj1" fmla="val 8932007"/>
                  <a:gd name="adj2" fmla="val 16447805"/>
                  <a:gd name="adj3" fmla="val 19570"/>
                </a:avLst>
              </a:prstGeom>
              <a:solidFill>
                <a:srgbClr val="F5A9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b="1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454358" y="4394911"/>
                <a:ext cx="7072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 smtClean="0">
                    <a:ln w="19050">
                      <a:solidFill>
                        <a:srgbClr val="F5A9A9"/>
                      </a:solidFill>
                    </a:ln>
                    <a:solidFill>
                      <a:srgbClr val="55443D"/>
                    </a:solidFill>
                    <a:latin typeface="+mn-ea"/>
                  </a:rPr>
                  <a:t>30%</a:t>
                </a:r>
                <a:endParaRPr lang="ko-KR" altLang="en-US" sz="2000" b="1" dirty="0">
                  <a:ln w="19050">
                    <a:solidFill>
                      <a:srgbClr val="F5A9A9"/>
                    </a:solidFill>
                  </a:ln>
                  <a:solidFill>
                    <a:srgbClr val="55443D"/>
                  </a:solidFill>
                  <a:latin typeface="+mn-ea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761824" y="5467184"/>
                <a:ext cx="21323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39595"/>
                    </a:solidFill>
                    <a:latin typeface="+mn-ea"/>
                  </a:rPr>
                  <a:t>8</a:t>
                </a:r>
                <a:r>
                  <a:rPr lang="ko-KR" altLang="en-US" b="1" dirty="0" err="1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39595"/>
                    </a:solidFill>
                    <a:latin typeface="+mn-ea"/>
                  </a:rPr>
                  <a:t>세이상</a:t>
                </a:r>
                <a:r>
                  <a:rPr lang="ko-KR" altLang="en-US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39595"/>
                    </a:solidFill>
                    <a:latin typeface="+mn-ea"/>
                  </a:rPr>
                  <a:t> </a:t>
                </a:r>
                <a:r>
                  <a:rPr lang="en-US" altLang="ko-KR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39595"/>
                    </a:solidFill>
                    <a:latin typeface="+mn-ea"/>
                  </a:rPr>
                  <a:t>69</a:t>
                </a:r>
                <a:r>
                  <a:rPr lang="ko-KR" altLang="en-US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39595"/>
                    </a:solidFill>
                    <a:latin typeface="+mn-ea"/>
                  </a:rPr>
                  <a:t>세 미만</a:t>
                </a:r>
                <a:endParaRPr lang="ko-KR" altLang="en-US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39595"/>
                  </a:solidFill>
                  <a:latin typeface="+mn-ea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61709" y="1410805"/>
            <a:ext cx="428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39595"/>
                </a:solidFill>
                <a:latin typeface="+mn-ea"/>
              </a:rPr>
              <a:t>본인이 지불해야 하는 의료비 </a:t>
            </a:r>
            <a:endParaRPr lang="ko-KR" altLang="en-US" sz="2400" b="1" dirty="0">
              <a:latin typeface="+mn-ea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8476603" y="2802458"/>
            <a:ext cx="1616357" cy="2063838"/>
            <a:chOff x="8178399" y="3772678"/>
            <a:chExt cx="1616357" cy="2063838"/>
          </a:xfrm>
        </p:grpSpPr>
        <p:sp>
          <p:nvSpPr>
            <p:cNvPr id="51" name="타원 50"/>
            <p:cNvSpPr/>
            <p:nvPr/>
          </p:nvSpPr>
          <p:spPr>
            <a:xfrm>
              <a:off x="8192188" y="3800252"/>
              <a:ext cx="1588783" cy="1588783"/>
            </a:xfrm>
            <a:prstGeom prst="ellipse">
              <a:avLst/>
            </a:prstGeom>
            <a:solidFill>
              <a:srgbClr val="55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600" b="1">
                <a:latin typeface="+mn-ea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8178399" y="3772678"/>
              <a:ext cx="1616357" cy="2063838"/>
              <a:chOff x="8178399" y="3772678"/>
              <a:chExt cx="1616357" cy="2063838"/>
            </a:xfrm>
          </p:grpSpPr>
          <p:sp>
            <p:nvSpPr>
              <p:cNvPr id="52" name="타원 51"/>
              <p:cNvSpPr/>
              <p:nvPr/>
            </p:nvSpPr>
            <p:spPr>
              <a:xfrm>
                <a:off x="8462616" y="4071819"/>
                <a:ext cx="1018073" cy="1018073"/>
              </a:xfrm>
              <a:prstGeom prst="ellipse">
                <a:avLst/>
              </a:prstGeom>
              <a:solidFill>
                <a:srgbClr val="55443D"/>
              </a:solidFill>
              <a:ln w="38100">
                <a:solidFill>
                  <a:srgbClr val="F5A9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b="1">
                  <a:latin typeface="+mn-ea"/>
                </a:endParaRPr>
              </a:p>
            </p:txBody>
          </p:sp>
          <p:sp>
            <p:nvSpPr>
              <p:cNvPr id="55" name="막힌 원호 54"/>
              <p:cNvSpPr/>
              <p:nvPr/>
            </p:nvSpPr>
            <p:spPr>
              <a:xfrm>
                <a:off x="8178399" y="3772678"/>
                <a:ext cx="1616357" cy="1616357"/>
              </a:xfrm>
              <a:prstGeom prst="blockArc">
                <a:avLst>
                  <a:gd name="adj1" fmla="val 14407985"/>
                  <a:gd name="adj2" fmla="val 16263468"/>
                  <a:gd name="adj3" fmla="val 18835"/>
                </a:avLst>
              </a:prstGeom>
              <a:solidFill>
                <a:srgbClr val="F5A9A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 b="1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8603337" y="4408556"/>
                <a:ext cx="7072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00" b="1" dirty="0" smtClean="0">
                    <a:ln w="19050">
                      <a:solidFill>
                        <a:srgbClr val="F5A9A9"/>
                      </a:solidFill>
                    </a:ln>
                    <a:solidFill>
                      <a:srgbClr val="55443D"/>
                    </a:solidFill>
                    <a:latin typeface="+mn-ea"/>
                  </a:rPr>
                  <a:t>10%</a:t>
                </a:r>
                <a:endParaRPr lang="ko-KR" altLang="en-US" sz="2000" b="1" dirty="0">
                  <a:ln w="19050">
                    <a:solidFill>
                      <a:srgbClr val="F5A9A9"/>
                    </a:solidFill>
                  </a:ln>
                  <a:solidFill>
                    <a:srgbClr val="55443D"/>
                  </a:solidFill>
                  <a:latin typeface="+mn-ea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8365178" y="5467184"/>
                <a:ext cx="1225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39595"/>
                    </a:solidFill>
                    <a:latin typeface="+mn-ea"/>
                  </a:rPr>
                  <a:t>70</a:t>
                </a:r>
                <a:r>
                  <a:rPr lang="ko-KR" altLang="en-US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rgbClr val="F39595"/>
                    </a:solidFill>
                    <a:latin typeface="+mn-ea"/>
                  </a:rPr>
                  <a:t>세 이상</a:t>
                </a:r>
                <a:endParaRPr lang="ko-KR" altLang="en-US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F39595"/>
                  </a:solidFill>
                  <a:latin typeface="+mn-ea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761824" y="5725205"/>
            <a:ext cx="6956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ko-KR" altLang="en-US" sz="2000" b="1" dirty="0">
                <a:solidFill>
                  <a:srgbClr val="F39595"/>
                </a:solidFill>
                <a:latin typeface="+mn-ea"/>
              </a:rPr>
              <a:t>단</a:t>
            </a:r>
            <a:r>
              <a:rPr lang="en-US" altLang="ko-KR" sz="2000" b="1" dirty="0">
                <a:solidFill>
                  <a:srgbClr val="F39595"/>
                </a:solidFill>
                <a:latin typeface="+mn-ea"/>
              </a:rPr>
              <a:t>, </a:t>
            </a:r>
            <a:r>
              <a:rPr lang="ko-KR" altLang="en-US" sz="2000" b="1" dirty="0">
                <a:solidFill>
                  <a:srgbClr val="F39595"/>
                </a:solidFill>
                <a:latin typeface="+mn-ea"/>
              </a:rPr>
              <a:t>입원하는 경우에는 별도의 식사대를 </a:t>
            </a:r>
            <a:r>
              <a:rPr lang="ko-KR" altLang="en-US" sz="2000" b="1" dirty="0" smtClean="0">
                <a:solidFill>
                  <a:srgbClr val="F39595"/>
                </a:solidFill>
                <a:latin typeface="+mn-ea"/>
              </a:rPr>
              <a:t>지불해야 한다</a:t>
            </a:r>
            <a:r>
              <a:rPr lang="en-US" altLang="ko-KR" sz="2000" b="1" dirty="0" smtClean="0">
                <a:solidFill>
                  <a:srgbClr val="F39595"/>
                </a:solidFill>
                <a:latin typeface="+mn-ea"/>
              </a:rPr>
              <a:t>.</a:t>
            </a:r>
            <a:endParaRPr lang="ko-KR" altLang="en-US" sz="2000" b="1" dirty="0"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17924" y="1410805"/>
            <a:ext cx="5560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39595"/>
                </a:solidFill>
                <a:latin typeface="+mn-ea"/>
              </a:rPr>
              <a:t>의료기관 </a:t>
            </a:r>
            <a:r>
              <a:rPr lang="ko-KR" altLang="en-US" sz="2400" b="1" dirty="0" err="1" smtClean="0">
                <a:solidFill>
                  <a:srgbClr val="F39595"/>
                </a:solidFill>
                <a:latin typeface="+mn-ea"/>
              </a:rPr>
              <a:t>방문시</a:t>
            </a:r>
            <a:r>
              <a:rPr lang="ko-KR" altLang="en-US" sz="2400" b="1" dirty="0" smtClean="0">
                <a:solidFill>
                  <a:srgbClr val="F39595"/>
                </a:solidFill>
                <a:latin typeface="+mn-ea"/>
              </a:rPr>
              <a:t> </a:t>
            </a:r>
            <a:r>
              <a:rPr lang="ko-KR" altLang="en-US" sz="2400" b="1" dirty="0">
                <a:solidFill>
                  <a:srgbClr val="F39595"/>
                </a:solidFill>
                <a:latin typeface="+mn-ea"/>
              </a:rPr>
              <a:t>의료비 자기부담액</a:t>
            </a:r>
            <a:endParaRPr lang="en-US" altLang="ko-KR" sz="2400" b="1" dirty="0">
              <a:solidFill>
                <a:srgbClr val="F39595"/>
              </a:solidFill>
              <a:latin typeface="+mn-ea"/>
            </a:endParaRPr>
          </a:p>
          <a:p>
            <a:endParaRPr lang="ko-KR" altLang="en-US" sz="2400" b="1" dirty="0">
              <a:latin typeface="+mn-ea"/>
            </a:endParaRPr>
          </a:p>
        </p:txBody>
      </p:sp>
      <p:sp>
        <p:nvSpPr>
          <p:cNvPr id="35" name="오른쪽 화살표 34"/>
          <p:cNvSpPr/>
          <p:nvPr/>
        </p:nvSpPr>
        <p:spPr>
          <a:xfrm>
            <a:off x="5064524" y="1461173"/>
            <a:ext cx="945592" cy="541218"/>
          </a:xfrm>
          <a:prstGeom prst="rightArrow">
            <a:avLst/>
          </a:prstGeom>
          <a:solidFill>
            <a:srgbClr val="F39595"/>
          </a:solidFill>
          <a:ln>
            <a:solidFill>
              <a:srgbClr val="F3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latin typeface="+mn-e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742737" y="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baseline="-25000" dirty="0" smtClean="0">
                <a:solidFill>
                  <a:srgbClr val="F5A9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건강보험</a:t>
            </a:r>
            <a:endParaRPr lang="ko-KR" altLang="en-US" sz="4800" b="1" baseline="-25000" dirty="0">
              <a:solidFill>
                <a:srgbClr val="F5A9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461709" y="312420"/>
            <a:ext cx="659155" cy="58477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1" cap="none" baseline="-25000" dirty="0" smtClean="0">
                <a:solidFill>
                  <a:srgbClr val="F5A9A9"/>
                </a:solidFill>
                <a:latin typeface="+mn-ea"/>
              </a:rPr>
              <a:t>04</a:t>
            </a:r>
            <a:endParaRPr lang="ko-KR" altLang="en-US" sz="4800" b="1" cap="none" baseline="-25000" dirty="0" smtClean="0">
              <a:solidFill>
                <a:srgbClr val="F5A9A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08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05016" y="615959"/>
            <a:ext cx="4036682" cy="1231853"/>
            <a:chOff x="605015" y="615959"/>
            <a:chExt cx="4036681" cy="1231853"/>
          </a:xfrm>
        </p:grpSpPr>
        <p:sp>
          <p:nvSpPr>
            <p:cNvPr id="3" name="직사각형 2"/>
            <p:cNvSpPr/>
            <p:nvPr/>
          </p:nvSpPr>
          <p:spPr>
            <a:xfrm>
              <a:off x="611506" y="797744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n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1506" y="615959"/>
              <a:ext cx="1314784" cy="54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baseline="-25000" dirty="0" smtClean="0">
                  <a:solidFill>
                    <a:srgbClr val="4C3C36"/>
                  </a:solidFill>
                  <a:latin typeface="+mn-ea"/>
                </a:rPr>
                <a:t>일본의</a:t>
              </a:r>
              <a:endParaRPr lang="ko-KR" altLang="en-US" sz="44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5015" y="1282263"/>
              <a:ext cx="4036681" cy="420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baseline="-25000" dirty="0" smtClean="0">
                  <a:solidFill>
                    <a:srgbClr val="4C3C36"/>
                  </a:solidFill>
                  <a:latin typeface="+mn-ea"/>
                </a:rPr>
                <a:t>유학생을 위한 의료비 보조제도</a:t>
              </a:r>
              <a:endParaRPr lang="ko-KR" altLang="en-US" sz="32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28334" y="3080441"/>
            <a:ext cx="7413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1</a:t>
            </a:r>
            <a:r>
              <a:rPr lang="ko-KR" altLang="en-US" sz="2400" dirty="0" err="1">
                <a:solidFill>
                  <a:srgbClr val="F39595"/>
                </a:solidFill>
                <a:latin typeface="+mn-ea"/>
              </a:rPr>
              <a:t>년이상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 체재하는 경우에는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둘 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중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한가지 필수 가입 </a:t>
            </a:r>
            <a:endParaRPr lang="en-US" altLang="ko-KR" sz="2400" dirty="0" smtClean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034717" y="3482840"/>
            <a:ext cx="1079449" cy="884144"/>
          </a:xfrm>
          <a:prstGeom prst="rightArrow">
            <a:avLst/>
          </a:prstGeom>
          <a:solidFill>
            <a:srgbClr val="F39595"/>
          </a:solidFill>
          <a:ln>
            <a:solidFill>
              <a:srgbClr val="F3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8334" y="3665940"/>
            <a:ext cx="5827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보험에 가입한 사람에게는 보험증이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교부</a:t>
            </a:r>
            <a:endParaRPr lang="en-US" altLang="ko-KR" sz="2400" dirty="0" smtClean="0">
              <a:solidFill>
                <a:srgbClr val="F39595"/>
              </a:solidFill>
              <a:latin typeface="+mn-ea"/>
            </a:endParaRPr>
          </a:p>
          <a:p>
            <a:pPr lvl="0"/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 </a:t>
            </a:r>
            <a:endParaRPr lang="ko-KR" altLang="en-US" sz="2400" dirty="0">
              <a:solidFill>
                <a:srgbClr val="F39595"/>
              </a:solidFill>
              <a:latin typeface="+mn-ea"/>
            </a:endParaRPr>
          </a:p>
          <a:p>
            <a:endParaRPr lang="ko-KR" altLang="en-US" sz="1400" dirty="0"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8334" y="4343048"/>
            <a:ext cx="6346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의사의 진찰을 받을 시 필시 보험증 지참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597" y="3237960"/>
            <a:ext cx="232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 smtClean="0">
                <a:solidFill>
                  <a:srgbClr val="F395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외국</a:t>
            </a:r>
            <a:r>
              <a:rPr lang="ko-KR" altLang="en-US" sz="5400" b="1" dirty="0">
                <a:solidFill>
                  <a:srgbClr val="F395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인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8081010" y="658495"/>
            <a:ext cx="688009" cy="707886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05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50424" y="452183"/>
            <a:ext cx="4036682" cy="1395629"/>
            <a:chOff x="550423" y="452183"/>
            <a:chExt cx="4036681" cy="1395629"/>
          </a:xfrm>
        </p:grpSpPr>
        <p:sp>
          <p:nvSpPr>
            <p:cNvPr id="3" name="직사각형 2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1506" y="452183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b="1" baseline="-25000" dirty="0" smtClean="0">
                  <a:solidFill>
                    <a:srgbClr val="4C3C36"/>
                  </a:solidFill>
                  <a:latin typeface="+mn-ea"/>
                </a:rPr>
                <a:t>일본의</a:t>
              </a:r>
              <a:endParaRPr lang="ko-KR" altLang="en-US" sz="48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0423" y="1254967"/>
              <a:ext cx="4036681" cy="420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baseline="-25000" dirty="0" smtClean="0">
                  <a:solidFill>
                    <a:srgbClr val="4C3C36"/>
                  </a:solidFill>
                  <a:latin typeface="+mn-ea"/>
                </a:rPr>
                <a:t>유학생을 위한 의료비 보조제도</a:t>
              </a:r>
              <a:endParaRPr lang="ko-KR" altLang="en-US" sz="32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07" y="2429692"/>
            <a:ext cx="10525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외국인 유학생도 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국민건강보험에 가입해야 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한다</a:t>
            </a:r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.(1</a:t>
            </a:r>
            <a:r>
              <a:rPr lang="ko-KR" altLang="en-US" sz="2800" dirty="0" err="1" smtClean="0">
                <a:solidFill>
                  <a:srgbClr val="F39595"/>
                </a:solidFill>
                <a:latin typeface="+mn-ea"/>
              </a:rPr>
              <a:t>년이상</a:t>
            </a:r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X)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 smtClean="0">
              <a:solidFill>
                <a:srgbClr val="F39595"/>
              </a:solidFill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본인이 지불해야 하는 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금액</a:t>
            </a:r>
            <a:r>
              <a:rPr lang="en-US" altLang="ko-KR" sz="2800" dirty="0">
                <a:solidFill>
                  <a:srgbClr val="F39595"/>
                </a:solidFill>
                <a:latin typeface="+mn-ea"/>
              </a:rPr>
              <a:t>(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전체 의료비의 </a:t>
            </a:r>
            <a:r>
              <a:rPr lang="en-US" altLang="ko-KR" sz="2800" dirty="0">
                <a:solidFill>
                  <a:srgbClr val="F39595"/>
                </a:solidFill>
                <a:latin typeface="+mn-ea"/>
              </a:rPr>
              <a:t>30%)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의 </a:t>
            </a:r>
            <a:r>
              <a:rPr lang="en-US" altLang="ko-KR" sz="2800" dirty="0">
                <a:solidFill>
                  <a:srgbClr val="F39595"/>
                </a:solidFill>
                <a:latin typeface="+mn-ea"/>
              </a:rPr>
              <a:t>80%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가</a:t>
            </a:r>
          </a:p>
          <a:p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    (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재</a:t>
            </a:r>
            <a:r>
              <a:rPr lang="en-US" altLang="ko-KR" sz="2800" dirty="0">
                <a:solidFill>
                  <a:srgbClr val="F39595"/>
                </a:solidFill>
                <a:latin typeface="+mn-ea"/>
              </a:rPr>
              <a:t>)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일본국제교육협회에 의해 보조되는 제도가 있습니다</a:t>
            </a:r>
            <a:r>
              <a:rPr lang="en-US" altLang="ko-KR" sz="2800" dirty="0">
                <a:solidFill>
                  <a:srgbClr val="F39595"/>
                </a:solidFill>
                <a:latin typeface="+mn-ea"/>
              </a:rPr>
              <a:t>.</a:t>
            </a:r>
          </a:p>
          <a:p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 </a:t>
            </a:r>
            <a:endParaRPr lang="ko-KR" altLang="en-US" sz="2800" dirty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8081010" y="658495"/>
            <a:ext cx="636713" cy="58477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="0" cap="none" baseline="-25000" dirty="0" smtClean="0">
                <a:solidFill>
                  <a:srgbClr val="F5A9A9"/>
                </a:solidFill>
                <a:latin typeface="+mn-ea"/>
              </a:rPr>
              <a:t>06</a:t>
            </a:r>
            <a:endParaRPr lang="ko-KR" altLang="en-US" sz="4800" b="0" cap="none" baseline="-25000" dirty="0" smtClean="0">
              <a:solidFill>
                <a:srgbClr val="F5A9A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33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+mn-ea"/>
            </a:endParaRPr>
          </a:p>
        </p:txBody>
      </p:sp>
      <p:cxnSp>
        <p:nvCxnSpPr>
          <p:cNvPr id="11" name="직선 연결선 10"/>
          <p:cNvCxnSpPr>
            <a:cxnSpLocks/>
          </p:cNvCxnSpPr>
          <p:nvPr/>
        </p:nvCxnSpPr>
        <p:spPr>
          <a:xfrm>
            <a:off x="11530321" y="1949414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막힌 원호 26"/>
          <p:cNvSpPr/>
          <p:nvPr/>
        </p:nvSpPr>
        <p:spPr>
          <a:xfrm>
            <a:off x="5055441" y="3142631"/>
            <a:ext cx="4752711" cy="4752711"/>
          </a:xfrm>
          <a:prstGeom prst="blockArc">
            <a:avLst>
              <a:gd name="adj1" fmla="val 10800000"/>
              <a:gd name="adj2" fmla="val 27398"/>
              <a:gd name="adj3" fmla="val 13029"/>
            </a:avLst>
          </a:prstGeom>
          <a:solidFill>
            <a:srgbClr val="55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막힌 원호 27"/>
          <p:cNvSpPr/>
          <p:nvPr/>
        </p:nvSpPr>
        <p:spPr>
          <a:xfrm>
            <a:off x="5055440" y="3142631"/>
            <a:ext cx="4752711" cy="4752711"/>
          </a:xfrm>
          <a:prstGeom prst="blockArc">
            <a:avLst>
              <a:gd name="adj1" fmla="val 10800000"/>
              <a:gd name="adj2" fmla="val 15033872"/>
              <a:gd name="adj3" fmla="val 12974"/>
            </a:avLst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4562168" y="2920365"/>
            <a:ext cx="6406274" cy="2982983"/>
            <a:chOff x="4562168" y="2920365"/>
            <a:chExt cx="6406274" cy="2982983"/>
          </a:xfrm>
        </p:grpSpPr>
        <p:sp>
          <p:nvSpPr>
            <p:cNvPr id="24" name="자유형: 도형 23"/>
            <p:cNvSpPr/>
            <p:nvPr/>
          </p:nvSpPr>
          <p:spPr>
            <a:xfrm>
              <a:off x="5925635" y="3945918"/>
              <a:ext cx="3012327" cy="1501949"/>
            </a:xfrm>
            <a:custGeom>
              <a:avLst/>
              <a:gdLst>
                <a:gd name="connsiteX0" fmla="*/ 1767577 w 3535154"/>
                <a:gd name="connsiteY0" fmla="*/ 0 h 1762631"/>
                <a:gd name="connsiteX1" fmla="*/ 3526290 w 3535154"/>
                <a:gd name="connsiteY1" fmla="*/ 1587089 h 1762631"/>
                <a:gd name="connsiteX2" fmla="*/ 3535154 w 3535154"/>
                <a:gd name="connsiteY2" fmla="*/ 1762631 h 1762631"/>
                <a:gd name="connsiteX3" fmla="*/ 0 w 3535154"/>
                <a:gd name="connsiteY3" fmla="*/ 1762631 h 1762631"/>
                <a:gd name="connsiteX4" fmla="*/ 8864 w 3535154"/>
                <a:gd name="connsiteY4" fmla="*/ 1587089 h 1762631"/>
                <a:gd name="connsiteX5" fmla="*/ 1767577 w 3535154"/>
                <a:gd name="connsiteY5" fmla="*/ 0 h 1762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35154" h="1762631">
                  <a:moveTo>
                    <a:pt x="1767577" y="0"/>
                  </a:moveTo>
                  <a:cubicBezTo>
                    <a:pt x="2682906" y="0"/>
                    <a:pt x="3435759" y="695645"/>
                    <a:pt x="3526290" y="1587089"/>
                  </a:cubicBezTo>
                  <a:lnTo>
                    <a:pt x="3535154" y="1762631"/>
                  </a:lnTo>
                  <a:lnTo>
                    <a:pt x="0" y="1762631"/>
                  </a:lnTo>
                  <a:lnTo>
                    <a:pt x="8864" y="1587089"/>
                  </a:lnTo>
                  <a:cubicBezTo>
                    <a:pt x="99396" y="695645"/>
                    <a:pt x="852248" y="0"/>
                    <a:pt x="1767577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  <p:cxnSp>
          <p:nvCxnSpPr>
            <p:cNvPr id="38" name="직선 연결선 37"/>
            <p:cNvCxnSpPr>
              <a:cxnSpLocks/>
            </p:cNvCxnSpPr>
            <p:nvPr/>
          </p:nvCxnSpPr>
          <p:spPr>
            <a:xfrm flipH="1" flipV="1">
              <a:off x="5925635" y="3181082"/>
              <a:ext cx="419619" cy="457200"/>
            </a:xfrm>
            <a:prstGeom prst="line">
              <a:avLst/>
            </a:prstGeom>
            <a:ln w="12700">
              <a:solidFill>
                <a:srgbClr val="F6B0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H="1">
              <a:off x="5344998" y="3181082"/>
              <a:ext cx="580637" cy="0"/>
            </a:xfrm>
            <a:prstGeom prst="line">
              <a:avLst/>
            </a:prstGeom>
            <a:ln w="12700">
              <a:solidFill>
                <a:srgbClr val="F6B0B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직사각형 41"/>
            <p:cNvSpPr/>
            <p:nvPr/>
          </p:nvSpPr>
          <p:spPr>
            <a:xfrm>
              <a:off x="4885954" y="3025634"/>
              <a:ext cx="765029" cy="335280"/>
            </a:xfrm>
            <a:prstGeom prst="rect">
              <a:avLst/>
            </a:prstGeom>
            <a:solidFill>
              <a:srgbClr val="F6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2202" y="2920365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55443D"/>
                  </a:solidFill>
                  <a:latin typeface="+mn-ea"/>
                </a:rPr>
                <a:t>30%</a:t>
              </a:r>
              <a:endPara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5443D"/>
                </a:solidFill>
                <a:latin typeface="+mn-e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57546" y="333138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BBA79F"/>
                  </a:solidFill>
                  <a:latin typeface="+mn-ea"/>
                </a:rPr>
                <a:t>본인부담</a:t>
              </a:r>
              <a:endPara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endParaRPr>
            </a:p>
          </p:txBody>
        </p:sp>
        <p:cxnSp>
          <p:nvCxnSpPr>
            <p:cNvPr id="46" name="직선 연결선 45"/>
            <p:cNvCxnSpPr>
              <a:cxnSpLocks/>
            </p:cNvCxnSpPr>
            <p:nvPr/>
          </p:nvCxnSpPr>
          <p:spPr>
            <a:xfrm flipV="1">
              <a:off x="8694121" y="3229860"/>
              <a:ext cx="416560" cy="541601"/>
            </a:xfrm>
            <a:prstGeom prst="line">
              <a:avLst/>
            </a:prstGeom>
            <a:ln w="19050">
              <a:solidFill>
                <a:srgbClr val="BBA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>
              <a:cxnSpLocks/>
            </p:cNvCxnSpPr>
            <p:nvPr/>
          </p:nvCxnSpPr>
          <p:spPr>
            <a:xfrm>
              <a:off x="9110679" y="3229858"/>
              <a:ext cx="506731" cy="0"/>
            </a:xfrm>
            <a:prstGeom prst="line">
              <a:avLst/>
            </a:prstGeom>
            <a:ln w="19050">
              <a:solidFill>
                <a:srgbClr val="BBA7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직사각형 50"/>
            <p:cNvSpPr/>
            <p:nvPr/>
          </p:nvSpPr>
          <p:spPr>
            <a:xfrm>
              <a:off x="9527241" y="3070528"/>
              <a:ext cx="721045" cy="318660"/>
            </a:xfrm>
            <a:prstGeom prst="rect">
              <a:avLst/>
            </a:prstGeom>
            <a:solidFill>
              <a:srgbClr val="BBA7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504420" y="2968248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55443D"/>
                  </a:solidFill>
                  <a:latin typeface="+mn-ea"/>
                </a:rPr>
                <a:t>70%</a:t>
              </a:r>
              <a:endPara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55443D"/>
                </a:solidFill>
                <a:latin typeface="+mn-e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80534" y="3409682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BBA79F"/>
                  </a:solidFill>
                  <a:latin typeface="+mn-ea"/>
                </a:rPr>
                <a:t>일본 정부부담</a:t>
              </a:r>
              <a:endPara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endParaRPr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4562168" y="5845108"/>
              <a:ext cx="5902583" cy="58240"/>
            </a:xfrm>
            <a:prstGeom prst="rect">
              <a:avLst/>
            </a:prstGeom>
            <a:solidFill>
              <a:srgbClr val="F6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739076" y="3388488"/>
            <a:ext cx="1616357" cy="1616357"/>
            <a:chOff x="1624851" y="3360914"/>
            <a:chExt cx="1616357" cy="1616357"/>
          </a:xfrm>
        </p:grpSpPr>
        <p:sp>
          <p:nvSpPr>
            <p:cNvPr id="76" name="타원 75"/>
            <p:cNvSpPr/>
            <p:nvPr/>
          </p:nvSpPr>
          <p:spPr>
            <a:xfrm>
              <a:off x="1638640" y="3388488"/>
              <a:ext cx="1588783" cy="1588783"/>
            </a:xfrm>
            <a:prstGeom prst="ellipse">
              <a:avLst/>
            </a:prstGeom>
            <a:solidFill>
              <a:srgbClr val="55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700">
                <a:latin typeface="+mn-ea"/>
              </a:endParaRPr>
            </a:p>
          </p:txBody>
        </p:sp>
        <p:sp>
          <p:nvSpPr>
            <p:cNvPr id="77" name="타원 76"/>
            <p:cNvSpPr/>
            <p:nvPr/>
          </p:nvSpPr>
          <p:spPr>
            <a:xfrm>
              <a:off x="1923995" y="3673843"/>
              <a:ext cx="1018073" cy="1018073"/>
            </a:xfrm>
            <a:prstGeom prst="ellipse">
              <a:avLst/>
            </a:prstGeom>
            <a:solidFill>
              <a:srgbClr val="55443D"/>
            </a:solidFill>
            <a:ln w="38100">
              <a:solidFill>
                <a:srgbClr val="F5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  <p:sp>
          <p:nvSpPr>
            <p:cNvPr id="78" name="막힌 원호 77"/>
            <p:cNvSpPr/>
            <p:nvPr/>
          </p:nvSpPr>
          <p:spPr>
            <a:xfrm>
              <a:off x="1624851" y="3360914"/>
              <a:ext cx="1616357" cy="1616357"/>
            </a:xfrm>
            <a:prstGeom prst="blockArc">
              <a:avLst>
                <a:gd name="adj1" fmla="val 1100739"/>
                <a:gd name="adj2" fmla="val 18593962"/>
                <a:gd name="adj3" fmla="val 18865"/>
              </a:avLst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981549" y="390125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>
                  <a:ln w="19050">
                    <a:solidFill>
                      <a:srgbClr val="F5A9A9"/>
                    </a:solidFill>
                  </a:ln>
                  <a:solidFill>
                    <a:srgbClr val="55443D"/>
                  </a:solidFill>
                  <a:latin typeface="+mn-ea"/>
                </a:rPr>
                <a:t>8</a:t>
              </a:r>
              <a:r>
                <a:rPr lang="en-US" altLang="ko-KR" sz="2400" dirty="0" smtClean="0">
                  <a:ln w="19050">
                    <a:solidFill>
                      <a:srgbClr val="F5A9A9"/>
                    </a:solidFill>
                  </a:ln>
                  <a:solidFill>
                    <a:srgbClr val="55443D"/>
                  </a:solidFill>
                  <a:latin typeface="+mn-ea"/>
                </a:rPr>
                <a:t>0</a:t>
              </a:r>
              <a:r>
                <a:rPr lang="en-US" altLang="ko-KR" sz="2400" dirty="0">
                  <a:ln w="19050">
                    <a:solidFill>
                      <a:srgbClr val="F5A9A9"/>
                    </a:solidFill>
                  </a:ln>
                  <a:solidFill>
                    <a:srgbClr val="55443D"/>
                  </a:solidFill>
                  <a:latin typeface="+mn-ea"/>
                </a:rPr>
                <a:t>%</a:t>
              </a:r>
              <a:endParaRPr lang="ko-KR" altLang="en-US" sz="2400" dirty="0">
                <a:ln w="19050">
                  <a:solidFill>
                    <a:srgbClr val="F5A9A9"/>
                  </a:solidFill>
                </a:ln>
                <a:solidFill>
                  <a:srgbClr val="55443D"/>
                </a:solidFill>
                <a:latin typeface="+mn-ea"/>
              </a:endParaRPr>
            </a:p>
          </p:txBody>
        </p:sp>
      </p:grpSp>
      <p:cxnSp>
        <p:nvCxnSpPr>
          <p:cNvPr id="29" name="꺾인 연결선 28"/>
          <p:cNvCxnSpPr/>
          <p:nvPr/>
        </p:nvCxnSpPr>
        <p:spPr>
          <a:xfrm>
            <a:off x="3341648" y="3976885"/>
            <a:ext cx="2003350" cy="512768"/>
          </a:xfrm>
          <a:prstGeom prst="bentConnector3">
            <a:avLst/>
          </a:prstGeom>
          <a:ln>
            <a:solidFill>
              <a:srgbClr val="F395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0037" y="5070276"/>
            <a:ext cx="4327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BBA79F"/>
                </a:solidFill>
                <a:latin typeface="+mn-ea"/>
              </a:rPr>
              <a:t>(</a:t>
            </a:r>
            <a:r>
              <a:rPr lang="ko-KR" altLang="en-US" sz="1600" dirty="0">
                <a:solidFill>
                  <a:srgbClr val="BBA79F"/>
                </a:solidFill>
                <a:latin typeface="+mn-ea"/>
              </a:rPr>
              <a:t>재</a:t>
            </a:r>
            <a:r>
              <a:rPr lang="en-US" altLang="ko-KR" sz="1600" dirty="0">
                <a:solidFill>
                  <a:srgbClr val="BBA79F"/>
                </a:solidFill>
                <a:latin typeface="+mn-ea"/>
              </a:rPr>
              <a:t>)</a:t>
            </a:r>
            <a:r>
              <a:rPr lang="ko-KR" altLang="en-US" sz="1600" dirty="0">
                <a:solidFill>
                  <a:srgbClr val="BBA79F"/>
                </a:solidFill>
                <a:latin typeface="+mn-ea"/>
              </a:rPr>
              <a:t>일본국제교육협회에 의해 </a:t>
            </a:r>
            <a:r>
              <a:rPr lang="ko-KR" altLang="en-US" sz="1600" dirty="0" smtClean="0">
                <a:solidFill>
                  <a:srgbClr val="BBA79F"/>
                </a:solidFill>
                <a:latin typeface="+mn-ea"/>
              </a:rPr>
              <a:t>보조된다</a:t>
            </a:r>
            <a:r>
              <a:rPr lang="en-US" altLang="ko-KR" sz="1600" dirty="0" smtClean="0">
                <a:solidFill>
                  <a:srgbClr val="BBA79F"/>
                </a:solidFill>
                <a:latin typeface="+mn-ea"/>
              </a:rPr>
              <a:t>.</a:t>
            </a:r>
            <a:endParaRPr lang="en-US" altLang="ko-KR" sz="1600" dirty="0">
              <a:solidFill>
                <a:srgbClr val="BBA79F"/>
              </a:solidFill>
              <a:latin typeface="+mn-ea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550424" y="534071"/>
            <a:ext cx="4036682" cy="1313741"/>
            <a:chOff x="550423" y="534071"/>
            <a:chExt cx="4036681" cy="1313741"/>
          </a:xfrm>
        </p:grpSpPr>
        <p:sp>
          <p:nvSpPr>
            <p:cNvPr id="82" name="직사각형 81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56914" y="534071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baseline="-25000" dirty="0" smtClean="0">
                  <a:solidFill>
                    <a:srgbClr val="4C3C36"/>
                  </a:solidFill>
                  <a:latin typeface="+mn-ea"/>
                </a:rPr>
                <a:t>일본의</a:t>
              </a:r>
              <a:endParaRPr lang="ko-KR" altLang="en-US" sz="54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50423" y="1254967"/>
              <a:ext cx="4036681" cy="420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3200" b="1" baseline="-25000" dirty="0" smtClean="0">
                  <a:solidFill>
                    <a:srgbClr val="4C3C36"/>
                  </a:solidFill>
                  <a:latin typeface="+mn-ea"/>
                </a:rPr>
                <a:t>유학생을 위한 의료비 보조제도</a:t>
              </a:r>
              <a:endParaRPr lang="ko-KR" altLang="en-US" sz="32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</p:grpSp>
      <p:cxnSp>
        <p:nvCxnSpPr>
          <p:cNvPr id="86" name="직선 연결선 85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/>
          </p:cNvSpPr>
          <p:nvPr/>
        </p:nvSpPr>
        <p:spPr>
          <a:xfrm>
            <a:off x="8081010" y="658495"/>
            <a:ext cx="694421" cy="646331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b="0" cap="none" baseline="-25000" dirty="0" smtClean="0">
                <a:solidFill>
                  <a:srgbClr val="F5A9A9"/>
                </a:solidFill>
                <a:latin typeface="+mn-ea"/>
              </a:rPr>
              <a:t>07</a:t>
            </a:r>
            <a:endParaRPr lang="ko-KR" altLang="en-US" sz="5400" b="0" cap="none" baseline="-25000" dirty="0" smtClean="0">
              <a:solidFill>
                <a:srgbClr val="F5A9A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79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87" y="1497527"/>
            <a:ext cx="52673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7620" y="2761236"/>
            <a:ext cx="5197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01.</a:t>
            </a:r>
            <a:r>
              <a:rPr lang="ko-KR" altLang="en-US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일본의 </a:t>
            </a:r>
            <a:r>
              <a:rPr lang="ko-KR" altLang="en-US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장애인복지</a:t>
            </a:r>
            <a:endParaRPr lang="ko-KR" altLang="en-US" sz="6000" b="1" baseline="-25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26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87384" y="520423"/>
            <a:ext cx="3895620" cy="1327389"/>
            <a:chOff x="587383" y="520423"/>
            <a:chExt cx="3895619" cy="1327389"/>
          </a:xfrm>
        </p:grpSpPr>
        <p:sp>
          <p:nvSpPr>
            <p:cNvPr id="3" name="직사각형 2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11506" y="520423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b="1" baseline="-25000" dirty="0" smtClean="0">
                  <a:solidFill>
                    <a:srgbClr val="4C3C36"/>
                  </a:solidFill>
                  <a:latin typeface="+mn-ea"/>
                </a:rPr>
                <a:t>일본의</a:t>
              </a:r>
              <a:endParaRPr lang="ko-KR" altLang="en-US" sz="48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7383" y="1091882"/>
              <a:ext cx="26468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b="1" baseline="-25000" dirty="0" smtClean="0">
                  <a:solidFill>
                    <a:srgbClr val="4C3C36"/>
                  </a:solidFill>
                  <a:latin typeface="+mn-ea"/>
                </a:rPr>
                <a:t>의료보험제도</a:t>
              </a:r>
              <a:endParaRPr lang="ko-KR" altLang="en-US" sz="48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</p:grpSp>
      <p:cxnSp>
        <p:nvCxnSpPr>
          <p:cNvPr id="7" name="직선 연결선 6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779980" y="2590018"/>
            <a:ext cx="7330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/>
            </a:r>
            <a:br>
              <a:rPr lang="ko-KR" altLang="en-US" sz="2800" dirty="0">
                <a:solidFill>
                  <a:srgbClr val="F39595"/>
                </a:solidFill>
                <a:latin typeface="+mn-ea"/>
              </a:rPr>
            </a:b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재원 </a:t>
            </a:r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: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 </a:t>
            </a:r>
            <a:r>
              <a:rPr lang="en-US" altLang="ko-KR" sz="2800" dirty="0">
                <a:solidFill>
                  <a:srgbClr val="F39595"/>
                </a:solidFill>
                <a:latin typeface="+mn-ea"/>
              </a:rPr>
              <a:t>50</a:t>
            </a:r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%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 국고지원</a:t>
            </a:r>
            <a:endParaRPr lang="en-US" altLang="ko-KR" sz="2800" dirty="0">
              <a:solidFill>
                <a:srgbClr val="F39595"/>
              </a:solidFill>
              <a:latin typeface="+mn-ea"/>
            </a:endParaRPr>
          </a:p>
          <a:p>
            <a:r>
              <a:rPr lang="en-US" altLang="ko-KR" sz="2800" dirty="0" smtClean="0">
                <a:solidFill>
                  <a:srgbClr val="F39595"/>
                </a:solidFill>
                <a:latin typeface="+mn-ea"/>
              </a:rPr>
              <a:t>        40%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 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>현역세대 의료보험료로 </a:t>
            </a:r>
            <a:r>
              <a:rPr lang="ko-KR" altLang="en-US" sz="2800" dirty="0" smtClean="0">
                <a:solidFill>
                  <a:srgbClr val="F39595"/>
                </a:solidFill>
                <a:latin typeface="+mn-ea"/>
              </a:rPr>
              <a:t>지원</a:t>
            </a:r>
            <a:r>
              <a:rPr lang="ko-KR" altLang="en-US" sz="2800" dirty="0">
                <a:solidFill>
                  <a:srgbClr val="F39595"/>
                </a:solidFill>
                <a:latin typeface="+mn-ea"/>
              </a:rPr>
              <a:t/>
            </a:r>
            <a:br>
              <a:rPr lang="ko-KR" altLang="en-US" sz="2800" dirty="0">
                <a:solidFill>
                  <a:srgbClr val="F39595"/>
                </a:solidFill>
                <a:latin typeface="+mn-ea"/>
              </a:rPr>
            </a:br>
            <a:endParaRPr lang="ko-KR" altLang="en-US" sz="2800" dirty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980" y="2069447"/>
            <a:ext cx="1998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rgbClr val="F39595"/>
                </a:solidFill>
                <a:latin typeface="+mn-ea"/>
              </a:rPr>
              <a:t>70</a:t>
            </a:r>
            <a:r>
              <a:rPr lang="ko-KR" altLang="en-US" sz="3200" dirty="0" smtClean="0">
                <a:solidFill>
                  <a:srgbClr val="F39595"/>
                </a:solidFill>
                <a:latin typeface="+mn-ea"/>
              </a:rPr>
              <a:t>세 이상</a:t>
            </a:r>
            <a:endParaRPr lang="ko-KR" altLang="en-US" sz="3200" dirty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23359" y="2092275"/>
            <a:ext cx="4258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F395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후기고령자의료보험</a:t>
            </a:r>
            <a:endParaRPr lang="ko-KR" altLang="en-US" sz="3200" dirty="0">
              <a:solidFill>
                <a:srgbClr val="F395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2892823" y="2158730"/>
            <a:ext cx="949454" cy="574979"/>
          </a:xfrm>
          <a:prstGeom prst="rightArrow">
            <a:avLst/>
          </a:prstGeom>
          <a:solidFill>
            <a:srgbClr val="F39595"/>
          </a:solidFill>
          <a:ln>
            <a:solidFill>
              <a:srgbClr val="F3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F39595"/>
              </a:solidFill>
              <a:latin typeface="+mn-ea"/>
            </a:endParaRPr>
          </a:p>
        </p:txBody>
      </p:sp>
      <p:pic>
        <p:nvPicPr>
          <p:cNvPr id="13" name="Picture 2" descr="C:\Users\jeong\Desktop\일본의료부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597" y="1847812"/>
            <a:ext cx="8524196" cy="452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/>
          </p:cNvSpPr>
          <p:nvPr/>
        </p:nvSpPr>
        <p:spPr>
          <a:xfrm>
            <a:off x="8081010" y="658495"/>
            <a:ext cx="671195" cy="69215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6000" b="0" cap="none" baseline="-25000" dirty="0" smtClean="0">
                <a:solidFill>
                  <a:srgbClr val="F5A9A9"/>
                </a:solidFill>
                <a:latin typeface="Baskerville Old Face" charset="0"/>
                <a:ea typeface="Baskerville Old Face" charset="0"/>
              </a:rPr>
              <a:t>08</a:t>
            </a:r>
            <a:endParaRPr lang="ko-KR" altLang="en-US" sz="6000" b="0" cap="none" baseline="-25000" dirty="0" smtClean="0">
              <a:solidFill>
                <a:srgbClr val="F5A9A9"/>
              </a:solidFill>
              <a:latin typeface="Baskerville Old Face" charset="0"/>
              <a:ea typeface="Baskerville Old Fa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7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9474" y="2429692"/>
            <a:ext cx="10336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solidFill>
                  <a:srgbClr val="F39595"/>
                </a:solidFill>
                <a:latin typeface="+mn-ea"/>
              </a:rPr>
              <a:t>한국은 </a:t>
            </a:r>
            <a:r>
              <a:rPr lang="en-US" altLang="ko-KR" sz="3200" dirty="0" smtClean="0">
                <a:solidFill>
                  <a:srgbClr val="F39595"/>
                </a:solidFill>
                <a:latin typeface="+mn-ea"/>
              </a:rPr>
              <a:t>1977</a:t>
            </a:r>
            <a:r>
              <a:rPr lang="ko-KR" altLang="en-US" sz="3200" dirty="0" smtClean="0">
                <a:solidFill>
                  <a:srgbClr val="F39595"/>
                </a:solidFill>
                <a:latin typeface="+mn-ea"/>
              </a:rPr>
              <a:t>년 의료보험 도입 당시 일본 제도를 많이 참고</a:t>
            </a:r>
            <a:endParaRPr lang="en-US" altLang="ko-KR" sz="3200" dirty="0">
              <a:solidFill>
                <a:srgbClr val="F39595"/>
              </a:solidFill>
              <a:latin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200" dirty="0" smtClean="0">
                <a:solidFill>
                  <a:srgbClr val="F39595"/>
                </a:solidFill>
                <a:latin typeface="+mn-ea"/>
              </a:rPr>
              <a:t>현재에도 크게 차이 나지 않음</a:t>
            </a:r>
            <a:r>
              <a:rPr lang="en-US" altLang="ko-KR" sz="3200" dirty="0" smtClean="0">
                <a:solidFill>
                  <a:srgbClr val="F39595"/>
                </a:solidFill>
                <a:latin typeface="+mn-ea"/>
              </a:rPr>
              <a:t> </a:t>
            </a:r>
            <a:endParaRPr lang="ko-KR" altLang="en-US" sz="3200" dirty="0">
              <a:solidFill>
                <a:srgbClr val="F39595"/>
              </a:solidFill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87384" y="615959"/>
            <a:ext cx="3895620" cy="1259149"/>
            <a:chOff x="587383" y="588663"/>
            <a:chExt cx="3895619" cy="1259149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506" y="588663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b="1" baseline="-25000" dirty="0" smtClean="0">
                  <a:solidFill>
                    <a:srgbClr val="4C3C36"/>
                  </a:solidFill>
                  <a:latin typeface="+mn-ea"/>
                </a:rPr>
                <a:t>한국의</a:t>
              </a:r>
              <a:endParaRPr lang="ko-KR" altLang="en-US" sz="48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 b="1"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7383" y="1105530"/>
              <a:ext cx="37561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800" b="1" baseline="-25000" dirty="0" smtClean="0">
                  <a:solidFill>
                    <a:srgbClr val="4C3C36"/>
                  </a:solidFill>
                  <a:latin typeface="+mn-ea"/>
                </a:rPr>
                <a:t>의료보험 개선 방안</a:t>
              </a:r>
              <a:endParaRPr lang="ko-KR" altLang="en-US" sz="48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</p:grpSp>
      <p:cxnSp>
        <p:nvCxnSpPr>
          <p:cNvPr id="14" name="직선 연결선 13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3314" y="4058195"/>
            <a:ext cx="10336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solidFill>
                  <a:srgbClr val="BBA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일본과 같이 고령화 사회에 들어선 한국</a:t>
            </a:r>
            <a:r>
              <a:rPr lang="en-US" altLang="ko-KR" sz="3600" dirty="0" smtClean="0">
                <a:solidFill>
                  <a:srgbClr val="BBA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!</a:t>
            </a:r>
          </a:p>
          <a:p>
            <a:r>
              <a:rPr lang="ko-KR" altLang="en-US" sz="3600" dirty="0" smtClean="0">
                <a:solidFill>
                  <a:srgbClr val="BBA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물가상승</a:t>
            </a:r>
            <a:r>
              <a:rPr lang="en-US" altLang="ko-KR" sz="3600" dirty="0" smtClean="0">
                <a:solidFill>
                  <a:srgbClr val="BBA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,</a:t>
            </a:r>
            <a:r>
              <a:rPr lang="ko-KR" altLang="en-US" sz="3600" dirty="0" smtClean="0">
                <a:solidFill>
                  <a:srgbClr val="BBA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의료보험료 상승</a:t>
            </a:r>
            <a:endParaRPr lang="en-US" altLang="ko-KR" sz="3600" dirty="0" smtClean="0">
              <a:solidFill>
                <a:srgbClr val="BBA7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ko-KR" altLang="en-US" sz="3600" dirty="0" smtClean="0">
                <a:solidFill>
                  <a:srgbClr val="BBA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일본과 같이 되지 않도록 국가에서 대책을 마련해야 한다</a:t>
            </a:r>
            <a:r>
              <a:rPr lang="en-US" altLang="ko-KR" sz="3600" dirty="0" smtClean="0">
                <a:solidFill>
                  <a:srgbClr val="BBA7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.</a:t>
            </a:r>
            <a:endParaRPr lang="ko-KR" altLang="en-US" sz="3600" dirty="0">
              <a:solidFill>
                <a:srgbClr val="BBA7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8081010" y="658495"/>
            <a:ext cx="694421" cy="646331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400" b="0" cap="none" baseline="-25000" dirty="0" smtClean="0">
                <a:solidFill>
                  <a:srgbClr val="F5A9A9"/>
                </a:solidFill>
                <a:latin typeface="+mn-ea"/>
              </a:rPr>
              <a:t>09</a:t>
            </a:r>
            <a:endParaRPr lang="ko-KR" altLang="en-US" sz="5400" b="0" cap="none" baseline="-25000" dirty="0" smtClean="0">
              <a:solidFill>
                <a:srgbClr val="F5A9A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6929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69624" y="2153496"/>
            <a:ext cx="50577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F395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일본간호사 요건</a:t>
            </a:r>
            <a:endParaRPr lang="ko-KR" altLang="en-US" sz="3200" dirty="0">
              <a:solidFill>
                <a:srgbClr val="F395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-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간호학과 졸업</a:t>
            </a:r>
            <a:endParaRPr lang="en-US" altLang="ko-KR" sz="2400" dirty="0" smtClean="0">
              <a:solidFill>
                <a:srgbClr val="F39595"/>
              </a:solidFill>
              <a:latin typeface="+mn-ea"/>
            </a:endParaRPr>
          </a:p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-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일본어자격증 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1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급 보유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(</a:t>
            </a:r>
            <a:r>
              <a:rPr lang="ko-KR" altLang="en-US" sz="2400" dirty="0" err="1" smtClean="0">
                <a:solidFill>
                  <a:srgbClr val="F39595"/>
                </a:solidFill>
                <a:latin typeface="+mn-ea"/>
              </a:rPr>
              <a:t>프리토킹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)</a:t>
            </a:r>
          </a:p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-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일본간호사 국가시험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응시</a:t>
            </a:r>
            <a:endParaRPr lang="ko-KR" altLang="en-US" sz="2400" dirty="0">
              <a:solidFill>
                <a:srgbClr val="F39595"/>
              </a:solidFill>
              <a:latin typeface="+mn-ea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91848" y="656903"/>
            <a:ext cx="3991156" cy="1245501"/>
            <a:chOff x="491847" y="602311"/>
            <a:chExt cx="3991155" cy="1245501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n-e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5970" y="602311"/>
              <a:ext cx="2068194" cy="54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baseline="-25000" dirty="0" smtClean="0">
                  <a:solidFill>
                    <a:srgbClr val="4C3C36"/>
                  </a:solidFill>
                  <a:latin typeface="+mn-ea"/>
                </a:rPr>
                <a:t>일본에서의</a:t>
              </a:r>
              <a:endParaRPr lang="ko-KR" altLang="en-US" sz="44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latin typeface="+mn-e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1847" y="1119178"/>
              <a:ext cx="3509293" cy="54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400" b="1" baseline="-25000" dirty="0" smtClean="0">
                  <a:solidFill>
                    <a:srgbClr val="4C3C36"/>
                  </a:solidFill>
                  <a:latin typeface="+mn-ea"/>
                </a:rPr>
                <a:t>        의료관련취업</a:t>
              </a:r>
              <a:endParaRPr lang="ko-KR" altLang="en-US" sz="4400" b="1" baseline="-25000" dirty="0">
                <a:solidFill>
                  <a:srgbClr val="4C3C36"/>
                </a:solidFill>
                <a:latin typeface="+mn-ea"/>
              </a:endParaRPr>
            </a:p>
          </p:txBody>
        </p:sp>
      </p:grpSp>
      <p:cxnSp>
        <p:nvCxnSpPr>
          <p:cNvPr id="14" name="직선 연결선 13"/>
          <p:cNvCxnSpPr/>
          <p:nvPr/>
        </p:nvCxnSpPr>
        <p:spPr>
          <a:xfrm>
            <a:off x="4483001" y="1612591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507" y="2153496"/>
            <a:ext cx="59581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F395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일본간호사</a:t>
            </a:r>
            <a:endParaRPr lang="ko-KR" altLang="en-US" sz="3200" dirty="0">
              <a:solidFill>
                <a:srgbClr val="F395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-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일본은 우리나라와 달리 간호사 부족</a:t>
            </a:r>
            <a:endParaRPr lang="en-US" altLang="ko-KR" sz="2400" dirty="0" smtClean="0">
              <a:solidFill>
                <a:srgbClr val="F39595"/>
              </a:solidFill>
              <a:latin typeface="+mn-ea"/>
            </a:endParaRPr>
          </a:p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-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외국인 간호사가 대세</a:t>
            </a:r>
            <a:endParaRPr lang="en-US" altLang="ko-KR" sz="2400" dirty="0" smtClean="0">
              <a:solidFill>
                <a:srgbClr val="F39595"/>
              </a:solidFill>
              <a:latin typeface="+mn-ea"/>
            </a:endParaRPr>
          </a:p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-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서양보다 비슷한 정서의 동양간호사선호</a:t>
            </a:r>
            <a:endParaRPr lang="en-US" altLang="ko-KR" sz="2400" dirty="0" smtClean="0">
              <a:solidFill>
                <a:srgbClr val="F39595"/>
              </a:solidFill>
              <a:latin typeface="+mn-ea"/>
            </a:endParaRPr>
          </a:p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-</a:t>
            </a:r>
            <a:r>
              <a:rPr lang="ko-KR" altLang="en-US" sz="2400" dirty="0">
                <a:solidFill>
                  <a:srgbClr val="F39595"/>
                </a:solidFill>
                <a:latin typeface="+mn-ea"/>
              </a:rPr>
              <a:t>한국에서 면접합격 후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일본병원 적응교육</a:t>
            </a:r>
            <a:endParaRPr lang="en-US" altLang="ko-KR" sz="2400" dirty="0" smtClean="0">
              <a:solidFill>
                <a:srgbClr val="F39595"/>
              </a:solidFill>
              <a:latin typeface="+mn-ea"/>
            </a:endParaRPr>
          </a:p>
          <a:p>
            <a:r>
              <a:rPr lang="en-US" altLang="ko-KR" sz="2400" dirty="0">
                <a:solidFill>
                  <a:srgbClr val="F39595"/>
                </a:solidFill>
                <a:latin typeface="+mn-ea"/>
              </a:rPr>
              <a:t> 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 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프로그램 연수</a:t>
            </a:r>
            <a:endParaRPr lang="en-US" altLang="ko-KR" sz="2400" dirty="0" smtClean="0">
              <a:solidFill>
                <a:srgbClr val="F39595"/>
              </a:solidFill>
              <a:latin typeface="+mn-ea"/>
            </a:endParaRPr>
          </a:p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-1</a:t>
            </a:r>
            <a:r>
              <a:rPr lang="ko-KR" altLang="en-US" sz="2400" dirty="0" err="1" smtClean="0">
                <a:solidFill>
                  <a:srgbClr val="F39595"/>
                </a:solidFill>
                <a:latin typeface="+mn-ea"/>
              </a:rPr>
              <a:t>년차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 초봉 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: 5,600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만원</a:t>
            </a:r>
            <a:endParaRPr lang="en-US" altLang="ko-KR" sz="2400" dirty="0" smtClean="0">
              <a:solidFill>
                <a:srgbClr val="F39595"/>
              </a:solidFill>
              <a:latin typeface="+mn-ea"/>
            </a:endParaRPr>
          </a:p>
          <a:p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-2</a:t>
            </a:r>
            <a:r>
              <a:rPr lang="ko-KR" altLang="en-US" sz="2400" dirty="0" err="1" smtClean="0">
                <a:solidFill>
                  <a:srgbClr val="F39595"/>
                </a:solidFill>
                <a:latin typeface="+mn-ea"/>
              </a:rPr>
              <a:t>년차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 연봉 </a:t>
            </a:r>
            <a:r>
              <a:rPr lang="en-US" altLang="ko-KR" sz="2400" dirty="0" smtClean="0">
                <a:solidFill>
                  <a:srgbClr val="F39595"/>
                </a:solidFill>
                <a:latin typeface="+mn-ea"/>
              </a:rPr>
              <a:t>: 6,000</a:t>
            </a:r>
            <a:r>
              <a:rPr lang="ko-KR" altLang="en-US" sz="2400" dirty="0" smtClean="0">
                <a:solidFill>
                  <a:srgbClr val="F39595"/>
                </a:solidFill>
                <a:latin typeface="+mn-ea"/>
              </a:rPr>
              <a:t>만원</a:t>
            </a:r>
            <a:endParaRPr lang="en-US" altLang="ko-KR" sz="2400" dirty="0" smtClean="0">
              <a:solidFill>
                <a:srgbClr val="F39595"/>
              </a:solidFill>
              <a:latin typeface="+mn-ea"/>
            </a:endParaRPr>
          </a:p>
          <a:p>
            <a:endParaRPr lang="ko-KR" altLang="en-US" sz="2800" dirty="0">
              <a:solidFill>
                <a:srgbClr val="F39595"/>
              </a:solidFill>
              <a:latin typeface="+mn-ea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8081010" y="713087"/>
            <a:ext cx="636713" cy="58477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baseline="-25000" dirty="0" smtClean="0">
                <a:solidFill>
                  <a:srgbClr val="F5A9A9"/>
                </a:solidFill>
                <a:latin typeface="+mn-ea"/>
              </a:rPr>
              <a:t>10</a:t>
            </a:r>
            <a:endParaRPr lang="ko-KR" altLang="en-US" sz="4800" b="0" cap="none" baseline="-25000" dirty="0" smtClean="0">
              <a:solidFill>
                <a:srgbClr val="F5A9A9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13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87" y="1497527"/>
            <a:ext cx="52673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82587" y="2765624"/>
            <a:ext cx="51972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04.</a:t>
            </a:r>
            <a:r>
              <a:rPr lang="ko-KR" altLang="en-US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일본의 빈곤층복지</a:t>
            </a:r>
            <a:endParaRPr lang="ko-KR" altLang="en-US" sz="6000" b="1" baseline="-25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21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11506" y="688560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80880" y="658402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aseline="-25000" dirty="0" smtClean="0">
                <a:solidFill>
                  <a:srgbClr val="F5A9A9"/>
                </a:solidFill>
                <a:latin typeface="+mn-ea"/>
              </a:rPr>
              <a:t>01</a:t>
            </a:r>
            <a:endParaRPr lang="ko-KR" altLang="en-US" sz="4800" baseline="-25000" dirty="0">
              <a:solidFill>
                <a:srgbClr val="F5A9A9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455" y="1234833"/>
            <a:ext cx="2951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+mn-ea"/>
              </a:rPr>
              <a:t>일본의 빈</a:t>
            </a:r>
            <a:r>
              <a:rPr lang="ko-KR" altLang="en-US" sz="2800" dirty="0">
                <a:latin typeface="+mn-ea"/>
              </a:rPr>
              <a:t>곤</a:t>
            </a:r>
            <a:r>
              <a:rPr lang="ko-KR" altLang="en-US" sz="2800" dirty="0" smtClean="0">
                <a:latin typeface="+mn-ea"/>
              </a:rPr>
              <a:t> 복지</a:t>
            </a:r>
            <a:endParaRPr lang="ko-KR" altLang="en-US" sz="2800" dirty="0">
              <a:latin typeface="+mn-ea"/>
            </a:endParaRPr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1416736" y="1856211"/>
            <a:ext cx="10493877" cy="120032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3200" b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</a:rPr>
              <a:t>빈곤이란</a:t>
            </a:r>
            <a:r>
              <a:rPr lang="en-US" altLang="ko-KR" sz="3200" b="1" baseline="-25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</a:rPr>
              <a:t>?</a:t>
            </a:r>
            <a:r>
              <a:rPr lang="en-US" altLang="ko-KR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</a:rPr>
              <a:t> </a:t>
            </a:r>
            <a:r>
              <a:rPr lang="en-US" altLang="ko-K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</a:rPr>
              <a:t> </a:t>
            </a: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b="1" dirty="0">
              <a:solidFill>
                <a:schemeClr val="accent3">
                  <a:lumMod val="40000"/>
                  <a:lumOff val="60000"/>
                </a:schemeClr>
              </a:solidFill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ea"/>
              </a:rPr>
              <a:t>최소한의 인간다운 삶을 영위하는데 필요한 물적 자원이 부족한 상태를 의미</a:t>
            </a:r>
            <a:endParaRPr lang="ko-KR" altLang="en-US" sz="2000" b="1" cap="none" baseline="-25000" dirty="0" smtClean="0">
              <a:solidFill>
                <a:schemeClr val="accent3">
                  <a:lumMod val="40000"/>
                  <a:lumOff val="60000"/>
                </a:schemeClr>
              </a:solidFill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61070" y="3684893"/>
            <a:ext cx="10230665" cy="2647666"/>
          </a:xfrm>
          <a:prstGeom prst="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5407" y="3998122"/>
            <a:ext cx="101838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+mn-ea"/>
              </a:rPr>
              <a:t>▷ 오늘날 </a:t>
            </a:r>
            <a:r>
              <a:rPr lang="ko-KR" altLang="en-US" sz="2000" dirty="0">
                <a:latin typeface="+mn-ea"/>
              </a:rPr>
              <a:t>빈곤 문제는 절대적 </a:t>
            </a:r>
            <a:r>
              <a:rPr lang="ko-KR" altLang="en-US" sz="2000" dirty="0" smtClean="0">
                <a:latin typeface="+mn-ea"/>
              </a:rPr>
              <a:t>빈곤에서 </a:t>
            </a:r>
            <a:r>
              <a:rPr lang="ko-KR" altLang="en-US" sz="2000" dirty="0">
                <a:latin typeface="+mn-ea"/>
              </a:rPr>
              <a:t>상대적 </a:t>
            </a:r>
            <a:r>
              <a:rPr lang="ko-KR" altLang="en-US" sz="2000" dirty="0" smtClean="0">
                <a:latin typeface="+mn-ea"/>
              </a:rPr>
              <a:t>빈곤으로 </a:t>
            </a:r>
            <a:r>
              <a:rPr lang="ko-KR" altLang="en-US" sz="2000" dirty="0">
                <a:latin typeface="+mn-ea"/>
              </a:rPr>
              <a:t>그 지평을 </a:t>
            </a:r>
            <a:r>
              <a:rPr lang="ko-KR" altLang="en-US" sz="2000" dirty="0" smtClean="0">
                <a:latin typeface="+mn-ea"/>
              </a:rPr>
              <a:t>넓혀가고 있음</a:t>
            </a:r>
            <a:r>
              <a:rPr lang="en-US" altLang="ko-KR" sz="2000" dirty="0" smtClean="0">
                <a:latin typeface="+mn-ea"/>
              </a:rPr>
              <a:t>. </a:t>
            </a:r>
          </a:p>
          <a:p>
            <a:r>
              <a:rPr lang="en-US" altLang="ko-KR" sz="2000" dirty="0" smtClean="0">
                <a:latin typeface="+mn-ea"/>
              </a:rPr>
              <a:t>▷ </a:t>
            </a:r>
            <a:r>
              <a:rPr lang="ko-KR" altLang="en-US" sz="2000" dirty="0" smtClean="0">
                <a:latin typeface="+mn-ea"/>
              </a:rPr>
              <a:t>그렇다고 </a:t>
            </a:r>
            <a:r>
              <a:rPr lang="ko-KR" altLang="en-US" sz="2000" dirty="0">
                <a:latin typeface="+mn-ea"/>
              </a:rPr>
              <a:t>절대 빈곤 또는 생존을 위협하는 수준의 결핍문제가 사라진 것은 </a:t>
            </a:r>
            <a:r>
              <a:rPr lang="ko-KR" altLang="en-US" sz="2000" dirty="0" smtClean="0">
                <a:latin typeface="+mn-ea"/>
              </a:rPr>
              <a:t>아님</a:t>
            </a:r>
            <a:r>
              <a:rPr lang="en-US" altLang="ko-KR" sz="2000" dirty="0" smtClean="0">
                <a:latin typeface="+mn-ea"/>
              </a:rPr>
              <a:t>. </a:t>
            </a:r>
          </a:p>
          <a:p>
            <a:endParaRPr lang="en-US" altLang="ko-KR" sz="2000" dirty="0" smtClean="0">
              <a:latin typeface="+mn-ea"/>
            </a:endParaRPr>
          </a:p>
          <a:p>
            <a:r>
              <a:rPr lang="en-US" altLang="ko-KR" sz="2000" dirty="0" smtClean="0">
                <a:latin typeface="+mn-ea"/>
              </a:rPr>
              <a:t>☞</a:t>
            </a:r>
            <a:r>
              <a:rPr lang="ko-KR" altLang="en-US" sz="2000" dirty="0" smtClean="0">
                <a:latin typeface="+mn-ea"/>
              </a:rPr>
              <a:t>오늘날에도 </a:t>
            </a:r>
            <a:r>
              <a:rPr lang="ko-KR" altLang="en-US" sz="2000" dirty="0">
                <a:latin typeface="+mn-ea"/>
              </a:rPr>
              <a:t>여전히 많은 사람들이 생존에 필요한 식료품과 물 그리고 최소한의 의료 서비스를 걱정하고 </a:t>
            </a:r>
            <a:r>
              <a:rPr lang="ko-KR" altLang="en-US" dirty="0" smtClean="0">
                <a:latin typeface="+mn-ea"/>
              </a:rPr>
              <a:t>있고 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일본 또한 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‘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빈곤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’</a:t>
            </a:r>
            <a:r>
              <a:rPr lang="ko-KR" altLang="en-US" sz="2000" b="1" dirty="0" smtClean="0">
                <a:solidFill>
                  <a:srgbClr val="FF0000"/>
                </a:solidFill>
                <a:latin typeface="+mn-ea"/>
              </a:rPr>
              <a:t>은 피할 수 없는 사회적 문제이다</a:t>
            </a:r>
            <a:r>
              <a:rPr lang="en-US" altLang="ko-KR" sz="2000" b="1" dirty="0" smtClean="0">
                <a:solidFill>
                  <a:srgbClr val="FF0000"/>
                </a:solidFill>
                <a:latin typeface="+mn-ea"/>
              </a:rPr>
              <a:t>. </a:t>
            </a:r>
            <a:endParaRPr lang="en-US" altLang="ko-KR" sz="2000" b="1" dirty="0">
              <a:solidFill>
                <a:srgbClr val="FF0000"/>
              </a:solidFill>
              <a:latin typeface="+mn-ea"/>
            </a:endParaRPr>
          </a:p>
          <a:p>
            <a:endParaRPr lang="en-US" altLang="ko-KR" sz="2000" b="1" dirty="0">
              <a:latin typeface="+mn-ea"/>
            </a:endParaRPr>
          </a:p>
          <a:p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20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11506" y="688560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80880" y="658402"/>
            <a:ext cx="636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aseline="-25000" dirty="0" smtClean="0">
                <a:solidFill>
                  <a:srgbClr val="F5A9A9"/>
                </a:solidFill>
                <a:latin typeface="+mn-ea"/>
              </a:rPr>
              <a:t>02</a:t>
            </a:r>
            <a:endParaRPr lang="ko-KR" altLang="en-US" sz="4800" baseline="-25000" dirty="0">
              <a:solidFill>
                <a:srgbClr val="F5A9A9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271" y="1234833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smtClean="0">
                <a:latin typeface="+mn-ea"/>
              </a:rPr>
              <a:t>일본 빈곤 복지의 대상</a:t>
            </a:r>
            <a:endParaRPr lang="ko-KR" altLang="en-US" sz="2800" dirty="0">
              <a:latin typeface="+mn-ea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349412" y="2413426"/>
            <a:ext cx="3845563" cy="3821373"/>
          </a:xfrm>
          <a:prstGeom prst="round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pic>
        <p:nvPicPr>
          <p:cNvPr id="1030" name="Picture 6" descr="https://d30y9cdsu7xlg0.cloudfront.net/png/913051-200.png">
            <a:hlinkClick r:id="rId4" tooltip="Elderly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01" y="33573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모서리가 둥근 직사각형 22"/>
          <p:cNvSpPr/>
          <p:nvPr/>
        </p:nvSpPr>
        <p:spPr>
          <a:xfrm>
            <a:off x="6652230" y="2413426"/>
            <a:ext cx="3845563" cy="3821373"/>
          </a:xfrm>
          <a:prstGeom prst="round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pic>
        <p:nvPicPr>
          <p:cNvPr id="1032" name="Picture 8" descr="https://d30y9cdsu7xlg0.cloudfront.net/png/1013309-200.png">
            <a:hlinkClick r:id="rId6" tooltip="Happy Childre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09" y="3139001"/>
            <a:ext cx="2279176" cy="227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9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ds11.egloos.com/pds/200904/23/73/e0022573_49efffdf67e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0" y="1408737"/>
            <a:ext cx="3209558" cy="20862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06530" y="101696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3978025" y="1244095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295" y="634321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+mn-ea"/>
              </a:rPr>
              <a:t>일본 노인의 빈곤 실태</a:t>
            </a:r>
            <a:endParaRPr lang="ko-KR" altLang="en-US" sz="2800" dirty="0"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110694" y="114521"/>
            <a:ext cx="1443559" cy="1312413"/>
            <a:chOff x="611506" y="2085900"/>
            <a:chExt cx="1443559" cy="1312413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611506" y="2085900"/>
              <a:ext cx="1443559" cy="1312413"/>
            </a:xfrm>
            <a:prstGeom prst="roundRect">
              <a:avLst/>
            </a:prstGeom>
            <a:solidFill>
              <a:srgbClr val="F6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pic>
          <p:nvPicPr>
            <p:cNvPr id="1030" name="Picture 6" descr="https://d30y9cdsu7xlg0.cloudfront.net/png/913051-200.png">
              <a:hlinkClick r:id="rId5" tooltip="Elderly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13" y="2258734"/>
              <a:ext cx="966743" cy="96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대각선 방향의 모서리가 둥근 사각형 19"/>
          <p:cNvSpPr/>
          <p:nvPr/>
        </p:nvSpPr>
        <p:spPr>
          <a:xfrm>
            <a:off x="2042279" y="1539981"/>
            <a:ext cx="9531024" cy="5147422"/>
          </a:xfrm>
          <a:prstGeom prst="round2Diag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5718659" y="3875165"/>
            <a:ext cx="10493877" cy="47705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500" b="1" dirty="0" smtClean="0">
                <a:latin typeface="+mn-ea"/>
              </a:rPr>
              <a:t>일본의 노인 빈곤</a:t>
            </a:r>
            <a:endParaRPr lang="en-US" altLang="ko-KR" sz="2500" b="1" dirty="0" smtClean="0">
              <a:latin typeface="+mn-ea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3872857" y="2622194"/>
            <a:ext cx="1960677" cy="1380400"/>
          </a:xfrm>
          <a:prstGeom prst="wedgeEllipseCallout">
            <a:avLst>
              <a:gd name="adj1" fmla="val 54459"/>
              <a:gd name="adj2" fmla="val 44937"/>
            </a:avLst>
          </a:prstGeom>
          <a:solidFill>
            <a:srgbClr val="55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불완전한 연금 </a:t>
            </a:r>
            <a:endParaRPr lang="en-US" altLang="ko-KR" sz="1600" dirty="0" smtClean="0">
              <a:latin typeface="+mn-ea"/>
            </a:endParaRPr>
          </a:p>
          <a:p>
            <a:pPr algn="ctr"/>
            <a:r>
              <a:rPr lang="ko-KR" altLang="en-US" sz="1600" dirty="0" smtClean="0">
                <a:latin typeface="+mn-ea"/>
              </a:rPr>
              <a:t>시스템</a:t>
            </a:r>
            <a:endParaRPr lang="ko-KR" altLang="en-US" sz="1600" dirty="0">
              <a:latin typeface="+mn-ea"/>
            </a:endParaRPr>
          </a:p>
        </p:txBody>
      </p:sp>
      <p:sp>
        <p:nvSpPr>
          <p:cNvPr id="18" name="타원형 설명선 17"/>
          <p:cNvSpPr/>
          <p:nvPr/>
        </p:nvSpPr>
        <p:spPr>
          <a:xfrm>
            <a:off x="7559787" y="2223732"/>
            <a:ext cx="1759815" cy="1380400"/>
          </a:xfrm>
          <a:prstGeom prst="wedgeEllipseCallout">
            <a:avLst>
              <a:gd name="adj1" fmla="val -31877"/>
              <a:gd name="adj2" fmla="val 64710"/>
            </a:avLst>
          </a:prstGeom>
          <a:solidFill>
            <a:srgbClr val="55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무성의한 </a:t>
            </a:r>
            <a:endParaRPr lang="en-US" altLang="ko-KR" sz="1600" dirty="0" smtClean="0">
              <a:latin typeface="+mn-ea"/>
            </a:endParaRPr>
          </a:p>
          <a:p>
            <a:pPr algn="ctr"/>
            <a:r>
              <a:rPr lang="ko-KR" altLang="en-US" sz="1600" dirty="0" smtClean="0">
                <a:latin typeface="+mn-ea"/>
              </a:rPr>
              <a:t>정부 복지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2" name="타원형 설명선 21"/>
          <p:cNvSpPr/>
          <p:nvPr/>
        </p:nvSpPr>
        <p:spPr>
          <a:xfrm>
            <a:off x="5772994" y="2032662"/>
            <a:ext cx="1760565" cy="1380400"/>
          </a:xfrm>
          <a:prstGeom prst="wedgeEllipseCallout">
            <a:avLst>
              <a:gd name="adj1" fmla="val 482"/>
              <a:gd name="adj2" fmla="val 67676"/>
            </a:avLst>
          </a:prstGeom>
          <a:solidFill>
            <a:srgbClr val="55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고령층 주거 </a:t>
            </a:r>
            <a:endParaRPr lang="en-US" altLang="ko-KR" sz="1600" dirty="0" smtClean="0">
              <a:latin typeface="+mn-ea"/>
            </a:endParaRPr>
          </a:p>
          <a:p>
            <a:pPr algn="ctr"/>
            <a:r>
              <a:rPr lang="ko-KR" altLang="en-US" sz="1600" dirty="0" smtClean="0">
                <a:latin typeface="+mn-ea"/>
              </a:rPr>
              <a:t>불균형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3" name="타원형 설명선 22"/>
          <p:cNvSpPr/>
          <p:nvPr/>
        </p:nvSpPr>
        <p:spPr>
          <a:xfrm>
            <a:off x="3748707" y="4044767"/>
            <a:ext cx="1824192" cy="1380400"/>
          </a:xfrm>
          <a:prstGeom prst="wedgeEllipseCallout">
            <a:avLst>
              <a:gd name="adj1" fmla="val 58730"/>
              <a:gd name="adj2" fmla="val -30203"/>
            </a:avLst>
          </a:prstGeom>
          <a:solidFill>
            <a:srgbClr val="55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열악한 </a:t>
            </a:r>
            <a:endParaRPr lang="en-US" altLang="ko-KR" sz="1600" dirty="0" smtClean="0">
              <a:latin typeface="+mn-ea"/>
            </a:endParaRPr>
          </a:p>
          <a:p>
            <a:pPr algn="ctr"/>
            <a:r>
              <a:rPr lang="ko-KR" altLang="en-US" sz="1600" dirty="0" smtClean="0">
                <a:latin typeface="+mn-ea"/>
              </a:rPr>
              <a:t>노동시장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5" name="타원형 설명선 24"/>
          <p:cNvSpPr/>
          <p:nvPr/>
        </p:nvSpPr>
        <p:spPr>
          <a:xfrm>
            <a:off x="5431807" y="4742163"/>
            <a:ext cx="1937975" cy="1380400"/>
          </a:xfrm>
          <a:prstGeom prst="wedgeEllipseCallout">
            <a:avLst>
              <a:gd name="adj1" fmla="val 1472"/>
              <a:gd name="adj2" fmla="val -70739"/>
            </a:avLst>
          </a:prstGeom>
          <a:solidFill>
            <a:srgbClr val="55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미흡한</a:t>
            </a:r>
            <a:endParaRPr lang="en-US" altLang="ko-KR" sz="1600" dirty="0" smtClean="0">
              <a:latin typeface="+mn-ea"/>
            </a:endParaRPr>
          </a:p>
          <a:p>
            <a:pPr algn="ctr"/>
            <a:r>
              <a:rPr lang="ko-KR" altLang="en-US" sz="1600" dirty="0" smtClean="0">
                <a:latin typeface="+mn-ea"/>
              </a:rPr>
              <a:t> 사회보장제도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6" name="타원형 설명선 25"/>
          <p:cNvSpPr/>
          <p:nvPr/>
        </p:nvSpPr>
        <p:spPr>
          <a:xfrm>
            <a:off x="7513052" y="4611886"/>
            <a:ext cx="1696300" cy="1380400"/>
          </a:xfrm>
          <a:prstGeom prst="wedgeEllipseCallout">
            <a:avLst>
              <a:gd name="adj1" fmla="val -42310"/>
              <a:gd name="adj2" fmla="val -58875"/>
            </a:avLst>
          </a:prstGeom>
          <a:solidFill>
            <a:srgbClr val="55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의료난민 </a:t>
            </a:r>
            <a:endParaRPr lang="en-US" altLang="ko-KR" sz="1600" dirty="0" smtClean="0">
              <a:latin typeface="+mn-ea"/>
            </a:endParaRPr>
          </a:p>
          <a:p>
            <a:pPr algn="ctr"/>
            <a:r>
              <a:rPr lang="ko-KR" altLang="en-US" sz="1600" dirty="0" smtClean="0">
                <a:latin typeface="+mn-ea"/>
              </a:rPr>
              <a:t>증가</a:t>
            </a:r>
            <a:endParaRPr lang="ko-KR" altLang="en-US" sz="1600" dirty="0">
              <a:latin typeface="+mn-ea"/>
            </a:endParaRPr>
          </a:p>
        </p:txBody>
      </p:sp>
      <p:sp>
        <p:nvSpPr>
          <p:cNvPr id="27" name="타원형 설명선 26"/>
          <p:cNvSpPr/>
          <p:nvPr/>
        </p:nvSpPr>
        <p:spPr>
          <a:xfrm>
            <a:off x="8522992" y="3440358"/>
            <a:ext cx="1593223" cy="1380400"/>
          </a:xfrm>
          <a:prstGeom prst="wedgeEllipseCallout">
            <a:avLst>
              <a:gd name="adj1" fmla="val -66865"/>
              <a:gd name="adj2" fmla="val 6378"/>
            </a:avLst>
          </a:prstGeom>
          <a:solidFill>
            <a:srgbClr val="55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물가상승 국</a:t>
            </a:r>
            <a:r>
              <a:rPr lang="ko-KR" altLang="en-US" sz="1600" dirty="0">
                <a:latin typeface="+mn-ea"/>
              </a:rPr>
              <a:t>면</a:t>
            </a:r>
          </a:p>
        </p:txBody>
      </p:sp>
    </p:spTree>
    <p:extLst>
      <p:ext uri="{BB962C8B-B14F-4D97-AF65-F5344CB8AC3E}">
        <p14:creationId xmlns:p14="http://schemas.microsoft.com/office/powerpoint/2010/main" val="28580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ds11.egloos.com/pds/200904/23/73/e0022573_49efffdf67e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0" y="1408737"/>
            <a:ext cx="3209558" cy="20862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06530" y="101696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3978025" y="1244095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295" y="634321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+mn-ea"/>
              </a:rPr>
              <a:t>일본 노인의 빈곤 실태</a:t>
            </a:r>
            <a:endParaRPr lang="ko-KR" altLang="en-US" sz="2800" dirty="0"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110694" y="114521"/>
            <a:ext cx="1443559" cy="1312413"/>
            <a:chOff x="611506" y="2085900"/>
            <a:chExt cx="1443559" cy="1312413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611506" y="2085900"/>
              <a:ext cx="1443559" cy="1312413"/>
            </a:xfrm>
            <a:prstGeom prst="roundRect">
              <a:avLst/>
            </a:prstGeom>
            <a:solidFill>
              <a:srgbClr val="F6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pic>
          <p:nvPicPr>
            <p:cNvPr id="1030" name="Picture 6" descr="https://d30y9cdsu7xlg0.cloudfront.net/png/913051-200.png">
              <a:hlinkClick r:id="rId5" tooltip="Elderly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13" y="2258734"/>
              <a:ext cx="966743" cy="96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대각선 방향의 모서리가 둥근 사각형 19"/>
          <p:cNvSpPr/>
          <p:nvPr/>
        </p:nvSpPr>
        <p:spPr>
          <a:xfrm>
            <a:off x="2042279" y="1539981"/>
            <a:ext cx="9531024" cy="5147422"/>
          </a:xfrm>
          <a:prstGeom prst="round2Diag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2246443" y="1781972"/>
            <a:ext cx="10493877" cy="378565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급격한 고령화 진행 속도에 </a:t>
            </a:r>
            <a:r>
              <a:rPr lang="en-US" altLang="ko-KR" sz="2000" b="1" dirty="0" smtClean="0">
                <a:latin typeface="+mn-ea"/>
              </a:rPr>
              <a:t>‘</a:t>
            </a:r>
            <a:r>
              <a:rPr lang="ko-KR" altLang="en-US" sz="2000" b="1" dirty="0" err="1" smtClean="0">
                <a:latin typeface="+mn-ea"/>
              </a:rPr>
              <a:t>낮은비용으로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ko-KR" altLang="en-US" sz="2000" b="1" dirty="0" err="1" smtClean="0">
                <a:latin typeface="+mn-ea"/>
              </a:rPr>
              <a:t>높은요양</a:t>
            </a:r>
            <a:r>
              <a:rPr lang="ko-KR" altLang="en-US" sz="2000" b="1" dirty="0" smtClean="0">
                <a:latin typeface="+mn-ea"/>
              </a:rPr>
              <a:t> 보장</a:t>
            </a:r>
            <a:r>
              <a:rPr lang="en-US" altLang="ko-KR" sz="2000" b="1" dirty="0" smtClean="0">
                <a:latin typeface="+mn-ea"/>
              </a:rPr>
              <a:t>’</a:t>
            </a:r>
            <a:r>
              <a:rPr lang="ko-KR" altLang="en-US" sz="2000" b="1" dirty="0" smtClean="0">
                <a:latin typeface="+mn-ea"/>
              </a:rPr>
              <a:t>하는  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                                     과거일본정부 사회복지 시스템은 속수무책 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현재 일본 고령사회를 함축하는 신조어 </a:t>
            </a:r>
            <a:r>
              <a:rPr lang="en-US" altLang="ko-KR" sz="2000" b="1" dirty="0" smtClean="0">
                <a:latin typeface="+mn-ea"/>
              </a:rPr>
              <a:t>‘</a:t>
            </a:r>
            <a:r>
              <a:rPr lang="ko-KR" altLang="en-US" sz="2000" b="1" dirty="0" smtClean="0">
                <a:latin typeface="+mn-ea"/>
              </a:rPr>
              <a:t>하류노인</a:t>
            </a:r>
            <a:r>
              <a:rPr lang="en-US" altLang="ko-KR" sz="2000" b="1" dirty="0" smtClean="0">
                <a:latin typeface="+mn-ea"/>
              </a:rPr>
              <a:t>’</a:t>
            </a: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latin typeface="+mn-ea"/>
              </a:rPr>
              <a:t>☞ ‘</a:t>
            </a:r>
            <a:r>
              <a:rPr lang="ko-KR" altLang="en-US" sz="2000" b="1" dirty="0" smtClean="0">
                <a:latin typeface="+mn-ea"/>
              </a:rPr>
              <a:t>생활보호대상 노인 혹은 생활보호대상자 기준에 포함될 가능성 있는 노인</a:t>
            </a:r>
            <a:r>
              <a:rPr lang="en-US" altLang="ko-KR" sz="2000" b="1" dirty="0" smtClean="0">
                <a:latin typeface="+mn-ea"/>
              </a:rPr>
              <a:t>’</a:t>
            </a: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b="1" dirty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향후 </a:t>
            </a:r>
            <a:r>
              <a:rPr lang="en-US" altLang="ko-KR" sz="2000" b="1" dirty="0" smtClean="0">
                <a:latin typeface="+mn-ea"/>
              </a:rPr>
              <a:t>90% </a:t>
            </a:r>
            <a:r>
              <a:rPr lang="ko-KR" altLang="en-US" sz="2000" b="1" dirty="0" smtClean="0">
                <a:latin typeface="+mn-ea"/>
              </a:rPr>
              <a:t>이상의 일본 노인층이 하류노인으로 전락할 것으로 예상</a:t>
            </a:r>
            <a:endParaRPr lang="en-US" altLang="ko-KR" sz="2000" b="1" dirty="0" smtClean="0">
              <a:latin typeface="+mn-ea"/>
            </a:endParaRPr>
          </a:p>
          <a:p>
            <a:pPr eaLnBrk="0"/>
            <a:r>
              <a:rPr lang="en-US" altLang="ko-KR" sz="2000" b="1" dirty="0">
                <a:latin typeface="+mn-ea"/>
              </a:rPr>
              <a:t>☞ </a:t>
            </a:r>
            <a:r>
              <a:rPr lang="ko-KR" altLang="en-US" sz="2000" b="1" dirty="0" smtClean="0">
                <a:latin typeface="+mn-ea"/>
              </a:rPr>
              <a:t>노후자금이 없거나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현재 수입원 부족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지병</a:t>
            </a:r>
            <a:r>
              <a:rPr lang="en-US" altLang="ko-KR" sz="2000" b="1" dirty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등 안정적 노후 위협하는 위험</a:t>
            </a:r>
            <a:endParaRPr lang="en-US" altLang="ko-KR" sz="2000" b="1" dirty="0" smtClean="0">
              <a:latin typeface="+mn-ea"/>
            </a:endParaRPr>
          </a:p>
          <a:p>
            <a:pPr eaLnBrk="0"/>
            <a:r>
              <a:rPr lang="ko-KR" altLang="en-US" sz="2000" b="1" dirty="0" smtClean="0">
                <a:latin typeface="+mn-ea"/>
              </a:rPr>
              <a:t>인자를 지닌 고령층을 언급 이는 개인문제에서 사회적 충격으로까지 번</a:t>
            </a:r>
            <a:r>
              <a:rPr lang="ko-KR" altLang="en-US" sz="2000" b="1" dirty="0">
                <a:latin typeface="+mn-ea"/>
              </a:rPr>
              <a:t>질</a:t>
            </a:r>
            <a:r>
              <a:rPr lang="ko-KR" altLang="en-US" sz="2000" b="1" dirty="0" smtClean="0">
                <a:latin typeface="+mn-ea"/>
              </a:rPr>
              <a:t> 전망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기초연금생활을 유지하느니 경범죄를 통해 교도소 생활 택함</a:t>
            </a:r>
            <a:endParaRPr lang="en-US" altLang="ko-KR" sz="2000" b="1" dirty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빈곤에 벗어나기 위해 감옥을 선택      노인 </a:t>
            </a:r>
            <a:r>
              <a:rPr lang="ko-KR" altLang="en-US" sz="2000" b="1" dirty="0" err="1" smtClean="0">
                <a:latin typeface="+mn-ea"/>
              </a:rPr>
              <a:t>범죄율</a:t>
            </a:r>
            <a:r>
              <a:rPr lang="ko-KR" altLang="en-US" sz="2000" b="1" dirty="0" smtClean="0">
                <a:latin typeface="+mn-ea"/>
              </a:rPr>
              <a:t> 급증</a:t>
            </a:r>
            <a:endParaRPr lang="ko-KR" altLang="en-US" sz="2000" b="1" cap="none" baseline="-25000" dirty="0" smtClean="0">
              <a:latin typeface="+mn-ea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6370393" y="5227942"/>
            <a:ext cx="341194" cy="3411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68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06530" y="101696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3978025" y="1244095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295" y="634321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+mn-ea"/>
              </a:rPr>
              <a:t>일본 노인의 빈곤 복지</a:t>
            </a:r>
            <a:endParaRPr lang="ko-KR" altLang="en-US" sz="2800" dirty="0"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38546" y="1539980"/>
            <a:ext cx="1443559" cy="1312413"/>
            <a:chOff x="611506" y="2085900"/>
            <a:chExt cx="1443559" cy="1312413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611506" y="2085900"/>
              <a:ext cx="1443559" cy="1312413"/>
            </a:xfrm>
            <a:prstGeom prst="roundRect">
              <a:avLst/>
            </a:prstGeom>
            <a:solidFill>
              <a:srgbClr val="F6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pic>
          <p:nvPicPr>
            <p:cNvPr id="1030" name="Picture 6" descr="https://d30y9cdsu7xlg0.cloudfront.net/png/913051-200.png">
              <a:hlinkClick r:id="rId4" tooltip="Elderly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13" y="2258734"/>
              <a:ext cx="966743" cy="96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대각선 방향의 모서리가 둥근 사각형 4"/>
          <p:cNvSpPr/>
          <p:nvPr/>
        </p:nvSpPr>
        <p:spPr>
          <a:xfrm>
            <a:off x="2042279" y="1539981"/>
            <a:ext cx="9531024" cy="5147422"/>
          </a:xfrm>
          <a:prstGeom prst="round2Diag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8138" y="1684846"/>
            <a:ext cx="10183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b="1" dirty="0">
              <a:solidFill>
                <a:srgbClr val="FF0000"/>
              </a:solidFill>
              <a:latin typeface="+mn-ea"/>
            </a:endParaRPr>
          </a:p>
          <a:p>
            <a:endParaRPr lang="en-US" altLang="ko-KR" sz="2000" b="1" dirty="0">
              <a:latin typeface="+mn-ea"/>
            </a:endParaRPr>
          </a:p>
          <a:p>
            <a:endParaRPr lang="ko-KR" altLang="en-US" sz="2000" dirty="0">
              <a:latin typeface="+mn-ea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360998"/>
              </p:ext>
            </p:extLst>
          </p:nvPr>
        </p:nvGraphicFramePr>
        <p:xfrm>
          <a:off x="2743791" y="1690109"/>
          <a:ext cx="8128000" cy="48514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898555"/>
                <a:gridCol w="6229445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영역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프로그램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소득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노령기초연금 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노령복지연금 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생활보호제도 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농업경업이양 연금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err="1" smtClean="0">
                          <a:latin typeface="+mn-ea"/>
                          <a:ea typeface="+mn-ea"/>
                        </a:rPr>
                        <a:t>농업자노령연금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의료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보건의료 서비스의 보장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노인 보건복지 추진 </a:t>
                      </a:r>
                      <a:r>
                        <a:rPr lang="en-US" altLang="ko-KR" dirty="0" smtClean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개년 전략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국민건강보험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주택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공영주택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노인 주택 정비자금 대부 및 용자제도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보호장치 부착 집합주택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시설복지서비스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사회적 서비스</a:t>
                      </a:r>
                      <a:endParaRPr lang="ko-KR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개호보험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재가노인 복지서비스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  <a:p>
                      <a:pPr latinLnBrk="1"/>
                      <a:r>
                        <a:rPr lang="ko-KR" altLang="en-US" dirty="0" smtClean="0">
                          <a:latin typeface="+mn-ea"/>
                          <a:ea typeface="+mn-ea"/>
                        </a:rPr>
                        <a:t>노인의 사회참여 관련 사업</a:t>
                      </a:r>
                      <a:endParaRPr lang="en-US" altLang="ko-KR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3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06530" y="101696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3978025" y="1244095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295" y="634321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+mn-ea"/>
              </a:rPr>
              <a:t>일본 아동의 빈곤 실태</a:t>
            </a:r>
            <a:endParaRPr lang="ko-KR" altLang="en-US" sz="2800" dirty="0"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38546" y="1543670"/>
            <a:ext cx="1443560" cy="1390569"/>
            <a:chOff x="338546" y="3126838"/>
            <a:chExt cx="1443560" cy="1390569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38546" y="3128830"/>
              <a:ext cx="1443559" cy="1338607"/>
            </a:xfrm>
            <a:prstGeom prst="roundRect">
              <a:avLst/>
            </a:prstGeom>
            <a:solidFill>
              <a:srgbClr val="F6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pic>
          <p:nvPicPr>
            <p:cNvPr id="15" name="Picture 8" descr="https://d30y9cdsu7xlg0.cloudfront.net/png/1013309-200.png">
              <a:hlinkClick r:id="rId4" tooltip="Happy Childre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92" y="3126838"/>
              <a:ext cx="1440914" cy="139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대각선 방향의 모서리가 둥근 사각형 16"/>
          <p:cNvSpPr/>
          <p:nvPr/>
        </p:nvSpPr>
        <p:spPr>
          <a:xfrm>
            <a:off x="2042279" y="1539981"/>
            <a:ext cx="9531024" cy="5147422"/>
          </a:xfrm>
          <a:prstGeom prst="round2Diag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95" r="-1050" b="70373"/>
          <a:stretch/>
        </p:blipFill>
        <p:spPr bwMode="auto">
          <a:xfrm>
            <a:off x="2319997" y="1928269"/>
            <a:ext cx="4337666" cy="247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7"/>
          <a:stretch/>
        </p:blipFill>
        <p:spPr bwMode="auto">
          <a:xfrm>
            <a:off x="6658609" y="3985148"/>
            <a:ext cx="4532556" cy="247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액자 4"/>
          <p:cNvSpPr/>
          <p:nvPr/>
        </p:nvSpPr>
        <p:spPr>
          <a:xfrm>
            <a:off x="6807791" y="4626592"/>
            <a:ext cx="4246896" cy="232012"/>
          </a:xfrm>
          <a:prstGeom prst="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6630367" y="2423988"/>
            <a:ext cx="10493877" cy="98488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b="1" dirty="0" smtClean="0">
                <a:latin typeface="+mn-ea"/>
              </a:rPr>
              <a:t>아동구호기관인 유니세프가 발표한 보고서 </a:t>
            </a:r>
            <a:endParaRPr lang="en-US" altLang="ko-KR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b="1" dirty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   </a:t>
            </a:r>
            <a:r>
              <a:rPr lang="ko-KR" altLang="en-US" b="1" dirty="0" smtClean="0">
                <a:latin typeface="+mn-ea"/>
              </a:rPr>
              <a:t>일본은 </a:t>
            </a:r>
            <a:r>
              <a:rPr lang="en-US" altLang="ko-KR" b="1" dirty="0" smtClean="0">
                <a:latin typeface="+mn-ea"/>
              </a:rPr>
              <a:t>41</a:t>
            </a:r>
            <a:r>
              <a:rPr lang="ko-KR" altLang="en-US" b="1" dirty="0" smtClean="0">
                <a:latin typeface="+mn-ea"/>
              </a:rPr>
              <a:t>개 산업국가 중 </a:t>
            </a:r>
            <a:r>
              <a:rPr lang="en-US" altLang="ko-KR" sz="2000" b="1" dirty="0" smtClean="0">
                <a:latin typeface="+mn-ea"/>
              </a:rPr>
              <a:t>34</a:t>
            </a:r>
            <a:r>
              <a:rPr lang="ko-KR" altLang="en-US" sz="2000" b="1" dirty="0" smtClean="0">
                <a:latin typeface="+mn-ea"/>
              </a:rPr>
              <a:t>위 기록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b="1" dirty="0" smtClean="0">
              <a:latin typeface="+mn-ea"/>
            </a:endParaRPr>
          </a:p>
        </p:txBody>
      </p:sp>
      <p:sp>
        <p:nvSpPr>
          <p:cNvPr id="22" name="오른쪽 화살표 21"/>
          <p:cNvSpPr/>
          <p:nvPr/>
        </p:nvSpPr>
        <p:spPr>
          <a:xfrm>
            <a:off x="6739551" y="2802382"/>
            <a:ext cx="289046" cy="24303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2183392" y="4691828"/>
            <a:ext cx="4638048" cy="10156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최악의 빈부격차 및 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  </a:t>
            </a:r>
            <a:r>
              <a:rPr lang="ko-KR" altLang="en-US" sz="2000" b="1" dirty="0" smtClean="0">
                <a:latin typeface="+mn-ea"/>
              </a:rPr>
              <a:t>아동 </a:t>
            </a:r>
            <a:r>
              <a:rPr lang="ko-KR" altLang="en-US" sz="2000" b="1" dirty="0" err="1" smtClean="0">
                <a:latin typeface="+mn-ea"/>
              </a:rPr>
              <a:t>빈곤율을</a:t>
            </a:r>
            <a:r>
              <a:rPr lang="ko-KR" altLang="en-US" sz="2000" b="1" dirty="0" smtClean="0">
                <a:latin typeface="+mn-ea"/>
              </a:rPr>
              <a:t> 지닌 선진국</a:t>
            </a:r>
            <a:endParaRPr lang="en-US" altLang="ko-KR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0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587382" y="446050"/>
            <a:ext cx="3895620" cy="1401762"/>
            <a:chOff x="587382" y="446050"/>
            <a:chExt cx="3895620" cy="1401762"/>
          </a:xfrm>
        </p:grpSpPr>
        <p:sp>
          <p:nvSpPr>
            <p:cNvPr id="11" name="직사각형 10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382" y="446050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err="1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고베</a:t>
              </a:r>
              <a:r>
                <a:rPr lang="ko-KR" altLang="en-US" sz="6000" baseline="-25000" dirty="0" err="1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의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383" y="1025676"/>
              <a:ext cx="3262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종합복지타운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7382" y="1792785"/>
            <a:ext cx="234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aseline="-25000" dirty="0" err="1">
                <a:solidFill>
                  <a:srgbClr val="BBA79F"/>
                </a:solidFill>
                <a:latin typeface="Baskerville Old Face" panose="02020602080505020303" pitchFamily="18" charset="0"/>
              </a:rPr>
              <a:t>springppttemaplate</a:t>
            </a:r>
            <a:endParaRPr lang="ko-KR" altLang="en-US" sz="2400" baseline="-25000" dirty="0">
              <a:solidFill>
                <a:srgbClr val="BBA79F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6" y="1962062"/>
            <a:ext cx="3123557" cy="207436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15" y="1962062"/>
            <a:ext cx="3333750" cy="22201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7382" y="4492623"/>
            <a:ext cx="10419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이곳은 일본최대 종합복지 타운으로 </a:t>
            </a:r>
            <a:r>
              <a:rPr lang="ko-KR" altLang="en-US" sz="2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고베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시내 </a:t>
            </a:r>
            <a:r>
              <a:rPr lang="ko-KR" altLang="en-US" sz="2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산노미야에서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북서쪽으로 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7km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떨어진 곳에 위치한 </a:t>
            </a:r>
            <a:r>
              <a:rPr lang="ko-KR" altLang="en-US" sz="2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행복촌은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약 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62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만평이나 되는 거대한 시설입니다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</a:t>
            </a:r>
            <a:r>
              <a:rPr lang="ko-KR" altLang="en-US" sz="2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행복촌은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</a:t>
            </a:r>
            <a:r>
              <a:rPr lang="ko-KR" altLang="en-US" sz="2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미야자키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</a:t>
            </a:r>
            <a:r>
              <a:rPr lang="ko-KR" altLang="en-US" sz="2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가쓰오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</a:t>
            </a:r>
            <a:r>
              <a:rPr lang="ko-KR" altLang="en-US" sz="2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고베시장이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시정 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100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주년을 기념해 장애인과 비장애인이 모두 연대의식을 가지고 생활할 수 있는 노르웨이의 복지시설을 견학 한 뒤 구상단계부터 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20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년 걸쳐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1988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년 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4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월 문을 열었습니다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 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555" y="1949412"/>
            <a:ext cx="3333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06530" y="101696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3978025" y="1244095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295" y="634321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+mn-ea"/>
              </a:rPr>
              <a:t>일본 아동의 빈곤 실태</a:t>
            </a:r>
            <a:endParaRPr lang="ko-KR" altLang="en-US" sz="2800" dirty="0"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38546" y="1543670"/>
            <a:ext cx="1443560" cy="1390569"/>
            <a:chOff x="338546" y="3126838"/>
            <a:chExt cx="1443560" cy="1390569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38546" y="3128830"/>
              <a:ext cx="1443559" cy="1338607"/>
            </a:xfrm>
            <a:prstGeom prst="roundRect">
              <a:avLst/>
            </a:prstGeom>
            <a:solidFill>
              <a:srgbClr val="F6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pic>
          <p:nvPicPr>
            <p:cNvPr id="15" name="Picture 8" descr="https://d30y9cdsu7xlg0.cloudfront.net/png/1013309-200.png">
              <a:hlinkClick r:id="rId4" tooltip="Happy Childre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92" y="3126838"/>
              <a:ext cx="1440914" cy="139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대각선 방향의 모서리가 둥근 사각형 16"/>
          <p:cNvSpPr/>
          <p:nvPr/>
        </p:nvSpPr>
        <p:spPr>
          <a:xfrm>
            <a:off x="2042279" y="1539981"/>
            <a:ext cx="9531024" cy="5147422"/>
          </a:xfrm>
          <a:prstGeom prst="round2Diag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2123611" y="2273300"/>
            <a:ext cx="10493877" cy="3477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일본 경기 침체가 </a:t>
            </a:r>
            <a:r>
              <a:rPr lang="en-US" altLang="ko-KR" sz="2000" b="1" dirty="0" smtClean="0">
                <a:latin typeface="+mn-ea"/>
              </a:rPr>
              <a:t>20</a:t>
            </a:r>
            <a:r>
              <a:rPr lang="ko-KR" altLang="en-US" sz="2000" b="1" dirty="0" smtClean="0">
                <a:latin typeface="+mn-ea"/>
              </a:rPr>
              <a:t>년간 지속     이를 위해 </a:t>
            </a:r>
            <a:r>
              <a:rPr lang="en-US" altLang="ko-KR" sz="2000" b="1" dirty="0" smtClean="0">
                <a:latin typeface="+mn-ea"/>
              </a:rPr>
              <a:t>‘</a:t>
            </a:r>
            <a:r>
              <a:rPr lang="ko-KR" altLang="en-US" sz="2000" b="1" dirty="0" err="1" smtClean="0">
                <a:latin typeface="+mn-ea"/>
              </a:rPr>
              <a:t>아베노믹스</a:t>
            </a:r>
            <a:r>
              <a:rPr lang="en-US" altLang="ko-KR" sz="2000" b="1" dirty="0" smtClean="0">
                <a:latin typeface="+mn-ea"/>
              </a:rPr>
              <a:t>’</a:t>
            </a:r>
            <a:r>
              <a:rPr lang="ko-KR" altLang="en-US" sz="2000" b="1" dirty="0" smtClean="0">
                <a:latin typeface="+mn-ea"/>
              </a:rPr>
              <a:t>로 돌파하려 하지만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                                   </a:t>
            </a:r>
            <a:r>
              <a:rPr lang="ko-KR" altLang="en-US" sz="2000" b="1" dirty="0" smtClean="0">
                <a:latin typeface="+mn-ea"/>
              </a:rPr>
              <a:t> 아무것도 가져다 준 것 없다는 증거라고 지적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경제대국 일본의 그늘에 가려진 아동 빈곤의 현실      아동 </a:t>
            </a:r>
            <a:r>
              <a:rPr lang="ko-KR" altLang="en-US" sz="2000" b="1" dirty="0" err="1" smtClean="0">
                <a:latin typeface="+mn-ea"/>
              </a:rPr>
              <a:t>빈곤율</a:t>
            </a:r>
            <a:r>
              <a:rPr lang="ko-KR" altLang="en-US" sz="2000" b="1" dirty="0" smtClean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34</a:t>
            </a:r>
            <a:r>
              <a:rPr lang="ko-KR" altLang="en-US" sz="2000" b="1" dirty="0" smtClean="0">
                <a:latin typeface="+mn-ea"/>
              </a:rPr>
              <a:t>위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b="1" dirty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사회보장 수혜자라는 사회적 낙인      국가보조를 받을 수 있는 </a:t>
            </a:r>
            <a:r>
              <a:rPr lang="en-US" altLang="ko-KR" sz="2000" b="1" dirty="0" smtClean="0">
                <a:latin typeface="+mn-ea"/>
              </a:rPr>
              <a:t>350</a:t>
            </a:r>
            <a:r>
              <a:rPr lang="ko-KR" altLang="en-US" sz="2000" b="1" dirty="0" smtClean="0">
                <a:latin typeface="+mn-ea"/>
              </a:rPr>
              <a:t>만 명중 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                                   </a:t>
            </a:r>
            <a:r>
              <a:rPr lang="ko-KR" altLang="en-US" sz="2000" b="1" dirty="0" smtClean="0">
                <a:latin typeface="+mn-ea"/>
              </a:rPr>
              <a:t>실제로 보조금 받는 아이들은 </a:t>
            </a:r>
            <a:r>
              <a:rPr lang="en-US" altLang="ko-KR" sz="2000" b="1" dirty="0" smtClean="0">
                <a:latin typeface="+mn-ea"/>
              </a:rPr>
              <a:t>20</a:t>
            </a:r>
            <a:r>
              <a:rPr lang="ko-KR" altLang="en-US" sz="2000" b="1" dirty="0" smtClean="0">
                <a:latin typeface="+mn-ea"/>
              </a:rPr>
              <a:t>만 명에 불과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b="1" dirty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일본정부는 </a:t>
            </a:r>
            <a:r>
              <a:rPr lang="en-US" altLang="ko-KR" sz="2000" b="1" dirty="0" smtClean="0">
                <a:latin typeface="+mn-ea"/>
              </a:rPr>
              <a:t>2013</a:t>
            </a:r>
            <a:r>
              <a:rPr lang="ko-KR" altLang="en-US" sz="2000" b="1" dirty="0" smtClean="0">
                <a:latin typeface="+mn-ea"/>
              </a:rPr>
              <a:t>년 아동 </a:t>
            </a:r>
            <a:r>
              <a:rPr lang="ko-KR" altLang="en-US" sz="2000" b="1" dirty="0" err="1" smtClean="0">
                <a:latin typeface="+mn-ea"/>
              </a:rPr>
              <a:t>빈곤법</a:t>
            </a:r>
            <a:r>
              <a:rPr lang="ko-KR" altLang="en-US" sz="2000" b="1" dirty="0" smtClean="0">
                <a:latin typeface="+mn-ea"/>
              </a:rPr>
              <a:t> 통과시켰지만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취약 아동을 돕기 위한 프로그램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sz="2000" b="1" dirty="0" smtClean="0">
                <a:latin typeface="+mn-ea"/>
              </a:rPr>
              <a:t>이 예산 부족과 비효율적 관료주의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정치적 무관심에 발목 잡힘</a:t>
            </a:r>
            <a:endParaRPr lang="en-US" altLang="ko-KR" sz="2000" b="1" dirty="0" smtClean="0">
              <a:latin typeface="+mn-ea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ko-KR" sz="2000" b="1" dirty="0">
              <a:latin typeface="+mn-ea"/>
            </a:endParaRPr>
          </a:p>
        </p:txBody>
      </p:sp>
      <p:sp>
        <p:nvSpPr>
          <p:cNvPr id="25" name="오른쪽 화살표 24"/>
          <p:cNvSpPr/>
          <p:nvPr/>
        </p:nvSpPr>
        <p:spPr>
          <a:xfrm>
            <a:off x="5743247" y="2283757"/>
            <a:ext cx="341194" cy="3411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26" name="오른쪽 화살표 25"/>
          <p:cNvSpPr/>
          <p:nvPr/>
        </p:nvSpPr>
        <p:spPr>
          <a:xfrm>
            <a:off x="7958629" y="3225460"/>
            <a:ext cx="341194" cy="3411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27" name="오른쪽 화살표 26"/>
          <p:cNvSpPr/>
          <p:nvPr/>
        </p:nvSpPr>
        <p:spPr>
          <a:xfrm>
            <a:off x="6179983" y="3853277"/>
            <a:ext cx="341194" cy="3411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42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06530" y="101696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3978025" y="1244095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295" y="634321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>
                <a:latin typeface="+mn-ea"/>
              </a:rPr>
              <a:t>일본 아동의 빈곤 복지</a:t>
            </a:r>
            <a:endParaRPr lang="ko-KR" altLang="en-US" sz="2800" dirty="0"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338546" y="1543670"/>
            <a:ext cx="1443560" cy="1390569"/>
            <a:chOff x="338546" y="3126838"/>
            <a:chExt cx="1443560" cy="1390569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38546" y="3128830"/>
              <a:ext cx="1443559" cy="1338607"/>
            </a:xfrm>
            <a:prstGeom prst="roundRect">
              <a:avLst/>
            </a:prstGeom>
            <a:solidFill>
              <a:srgbClr val="F6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+mn-ea"/>
              </a:endParaRPr>
            </a:p>
          </p:txBody>
        </p:sp>
        <p:pic>
          <p:nvPicPr>
            <p:cNvPr id="15" name="Picture 8" descr="https://d30y9cdsu7xlg0.cloudfront.net/png/1013309-200.png">
              <a:hlinkClick r:id="rId4" tooltip="Happy Childre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92" y="3126838"/>
              <a:ext cx="1440914" cy="139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대각선 방향의 모서리가 둥근 사각형 16"/>
          <p:cNvSpPr/>
          <p:nvPr/>
        </p:nvSpPr>
        <p:spPr>
          <a:xfrm>
            <a:off x="2042279" y="1499037"/>
            <a:ext cx="9531024" cy="5147422"/>
          </a:xfrm>
          <a:prstGeom prst="round2Diag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 smtClean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 smtClean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 smtClean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 smtClean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 smtClean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pPr algn="ctr"/>
            <a:endParaRPr lang="en-US" altLang="ko-KR" sz="1400" dirty="0" smtClean="0">
              <a:latin typeface="+mn-ea"/>
            </a:endParaRPr>
          </a:p>
          <a:p>
            <a:pPr algn="ctr"/>
            <a:endParaRPr lang="en-US" altLang="ko-KR" sz="1400" dirty="0">
              <a:latin typeface="+mn-ea"/>
            </a:endParaRPr>
          </a:p>
          <a:p>
            <a:endParaRPr lang="en-US" altLang="ko-KR" sz="1400" dirty="0">
              <a:latin typeface="+mn-ea"/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600" dirty="0" err="1" smtClean="0">
                <a:solidFill>
                  <a:schemeClr val="tx1"/>
                </a:solidFill>
                <a:latin typeface="+mn-ea"/>
              </a:rPr>
              <a:t>생활곤궁자자립지원제도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’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에 ‘자녀학습지원사업’이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임의사업시행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 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지방자치단체가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자율적으로 실시하던 ‘방과 후 무료공부방’ 등이 정부의 재정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지원 받게 됨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이는 방과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후 교육 격차를 줄여 빈곤세대 자녀의 고등학교 및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대학 </a:t>
            </a:r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진학률을 높여 </a:t>
            </a:r>
            <a:endParaRPr lang="en-US" altLang="ko-KR" sz="1600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  <a:latin typeface="+mn-ea"/>
              </a:rPr>
              <a:t>     빈곤의 세습을 막아보자는 취지</a:t>
            </a:r>
            <a:r>
              <a:rPr lang="en-US" altLang="ko-KR" sz="1600" dirty="0">
                <a:latin typeface="+mn-ea"/>
              </a:rPr>
              <a:t/>
            </a:r>
            <a:br>
              <a:rPr lang="en-US" altLang="ko-KR" sz="1600" dirty="0">
                <a:latin typeface="+mn-ea"/>
              </a:rPr>
            </a:br>
            <a:endParaRPr lang="ko-KR" altLang="en-US" sz="1600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7525" y="1514891"/>
            <a:ext cx="8871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n-ea"/>
              </a:rPr>
              <a:t>‘</a:t>
            </a:r>
            <a:r>
              <a:rPr lang="ko-KR" altLang="en-US" sz="2000" dirty="0" smtClean="0">
                <a:latin typeface="+mn-ea"/>
              </a:rPr>
              <a:t>생활 </a:t>
            </a:r>
            <a:r>
              <a:rPr lang="ko-KR" altLang="en-US" sz="2000" dirty="0" err="1" smtClean="0">
                <a:latin typeface="+mn-ea"/>
              </a:rPr>
              <a:t>곤궁자자립지원법</a:t>
            </a:r>
            <a:r>
              <a:rPr lang="ko-KR" altLang="en-US" sz="2000" dirty="0">
                <a:latin typeface="+mn-ea"/>
              </a:rPr>
              <a:t>’의 </a:t>
            </a:r>
            <a:r>
              <a:rPr lang="ko-KR" altLang="en-US" sz="2000" dirty="0" smtClean="0">
                <a:latin typeface="+mn-ea"/>
              </a:rPr>
              <a:t>목적     빈곤세대의 </a:t>
            </a:r>
            <a:r>
              <a:rPr lang="ko-KR" altLang="en-US" sz="2000" dirty="0">
                <a:latin typeface="+mn-ea"/>
              </a:rPr>
              <a:t>자립을 </a:t>
            </a:r>
            <a:r>
              <a:rPr lang="ko-KR" altLang="en-US" sz="2000" dirty="0" smtClean="0">
                <a:latin typeface="+mn-ea"/>
              </a:rPr>
              <a:t>촉진</a:t>
            </a:r>
            <a:r>
              <a:rPr lang="en-US" altLang="ko-KR" sz="2000" dirty="0" smtClean="0">
                <a:latin typeface="+mn-ea"/>
              </a:rPr>
              <a:t>. </a:t>
            </a:r>
            <a:r>
              <a:rPr lang="ko-KR" altLang="en-US" sz="2000" dirty="0" smtClean="0">
                <a:latin typeface="+mn-ea"/>
              </a:rPr>
              <a:t>빈곤세대가 </a:t>
            </a:r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smtClean="0">
                <a:latin typeface="+mn-ea"/>
              </a:rPr>
              <a:t>                                            생활보호자로 전락하는 </a:t>
            </a:r>
            <a:r>
              <a:rPr lang="ko-KR" altLang="en-US" sz="2000" dirty="0">
                <a:latin typeface="+mn-ea"/>
              </a:rPr>
              <a:t>것을 막기 </a:t>
            </a:r>
            <a:r>
              <a:rPr lang="ko-KR" altLang="en-US" sz="2000" dirty="0" smtClean="0">
                <a:latin typeface="+mn-ea"/>
              </a:rPr>
              <a:t>위함</a:t>
            </a:r>
            <a:r>
              <a:rPr lang="en-US" altLang="ko-KR" sz="2000" dirty="0">
                <a:latin typeface="+mn-ea"/>
              </a:rPr>
              <a:t/>
            </a:r>
            <a:br>
              <a:rPr lang="en-US" altLang="ko-KR" sz="2000" dirty="0">
                <a:latin typeface="+mn-ea"/>
              </a:rPr>
            </a:br>
            <a:r>
              <a:rPr lang="en-US" altLang="ko-KR" sz="2000" dirty="0">
                <a:latin typeface="+mn-ea"/>
              </a:rPr>
              <a:t/>
            </a:r>
            <a:br>
              <a:rPr lang="en-US" altLang="ko-KR" sz="2000" dirty="0">
                <a:latin typeface="+mn-ea"/>
              </a:rPr>
            </a:br>
            <a:endParaRPr lang="ko-KR" altLang="en-US" sz="2000" dirty="0">
              <a:latin typeface="+mn-ea"/>
            </a:endParaRPr>
          </a:p>
        </p:txBody>
      </p:sp>
      <p:pic>
        <p:nvPicPr>
          <p:cNvPr id="2050" name="Picture 2" descr="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50" y="2269102"/>
            <a:ext cx="5636526" cy="231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오른쪽 화살표 17"/>
          <p:cNvSpPr/>
          <p:nvPr/>
        </p:nvSpPr>
        <p:spPr>
          <a:xfrm>
            <a:off x="6248223" y="1533117"/>
            <a:ext cx="341194" cy="3411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  <p:sp>
        <p:nvSpPr>
          <p:cNvPr id="4" name="액자 3"/>
          <p:cNvSpPr/>
          <p:nvPr/>
        </p:nvSpPr>
        <p:spPr>
          <a:xfrm>
            <a:off x="4048179" y="4217146"/>
            <a:ext cx="5519224" cy="327547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2326928" y="4913759"/>
            <a:ext cx="341194" cy="3411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94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06530" y="101696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3978025" y="1244095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7295" y="634321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dirty="0" smtClean="0">
                <a:latin typeface="+mn-ea"/>
              </a:rPr>
              <a:t>일본 빈곤 복지 정리</a:t>
            </a:r>
            <a:endParaRPr lang="ko-KR" altLang="en-US" sz="3200" dirty="0"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0098576" y="5193816"/>
            <a:ext cx="1443560" cy="1390569"/>
            <a:chOff x="338546" y="3126838"/>
            <a:chExt cx="1443560" cy="1390569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338546" y="3128830"/>
              <a:ext cx="1443559" cy="1338607"/>
            </a:xfrm>
            <a:prstGeom prst="roundRect">
              <a:avLst/>
            </a:prstGeom>
            <a:solidFill>
              <a:srgbClr val="F6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  <p:pic>
          <p:nvPicPr>
            <p:cNvPr id="15" name="Picture 8" descr="https://d30y9cdsu7xlg0.cloudfront.net/png/1013309-200.png">
              <a:hlinkClick r:id="rId4" tooltip="Happy Children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92" y="3126838"/>
              <a:ext cx="1440914" cy="1390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대각선 방향의 모서리가 둥근 사각형 16"/>
          <p:cNvSpPr/>
          <p:nvPr/>
        </p:nvSpPr>
        <p:spPr>
          <a:xfrm>
            <a:off x="2001335" y="1499037"/>
            <a:ext cx="9531024" cy="2573711"/>
          </a:xfrm>
          <a:prstGeom prst="round2Diag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 smtClean="0">
              <a:latin typeface="+mn-ea"/>
            </a:endParaRPr>
          </a:p>
          <a:p>
            <a:pPr algn="ctr"/>
            <a:endParaRPr lang="en-US" altLang="ko-KR" sz="2000" dirty="0">
              <a:latin typeface="+mn-ea"/>
            </a:endParaRPr>
          </a:p>
          <a:p>
            <a:pPr algn="ctr"/>
            <a:endParaRPr lang="en-US" altLang="ko-KR" sz="2000" dirty="0" smtClean="0">
              <a:latin typeface="+mn-ea"/>
            </a:endParaRPr>
          </a:p>
          <a:p>
            <a:pPr algn="ctr"/>
            <a:endParaRPr lang="en-US" altLang="ko-KR" sz="2000" dirty="0">
              <a:latin typeface="+mn-ea"/>
            </a:endParaRPr>
          </a:p>
          <a:p>
            <a:pPr algn="ctr"/>
            <a:endParaRPr lang="en-US" altLang="ko-KR" sz="2000" dirty="0" smtClean="0">
              <a:latin typeface="+mn-ea"/>
            </a:endParaRPr>
          </a:p>
          <a:p>
            <a:pPr algn="ctr"/>
            <a:endParaRPr lang="en-US" altLang="ko-KR" sz="2000" dirty="0">
              <a:latin typeface="+mn-ea"/>
            </a:endParaRPr>
          </a:p>
          <a:p>
            <a:pPr algn="ctr"/>
            <a:endParaRPr lang="en-US" altLang="ko-KR" sz="2000" dirty="0" smtClean="0">
              <a:latin typeface="+mn-ea"/>
            </a:endParaRPr>
          </a:p>
          <a:p>
            <a:pPr algn="ctr"/>
            <a:endParaRPr lang="en-US" altLang="ko-KR" sz="2000" dirty="0">
              <a:latin typeface="+mn-ea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   </a:t>
            </a:r>
            <a:r>
              <a:rPr lang="en-US" altLang="ko-KR" sz="2000" dirty="0">
                <a:latin typeface="+mn-ea"/>
              </a:rPr>
              <a:t/>
            </a:r>
            <a:br>
              <a:rPr lang="en-US" altLang="ko-KR" sz="2000" dirty="0">
                <a:latin typeface="+mn-ea"/>
              </a:rPr>
            </a:br>
            <a:endParaRPr lang="ko-KR" altLang="en-US" sz="2000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82734" y="1974082"/>
            <a:ext cx="9458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+mn-ea"/>
              </a:rPr>
              <a:t>일본의 노인 빈곤 복지는  아동 복지에 비교적으로 정책이 잘 세워져 있음</a:t>
            </a:r>
            <a:endParaRPr lang="en-US" altLang="ko-KR" sz="2000" dirty="0" smtClean="0">
              <a:latin typeface="+mn-ea"/>
            </a:endParaRPr>
          </a:p>
          <a:p>
            <a:endParaRPr lang="en-US" altLang="ko-KR" sz="2000" dirty="0" smtClean="0">
              <a:latin typeface="+mn-ea"/>
            </a:endParaRPr>
          </a:p>
          <a:p>
            <a:r>
              <a:rPr lang="ko-KR" altLang="en-US" sz="2000" dirty="0" err="1" smtClean="0">
                <a:latin typeface="+mn-ea"/>
              </a:rPr>
              <a:t>초고령화</a:t>
            </a:r>
            <a:r>
              <a:rPr lang="ko-KR" altLang="en-US" sz="2000" dirty="0" smtClean="0">
                <a:latin typeface="+mn-ea"/>
              </a:rPr>
              <a:t> 사회에 진입한 일본 사회     복지사각지대에 놓인 노인 빈곤해소</a:t>
            </a:r>
            <a:endParaRPr lang="en-US" altLang="ko-KR" sz="2000" dirty="0" smtClean="0">
              <a:latin typeface="+mn-ea"/>
            </a:endParaRPr>
          </a:p>
          <a:p>
            <a:r>
              <a:rPr lang="en-US" altLang="ko-KR" sz="2000" dirty="0">
                <a:latin typeface="+mn-ea"/>
              </a:rPr>
              <a:t> </a:t>
            </a:r>
            <a:r>
              <a:rPr lang="en-US" altLang="ko-KR" sz="2000" dirty="0" smtClean="0">
                <a:latin typeface="+mn-ea"/>
              </a:rPr>
              <a:t>                                             </a:t>
            </a:r>
            <a:r>
              <a:rPr lang="ko-KR" altLang="en-US" sz="2000" dirty="0" smtClean="0">
                <a:latin typeface="+mn-ea"/>
              </a:rPr>
              <a:t>세분화되고 다양한 노인 빈곤복지 강구 필요</a:t>
            </a:r>
            <a:r>
              <a:rPr lang="en-US" altLang="ko-KR" sz="2000" dirty="0">
                <a:latin typeface="+mn-ea"/>
              </a:rPr>
              <a:t/>
            </a:r>
            <a:br>
              <a:rPr lang="en-US" altLang="ko-KR" sz="2000" dirty="0">
                <a:latin typeface="+mn-ea"/>
              </a:rPr>
            </a:br>
            <a:endParaRPr lang="en-US" altLang="ko-KR" sz="2000" dirty="0" smtClean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endParaRPr lang="en-US" altLang="ko-KR" sz="2000" dirty="0">
              <a:latin typeface="+mn-ea"/>
            </a:endParaRPr>
          </a:p>
          <a:p>
            <a:r>
              <a:rPr lang="ko-KR" altLang="en-US" sz="2000" dirty="0">
                <a:latin typeface="+mn-ea"/>
              </a:rPr>
              <a:t>  </a:t>
            </a:r>
            <a:r>
              <a:rPr lang="en-US" altLang="ko-KR" sz="2000" dirty="0">
                <a:latin typeface="+mn-ea"/>
              </a:rPr>
              <a:t/>
            </a:r>
            <a:br>
              <a:rPr lang="en-US" altLang="ko-KR" sz="2000" dirty="0">
                <a:latin typeface="+mn-ea"/>
              </a:rPr>
            </a:br>
            <a:r>
              <a:rPr lang="en-US" altLang="ko-KR" sz="2000" dirty="0" smtClean="0">
                <a:latin typeface="+mn-ea"/>
              </a:rPr>
              <a:t>                                               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5562046" y="4482897"/>
            <a:ext cx="341194" cy="3411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+mn-ea"/>
            </a:endParaRPr>
          </a:p>
        </p:txBody>
      </p:sp>
      <p:sp>
        <p:nvSpPr>
          <p:cNvPr id="21" name="오른쪽 화살표 20"/>
          <p:cNvSpPr/>
          <p:nvPr/>
        </p:nvSpPr>
        <p:spPr>
          <a:xfrm>
            <a:off x="6225298" y="2631789"/>
            <a:ext cx="341194" cy="3411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+mn-ea"/>
            </a:endParaRPr>
          </a:p>
        </p:txBody>
      </p:sp>
      <p:sp>
        <p:nvSpPr>
          <p:cNvPr id="22" name="대각선 방향의 모서리가 둥근 사각형 21"/>
          <p:cNvSpPr/>
          <p:nvPr/>
        </p:nvSpPr>
        <p:spPr>
          <a:xfrm>
            <a:off x="311255" y="4476468"/>
            <a:ext cx="9531024" cy="2060812"/>
          </a:xfrm>
          <a:prstGeom prst="round2Diag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000" dirty="0" smtClean="0">
              <a:latin typeface="+mn-ea"/>
            </a:endParaRPr>
          </a:p>
          <a:p>
            <a:pPr algn="ctr"/>
            <a:endParaRPr lang="en-US" altLang="ko-KR" sz="2000" dirty="0">
              <a:latin typeface="+mn-ea"/>
            </a:endParaRPr>
          </a:p>
          <a:p>
            <a:pPr algn="ctr"/>
            <a:endParaRPr lang="en-US" altLang="ko-KR" sz="2000" dirty="0" smtClean="0">
              <a:latin typeface="+mn-ea"/>
            </a:endParaRPr>
          </a:p>
          <a:p>
            <a:pPr algn="ctr"/>
            <a:endParaRPr lang="en-US" altLang="ko-KR" sz="2000" dirty="0">
              <a:latin typeface="+mn-ea"/>
            </a:endParaRPr>
          </a:p>
          <a:p>
            <a:pPr algn="ctr"/>
            <a:endParaRPr lang="en-US" altLang="ko-KR" sz="2000" dirty="0" smtClean="0">
              <a:latin typeface="+mn-ea"/>
            </a:endParaRPr>
          </a:p>
          <a:p>
            <a:pPr algn="ctr"/>
            <a:endParaRPr lang="en-US" altLang="ko-KR" sz="2000" dirty="0">
              <a:latin typeface="+mn-ea"/>
            </a:endParaRPr>
          </a:p>
          <a:p>
            <a:pPr algn="ctr"/>
            <a:endParaRPr lang="en-US" altLang="ko-KR" sz="2000" dirty="0" smtClean="0">
              <a:latin typeface="+mn-ea"/>
            </a:endParaRPr>
          </a:p>
          <a:p>
            <a:pPr algn="ctr"/>
            <a:endParaRPr lang="en-US" altLang="ko-KR" sz="2000" dirty="0">
              <a:latin typeface="+mn-ea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20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000" dirty="0" smtClean="0">
                <a:solidFill>
                  <a:schemeClr val="tx1"/>
                </a:solidFill>
                <a:latin typeface="+mn-ea"/>
              </a:rPr>
              <a:t>    </a:t>
            </a:r>
            <a:r>
              <a:rPr lang="en-US" altLang="ko-KR" sz="2000" dirty="0">
                <a:latin typeface="+mn-ea"/>
              </a:rPr>
              <a:t/>
            </a:r>
            <a:br>
              <a:rPr lang="en-US" altLang="ko-KR" sz="2000" dirty="0">
                <a:latin typeface="+mn-ea"/>
              </a:rPr>
            </a:br>
            <a:endParaRPr lang="ko-KR" altLang="en-US" sz="20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910" y="5071697"/>
            <a:ext cx="949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+mn-ea"/>
              </a:rPr>
              <a:t>아동 빈곤복지에 대한 정책    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ko-KR" altLang="en-US" sz="2400" dirty="0" err="1" smtClean="0">
                <a:latin typeface="+mn-ea"/>
              </a:rPr>
              <a:t>생활곤궁자자립지원제도에</a:t>
            </a:r>
            <a:r>
              <a:rPr lang="ko-KR" altLang="en-US" sz="2400" dirty="0" smtClean="0">
                <a:latin typeface="+mn-ea"/>
              </a:rPr>
              <a:t> </a:t>
            </a:r>
            <a:r>
              <a:rPr lang="ko-KR" altLang="en-US" sz="2400" dirty="0" smtClean="0">
                <a:latin typeface="+mn-ea"/>
              </a:rPr>
              <a:t>적극적 </a:t>
            </a:r>
            <a:endParaRPr lang="en-US" altLang="ko-KR" sz="2400" dirty="0">
              <a:latin typeface="+mn-ea"/>
            </a:endParaRPr>
          </a:p>
          <a:p>
            <a:r>
              <a:rPr lang="ko-KR" altLang="en-US" sz="2400" dirty="0" smtClean="0">
                <a:latin typeface="+mn-ea"/>
              </a:rPr>
              <a:t>      상대적으로 부족            </a:t>
            </a:r>
            <a:r>
              <a:rPr lang="ko-KR" altLang="en-US" sz="2400" dirty="0" smtClean="0">
                <a:latin typeface="+mn-ea"/>
              </a:rPr>
              <a:t>아동관련정책 </a:t>
            </a:r>
            <a:r>
              <a:rPr lang="ko-KR" altLang="en-US" sz="2400" dirty="0" smtClean="0">
                <a:latin typeface="+mn-ea"/>
              </a:rPr>
              <a:t>수립필요</a:t>
            </a:r>
            <a:endParaRPr lang="ko-KR" altLang="en-US" sz="2400" dirty="0">
              <a:latin typeface="+mn-ea"/>
            </a:endParaRPr>
          </a:p>
        </p:txBody>
      </p:sp>
      <p:sp>
        <p:nvSpPr>
          <p:cNvPr id="23" name="오른쪽 화살표 22"/>
          <p:cNvSpPr/>
          <p:nvPr/>
        </p:nvSpPr>
        <p:spPr>
          <a:xfrm>
            <a:off x="4360260" y="5336282"/>
            <a:ext cx="341194" cy="34118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+mn-ea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38546" y="1539980"/>
            <a:ext cx="1443559" cy="1312413"/>
            <a:chOff x="611506" y="2085900"/>
            <a:chExt cx="1443559" cy="1312413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611506" y="2085900"/>
              <a:ext cx="1443559" cy="1312413"/>
            </a:xfrm>
            <a:prstGeom prst="roundRect">
              <a:avLst/>
            </a:prstGeom>
            <a:solidFill>
              <a:srgbClr val="F6B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>
                <a:latin typeface="+mn-ea"/>
              </a:endParaRPr>
            </a:p>
          </p:txBody>
        </p:sp>
        <p:pic>
          <p:nvPicPr>
            <p:cNvPr id="26" name="Picture 6" descr="https://d30y9cdsu7xlg0.cloudfront.net/png/913051-200.png">
              <a:hlinkClick r:id="rId6" tooltip="Elderly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913" y="2258734"/>
              <a:ext cx="966743" cy="966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53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87" y="1497527"/>
            <a:ext cx="52673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4101" y="2789821"/>
            <a:ext cx="468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05.</a:t>
            </a:r>
            <a:r>
              <a:rPr lang="ko-KR" altLang="en-US" sz="6000" b="1" baseline="-25000" dirty="0" smtClean="0">
                <a:solidFill>
                  <a:schemeClr val="bg2"/>
                </a:solidFill>
                <a:latin typeface="+mj-ea"/>
                <a:ea typeface="+mj-ea"/>
              </a:rPr>
              <a:t>일본의 근로복지</a:t>
            </a:r>
            <a:endParaRPr lang="ko-KR" altLang="en-US" sz="6000" b="1" baseline="-25000" dirty="0">
              <a:solidFill>
                <a:schemeClr val="bg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466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11506" y="688560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80880" y="658402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aseline="-25000" dirty="0" smtClean="0">
                <a:solidFill>
                  <a:srgbClr val="F5A9A9"/>
                </a:solidFill>
                <a:latin typeface="+mn-ea"/>
              </a:rPr>
              <a:t>01</a:t>
            </a:r>
            <a:endParaRPr lang="ko-KR" altLang="en-US" sz="6000" baseline="-25000" dirty="0">
              <a:solidFill>
                <a:srgbClr val="F5A9A9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455" y="1234833"/>
            <a:ext cx="374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atin typeface="+mn-ea"/>
              </a:rPr>
              <a:t>일본의 근로 복지</a:t>
            </a:r>
            <a:endParaRPr lang="ko-KR" altLang="en-US" sz="3600" dirty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2230897"/>
            <a:ext cx="39687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874718" y="4643247"/>
            <a:ext cx="10230665" cy="1947558"/>
          </a:xfrm>
          <a:prstGeom prst="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4" y="2877008"/>
            <a:ext cx="10272712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751" y="4769577"/>
            <a:ext cx="59261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오른쪽 화살표 16"/>
          <p:cNvSpPr/>
          <p:nvPr/>
        </p:nvSpPr>
        <p:spPr>
          <a:xfrm>
            <a:off x="1721922" y="5325481"/>
            <a:ext cx="429178" cy="369332"/>
          </a:xfrm>
          <a:prstGeom prst="rightArrow">
            <a:avLst/>
          </a:prstGeom>
          <a:solidFill>
            <a:srgbClr val="55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292" y="5267788"/>
            <a:ext cx="74628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55" y="5954586"/>
            <a:ext cx="75295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9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611506" y="688560"/>
            <a:ext cx="3871496" cy="1159252"/>
            <a:chOff x="611506" y="688560"/>
            <a:chExt cx="3871496" cy="1159252"/>
          </a:xfrm>
        </p:grpSpPr>
        <p:sp>
          <p:nvSpPr>
            <p:cNvPr id="10" name="직사각형 9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+mn-ea"/>
              </a:endParaRPr>
            </a:p>
          </p:txBody>
        </p:sp>
      </p:grpSp>
      <p:cxnSp>
        <p:nvCxnSpPr>
          <p:cNvPr id="19" name="직선 연결선 18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80880" y="658402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baseline="-25000" dirty="0" smtClean="0">
                <a:solidFill>
                  <a:srgbClr val="F5A9A9"/>
                </a:solidFill>
                <a:latin typeface="+mn-ea"/>
              </a:rPr>
              <a:t>02</a:t>
            </a:r>
            <a:endParaRPr lang="ko-KR" altLang="en-US" sz="6000" baseline="-25000" dirty="0">
              <a:solidFill>
                <a:srgbClr val="F5A9A9"/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455" y="1234833"/>
            <a:ext cx="3740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atin typeface="+mn-ea"/>
              </a:rPr>
              <a:t>일본의 근로 복지</a:t>
            </a:r>
            <a:endParaRPr lang="ko-KR" altLang="en-US" sz="3600" dirty="0">
              <a:latin typeface="+mn-ea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7" y="2122226"/>
            <a:ext cx="33718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98" y="3054658"/>
            <a:ext cx="2725320" cy="263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08" y="4208245"/>
            <a:ext cx="2245699" cy="46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7" y="3060348"/>
            <a:ext cx="2725738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007" y="4103229"/>
            <a:ext cx="269398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67" y="3051916"/>
            <a:ext cx="2725738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2" y="4069097"/>
            <a:ext cx="2109788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5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505402"/>
            <a:ext cx="8431481" cy="62345"/>
          </a:xfrm>
          <a:prstGeom prst="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37"/>
            <a:ext cx="40973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실행 단추: 앞으로 또는 다음 17">
            <a:hlinkClick r:id="rId3" highlightClick="1"/>
          </p:cNvPr>
          <p:cNvSpPr/>
          <p:nvPr/>
        </p:nvSpPr>
        <p:spPr>
          <a:xfrm>
            <a:off x="4025910" y="217074"/>
            <a:ext cx="379659" cy="181449"/>
          </a:xfrm>
          <a:prstGeom prst="actionButtonForwardNex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02" y="4346751"/>
            <a:ext cx="47545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90" y="5004545"/>
            <a:ext cx="496252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3252913" y="4432302"/>
            <a:ext cx="534389" cy="332509"/>
          </a:xfrm>
          <a:prstGeom prst="rightArrow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hlinkClick r:id="rId7"/>
          </p:cNvPr>
          <p:cNvSpPr/>
          <p:nvPr/>
        </p:nvSpPr>
        <p:spPr>
          <a:xfrm>
            <a:off x="1729611" y="1051725"/>
            <a:ext cx="8075221" cy="30044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533688" y="169035"/>
            <a:ext cx="326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bg1">
                    <a:lumMod val="75000"/>
                  </a:schemeClr>
                </a:solidFill>
                <a:hlinkClick r:id="rId7"/>
              </a:rPr>
              <a:t>https://youtu.be/BTQ-Yk41qwU?t=48s</a:t>
            </a:r>
            <a:endParaRPr lang="ko-KR" alt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505402"/>
            <a:ext cx="8431481" cy="62345"/>
          </a:xfrm>
          <a:prstGeom prst="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16" y="1042469"/>
            <a:ext cx="6402770" cy="32575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12" y="1042469"/>
            <a:ext cx="4286250" cy="325755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4658327"/>
            <a:ext cx="9351962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19"/>
            <a:ext cx="23288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8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505402"/>
            <a:ext cx="8431481" cy="62345"/>
          </a:xfrm>
          <a:prstGeom prst="rect">
            <a:avLst/>
          </a:prstGeom>
          <a:solidFill>
            <a:srgbClr val="F6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49"/>
            <a:ext cx="25971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5" y="998260"/>
            <a:ext cx="4590451" cy="306030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12" y="1023803"/>
            <a:ext cx="5440535" cy="3060301"/>
          </a:xfrm>
          <a:prstGeom prst="rect">
            <a:avLst/>
          </a:prstGeom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88" y="4084104"/>
            <a:ext cx="88519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9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587" y="1497527"/>
            <a:ext cx="52673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08" y="2637081"/>
            <a:ext cx="33655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1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2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587382" y="446050"/>
            <a:ext cx="3895620" cy="1401762"/>
            <a:chOff x="587382" y="446050"/>
            <a:chExt cx="3895620" cy="1401762"/>
          </a:xfrm>
        </p:grpSpPr>
        <p:sp>
          <p:nvSpPr>
            <p:cNvPr id="11" name="직사각형 10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382" y="446050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err="1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고베의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383" y="1025676"/>
              <a:ext cx="3262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종합복지타운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</p:grpSp>
      <p:cxnSp>
        <p:nvCxnSpPr>
          <p:cNvPr id="16" name="직선 연결선 15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8143" y="4804600"/>
            <a:ext cx="10370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이곳에서는 자립생활과 전문치료를 위한 재활병원과 치매고령자 전문시설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장애인들의 사회복귀를 위한 직업지도와 심리의학적 훈련 시설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</a:t>
            </a:r>
            <a:r>
              <a:rPr lang="ko-KR" altLang="en-US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누구나 이용 할 수 있는 호텔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온천건강시설</a:t>
            </a:r>
            <a:r>
              <a: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등등 많은 편의시설이 존재하고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장애를 가진 환자나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노인들을 예방하여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개개인의 장애에 맞춰 기능회복 훈련을 하고 있습니다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 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3" y="2277790"/>
            <a:ext cx="3192337" cy="2332861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58" y="2277790"/>
            <a:ext cx="3254828" cy="237852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4" y="2277790"/>
            <a:ext cx="3525611" cy="24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2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587382" y="446050"/>
            <a:ext cx="3895620" cy="1401762"/>
            <a:chOff x="587382" y="446050"/>
            <a:chExt cx="3895620" cy="1401762"/>
          </a:xfrm>
        </p:grpSpPr>
        <p:sp>
          <p:nvSpPr>
            <p:cNvPr id="11" name="직사각형 10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382" y="446050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err="1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고베의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383" y="1025676"/>
              <a:ext cx="32624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종합복지타운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</p:grpSp>
      <p:cxnSp>
        <p:nvCxnSpPr>
          <p:cNvPr id="16" name="직선 연결선 15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8143" y="4842554"/>
            <a:ext cx="10259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이름뿐인 </a:t>
            </a:r>
            <a:r>
              <a:rPr lang="ko-KR" altLang="en-US" sz="2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행복촌이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아니라 언제나 장애인과 비장애인이 하나되는 모습과 웃음 속에서 행복이라는 것이 이런 것이 아닐까 생각이 들 정도로 좋은 환경을 가지고 있습니다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이곳에 있다 퇴원하게 되면 재택 환자를 위해 간호사 직접 방문치료를 하여 하루 빨리 더 좋은 생활을 할 수 있도록 의료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간호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개호 서비스를 통해 </a:t>
            </a:r>
            <a:r>
              <a:rPr lang="ko-KR" altLang="en-US" sz="24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재택케어</a:t>
            </a:r>
            <a:r>
              <a:rPr lang="ko-KR" altLang="en-US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또한 도움을 주고 있습니다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3" y="2372199"/>
            <a:ext cx="3192337" cy="2144042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58" y="2374048"/>
            <a:ext cx="3254828" cy="2186012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4" y="2301700"/>
            <a:ext cx="3525611" cy="23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2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587382" y="446050"/>
            <a:ext cx="3895620" cy="1401762"/>
            <a:chOff x="587382" y="446050"/>
            <a:chExt cx="3895620" cy="1401762"/>
          </a:xfrm>
        </p:grpSpPr>
        <p:sp>
          <p:nvSpPr>
            <p:cNvPr id="11" name="직사각형 10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382" y="446050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일본</a:t>
              </a:r>
              <a:r>
                <a:rPr lang="ko-KR" altLang="en-US" sz="6000" baseline="-25000" dirty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의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383" y="1025676"/>
              <a:ext cx="28777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장애인 복지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</p:grpSp>
      <p:cxnSp>
        <p:nvCxnSpPr>
          <p:cNvPr id="16" name="직선 연결선 15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459721" y="4499760"/>
            <a:ext cx="555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그래서 따로 장애인들이 이용 가능한 시설이 있는 식당이나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학교를 찾아보지 않아도 대부분의 건물에는 경사로가 존재하고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만약 경사로가 없다면 엘리베이터가 존재 합니다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11400" y="4423636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Baskerville Old Face" panose="02020602080505020303" pitchFamily="18" charset="0"/>
                <a:ea typeface="HU바람고딕130" panose="02020603020101020101" pitchFamily="18" charset="-127"/>
              </a:rPr>
              <a:t>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Baskerville Old Face" panose="02020602080505020303" pitchFamily="18" charset="0"/>
              <a:ea typeface="HU바람고딕130" panose="0202060302010102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 rot="10800000">
            <a:off x="10369775" y="2174468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Baskerville Old Face" panose="02020602080505020303" pitchFamily="18" charset="0"/>
                <a:ea typeface="HU바람고딕130" panose="02020603020101020101" pitchFamily="18" charset="-127"/>
              </a:rPr>
              <a:t>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Baskerville Old Face" panose="02020602080505020303" pitchFamily="18" charset="0"/>
              <a:ea typeface="HU바람고딕130" panose="0202060302010102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3245" y="2528411"/>
            <a:ext cx="47071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일본은 </a:t>
            </a:r>
            <a:r>
              <a:rPr lang="ko-KR" altLang="en-US" sz="2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행복촌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뿐만 아니라 일반 식당이나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그 밖의 건물을 이용할 때에도 계단을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타지 못하는 장애인들을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위해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곳곳에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경사로를 만들어 휠체어를 이용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장애인들이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큰 </a:t>
            </a:r>
            <a:r>
              <a:rPr lang="ko-KR" altLang="en-US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불편 없이 건물을 이동 할 수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있습니다</a:t>
            </a:r>
            <a:r>
              <a:rPr lang="en-US" altLang="ko-KR" sz="2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</a:t>
            </a:r>
          </a:p>
          <a:p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07928" y="2475536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Baskerville Old Face" panose="02020602080505020303" pitchFamily="18" charset="0"/>
                <a:ea typeface="HU바람고딕130" panose="02020603020101020101" pitchFamily="18" charset="-127"/>
              </a:rPr>
              <a:t>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Baskerville Old Face" panose="02020602080505020303" pitchFamily="18" charset="0"/>
              <a:ea typeface="HU바람고딕130" panose="0202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 rot="10800000">
            <a:off x="10868054" y="4163693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Baskerville Old Face" panose="02020602080505020303" pitchFamily="18" charset="0"/>
                <a:ea typeface="HU바람고딕130" panose="02020603020101020101" pitchFamily="18" charset="-127"/>
              </a:rPr>
              <a:t>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Baskerville Old Face" panose="02020602080505020303" pitchFamily="18" charset="0"/>
              <a:ea typeface="HU바람고딕130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1" y="2528411"/>
            <a:ext cx="4630226" cy="2974030"/>
          </a:xfrm>
          <a:prstGeom prst="rect">
            <a:avLst/>
          </a:prstGeom>
        </p:spPr>
      </p:pic>
      <p:cxnSp>
        <p:nvCxnSpPr>
          <p:cNvPr id="39" name="직선 연결선 38"/>
          <p:cNvCxnSpPr>
            <a:cxnSpLocks/>
          </p:cNvCxnSpPr>
          <p:nvPr/>
        </p:nvCxnSpPr>
        <p:spPr>
          <a:xfrm flipV="1">
            <a:off x="3909687" y="3067020"/>
            <a:ext cx="1873560" cy="1871006"/>
          </a:xfrm>
          <a:prstGeom prst="curvedConnector3">
            <a:avLst>
              <a:gd name="adj1" fmla="val 50000"/>
            </a:avLst>
          </a:prstGeom>
          <a:ln w="1905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rot="10800000" flipV="1">
            <a:off x="3984172" y="4987794"/>
            <a:ext cx="1290143" cy="143727"/>
          </a:xfrm>
          <a:prstGeom prst="curvedConnector3">
            <a:avLst/>
          </a:prstGeom>
          <a:ln w="1905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2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587382" y="446050"/>
            <a:ext cx="3895620" cy="1401762"/>
            <a:chOff x="587382" y="446050"/>
            <a:chExt cx="3895620" cy="1401762"/>
          </a:xfrm>
        </p:grpSpPr>
        <p:sp>
          <p:nvSpPr>
            <p:cNvPr id="11" name="직사각형 10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382" y="446050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일본의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383" y="1025676"/>
              <a:ext cx="27494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장애인복지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7382" y="1792785"/>
            <a:ext cx="234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aseline="-25000" dirty="0" err="1">
                <a:solidFill>
                  <a:srgbClr val="BBA79F"/>
                </a:solidFill>
                <a:latin typeface="Baskerville Old Face" panose="02020602080505020303" pitchFamily="18" charset="0"/>
              </a:rPr>
              <a:t>springppttemplate</a:t>
            </a:r>
            <a:endParaRPr lang="ko-KR" altLang="en-US" sz="2400" baseline="-25000" dirty="0">
              <a:solidFill>
                <a:srgbClr val="BBA79F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0800000">
            <a:off x="10821785" y="4652938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Baskerville Old Face" panose="02020602080505020303" pitchFamily="18" charset="0"/>
                <a:ea typeface="HU바람고딕130" panose="02020603020101020101" pitchFamily="18" charset="-127"/>
              </a:rPr>
              <a:t>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Baskerville Old Face" panose="02020602080505020303" pitchFamily="18" charset="0"/>
              <a:ea typeface="HU바람고딕130" panose="0202060302010102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1506" y="4992180"/>
            <a:ext cx="1040680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일본은 대중교통이나 공항을 이용 할 때 사진과 같이 역무원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승무원 몇 사람이 나와서 안전하게 이동을 도와주고</a:t>
            </a:r>
            <a:r>
              <a:rPr lang="en-US" altLang="ko-KR" sz="2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열차가 도착하면 열차 안에 역무원 두 명이 태우고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열차의 앞쪽에는 휠체어가 타기 좋게 의자 없이 마련된 구조로 있습니다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또한 하차를 도와주며 장애 우용 엘리베이터로 태우고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엘리베이터 안에는 손 닿기 좋게 아래에 버튼이 설치되어있습니다</a:t>
            </a:r>
            <a:r>
              <a:rPr lang="en-US" altLang="ko-KR" sz="22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</a:t>
            </a:r>
            <a:endParaRPr lang="en-US" altLang="ko-KR" sz="2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0854" y="4835682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Baskerville Old Face" panose="02020602080505020303" pitchFamily="18" charset="0"/>
                <a:ea typeface="HU바람고딕130" panose="02020603020101020101" pitchFamily="18" charset="-127"/>
              </a:rPr>
              <a:t>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Baskerville Old Face" panose="02020602080505020303" pitchFamily="18" charset="0"/>
              <a:ea typeface="HU바람고딕130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830" y="1962062"/>
            <a:ext cx="4712348" cy="2936156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2" y="1962062"/>
            <a:ext cx="4350379" cy="29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4" b="23335"/>
          <a:stretch/>
        </p:blipFill>
        <p:spPr>
          <a:xfrm>
            <a:off x="11719560" y="-74881"/>
            <a:ext cx="472440" cy="525767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1719560" y="-198120"/>
            <a:ext cx="472440" cy="5453062"/>
          </a:xfrm>
          <a:prstGeom prst="rect">
            <a:avLst/>
          </a:prstGeom>
          <a:solidFill>
            <a:srgbClr val="55443D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" name="직선 연결선 8"/>
          <p:cNvCxnSpPr>
            <a:cxnSpLocks/>
          </p:cNvCxnSpPr>
          <p:nvPr/>
        </p:nvCxnSpPr>
        <p:spPr>
          <a:xfrm>
            <a:off x="11530321" y="1949412"/>
            <a:ext cx="0" cy="656757"/>
          </a:xfrm>
          <a:prstGeom prst="line">
            <a:avLst/>
          </a:prstGeom>
          <a:ln w="15875">
            <a:solidFill>
              <a:srgbClr val="BBA7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>
            <a:off x="587382" y="446050"/>
            <a:ext cx="3895620" cy="1401762"/>
            <a:chOff x="587382" y="446050"/>
            <a:chExt cx="3895620" cy="1401762"/>
          </a:xfrm>
        </p:grpSpPr>
        <p:sp>
          <p:nvSpPr>
            <p:cNvPr id="11" name="직사각형 10"/>
            <p:cNvSpPr/>
            <p:nvPr/>
          </p:nvSpPr>
          <p:spPr>
            <a:xfrm>
              <a:off x="611506" y="688560"/>
              <a:ext cx="2010408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7382" y="446050"/>
              <a:ext cx="17235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일본의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11506" y="1268186"/>
              <a:ext cx="3871496" cy="579626"/>
            </a:xfrm>
            <a:prstGeom prst="rect">
              <a:avLst/>
            </a:prstGeom>
            <a:solidFill>
              <a:srgbClr val="F5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7383" y="1025676"/>
              <a:ext cx="27494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baseline="-25000" dirty="0" smtClean="0">
                  <a:solidFill>
                    <a:srgbClr val="4C3C36"/>
                  </a:solidFill>
                  <a:latin typeface="Baskerville Old Face" panose="02020602080505020303" pitchFamily="18" charset="0"/>
                </a:rPr>
                <a:t>장애인복지</a:t>
              </a:r>
              <a:endParaRPr lang="ko-KR" altLang="en-US" sz="6000" baseline="-25000" dirty="0">
                <a:solidFill>
                  <a:srgbClr val="4C3C36"/>
                </a:solidFill>
                <a:latin typeface="Baskerville Old Face" panose="02020602080505020303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87382" y="1792785"/>
            <a:ext cx="2347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aseline="-25000" dirty="0" err="1">
                <a:solidFill>
                  <a:srgbClr val="BBA79F"/>
                </a:solidFill>
                <a:latin typeface="Baskerville Old Face" panose="02020602080505020303" pitchFamily="18" charset="0"/>
              </a:rPr>
              <a:t>springppttemplate</a:t>
            </a:r>
            <a:endParaRPr lang="ko-KR" altLang="en-US" sz="2400" baseline="-25000" dirty="0">
              <a:solidFill>
                <a:srgbClr val="BBA79F"/>
              </a:solidFill>
              <a:latin typeface="Baskerville Old Face" panose="02020602080505020303" pitchFamily="18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4483001" y="1557999"/>
            <a:ext cx="3556000" cy="0"/>
          </a:xfrm>
          <a:prstGeom prst="line">
            <a:avLst/>
          </a:prstGeom>
          <a:ln w="28575">
            <a:solidFill>
              <a:srgbClr val="F5A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6951" y="2190670"/>
            <a:ext cx="58796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일본의 복지에서는 대중교통 뿐만 아니라 장애인들이 이용하는 화장실은 전동휠체어가 이용 가능하게 넓고 일반화장실보다 더욱 청결하여 불편 없이 편안하게 사용할 수 있습니다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</a:t>
            </a:r>
          </a:p>
          <a:p>
            <a:pPr algn="just"/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  <a:p>
            <a:pPr algn="just"/>
            <a:endParaRPr lang="en-US" altLang="ko-KR" sz="2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  <a:p>
            <a:pPr algn="just"/>
            <a:endParaRPr lang="en-US" altLang="ko-KR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  <a:p>
            <a:pPr algn="just"/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또한 장애인들의 의료혜택 및 보조비 지원이나 각 복지공무원들 중심으로 장애인을 돕기 위한 봉사활동까지 구성된 지원체계가 무척 활발해서 장애인의 집까지 방문하는 등 적극적인 </a:t>
            </a:r>
            <a:r>
              <a:rPr lang="ko-KR" altLang="en-US" sz="20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홈케어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 시스템이 구축되어있습니다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예를 들면 거동이 불편한 사람을 위해 씻기고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청소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음식까지 해드리고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, </a:t>
            </a: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휠체어를 이용하여 산책을 해주는 복지도 존재합니다</a:t>
            </a:r>
            <a:r>
              <a:rPr lang="en-US" altLang="ko-KR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+mn-ea"/>
              </a:rPr>
              <a:t>.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69323" y="2082949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Baskerville Old Face" panose="02020602080505020303" pitchFamily="18" charset="0"/>
                <a:ea typeface="HU바람고딕130" panose="02020603020101020101" pitchFamily="18" charset="-127"/>
              </a:rPr>
              <a:t>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Baskerville Old Face" panose="02020602080505020303" pitchFamily="18" charset="0"/>
              <a:ea typeface="HU바람고딕130" panose="0202060302010102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 rot="10800000">
            <a:off x="10951388" y="3990029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Baskerville Old Face" panose="02020602080505020303" pitchFamily="18" charset="0"/>
                <a:ea typeface="HU바람고딕130" panose="02020603020101020101" pitchFamily="18" charset="-127"/>
              </a:rPr>
              <a:t>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Baskerville Old Face" panose="02020602080505020303" pitchFamily="18" charset="0"/>
              <a:ea typeface="HU바람고딕130" panose="02020603020101020101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69323" y="4192122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Baskerville Old Face" panose="02020602080505020303" pitchFamily="18" charset="0"/>
                <a:ea typeface="HU바람고딕130" panose="02020603020101020101" pitchFamily="18" charset="-127"/>
              </a:rPr>
              <a:t>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Baskerville Old Face" panose="02020602080505020303" pitchFamily="18" charset="0"/>
              <a:ea typeface="HU바람고딕130" panose="02020603020101020101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 rot="10800000">
            <a:off x="10984837" y="1859716"/>
            <a:ext cx="393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BBA79F"/>
                </a:solidFill>
                <a:latin typeface="Baskerville Old Face" panose="02020602080505020303" pitchFamily="18" charset="0"/>
                <a:ea typeface="HU바람고딕130" panose="02020603020101020101" pitchFamily="18" charset="-127"/>
              </a:rPr>
              <a:t>“</a:t>
            </a:r>
            <a:endParaRPr lang="ko-KR" altLang="en-US" sz="4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BBA79F"/>
              </a:solidFill>
              <a:latin typeface="Baskerville Old Face" panose="02020602080505020303" pitchFamily="18" charset="0"/>
              <a:ea typeface="HU바람고딕130" panose="02020603020101020101" pitchFamily="18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0" y="1962062"/>
            <a:ext cx="4018948" cy="3275596"/>
          </a:xfrm>
          <a:prstGeom prst="rect">
            <a:avLst/>
          </a:prstGeom>
        </p:spPr>
      </p:pic>
      <p:cxnSp>
        <p:nvCxnSpPr>
          <p:cNvPr id="31" name="직선 연결선 30"/>
          <p:cNvCxnSpPr/>
          <p:nvPr/>
        </p:nvCxnSpPr>
        <p:spPr>
          <a:xfrm rot="10800000" flipV="1">
            <a:off x="3178599" y="2528411"/>
            <a:ext cx="1942383" cy="1181440"/>
          </a:xfrm>
          <a:prstGeom prst="curvedConnector3">
            <a:avLst/>
          </a:prstGeom>
          <a:ln w="19050">
            <a:solidFill>
              <a:srgbClr val="FFC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5443D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2675</TotalTime>
  <Words>1647</Words>
  <Application>Microsoft Office PowerPoint</Application>
  <PresentationFormat>사용자 지정</PresentationFormat>
  <Paragraphs>378</Paragraphs>
  <Slides>49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7" baseType="lpstr">
      <vt:lpstr>굴림</vt:lpstr>
      <vt:lpstr>Arial</vt:lpstr>
      <vt:lpstr>Baskerville Old Face</vt:lpstr>
      <vt:lpstr>a바른생각</vt:lpstr>
      <vt:lpstr>맑은 고딕</vt:lpstr>
      <vt:lpstr>HU바람고딕130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김지은</dc:creator>
  <cp:lastModifiedBy>VDIdaegu</cp:lastModifiedBy>
  <cp:revision>85</cp:revision>
  <dcterms:created xsi:type="dcterms:W3CDTF">2017-03-29T14:23:38Z</dcterms:created>
  <dcterms:modified xsi:type="dcterms:W3CDTF">2017-05-17T05:43:02Z</dcterms:modified>
</cp:coreProperties>
</file>