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8"/>
  </p:notesMasterIdLst>
  <p:sldIdLst>
    <p:sldId id="257" r:id="rId2"/>
    <p:sldId id="259" r:id="rId3"/>
    <p:sldId id="268" r:id="rId4"/>
    <p:sldId id="269" r:id="rId5"/>
    <p:sldId id="270" r:id="rId6"/>
    <p:sldId id="271" r:id="rId7"/>
    <p:sldId id="258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1" r:id="rId16"/>
    <p:sldId id="280" r:id="rId17"/>
    <p:sldId id="282" r:id="rId18"/>
    <p:sldId id="284" r:id="rId19"/>
    <p:sldId id="283" r:id="rId20"/>
    <p:sldId id="285" r:id="rId21"/>
    <p:sldId id="286" r:id="rId22"/>
    <p:sldId id="288" r:id="rId23"/>
    <p:sldId id="287" r:id="rId24"/>
    <p:sldId id="289" r:id="rId25"/>
    <p:sldId id="290" r:id="rId26"/>
    <p:sldId id="291" r:id="rId27"/>
    <p:sldId id="266" r:id="rId28"/>
    <p:sldId id="293" r:id="rId29"/>
    <p:sldId id="294" r:id="rId30"/>
    <p:sldId id="295" r:id="rId31"/>
    <p:sldId id="296" r:id="rId32"/>
    <p:sldId id="298" r:id="rId33"/>
    <p:sldId id="299" r:id="rId34"/>
    <p:sldId id="297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272" r:id="rId46"/>
    <p:sldId id="262" r:id="rId47"/>
    <p:sldId id="311" r:id="rId48"/>
    <p:sldId id="312" r:id="rId49"/>
    <p:sldId id="313" r:id="rId50"/>
    <p:sldId id="314" r:id="rId51"/>
    <p:sldId id="315" r:id="rId52"/>
    <p:sldId id="316" r:id="rId53"/>
    <p:sldId id="317" r:id="rId54"/>
    <p:sldId id="318" r:id="rId55"/>
    <p:sldId id="319" r:id="rId56"/>
    <p:sldId id="320" r:id="rId57"/>
    <p:sldId id="321" r:id="rId58"/>
    <p:sldId id="322" r:id="rId59"/>
    <p:sldId id="323" r:id="rId60"/>
    <p:sldId id="324" r:id="rId61"/>
    <p:sldId id="325" r:id="rId62"/>
    <p:sldId id="326" r:id="rId63"/>
    <p:sldId id="327" r:id="rId64"/>
    <p:sldId id="328" r:id="rId65"/>
    <p:sldId id="329" r:id="rId66"/>
    <p:sldId id="263" r:id="rId67"/>
  </p:sldIdLst>
  <p:sldSz cx="9144000" cy="6858000" type="screen4x3"/>
  <p:notesSz cx="6858000" cy="9144000"/>
  <p:embeddedFontLst>
    <p:embeddedFont>
      <p:font typeface="맑은 고딕" pitchFamily="50" charset="-127"/>
      <p:regular r:id="rId69"/>
      <p:bold r:id="rId70"/>
    </p:embeddedFont>
    <p:embeddedFont>
      <p:font typeface="나눔바른고딕" pitchFamily="50" charset="-127"/>
      <p:regular r:id="rId71"/>
      <p:bold r:id="rId72"/>
    </p:embeddedFont>
    <p:embeddedFont>
      <p:font typeface="나눔고딕 ExtraBold" charset="-127"/>
      <p:bold r:id="rId73"/>
    </p:embeddedFont>
    <p:embeddedFont>
      <p:font typeface="나눔고딕" charset="-127"/>
      <p:regular r:id="rId74"/>
      <p:bold r:id="rId75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41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7" d="100"/>
          <a:sy n="77" d="100"/>
        </p:scale>
        <p:origin x="-2604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font" Target="fonts/font6.fntdata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5.fntdata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1.fntdata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2.fntdata"/><Relationship Id="rId75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38910-A6D2-4289-B22B-3A40E3FDC3FF}" type="datetimeFigureOut">
              <a:rPr lang="ko-KR" altLang="en-US" smtClean="0"/>
              <a:t>2017-03-31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0A2A6-0CEB-4454-8762-33AB6936C5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8628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0A2A6-0CEB-4454-8762-33AB6936C5DF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5776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0A2A6-0CEB-4454-8762-33AB6936C5DF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5776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C5DE5-3748-40B0-AB60-4FCA60CC69BC}" type="datetimeFigureOut">
              <a:rPr lang="ko-KR" altLang="en-US" smtClean="0"/>
              <a:t>2017-03-31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6309D-FEA0-45CB-AB7D-AD8D730A3CE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C5DE5-3748-40B0-AB60-4FCA60CC69BC}" type="datetimeFigureOut">
              <a:rPr lang="ko-KR" altLang="en-US" smtClean="0"/>
              <a:t>2017-03-31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6309D-FEA0-45CB-AB7D-AD8D730A3CE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C5DE5-3748-40B0-AB60-4FCA60CC69BC}" type="datetimeFigureOut">
              <a:rPr lang="ko-KR" altLang="en-US" smtClean="0"/>
              <a:t>2017-03-31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6309D-FEA0-45CB-AB7D-AD8D730A3CE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C5DE5-3748-40B0-AB60-4FCA60CC69BC}" type="datetimeFigureOut">
              <a:rPr lang="ko-KR" altLang="en-US" smtClean="0"/>
              <a:t>2017-03-31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6309D-FEA0-45CB-AB7D-AD8D730A3CE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C5DE5-3748-40B0-AB60-4FCA60CC69BC}" type="datetimeFigureOut">
              <a:rPr lang="ko-KR" altLang="en-US" smtClean="0"/>
              <a:t>2017-03-31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6309D-FEA0-45CB-AB7D-AD8D730A3CE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C5DE5-3748-40B0-AB60-4FCA60CC69BC}" type="datetimeFigureOut">
              <a:rPr lang="ko-KR" altLang="en-US" smtClean="0"/>
              <a:t>2017-03-31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6309D-FEA0-45CB-AB7D-AD8D730A3CE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C5DE5-3748-40B0-AB60-4FCA60CC69BC}" type="datetimeFigureOut">
              <a:rPr lang="ko-KR" altLang="en-US" smtClean="0"/>
              <a:t>2017-03-31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6309D-FEA0-45CB-AB7D-AD8D730A3CE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C5DE5-3748-40B0-AB60-4FCA60CC69BC}" type="datetimeFigureOut">
              <a:rPr lang="ko-KR" altLang="en-US" smtClean="0"/>
              <a:t>2017-03-31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6309D-FEA0-45CB-AB7D-AD8D730A3CE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C5DE5-3748-40B0-AB60-4FCA60CC69BC}" type="datetimeFigureOut">
              <a:rPr lang="ko-KR" altLang="en-US" smtClean="0"/>
              <a:t>2017-03-31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6309D-FEA0-45CB-AB7D-AD8D730A3CE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C5DE5-3748-40B0-AB60-4FCA60CC69BC}" type="datetimeFigureOut">
              <a:rPr lang="ko-KR" altLang="en-US" smtClean="0"/>
              <a:t>2017-03-31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6309D-FEA0-45CB-AB7D-AD8D730A3CE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C5DE5-3748-40B0-AB60-4FCA60CC69BC}" type="datetimeFigureOut">
              <a:rPr lang="ko-KR" altLang="en-US" smtClean="0"/>
              <a:t>2017-03-31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6309D-FEA0-45CB-AB7D-AD8D730A3CE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C5DE5-3748-40B0-AB60-4FCA60CC69BC}" type="datetimeFigureOut">
              <a:rPr lang="ko-KR" altLang="en-US" smtClean="0"/>
              <a:t>2017-03-31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6309D-FEA0-45CB-AB7D-AD8D730A3CE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youtube.com/watch?v=IdHYjW_GEtA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blog.naver.com/fuckchinism/220927083018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www.google.co.kr/url?sa=i&amp;rct=j&amp;q=&amp;esrc=s&amp;source=images&amp;cd=&amp;cad=rja&amp;uact=8&amp;ved=0ahUKEwi_7tb87vbSAhXH2LwKHfliCV8QjRwIBw&amp;url=http://arim.pe.kr/liguard_bbs/view.php?code=li_mordern&amp;number=33&amp;page=1&amp;keyfield=cata&amp;key=%C1%B6%BC%B1+%C8%C4%B1%E2_%C1%F6%B5%B5&amp;psig=AFQjCNGrUORpDiSRg-kXCgsPfxIy89pDZg&amp;ust=149071035410384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http://terms.naver.com/entry.nhn?docId=922656&amp;cid=47322&amp;categoryId=47322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직사각형 54"/>
          <p:cNvSpPr/>
          <p:nvPr/>
        </p:nvSpPr>
        <p:spPr>
          <a:xfrm>
            <a:off x="683568" y="2204864"/>
            <a:ext cx="8460432" cy="25202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평행 사변형 70"/>
          <p:cNvSpPr/>
          <p:nvPr/>
        </p:nvSpPr>
        <p:spPr>
          <a:xfrm>
            <a:off x="0" y="2168860"/>
            <a:ext cx="3419872" cy="2556284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TextBox 71"/>
          <p:cNvSpPr txBox="1"/>
          <p:nvPr/>
        </p:nvSpPr>
        <p:spPr>
          <a:xfrm>
            <a:off x="4223225" y="2996952"/>
            <a:ext cx="48852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800" dirty="0" smtClean="0">
                <a:ln>
                  <a:solidFill>
                    <a:schemeClr val="accent6">
                      <a:lumMod val="7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간도가 우리나라 땅인 이유</a:t>
            </a:r>
            <a:endParaRPr lang="en-US" altLang="ko-KR" sz="2800" dirty="0" smtClean="0">
              <a:ln>
                <a:solidFill>
                  <a:schemeClr val="accent6">
                    <a:lumMod val="75000"/>
                    <a:alpha val="0"/>
                  </a:schemeClr>
                </a:solidFill>
              </a:ln>
              <a:solidFill>
                <a:schemeClr val="bg1"/>
              </a:solidFill>
              <a:latin typeface="나눔바른고딕" pitchFamily="50" charset="-127"/>
              <a:ea typeface="나눔바른고딕" pitchFamily="50" charset="-127"/>
            </a:endParaRPr>
          </a:p>
          <a:p>
            <a:pPr algn="r"/>
            <a:r>
              <a:rPr lang="en-US" altLang="ko-KR" sz="2800" dirty="0" smtClean="0">
                <a:ln>
                  <a:solidFill>
                    <a:schemeClr val="accent6">
                      <a:lumMod val="7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5-A</a:t>
            </a:r>
            <a:r>
              <a:rPr lang="ko-KR" altLang="en-US" sz="2800" dirty="0" smtClean="0">
                <a:ln>
                  <a:solidFill>
                    <a:schemeClr val="accent6">
                      <a:lumMod val="7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조</a:t>
            </a:r>
            <a:endParaRPr lang="ko-KR" altLang="en-US" sz="2800" dirty="0">
              <a:ln>
                <a:solidFill>
                  <a:schemeClr val="accent6">
                    <a:lumMod val="75000"/>
                    <a:alpha val="0"/>
                  </a:schemeClr>
                </a:solidFill>
              </a:ln>
              <a:solidFill>
                <a:schemeClr val="bg1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cxnSp>
        <p:nvCxnSpPr>
          <p:cNvPr id="74" name="직선 연결선 73"/>
          <p:cNvCxnSpPr/>
          <p:nvPr/>
        </p:nvCxnSpPr>
        <p:spPr>
          <a:xfrm flipH="1">
            <a:off x="2699792" y="2204864"/>
            <a:ext cx="648072" cy="2520280"/>
          </a:xfrm>
          <a:prstGeom prst="lin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6" name="원형 75"/>
          <p:cNvSpPr/>
          <p:nvPr/>
        </p:nvSpPr>
        <p:spPr>
          <a:xfrm rot="1863114">
            <a:off x="3323125" y="2612173"/>
            <a:ext cx="1800200" cy="1800200"/>
          </a:xfrm>
          <a:prstGeom prst="pie">
            <a:avLst>
              <a:gd name="adj1" fmla="val 0"/>
              <a:gd name="adj2" fmla="val 17163706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7" name="타원 76"/>
          <p:cNvSpPr/>
          <p:nvPr/>
        </p:nvSpPr>
        <p:spPr>
          <a:xfrm>
            <a:off x="3887944" y="2996976"/>
            <a:ext cx="216000" cy="216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2824296" y="5085184"/>
            <a:ext cx="6319703" cy="17728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223224" y="5095920"/>
            <a:ext cx="48852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 latinLnBrk="0"/>
            <a:r>
              <a:rPr lang="ko-KR" altLang="en-US" dirty="0">
                <a:solidFill>
                  <a:schemeClr val="bg1"/>
                </a:solidFill>
              </a:rPr>
              <a:t>중국어중국학과 </a:t>
            </a:r>
            <a:r>
              <a:rPr lang="en-US" altLang="ko-KR" dirty="0">
                <a:solidFill>
                  <a:schemeClr val="bg1"/>
                </a:solidFill>
              </a:rPr>
              <a:t>21301664 </a:t>
            </a:r>
            <a:r>
              <a:rPr lang="ko-KR" altLang="en-US" dirty="0">
                <a:solidFill>
                  <a:schemeClr val="bg1"/>
                </a:solidFill>
              </a:rPr>
              <a:t>강병주</a:t>
            </a:r>
          </a:p>
          <a:p>
            <a:pPr algn="r" fontAlgn="base" latinLnBrk="0"/>
            <a:r>
              <a:rPr lang="ko-KR" altLang="en-US" dirty="0">
                <a:solidFill>
                  <a:schemeClr val="bg1"/>
                </a:solidFill>
              </a:rPr>
              <a:t>중국어중국학과 </a:t>
            </a:r>
            <a:r>
              <a:rPr lang="en-US" altLang="ko-KR" dirty="0">
                <a:solidFill>
                  <a:schemeClr val="bg1"/>
                </a:solidFill>
              </a:rPr>
              <a:t>21602143 </a:t>
            </a:r>
            <a:r>
              <a:rPr lang="ko-KR" altLang="en-US" dirty="0" err="1">
                <a:solidFill>
                  <a:schemeClr val="bg1"/>
                </a:solidFill>
              </a:rPr>
              <a:t>김도후</a:t>
            </a:r>
            <a:endParaRPr lang="ko-KR" altLang="en-US" dirty="0">
              <a:solidFill>
                <a:schemeClr val="bg1"/>
              </a:solidFill>
            </a:endParaRPr>
          </a:p>
          <a:p>
            <a:pPr algn="r" fontAlgn="base" latinLnBrk="0"/>
            <a:r>
              <a:rPr lang="ko-KR" altLang="en-US" dirty="0">
                <a:solidFill>
                  <a:schemeClr val="bg1"/>
                </a:solidFill>
              </a:rPr>
              <a:t>국어국문학과 </a:t>
            </a:r>
            <a:r>
              <a:rPr lang="en-US" altLang="ko-KR" dirty="0">
                <a:solidFill>
                  <a:schemeClr val="bg1"/>
                </a:solidFill>
              </a:rPr>
              <a:t>21545462 </a:t>
            </a:r>
            <a:r>
              <a:rPr lang="ko-KR" altLang="en-US" dirty="0" err="1">
                <a:solidFill>
                  <a:schemeClr val="bg1"/>
                </a:solidFill>
              </a:rPr>
              <a:t>김소담</a:t>
            </a:r>
            <a:endParaRPr lang="ko-KR" altLang="en-US" dirty="0">
              <a:solidFill>
                <a:schemeClr val="bg1"/>
              </a:solidFill>
            </a:endParaRPr>
          </a:p>
          <a:p>
            <a:pPr algn="r" fontAlgn="base" latinLnBrk="0"/>
            <a:r>
              <a:rPr lang="ko-KR" altLang="en-US" dirty="0">
                <a:solidFill>
                  <a:schemeClr val="bg1"/>
                </a:solidFill>
              </a:rPr>
              <a:t>국어국문학과 </a:t>
            </a:r>
            <a:r>
              <a:rPr lang="en-US" altLang="ko-KR" dirty="0">
                <a:solidFill>
                  <a:schemeClr val="bg1"/>
                </a:solidFill>
              </a:rPr>
              <a:t>21500915 </a:t>
            </a:r>
            <a:r>
              <a:rPr lang="ko-KR" altLang="en-US" dirty="0">
                <a:solidFill>
                  <a:schemeClr val="bg1"/>
                </a:solidFill>
              </a:rPr>
              <a:t>김다희</a:t>
            </a:r>
          </a:p>
          <a:p>
            <a:pPr algn="r" fontAlgn="base" latinLnBrk="0"/>
            <a:r>
              <a:rPr lang="ko-KR" altLang="en-US" dirty="0">
                <a:solidFill>
                  <a:schemeClr val="bg1"/>
                </a:solidFill>
              </a:rPr>
              <a:t>중국어중국학과 </a:t>
            </a:r>
            <a:r>
              <a:rPr lang="en-US" altLang="ko-KR" dirty="0">
                <a:solidFill>
                  <a:schemeClr val="bg1"/>
                </a:solidFill>
              </a:rPr>
              <a:t>21601928 </a:t>
            </a:r>
            <a:r>
              <a:rPr lang="ko-KR" altLang="en-US" dirty="0">
                <a:solidFill>
                  <a:schemeClr val="bg1"/>
                </a:solidFill>
              </a:rPr>
              <a:t>배석진</a:t>
            </a:r>
          </a:p>
          <a:p>
            <a:pPr algn="r" fontAlgn="base" latinLnBrk="0"/>
            <a:r>
              <a:rPr lang="ko-KR" altLang="en-US" dirty="0">
                <a:solidFill>
                  <a:schemeClr val="bg1"/>
                </a:solidFill>
              </a:rPr>
              <a:t>회계학과 </a:t>
            </a:r>
            <a:r>
              <a:rPr lang="en-US" altLang="ko-KR" dirty="0">
                <a:solidFill>
                  <a:schemeClr val="bg1"/>
                </a:solidFill>
              </a:rPr>
              <a:t>21712172 </a:t>
            </a:r>
            <a:r>
              <a:rPr lang="ko-KR" altLang="en-US" dirty="0">
                <a:solidFill>
                  <a:schemeClr val="bg1"/>
                </a:solidFill>
              </a:rPr>
              <a:t>최혁재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9144000" cy="6453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179512" y="980728"/>
            <a:ext cx="3024336" cy="0"/>
          </a:xfrm>
          <a:prstGeom prst="lin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TextBox 8"/>
          <p:cNvSpPr txBox="1"/>
          <p:nvPr/>
        </p:nvSpPr>
        <p:spPr>
          <a:xfrm>
            <a:off x="35496" y="116632"/>
            <a:ext cx="12961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0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1-2</a:t>
            </a:r>
            <a:endParaRPr lang="ko-KR" altLang="en-US" sz="5000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06110" y="1253951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우리민족과 고대국가의 발상지</a:t>
            </a:r>
            <a:endParaRPr lang="ko-KR" altLang="en-US" sz="2400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9592" y="255131"/>
            <a:ext cx="2394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간도</a:t>
            </a:r>
            <a:r>
              <a:rPr lang="ko-KR" altLang="en-US" sz="32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의 </a:t>
            </a:r>
            <a:r>
              <a:rPr lang="ko-KR" altLang="en-US" sz="32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가치</a:t>
            </a:r>
            <a:endParaRPr lang="ko-KR" altLang="en-US" sz="3200" b="1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2" y="1166283"/>
            <a:ext cx="4176464" cy="5308598"/>
          </a:xfrm>
          <a:prstGeom prst="rect">
            <a:avLst/>
          </a:prstGeom>
        </p:spPr>
      </p:pic>
      <p:sp>
        <p:nvSpPr>
          <p:cNvPr id="2" name="하트 1"/>
          <p:cNvSpPr/>
          <p:nvPr/>
        </p:nvSpPr>
        <p:spPr>
          <a:xfrm>
            <a:off x="4572000" y="1340768"/>
            <a:ext cx="308480" cy="288032"/>
          </a:xfrm>
          <a:prstGeom prst="hear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오른쪽 화살표 2"/>
          <p:cNvSpPr/>
          <p:nvPr/>
        </p:nvSpPr>
        <p:spPr>
          <a:xfrm>
            <a:off x="4645702" y="1916832"/>
            <a:ext cx="308480" cy="144016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4799942" y="1758007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고조선이 건국된 곳 이후 부여</a:t>
            </a:r>
            <a:r>
              <a:rPr lang="en-US" altLang="ko-KR" sz="24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, </a:t>
            </a:r>
            <a:r>
              <a:rPr lang="ko-KR" altLang="en-US" sz="24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옥저</a:t>
            </a:r>
            <a:r>
              <a:rPr lang="en-US" altLang="ko-KR" sz="24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, </a:t>
            </a:r>
            <a:r>
              <a:rPr lang="ko-KR" altLang="en-US" sz="24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고구려</a:t>
            </a:r>
            <a:r>
              <a:rPr lang="en-US" altLang="ko-KR" sz="24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, </a:t>
            </a:r>
            <a:r>
              <a:rPr lang="ko-KR" altLang="en-US" sz="24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백제</a:t>
            </a:r>
            <a:r>
              <a:rPr lang="en-US" altLang="ko-KR" sz="24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, </a:t>
            </a:r>
            <a:r>
              <a:rPr lang="ko-KR" altLang="en-US" sz="24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발해 등 영토</a:t>
            </a:r>
            <a:endParaRPr lang="ko-KR" altLang="en-US" sz="2400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3" name="오른쪽 화살표 12"/>
          <p:cNvSpPr/>
          <p:nvPr/>
        </p:nvSpPr>
        <p:spPr>
          <a:xfrm>
            <a:off x="4644008" y="2708920"/>
            <a:ext cx="308480" cy="144016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4860032" y="2598003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재세이화</a:t>
            </a:r>
            <a:r>
              <a:rPr lang="en-US" altLang="ko-KR" sz="24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, </a:t>
            </a:r>
            <a:r>
              <a:rPr lang="ko-KR" altLang="en-US" sz="24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홍익인간 실현한 지역</a:t>
            </a:r>
            <a:endParaRPr lang="ko-KR" altLang="en-US" sz="2400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7" name="하트 16"/>
          <p:cNvSpPr/>
          <p:nvPr/>
        </p:nvSpPr>
        <p:spPr>
          <a:xfrm>
            <a:off x="4572000" y="3429000"/>
            <a:ext cx="308480" cy="288032"/>
          </a:xfrm>
          <a:prstGeom prst="hear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4716016" y="3356992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민족 역사</a:t>
            </a:r>
            <a:r>
              <a:rPr lang="en-US" altLang="ko-KR" sz="24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, </a:t>
            </a:r>
            <a:r>
              <a:rPr lang="ko-KR" altLang="en-US" sz="24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문화 및 동질성 회복</a:t>
            </a:r>
            <a:endParaRPr lang="ko-KR" altLang="en-US" sz="2400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9" name="오른쪽 화살표 18"/>
          <p:cNvSpPr/>
          <p:nvPr/>
        </p:nvSpPr>
        <p:spPr>
          <a:xfrm>
            <a:off x="4644008" y="4005064"/>
            <a:ext cx="308480" cy="144016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4860032" y="3861048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err="1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월강봉금령</a:t>
            </a:r>
            <a:r>
              <a:rPr lang="ko-KR" altLang="en-US" sz="24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 폐지 후 합법적 거주</a:t>
            </a:r>
            <a:endParaRPr lang="ko-KR" altLang="en-US" sz="2400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3063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9144000" cy="6453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179512" y="980728"/>
            <a:ext cx="3024336" cy="0"/>
          </a:xfrm>
          <a:prstGeom prst="lin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TextBox 8"/>
          <p:cNvSpPr txBox="1"/>
          <p:nvPr/>
        </p:nvSpPr>
        <p:spPr>
          <a:xfrm>
            <a:off x="35496" y="116632"/>
            <a:ext cx="12961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0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1-2</a:t>
            </a:r>
            <a:endParaRPr lang="ko-KR" altLang="en-US" sz="5000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11960" y="1253951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다양</a:t>
            </a:r>
            <a:r>
              <a:rPr lang="ko-KR" altLang="en-US" sz="2400" dirty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한 </a:t>
            </a:r>
            <a:r>
              <a:rPr lang="ko-KR" altLang="en-US" sz="24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농산</a:t>
            </a:r>
            <a:r>
              <a:rPr lang="ko-KR" altLang="en-US" sz="2400" dirty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물 </a:t>
            </a:r>
            <a:r>
              <a:rPr lang="ko-KR" altLang="en-US" sz="24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생산지</a:t>
            </a:r>
            <a:endParaRPr lang="ko-KR" altLang="en-US" sz="2400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9592" y="255131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간도</a:t>
            </a:r>
            <a:r>
              <a:rPr lang="ko-KR" altLang="en-US" sz="32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의 </a:t>
            </a:r>
            <a:r>
              <a:rPr lang="ko-KR" altLang="en-US" sz="32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지리적 가치</a:t>
            </a:r>
            <a:endParaRPr lang="ko-KR" altLang="en-US" sz="3200" b="1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2" name="하트 1"/>
          <p:cNvSpPr/>
          <p:nvPr/>
        </p:nvSpPr>
        <p:spPr>
          <a:xfrm>
            <a:off x="4572000" y="1340768"/>
            <a:ext cx="308480" cy="288032"/>
          </a:xfrm>
          <a:prstGeom prst="hear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오른쪽 화살표 2"/>
          <p:cNvSpPr/>
          <p:nvPr/>
        </p:nvSpPr>
        <p:spPr>
          <a:xfrm>
            <a:off x="4645702" y="1916832"/>
            <a:ext cx="308480" cy="144016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4644008" y="1772816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쌀</a:t>
            </a:r>
            <a:r>
              <a:rPr lang="en-US" altLang="ko-KR" sz="24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, </a:t>
            </a:r>
            <a:r>
              <a:rPr lang="ko-KR" altLang="en-US" sz="24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콩</a:t>
            </a:r>
            <a:r>
              <a:rPr lang="en-US" altLang="ko-KR" sz="24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, </a:t>
            </a:r>
            <a:r>
              <a:rPr lang="ko-KR" altLang="en-US" sz="24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옥수수</a:t>
            </a:r>
            <a:r>
              <a:rPr lang="en-US" altLang="ko-KR" sz="24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, </a:t>
            </a:r>
            <a:r>
              <a:rPr lang="ko-KR" altLang="en-US" sz="24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수수</a:t>
            </a:r>
            <a:r>
              <a:rPr lang="en-US" altLang="ko-KR" sz="24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, </a:t>
            </a:r>
            <a:r>
              <a:rPr lang="ko-KR" altLang="en-US" sz="24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감자 등</a:t>
            </a:r>
            <a:endParaRPr lang="ko-KR" altLang="en-US" sz="2400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7" name="하트 16"/>
          <p:cNvSpPr/>
          <p:nvPr/>
        </p:nvSpPr>
        <p:spPr>
          <a:xfrm>
            <a:off x="4623560" y="2636912"/>
            <a:ext cx="308480" cy="288032"/>
          </a:xfrm>
          <a:prstGeom prst="hear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4355976" y="2564904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군사</a:t>
            </a:r>
            <a:r>
              <a:rPr lang="ko-KR" altLang="en-US" sz="2400" dirty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적 </a:t>
            </a:r>
            <a:r>
              <a:rPr lang="ko-KR" altLang="en-US" sz="24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가치</a:t>
            </a:r>
            <a:endParaRPr lang="ko-KR" altLang="en-US" sz="2400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9" name="오른쪽 화살표 18"/>
          <p:cNvSpPr/>
          <p:nvPr/>
        </p:nvSpPr>
        <p:spPr>
          <a:xfrm>
            <a:off x="4644008" y="3284984"/>
            <a:ext cx="308480" cy="144016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4788024" y="3140968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동북아시아의 유리한 형세 차지</a:t>
            </a:r>
            <a:endParaRPr lang="ko-KR" altLang="en-US" sz="2400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69719"/>
            <a:ext cx="4104456" cy="2647313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87824"/>
            <a:ext cx="4104456" cy="3009528"/>
          </a:xfrm>
          <a:prstGeom prst="rect">
            <a:avLst/>
          </a:prstGeom>
        </p:spPr>
      </p:pic>
      <p:sp>
        <p:nvSpPr>
          <p:cNvPr id="25" name="하트 24"/>
          <p:cNvSpPr/>
          <p:nvPr/>
        </p:nvSpPr>
        <p:spPr>
          <a:xfrm>
            <a:off x="4623560" y="3861048"/>
            <a:ext cx="308480" cy="288032"/>
          </a:xfrm>
          <a:prstGeom prst="hear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99992" y="3789040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주요 자원과 공업적 가치</a:t>
            </a:r>
            <a:endParaRPr lang="ko-KR" altLang="en-US" sz="2400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27" name="오른쪽 화살표 26"/>
          <p:cNvSpPr/>
          <p:nvPr/>
        </p:nvSpPr>
        <p:spPr>
          <a:xfrm>
            <a:off x="4644008" y="4437112"/>
            <a:ext cx="308480" cy="144016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4716016" y="4263479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상당량의 지하 </a:t>
            </a:r>
            <a:r>
              <a:rPr lang="ko-KR" altLang="en-US" sz="24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자</a:t>
            </a:r>
            <a:r>
              <a:rPr lang="ko-KR" altLang="en-US" sz="2400" dirty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원 </a:t>
            </a:r>
            <a:r>
              <a:rPr lang="ko-KR" altLang="en-US" sz="24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소유</a:t>
            </a:r>
            <a:endParaRPr lang="ko-KR" altLang="en-US" sz="2400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29" name="오른쪽 화살표 28"/>
          <p:cNvSpPr/>
          <p:nvPr/>
        </p:nvSpPr>
        <p:spPr>
          <a:xfrm>
            <a:off x="4644008" y="4941168"/>
            <a:ext cx="308480" cy="144016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오른쪽 화살표 29"/>
          <p:cNvSpPr/>
          <p:nvPr/>
        </p:nvSpPr>
        <p:spPr>
          <a:xfrm>
            <a:off x="4644008" y="5589240"/>
            <a:ext cx="308480" cy="144016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4788024" y="4797152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산림자원 풍부</a:t>
            </a:r>
            <a:endParaRPr lang="ko-KR" altLang="en-US" sz="2400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88024" y="5415607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방직</a:t>
            </a:r>
            <a:r>
              <a:rPr lang="en-US" altLang="ko-KR" sz="24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, </a:t>
            </a:r>
            <a:r>
              <a:rPr lang="ko-KR" altLang="en-US" sz="24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기계</a:t>
            </a:r>
            <a:r>
              <a:rPr lang="en-US" altLang="ko-KR" sz="24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, </a:t>
            </a:r>
            <a:r>
              <a:rPr lang="ko-KR" altLang="en-US" sz="24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전기</a:t>
            </a:r>
            <a:r>
              <a:rPr lang="en-US" altLang="ko-KR" sz="24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, </a:t>
            </a:r>
            <a:r>
              <a:rPr lang="ko-KR" altLang="en-US" sz="24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화학 등</a:t>
            </a:r>
            <a:endParaRPr lang="ko-KR" altLang="en-US" sz="2400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5008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9144000" cy="6453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179512" y="980728"/>
            <a:ext cx="3024336" cy="0"/>
          </a:xfrm>
          <a:prstGeom prst="lin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TextBox 8"/>
          <p:cNvSpPr txBox="1"/>
          <p:nvPr/>
        </p:nvSpPr>
        <p:spPr>
          <a:xfrm>
            <a:off x="35496" y="116632"/>
            <a:ext cx="12961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0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1-3</a:t>
            </a:r>
            <a:endParaRPr lang="ko-KR" altLang="en-US" sz="5000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323945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간도의 역사</a:t>
            </a:r>
            <a:endParaRPr lang="ko-KR" altLang="en-US" sz="3200" b="1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33" name="그림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75032"/>
            <a:ext cx="4536504" cy="3478104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640" y="1175032"/>
            <a:ext cx="4338856" cy="3478104"/>
          </a:xfrm>
          <a:prstGeom prst="rect">
            <a:avLst/>
          </a:prstGeom>
        </p:spPr>
      </p:pic>
      <p:sp>
        <p:nvSpPr>
          <p:cNvPr id="35" name="하트 34"/>
          <p:cNvSpPr/>
          <p:nvPr/>
        </p:nvSpPr>
        <p:spPr>
          <a:xfrm>
            <a:off x="181584" y="4941168"/>
            <a:ext cx="308480" cy="288032"/>
          </a:xfrm>
          <a:prstGeom prst="hear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4931876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나눔바른고딕" pitchFamily="50" charset="-127"/>
                <a:ea typeface="나눔바른고딕" pitchFamily="50" charset="-127"/>
              </a:rPr>
              <a:t>옥저와 북 옥저</a:t>
            </a:r>
            <a:r>
              <a:rPr lang="en-US" altLang="ko-KR" dirty="0" smtClean="0">
                <a:latin typeface="나눔바른고딕" pitchFamily="50" charset="-127"/>
                <a:ea typeface="나눔바른고딕" pitchFamily="50" charset="-127"/>
              </a:rPr>
              <a:t>, </a:t>
            </a:r>
            <a:r>
              <a:rPr lang="ko-KR" altLang="en-US" dirty="0" smtClean="0">
                <a:latin typeface="나눔바른고딕" pitchFamily="50" charset="-127"/>
                <a:ea typeface="나눔바른고딕" pitchFamily="50" charset="-127"/>
              </a:rPr>
              <a:t>고구려</a:t>
            </a:r>
            <a:r>
              <a:rPr lang="en-US" altLang="ko-KR" dirty="0" smtClean="0">
                <a:latin typeface="나눔바른고딕" pitchFamily="50" charset="-127"/>
                <a:ea typeface="나눔바른고딕" pitchFamily="50" charset="-127"/>
              </a:rPr>
              <a:t>, </a:t>
            </a:r>
            <a:r>
              <a:rPr lang="ko-KR" altLang="en-US" dirty="0" smtClean="0">
                <a:latin typeface="나눔바른고딕" pitchFamily="50" charset="-127"/>
                <a:ea typeface="나눔바른고딕" pitchFamily="50" charset="-127"/>
              </a:rPr>
              <a:t>발해에 걸쳐서 우리민족이 거주</a:t>
            </a:r>
            <a:endParaRPr lang="ko-KR" altLang="en-US" dirty="0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36" name="하트 35"/>
          <p:cNvSpPr/>
          <p:nvPr/>
        </p:nvSpPr>
        <p:spPr>
          <a:xfrm>
            <a:off x="179512" y="5445224"/>
            <a:ext cx="308480" cy="288032"/>
          </a:xfrm>
          <a:prstGeom prst="hear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7544" y="5435932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나눔바른고딕" pitchFamily="50" charset="-127"/>
                <a:ea typeface="나눔바른고딕" pitchFamily="50" charset="-127"/>
              </a:rPr>
              <a:t>발해 멸</a:t>
            </a:r>
            <a:r>
              <a:rPr lang="ko-KR" altLang="en-US" dirty="0">
                <a:latin typeface="나눔바른고딕" pitchFamily="50" charset="-127"/>
                <a:ea typeface="나눔바른고딕" pitchFamily="50" charset="-127"/>
              </a:rPr>
              <a:t>망 </a:t>
            </a:r>
            <a:r>
              <a:rPr lang="ko-KR" altLang="en-US" dirty="0" smtClean="0">
                <a:latin typeface="나눔바른고딕" pitchFamily="50" charset="-127"/>
                <a:ea typeface="나눔바른고딕" pitchFamily="50" charset="-127"/>
              </a:rPr>
              <a:t>후 여진족이 자주 침범</a:t>
            </a:r>
            <a:endParaRPr lang="en-US" altLang="ko-KR" dirty="0" smtClean="0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38" name="하트 37"/>
          <p:cNvSpPr/>
          <p:nvPr/>
        </p:nvSpPr>
        <p:spPr>
          <a:xfrm>
            <a:off x="179512" y="6021288"/>
            <a:ext cx="308480" cy="288032"/>
          </a:xfrm>
          <a:prstGeom prst="hear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67544" y="6011996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나눔바른고딕" pitchFamily="50" charset="-127"/>
                <a:ea typeface="나눔바른고딕" pitchFamily="50" charset="-127"/>
              </a:rPr>
              <a:t>윤관</a:t>
            </a:r>
            <a:r>
              <a:rPr lang="en-US" altLang="ko-KR" dirty="0" smtClean="0">
                <a:latin typeface="나눔바른고딕" pitchFamily="50" charset="-127"/>
                <a:ea typeface="나눔바른고딕" pitchFamily="50" charset="-127"/>
              </a:rPr>
              <a:t>, </a:t>
            </a:r>
            <a:r>
              <a:rPr lang="ko-KR" altLang="en-US" dirty="0" smtClean="0">
                <a:latin typeface="나눔바른고딕" pitchFamily="50" charset="-127"/>
                <a:ea typeface="나눔바른고딕" pitchFamily="50" charset="-127"/>
              </a:rPr>
              <a:t>김종서 등이 여진족 정벌</a:t>
            </a:r>
            <a:endParaRPr lang="en-US" altLang="ko-KR" dirty="0" smtClean="0">
              <a:latin typeface="나눔바른고딕" pitchFamily="50" charset="-127"/>
              <a:ea typeface="나눔바른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4937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" grpId="0"/>
      <p:bldP spid="36" grpId="0" animBg="1"/>
      <p:bldP spid="37" grpId="0"/>
      <p:bldP spid="38" grpId="0" animBg="1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9144000" cy="6453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179512" y="980728"/>
            <a:ext cx="3024336" cy="0"/>
          </a:xfrm>
          <a:prstGeom prst="lin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TextBox 8"/>
          <p:cNvSpPr txBox="1"/>
          <p:nvPr/>
        </p:nvSpPr>
        <p:spPr>
          <a:xfrm>
            <a:off x="35496" y="116632"/>
            <a:ext cx="12961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0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1-3</a:t>
            </a:r>
            <a:endParaRPr lang="ko-KR" altLang="en-US" sz="5000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323945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간도의 역사</a:t>
            </a:r>
            <a:endParaRPr lang="ko-KR" altLang="en-US" sz="3200" b="1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35" name="하트 34"/>
          <p:cNvSpPr/>
          <p:nvPr/>
        </p:nvSpPr>
        <p:spPr>
          <a:xfrm>
            <a:off x="181584" y="4941168"/>
            <a:ext cx="308480" cy="288032"/>
          </a:xfrm>
          <a:prstGeom prst="hear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4931876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나눔바른고딕" pitchFamily="50" charset="-127"/>
                <a:ea typeface="나눔바른고딕" pitchFamily="50" charset="-127"/>
              </a:rPr>
              <a:t>철종 말에서 고종 초까지 세도 정치를 피해 이주</a:t>
            </a:r>
            <a:endParaRPr lang="ko-KR" altLang="en-US" dirty="0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36" name="하트 35"/>
          <p:cNvSpPr/>
          <p:nvPr/>
        </p:nvSpPr>
        <p:spPr>
          <a:xfrm>
            <a:off x="179512" y="5445224"/>
            <a:ext cx="308480" cy="288032"/>
          </a:xfrm>
          <a:prstGeom prst="hear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7544" y="5435932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나눔바른고딕" pitchFamily="50" charset="-127"/>
                <a:ea typeface="나눔바른고딕" pitchFamily="50" charset="-127"/>
              </a:rPr>
              <a:t>1869</a:t>
            </a:r>
            <a:r>
              <a:rPr lang="ko-KR" altLang="en-US" dirty="0" smtClean="0">
                <a:latin typeface="나눔바른고딕" pitchFamily="50" charset="-127"/>
                <a:ea typeface="나눔바른고딕" pitchFamily="50" charset="-127"/>
              </a:rPr>
              <a:t>년을 전후한 함경도 지방의 대흉년으로 간도 지방에 들어감</a:t>
            </a:r>
            <a:endParaRPr lang="en-US" altLang="ko-KR" dirty="0" smtClean="0"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84" y="1124744"/>
            <a:ext cx="878290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38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" grpId="0"/>
      <p:bldP spid="36" grpId="0" animBg="1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9144000" cy="6453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179512" y="980728"/>
            <a:ext cx="3024336" cy="0"/>
          </a:xfrm>
          <a:prstGeom prst="lin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TextBox 8"/>
          <p:cNvSpPr txBox="1"/>
          <p:nvPr/>
        </p:nvSpPr>
        <p:spPr>
          <a:xfrm>
            <a:off x="35496" y="116632"/>
            <a:ext cx="12961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0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1-3</a:t>
            </a:r>
            <a:endParaRPr lang="ko-KR" altLang="en-US" sz="5000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323945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간도의 역사</a:t>
            </a:r>
            <a:endParaRPr lang="ko-KR" altLang="en-US" sz="3200" b="1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35" name="하트 34"/>
          <p:cNvSpPr/>
          <p:nvPr/>
        </p:nvSpPr>
        <p:spPr>
          <a:xfrm>
            <a:off x="181584" y="4941168"/>
            <a:ext cx="308480" cy="288032"/>
          </a:xfrm>
          <a:prstGeom prst="hear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4931876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나눔바른고딕" pitchFamily="50" charset="-127"/>
                <a:ea typeface="나눔바른고딕" pitchFamily="50" charset="-127"/>
              </a:rPr>
              <a:t>국경 회담에서 </a:t>
            </a:r>
            <a:r>
              <a:rPr lang="ko-KR" altLang="en-US" dirty="0" err="1" smtClean="0">
                <a:latin typeface="나눔바른고딕" pitchFamily="50" charset="-127"/>
                <a:ea typeface="나눔바른고딕" pitchFamily="50" charset="-127"/>
              </a:rPr>
              <a:t>이중하를</a:t>
            </a:r>
            <a:r>
              <a:rPr lang="ko-KR" altLang="en-US" dirty="0" smtClean="0"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ko-KR" altLang="en-US" dirty="0" err="1" smtClean="0">
                <a:latin typeface="나눔바른고딕" pitchFamily="50" charset="-127"/>
                <a:ea typeface="나눔바른고딕" pitchFamily="50" charset="-127"/>
              </a:rPr>
              <a:t>토문</a:t>
            </a:r>
            <a:r>
              <a:rPr lang="ko-KR" altLang="en-US" dirty="0" smtClean="0"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ko-KR" altLang="en-US" dirty="0" err="1" smtClean="0">
                <a:latin typeface="나눔바른고딕" pitchFamily="50" charset="-127"/>
                <a:ea typeface="나눔바른고딕" pitchFamily="50" charset="-127"/>
              </a:rPr>
              <a:t>감계사로</a:t>
            </a:r>
            <a:r>
              <a:rPr lang="ko-KR" altLang="en-US" dirty="0" smtClean="0">
                <a:latin typeface="나눔바른고딕" pitchFamily="50" charset="-127"/>
                <a:ea typeface="나눔바른고딕" pitchFamily="50" charset="-127"/>
              </a:rPr>
              <a:t> 임명</a:t>
            </a:r>
            <a:endParaRPr lang="ko-KR" altLang="en-US" dirty="0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36" name="하트 35"/>
          <p:cNvSpPr/>
          <p:nvPr/>
        </p:nvSpPr>
        <p:spPr>
          <a:xfrm>
            <a:off x="179512" y="5445224"/>
            <a:ext cx="308480" cy="288032"/>
          </a:xfrm>
          <a:prstGeom prst="hear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7544" y="5435932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나눔바른고딕" pitchFamily="50" charset="-127"/>
                <a:ea typeface="나눔바른고딕" pitchFamily="50" charset="-127"/>
              </a:rPr>
              <a:t>의정부 참정 김홍일이 관리 </a:t>
            </a:r>
            <a:r>
              <a:rPr lang="ko-KR" altLang="en-US" dirty="0">
                <a:latin typeface="나눔바른고딕" pitchFamily="50" charset="-127"/>
                <a:ea typeface="나눔바른고딕" pitchFamily="50" charset="-127"/>
              </a:rPr>
              <a:t>사 </a:t>
            </a:r>
            <a:r>
              <a:rPr lang="ko-KR" altLang="en-US" dirty="0" smtClean="0">
                <a:latin typeface="나눔바른고딕" pitchFamily="50" charset="-127"/>
                <a:ea typeface="나눔바른고딕" pitchFamily="50" charset="-127"/>
              </a:rPr>
              <a:t>파견 주장</a:t>
            </a:r>
            <a:endParaRPr lang="en-US" altLang="ko-KR" dirty="0" smtClean="0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38" name="하트 37"/>
          <p:cNvSpPr/>
          <p:nvPr/>
        </p:nvSpPr>
        <p:spPr>
          <a:xfrm>
            <a:off x="179512" y="6021288"/>
            <a:ext cx="308480" cy="288032"/>
          </a:xfrm>
          <a:prstGeom prst="hear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67544" y="6011996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나눔바른고딕" pitchFamily="50" charset="-127"/>
                <a:ea typeface="나눔바른고딕" pitchFamily="50" charset="-127"/>
              </a:rPr>
              <a:t>고종</a:t>
            </a:r>
            <a:r>
              <a:rPr lang="ko-KR" altLang="en-US" dirty="0">
                <a:latin typeface="나눔바른고딕" pitchFamily="50" charset="-127"/>
                <a:ea typeface="나눔바른고딕" pitchFamily="50" charset="-127"/>
              </a:rPr>
              <a:t>이 </a:t>
            </a:r>
            <a:r>
              <a:rPr lang="ko-KR" altLang="en-US" dirty="0" smtClean="0">
                <a:latin typeface="나눔바른고딕" pitchFamily="50" charset="-127"/>
                <a:ea typeface="나눔바른고딕" pitchFamily="50" charset="-127"/>
              </a:rPr>
              <a:t>승인하여 관리 사 </a:t>
            </a:r>
            <a:r>
              <a:rPr lang="ko-KR" altLang="en-US" dirty="0" err="1" smtClean="0">
                <a:latin typeface="나눔바른고딕" pitchFamily="50" charset="-127"/>
                <a:ea typeface="나눔바른고딕" pitchFamily="50" charset="-127"/>
              </a:rPr>
              <a:t>이범윤을</a:t>
            </a:r>
            <a:r>
              <a:rPr lang="ko-KR" altLang="en-US" dirty="0" smtClean="0">
                <a:latin typeface="나눔바른고딕" pitchFamily="50" charset="-127"/>
                <a:ea typeface="나눔바른고딕" pitchFamily="50" charset="-127"/>
              </a:rPr>
              <a:t> 파견</a:t>
            </a:r>
            <a:endParaRPr lang="en-US" altLang="ko-KR" dirty="0" smtClean="0"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84" y="1196752"/>
            <a:ext cx="4246400" cy="3456384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886" y="1194296"/>
            <a:ext cx="4316594" cy="345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67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7" grpId="0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9144000" cy="6453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179512" y="980728"/>
            <a:ext cx="3024336" cy="0"/>
          </a:xfrm>
          <a:prstGeom prst="lin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TextBox 8"/>
          <p:cNvSpPr txBox="1"/>
          <p:nvPr/>
        </p:nvSpPr>
        <p:spPr>
          <a:xfrm>
            <a:off x="35496" y="116632"/>
            <a:ext cx="12961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0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1-3</a:t>
            </a:r>
            <a:endParaRPr lang="ko-KR" altLang="en-US" sz="5000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323945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간도의 역사</a:t>
            </a:r>
            <a:endParaRPr lang="ko-KR" altLang="en-US" sz="3200" b="1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35" name="하트 34"/>
          <p:cNvSpPr/>
          <p:nvPr/>
        </p:nvSpPr>
        <p:spPr>
          <a:xfrm>
            <a:off x="181584" y="4941168"/>
            <a:ext cx="308480" cy="288032"/>
          </a:xfrm>
          <a:prstGeom prst="hear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4931876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나눔바른고딕" pitchFamily="50" charset="-127"/>
                <a:ea typeface="나눔바른고딕" pitchFamily="50" charset="-127"/>
              </a:rPr>
              <a:t>1905</a:t>
            </a:r>
            <a:r>
              <a:rPr lang="ko-KR" altLang="en-US" dirty="0" smtClean="0">
                <a:latin typeface="나눔바른고딕" pitchFamily="50" charset="-127"/>
                <a:ea typeface="나눔바른고딕" pitchFamily="50" charset="-127"/>
              </a:rPr>
              <a:t>년 을사조약으로 인해 일본에게 조선의 외교권을 빼앗김</a:t>
            </a:r>
            <a:endParaRPr lang="ko-KR" altLang="en-US" dirty="0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36" name="하트 35"/>
          <p:cNvSpPr/>
          <p:nvPr/>
        </p:nvSpPr>
        <p:spPr>
          <a:xfrm>
            <a:off x="179512" y="5445224"/>
            <a:ext cx="308480" cy="288032"/>
          </a:xfrm>
          <a:prstGeom prst="hear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7544" y="5435932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나눔바른고딕" pitchFamily="50" charset="-127"/>
                <a:ea typeface="나눔바른고딕" pitchFamily="50" charset="-127"/>
              </a:rPr>
              <a:t>1909</a:t>
            </a:r>
            <a:r>
              <a:rPr lang="ko-KR" altLang="en-US" dirty="0">
                <a:latin typeface="나눔바른고딕" pitchFamily="50" charset="-127"/>
                <a:ea typeface="나눔바른고딕" pitchFamily="50" charset="-127"/>
              </a:rPr>
              <a:t>년 </a:t>
            </a:r>
            <a:r>
              <a:rPr lang="ko-KR" altLang="en-US" dirty="0" smtClean="0">
                <a:latin typeface="나눔바른고딕" pitchFamily="50" charset="-127"/>
                <a:ea typeface="나눔바른고딕" pitchFamily="50" charset="-127"/>
              </a:rPr>
              <a:t>일제는 청나라와 간도협약을 맺음</a:t>
            </a:r>
            <a:r>
              <a:rPr lang="en-US" altLang="ko-KR" dirty="0" smtClean="0">
                <a:latin typeface="나눔바른고딕" pitchFamily="50" charset="-127"/>
                <a:ea typeface="나눔바른고딕" pitchFamily="50" charset="-127"/>
              </a:rPr>
              <a:t>. </a:t>
            </a:r>
            <a:r>
              <a:rPr lang="ko-KR" altLang="en-US" dirty="0" smtClean="0">
                <a:latin typeface="나눔바른고딕" pitchFamily="50" charset="-127"/>
                <a:ea typeface="나눔바른고딕" pitchFamily="50" charset="-127"/>
              </a:rPr>
              <a:t>안동</a:t>
            </a:r>
            <a:r>
              <a:rPr lang="en-US" altLang="ko-KR" dirty="0" smtClean="0"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ko-KR" altLang="en-US" dirty="0" smtClean="0">
                <a:latin typeface="나눔바른고딕" pitchFamily="50" charset="-127"/>
                <a:ea typeface="나눔바른고딕" pitchFamily="50" charset="-127"/>
              </a:rPr>
              <a:t>봉천간 철도 부설권을 얻는 대신 간도를 청나라에 넘김</a:t>
            </a:r>
            <a:endParaRPr lang="en-US" altLang="ko-KR" dirty="0" smtClean="0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38" name="하트 37"/>
          <p:cNvSpPr/>
          <p:nvPr/>
        </p:nvSpPr>
        <p:spPr>
          <a:xfrm>
            <a:off x="179512" y="6165304"/>
            <a:ext cx="308480" cy="288032"/>
          </a:xfrm>
          <a:prstGeom prst="hear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67544" y="6156012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나눔바른고딕" pitchFamily="50" charset="-127"/>
                <a:ea typeface="나눔바른고딕" pitchFamily="50" charset="-127"/>
              </a:rPr>
              <a:t>1931</a:t>
            </a:r>
            <a:r>
              <a:rPr lang="ko-KR" altLang="en-US" dirty="0" smtClean="0">
                <a:latin typeface="나눔바른고딕" pitchFamily="50" charset="-127"/>
                <a:ea typeface="나눔바른고딕" pitchFamily="50" charset="-127"/>
              </a:rPr>
              <a:t>년 만주 사변 당시 비석마저 일제가 철거</a:t>
            </a:r>
            <a:endParaRPr lang="en-US" altLang="ko-KR" dirty="0" smtClean="0"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5564"/>
            <a:ext cx="4248472" cy="3098800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555564"/>
            <a:ext cx="3960440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19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7" grpId="0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9144000" cy="6453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179512" y="980728"/>
            <a:ext cx="3024336" cy="0"/>
          </a:xfrm>
          <a:prstGeom prst="lin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TextBox 8"/>
          <p:cNvSpPr txBox="1"/>
          <p:nvPr/>
        </p:nvSpPr>
        <p:spPr>
          <a:xfrm>
            <a:off x="35496" y="116632"/>
            <a:ext cx="12961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0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1-3</a:t>
            </a:r>
            <a:endParaRPr lang="ko-KR" altLang="en-US" sz="5000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06110" y="1253951"/>
            <a:ext cx="44378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1712</a:t>
            </a:r>
            <a:r>
              <a:rPr lang="ko-KR" altLang="en-US" sz="24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년</a:t>
            </a:r>
            <a:r>
              <a:rPr lang="en-US" altLang="ko-KR" sz="24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(</a:t>
            </a:r>
            <a:r>
              <a:rPr lang="ko-KR" altLang="en-US" sz="24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숙종</a:t>
            </a:r>
            <a:r>
              <a:rPr lang="en-US" altLang="ko-KR" sz="24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) </a:t>
            </a:r>
            <a:r>
              <a:rPr lang="ko-KR" altLang="en-US" sz="24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우리나라 사람 일부가 두만강을 건너 인삼을 캐거나 사냥을 함</a:t>
            </a:r>
            <a:endParaRPr lang="ko-KR" altLang="en-US" sz="2400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9592" y="255131"/>
            <a:ext cx="2394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간도</a:t>
            </a:r>
            <a:r>
              <a:rPr lang="ko-KR" altLang="en-US" sz="32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의 </a:t>
            </a:r>
            <a:r>
              <a:rPr lang="ko-KR" altLang="en-US" sz="32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역사</a:t>
            </a:r>
            <a:endParaRPr lang="ko-KR" altLang="en-US" sz="3200" b="1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2" name="하트 1"/>
          <p:cNvSpPr/>
          <p:nvPr/>
        </p:nvSpPr>
        <p:spPr>
          <a:xfrm>
            <a:off x="4499992" y="1340768"/>
            <a:ext cx="308480" cy="288032"/>
          </a:xfrm>
          <a:prstGeom prst="hear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6016" y="4435796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19</a:t>
            </a:r>
            <a:r>
              <a:rPr lang="ko-KR" altLang="en-US" sz="24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세기에 이르러 </a:t>
            </a:r>
            <a:r>
              <a:rPr lang="ko-KR" altLang="en-US" sz="2400" dirty="0" err="1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토문강의</a:t>
            </a:r>
            <a:r>
              <a:rPr lang="ko-KR" altLang="en-US" sz="24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 위치에 대한 해석상의 차이로 문제 발생</a:t>
            </a:r>
            <a:endParaRPr lang="ko-KR" altLang="en-US" sz="2400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7" name="하트 16"/>
          <p:cNvSpPr/>
          <p:nvPr/>
        </p:nvSpPr>
        <p:spPr>
          <a:xfrm>
            <a:off x="4479544" y="3212976"/>
            <a:ext cx="308480" cy="288032"/>
          </a:xfrm>
          <a:prstGeom prst="hear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4716016" y="3140968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국경을 정확하게 하자는 청의 요구에 따라 국경을 정하여 정계비를 세움</a:t>
            </a:r>
            <a:endParaRPr lang="ko-KR" altLang="en-US" sz="2400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9" name="오른쪽 화살표 18"/>
          <p:cNvSpPr/>
          <p:nvPr/>
        </p:nvSpPr>
        <p:spPr>
          <a:xfrm>
            <a:off x="4499992" y="2580051"/>
            <a:ext cx="308480" cy="144016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60" y="1288550"/>
            <a:ext cx="4089908" cy="516478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670614" y="2463279"/>
            <a:ext cx="4437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이로 인해 청과의 국경 분쟁이 발생</a:t>
            </a:r>
            <a:endParaRPr lang="ko-KR" altLang="en-US" sz="2400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24" name="하트 23"/>
          <p:cNvSpPr/>
          <p:nvPr/>
        </p:nvSpPr>
        <p:spPr>
          <a:xfrm>
            <a:off x="4551552" y="4509120"/>
            <a:ext cx="308480" cy="288032"/>
          </a:xfrm>
          <a:prstGeom prst="hear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568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9144000" cy="6453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179512" y="980728"/>
            <a:ext cx="3024336" cy="0"/>
          </a:xfrm>
          <a:prstGeom prst="lin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TextBox 8"/>
          <p:cNvSpPr txBox="1"/>
          <p:nvPr/>
        </p:nvSpPr>
        <p:spPr>
          <a:xfrm>
            <a:off x="35496" y="116632"/>
            <a:ext cx="12241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0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1-4</a:t>
            </a:r>
            <a:endParaRPr lang="ko-KR" altLang="en-US" sz="5000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6672" y="4789601"/>
            <a:ext cx="83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발단 전개</a:t>
            </a:r>
            <a:endParaRPr lang="ko-KR" altLang="en-US" sz="6000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1600" y="323945"/>
            <a:ext cx="2826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귀</a:t>
            </a:r>
            <a:r>
              <a:rPr lang="ko-KR" altLang="en-US" sz="32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속 </a:t>
            </a:r>
            <a:r>
              <a:rPr lang="ko-KR" altLang="en-US" sz="3200" b="1" spc="-15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문제 </a:t>
            </a:r>
            <a:r>
              <a:rPr lang="en-US" altLang="ko-KR" sz="32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- </a:t>
            </a:r>
            <a:r>
              <a:rPr lang="ko-KR" altLang="en-US" sz="32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배경</a:t>
            </a:r>
            <a:endParaRPr lang="ko-KR" altLang="en-US" sz="3200" b="1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85155"/>
            <a:ext cx="8712968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034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9144000" cy="6453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179512" y="980728"/>
            <a:ext cx="3312368" cy="0"/>
          </a:xfrm>
          <a:prstGeom prst="lin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TextBox 11"/>
          <p:cNvSpPr txBox="1"/>
          <p:nvPr/>
        </p:nvSpPr>
        <p:spPr>
          <a:xfrm>
            <a:off x="-252536" y="323945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간도가 우리 땅</a:t>
            </a:r>
            <a:r>
              <a:rPr lang="ko-KR" altLang="en-US" sz="32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인 </a:t>
            </a:r>
            <a:r>
              <a:rPr lang="ko-KR" altLang="en-US" sz="32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이유</a:t>
            </a:r>
            <a:endParaRPr lang="ko-KR" altLang="en-US" sz="3200" b="1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35" name="하트 34"/>
          <p:cNvSpPr/>
          <p:nvPr/>
        </p:nvSpPr>
        <p:spPr>
          <a:xfrm>
            <a:off x="181584" y="5229200"/>
            <a:ext cx="573992" cy="504056"/>
          </a:xfrm>
          <a:prstGeom prst="hear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5157192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ko-KR" altLang="en-US" sz="3600" dirty="0" smtClean="0">
                <a:latin typeface="나눔바른고딕" pitchFamily="50" charset="-127"/>
                <a:ea typeface="나눔바른고딕" pitchFamily="50" charset="-127"/>
              </a:rPr>
              <a:t>백두산 정계비를 건립</a:t>
            </a:r>
            <a:endParaRPr lang="en-US" altLang="ko-KR" sz="3600" dirty="0"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13" name="Picture 2" descr="백두산정계비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1124744"/>
            <a:ext cx="8712969" cy="3714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273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9144000" cy="6453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179512" y="980728"/>
            <a:ext cx="3024336" cy="0"/>
          </a:xfrm>
          <a:prstGeom prst="lin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TextBox 11"/>
          <p:cNvSpPr txBox="1"/>
          <p:nvPr/>
        </p:nvSpPr>
        <p:spPr>
          <a:xfrm>
            <a:off x="-612576" y="323945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문</a:t>
            </a:r>
            <a:r>
              <a:rPr lang="ko-KR" altLang="en-US" sz="32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제 </a:t>
            </a:r>
            <a:r>
              <a:rPr lang="ko-KR" altLang="en-US" sz="32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발단</a:t>
            </a:r>
            <a:endParaRPr lang="ko-KR" altLang="en-US" sz="3200" b="1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35" name="하트 34"/>
          <p:cNvSpPr/>
          <p:nvPr/>
        </p:nvSpPr>
        <p:spPr>
          <a:xfrm>
            <a:off x="181584" y="4941168"/>
            <a:ext cx="308480" cy="288032"/>
          </a:xfrm>
          <a:prstGeom prst="hear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4931876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ko-KR" altLang="en-US" sz="2000" dirty="0">
                <a:latin typeface="나눔바른고딕" pitchFamily="50" charset="-127"/>
                <a:ea typeface="나눔바른고딕" pitchFamily="50" charset="-127"/>
              </a:rPr>
              <a:t>청나라 태종은 병자호란 뒤에 백두산과 북쪽 간도 일대를 </a:t>
            </a:r>
            <a:r>
              <a:rPr lang="ko-KR" altLang="en-US" sz="2000" dirty="0" err="1">
                <a:latin typeface="나눔바른고딕" pitchFamily="50" charset="-127"/>
                <a:ea typeface="나눔바른고딕" pitchFamily="50" charset="-127"/>
              </a:rPr>
              <a:t>봉금지역으로</a:t>
            </a:r>
            <a:r>
              <a:rPr lang="ko-KR" altLang="en-US" sz="2000" dirty="0">
                <a:latin typeface="나눔바른고딕" pitchFamily="50" charset="-127"/>
                <a:ea typeface="나눔바른고딕" pitchFamily="50" charset="-127"/>
              </a:rPr>
              <a:t> 동북 지역으로의 입주를 엄금함</a:t>
            </a:r>
            <a:r>
              <a:rPr lang="en-US" altLang="ko-KR" sz="2000" dirty="0">
                <a:latin typeface="나눔바른고딕" pitchFamily="50" charset="-127"/>
                <a:ea typeface="나눔바른고딕" pitchFamily="50" charset="-127"/>
              </a:rPr>
              <a:t> </a:t>
            </a:r>
          </a:p>
        </p:txBody>
      </p:sp>
      <p:sp>
        <p:nvSpPr>
          <p:cNvPr id="36" name="하트 35"/>
          <p:cNvSpPr/>
          <p:nvPr/>
        </p:nvSpPr>
        <p:spPr>
          <a:xfrm>
            <a:off x="179512" y="5805264"/>
            <a:ext cx="308480" cy="288032"/>
          </a:xfrm>
          <a:prstGeom prst="hear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38883" y="5733256"/>
            <a:ext cx="8525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나눔바른고딕" pitchFamily="50" charset="-127"/>
                <a:ea typeface="나눔바른고딕" pitchFamily="50" charset="-127"/>
              </a:rPr>
              <a:t>1712</a:t>
            </a:r>
            <a:r>
              <a:rPr lang="ko-KR" altLang="en-US" sz="2000" dirty="0">
                <a:latin typeface="나눔바른고딕" pitchFamily="50" charset="-127"/>
                <a:ea typeface="나눔바른고딕" pitchFamily="50" charset="-127"/>
              </a:rPr>
              <a:t>년</a:t>
            </a:r>
            <a:r>
              <a:rPr lang="en-US" altLang="ko-KR" sz="2000" dirty="0">
                <a:latin typeface="나눔바른고딕" pitchFamily="50" charset="-127"/>
                <a:ea typeface="나눔바른고딕" pitchFamily="50" charset="-127"/>
              </a:rPr>
              <a:t>(</a:t>
            </a:r>
            <a:r>
              <a:rPr lang="ko-KR" altLang="en-US" sz="2000" dirty="0">
                <a:latin typeface="나눔바른고딕" pitchFamily="50" charset="-127"/>
                <a:ea typeface="나눔바른고딕" pitchFamily="50" charset="-127"/>
              </a:rPr>
              <a:t>숙종 </a:t>
            </a:r>
            <a:r>
              <a:rPr lang="en-US" altLang="ko-KR" sz="2000" dirty="0">
                <a:latin typeface="나눔바른고딕" pitchFamily="50" charset="-127"/>
                <a:ea typeface="나눔바른고딕" pitchFamily="50" charset="-127"/>
              </a:rPr>
              <a:t>38)</a:t>
            </a:r>
            <a:r>
              <a:rPr lang="ko-KR" altLang="en-US" sz="2000" dirty="0">
                <a:latin typeface="나눔바른고딕" pitchFamily="50" charset="-127"/>
                <a:ea typeface="나눔바른고딕" pitchFamily="50" charset="-127"/>
              </a:rPr>
              <a:t>에 청나라의 요청에 의해 그들의 대표인 </a:t>
            </a:r>
            <a:r>
              <a:rPr lang="ko-KR" altLang="en-US" sz="2000" dirty="0" err="1">
                <a:latin typeface="나눔바른고딕" pitchFamily="50" charset="-127"/>
                <a:ea typeface="나눔바른고딕" pitchFamily="50" charset="-127"/>
              </a:rPr>
              <a:t>목극등과</a:t>
            </a:r>
            <a:r>
              <a:rPr lang="ko-KR" altLang="en-US" sz="2000" dirty="0">
                <a:latin typeface="나눔바른고딕" pitchFamily="50" charset="-127"/>
                <a:ea typeface="나눔바른고딕" pitchFamily="50" charset="-127"/>
              </a:rPr>
              <a:t> 우리 측 대표 </a:t>
            </a:r>
            <a:r>
              <a:rPr lang="ko-KR" altLang="en-US" sz="2000" dirty="0" err="1">
                <a:latin typeface="나눔바른고딕" pitchFamily="50" charset="-127"/>
                <a:ea typeface="나눔바른고딕" pitchFamily="50" charset="-127"/>
              </a:rPr>
              <a:t>박권과</a:t>
            </a:r>
            <a:r>
              <a:rPr lang="ko-KR" altLang="en-US" sz="2000" dirty="0"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ko-KR" altLang="en-US" sz="2000" dirty="0" err="1">
                <a:latin typeface="나눔바른고딕" pitchFamily="50" charset="-127"/>
                <a:ea typeface="나눔바른고딕" pitchFamily="50" charset="-127"/>
              </a:rPr>
              <a:t>이선부</a:t>
            </a:r>
            <a:r>
              <a:rPr lang="ko-KR" altLang="en-US" sz="2000" dirty="0">
                <a:latin typeface="나눔바른고딕" pitchFamily="50" charset="-127"/>
                <a:ea typeface="나눔바른고딕" pitchFamily="50" charset="-127"/>
              </a:rPr>
              <a:t> 회동</a:t>
            </a:r>
            <a:endParaRPr lang="en-US" altLang="ko-KR" sz="2000" dirty="0"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11" name="Picture 2" descr="위치도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357298"/>
            <a:ext cx="8784976" cy="33678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144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직사각형 54"/>
          <p:cNvSpPr/>
          <p:nvPr/>
        </p:nvSpPr>
        <p:spPr>
          <a:xfrm>
            <a:off x="0" y="2204864"/>
            <a:ext cx="9144000" cy="25202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TextBox 65"/>
          <p:cNvSpPr txBox="1"/>
          <p:nvPr/>
        </p:nvSpPr>
        <p:spPr>
          <a:xfrm>
            <a:off x="-324544" y="1764105"/>
            <a:ext cx="2915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목차</a:t>
            </a:r>
            <a:endParaRPr lang="ko-KR" altLang="en-US" sz="3200" b="1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0350" y="2556193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  <a:endParaRPr lang="ko-KR" altLang="en-US" sz="32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6" name="타원 55"/>
          <p:cNvSpPr/>
          <p:nvPr/>
        </p:nvSpPr>
        <p:spPr>
          <a:xfrm>
            <a:off x="539552" y="2780928"/>
            <a:ext cx="1440160" cy="1440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타원 56"/>
          <p:cNvSpPr/>
          <p:nvPr/>
        </p:nvSpPr>
        <p:spPr>
          <a:xfrm>
            <a:off x="2771800" y="2780928"/>
            <a:ext cx="1440160" cy="1440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타원 57"/>
          <p:cNvSpPr/>
          <p:nvPr/>
        </p:nvSpPr>
        <p:spPr>
          <a:xfrm>
            <a:off x="5004048" y="2780928"/>
            <a:ext cx="1440160" cy="1440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타원 58"/>
          <p:cNvSpPr/>
          <p:nvPr/>
        </p:nvSpPr>
        <p:spPr>
          <a:xfrm>
            <a:off x="7236296" y="2780928"/>
            <a:ext cx="1440160" cy="1440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TextBox 45"/>
          <p:cNvSpPr txBox="1"/>
          <p:nvPr/>
        </p:nvSpPr>
        <p:spPr>
          <a:xfrm>
            <a:off x="755576" y="3131676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간도의</a:t>
            </a:r>
            <a:endParaRPr lang="en-US" altLang="ko-KR" sz="20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  <a:p>
            <a:pPr algn="ctr"/>
            <a:r>
              <a:rPr lang="ko-KR" altLang="en-US" sz="2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 역사</a:t>
            </a:r>
            <a:endParaRPr lang="en-US" altLang="ko-KR" sz="20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987824" y="3131676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간도의 위치</a:t>
            </a:r>
            <a:endParaRPr lang="ko-KR" altLang="en-US" sz="20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220072" y="3131676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간도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의 </a:t>
            </a:r>
            <a:r>
              <a:rPr lang="ko-KR" altLang="en-US" sz="2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가치</a:t>
            </a:r>
            <a:endParaRPr lang="ko-KR" altLang="en-US" sz="20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452320" y="3131676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간도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의 </a:t>
            </a:r>
            <a:r>
              <a:rPr lang="ko-KR" altLang="en-US" sz="2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역사</a:t>
            </a:r>
            <a:endParaRPr lang="ko-KR" altLang="en-US" sz="20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60" name="타원 59"/>
          <p:cNvSpPr/>
          <p:nvPr/>
        </p:nvSpPr>
        <p:spPr>
          <a:xfrm>
            <a:off x="611560" y="2852936"/>
            <a:ext cx="1296144" cy="1296144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타원 60"/>
          <p:cNvSpPr/>
          <p:nvPr/>
        </p:nvSpPr>
        <p:spPr>
          <a:xfrm>
            <a:off x="2843808" y="2852936"/>
            <a:ext cx="1296144" cy="1296144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타원 61"/>
          <p:cNvSpPr/>
          <p:nvPr/>
        </p:nvSpPr>
        <p:spPr>
          <a:xfrm>
            <a:off x="5076056" y="2852936"/>
            <a:ext cx="1296144" cy="1296144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타원 64"/>
          <p:cNvSpPr/>
          <p:nvPr/>
        </p:nvSpPr>
        <p:spPr>
          <a:xfrm>
            <a:off x="7308304" y="2852936"/>
            <a:ext cx="1296144" cy="1296144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372796" y="2591906"/>
            <a:ext cx="1066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solidFill>
                  <a:schemeClr val="bg1"/>
                </a:solidFill>
                <a:latin typeface="나눔고딕" charset="-127"/>
                <a:ea typeface="나눔고딕" charset="-127"/>
              </a:rPr>
              <a:t>1-1</a:t>
            </a:r>
            <a:endParaRPr lang="ko-KR" altLang="en-US" sz="3200" b="1" dirty="0">
              <a:solidFill>
                <a:schemeClr val="bg1"/>
              </a:solidFill>
              <a:latin typeface="나눔고딕" charset="-127"/>
              <a:ea typeface="나눔고딕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99992" y="2636912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solidFill>
                  <a:schemeClr val="bg1"/>
                </a:solidFill>
                <a:latin typeface="나눔고딕" charset="-127"/>
                <a:ea typeface="나눔고딕" charset="-127"/>
              </a:rPr>
              <a:t>1-2</a:t>
            </a:r>
            <a:endParaRPr lang="ko-KR" altLang="en-US" sz="3200" b="1" dirty="0">
              <a:solidFill>
                <a:schemeClr val="bg1"/>
              </a:solidFill>
              <a:latin typeface="나눔고딕" charset="-127"/>
              <a:ea typeface="나눔고딕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32240" y="2699628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solidFill>
                  <a:schemeClr val="bg1"/>
                </a:solidFill>
                <a:latin typeface="나눔고딕" charset="-127"/>
                <a:ea typeface="나눔고딕" charset="-127"/>
              </a:rPr>
              <a:t>1-3</a:t>
            </a:r>
            <a:endParaRPr lang="ko-KR" altLang="en-US" sz="3200" b="1" dirty="0">
              <a:solidFill>
                <a:schemeClr val="bg1"/>
              </a:solidFill>
              <a:latin typeface="나눔고딕" charset="-127"/>
              <a:ea typeface="나눔고딕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9144000" cy="6453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179512" y="980728"/>
            <a:ext cx="3024336" cy="0"/>
          </a:xfrm>
          <a:prstGeom prst="lin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TextBox 11"/>
          <p:cNvSpPr txBox="1"/>
          <p:nvPr/>
        </p:nvSpPr>
        <p:spPr>
          <a:xfrm>
            <a:off x="-1116632" y="323945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문</a:t>
            </a:r>
            <a:r>
              <a:rPr lang="ko-KR" altLang="en-US" sz="32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제 </a:t>
            </a:r>
            <a:endParaRPr lang="ko-KR" altLang="en-US" sz="3200" b="1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35" name="하트 34"/>
          <p:cNvSpPr/>
          <p:nvPr/>
        </p:nvSpPr>
        <p:spPr>
          <a:xfrm>
            <a:off x="181584" y="4941168"/>
            <a:ext cx="308480" cy="288032"/>
          </a:xfrm>
          <a:prstGeom prst="hear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4931876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나눔바른고딕" pitchFamily="50" charset="-127"/>
                <a:ea typeface="나눔바른고딕" pitchFamily="50" charset="-127"/>
              </a:rPr>
              <a:t>정계비는 두만강과는 아무런 관계가 없으며</a:t>
            </a:r>
            <a:r>
              <a:rPr lang="en-US" altLang="ko-KR" sz="2000" dirty="0">
                <a:latin typeface="나눔바른고딕" pitchFamily="50" charset="-127"/>
                <a:ea typeface="나눔바른고딕" pitchFamily="50" charset="-127"/>
              </a:rPr>
              <a:t>, </a:t>
            </a:r>
            <a:r>
              <a:rPr lang="ko-KR" altLang="en-US" sz="2000" dirty="0">
                <a:latin typeface="나눔바른고딕" pitchFamily="50" charset="-127"/>
                <a:ea typeface="나눔바른고딕" pitchFamily="50" charset="-127"/>
              </a:rPr>
              <a:t>간도 지방은 곧 </a:t>
            </a:r>
            <a:r>
              <a:rPr lang="ko-KR" altLang="en-US" sz="2000" dirty="0" err="1">
                <a:latin typeface="나눔바른고딕" pitchFamily="50" charset="-127"/>
                <a:ea typeface="나눔바른고딕" pitchFamily="50" charset="-127"/>
              </a:rPr>
              <a:t>토문강과</a:t>
            </a:r>
            <a:r>
              <a:rPr lang="ko-KR" altLang="en-US" sz="2000" dirty="0">
                <a:latin typeface="나눔바른고딕" pitchFamily="50" charset="-127"/>
                <a:ea typeface="나눔바른고딕" pitchFamily="50" charset="-127"/>
              </a:rPr>
              <a:t> 송화강의 동쪽 지역</a:t>
            </a:r>
            <a:r>
              <a:rPr lang="en-US" altLang="ko-KR" sz="2000" dirty="0"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ko-KR" altLang="en-US" sz="2000" dirty="0">
                <a:latin typeface="나눔바른고딕" pitchFamily="50" charset="-127"/>
                <a:ea typeface="나눔바른고딕" pitchFamily="50" charset="-127"/>
              </a:rPr>
              <a:t>이미 우리 영토로 확정해 놓았던 것</a:t>
            </a:r>
            <a:endParaRPr lang="en-US" altLang="ko-KR" sz="2000" dirty="0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36" name="하트 35"/>
          <p:cNvSpPr/>
          <p:nvPr/>
        </p:nvSpPr>
        <p:spPr>
          <a:xfrm>
            <a:off x="179512" y="5805264"/>
            <a:ext cx="308480" cy="288032"/>
          </a:xfrm>
          <a:prstGeom prst="hear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38883" y="5733256"/>
            <a:ext cx="8525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ko-KR" sz="2000" dirty="0">
                <a:latin typeface="나눔바른고딕" pitchFamily="50" charset="-127"/>
                <a:ea typeface="나눔바른고딕" pitchFamily="50" charset="-127"/>
              </a:rPr>
              <a:t>19</a:t>
            </a:r>
            <a:r>
              <a:rPr lang="ko-KR" altLang="en-US" sz="2000" dirty="0">
                <a:latin typeface="나눔바른고딕" pitchFamily="50" charset="-127"/>
                <a:ea typeface="나눔바른고딕" pitchFamily="50" charset="-127"/>
              </a:rPr>
              <a:t>세기 중엽에 </a:t>
            </a:r>
            <a:r>
              <a:rPr lang="ko-KR" altLang="en-US" sz="2000" dirty="0" smtClean="0">
                <a:latin typeface="나눔바른고딕" pitchFamily="50" charset="-127"/>
                <a:ea typeface="나눔바른고딕" pitchFamily="50" charset="-127"/>
              </a:rPr>
              <a:t>들어 함경도민들의 두만강 </a:t>
            </a:r>
            <a:r>
              <a:rPr lang="ko-KR" altLang="en-US" sz="2000" dirty="0">
                <a:latin typeface="나눔바른고딕" pitchFamily="50" charset="-127"/>
                <a:ea typeface="나눔바른고딕" pitchFamily="50" charset="-127"/>
              </a:rPr>
              <a:t>월경 농사가 시작되면서 문제야기</a:t>
            </a:r>
            <a:endParaRPr lang="ko-KR" altLang="en-US" sz="2000" dirty="0"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10" name="Picture 6" descr="함경북도 두만강 하류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584" y="1196752"/>
            <a:ext cx="8710896" cy="3528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867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9144000" cy="6453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179512" y="980728"/>
            <a:ext cx="3024336" cy="0"/>
          </a:xfrm>
          <a:prstGeom prst="lin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TextBox 11"/>
          <p:cNvSpPr txBox="1"/>
          <p:nvPr/>
        </p:nvSpPr>
        <p:spPr>
          <a:xfrm>
            <a:off x="-1116632" y="323945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발단 </a:t>
            </a:r>
            <a:endParaRPr lang="ko-KR" altLang="en-US" sz="3200" b="1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35" name="하트 34"/>
          <p:cNvSpPr/>
          <p:nvPr/>
        </p:nvSpPr>
        <p:spPr>
          <a:xfrm>
            <a:off x="181584" y="4941168"/>
            <a:ext cx="308480" cy="288032"/>
          </a:xfrm>
          <a:prstGeom prst="hear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4931876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ko-KR" sz="2000" dirty="0">
                <a:latin typeface="나눔바른고딕" pitchFamily="50" charset="-127"/>
                <a:ea typeface="나눔바른고딕" pitchFamily="50" charset="-127"/>
              </a:rPr>
              <a:t>1881</a:t>
            </a:r>
            <a:r>
              <a:rPr lang="ko-KR" altLang="en-US" sz="2000" dirty="0">
                <a:latin typeface="나눔바른고딕" pitchFamily="50" charset="-127"/>
                <a:ea typeface="나눔바른고딕" pitchFamily="50" charset="-127"/>
              </a:rPr>
              <a:t>년 </a:t>
            </a:r>
            <a:r>
              <a:rPr lang="en-US" altLang="ko-KR" sz="2000" dirty="0">
                <a:latin typeface="나눔바른고딕" pitchFamily="50" charset="-127"/>
                <a:ea typeface="나눔바른고딕" pitchFamily="50" charset="-127"/>
              </a:rPr>
              <a:t>10</a:t>
            </a:r>
            <a:r>
              <a:rPr lang="ko-KR" altLang="en-US" sz="2000" dirty="0">
                <a:latin typeface="나눔바른고딕" pitchFamily="50" charset="-127"/>
                <a:ea typeface="나눔바른고딕" pitchFamily="50" charset="-127"/>
              </a:rPr>
              <a:t>월 청나라 명안은 간도 지방을 개간하고자 답사</a:t>
            </a:r>
            <a:r>
              <a:rPr lang="en-US" altLang="ko-KR" sz="2000" dirty="0">
                <a:latin typeface="나눔바른고딕" pitchFamily="50" charset="-127"/>
                <a:ea typeface="나눔바른고딕" pitchFamily="50" charset="-127"/>
              </a:rPr>
              <a:t>. </a:t>
            </a:r>
            <a:r>
              <a:rPr lang="ko-KR" altLang="en-US" sz="2000" dirty="0">
                <a:latin typeface="나눔바른고딕" pitchFamily="50" charset="-127"/>
                <a:ea typeface="나눔바른고딕" pitchFamily="50" charset="-127"/>
              </a:rPr>
              <a:t>그는 이미 우리 동포들이 많은 농토를 개간하고 있음을 보고</a:t>
            </a:r>
            <a:endParaRPr lang="en-US" altLang="ko-KR" sz="2000" dirty="0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36" name="하트 35"/>
          <p:cNvSpPr/>
          <p:nvPr/>
        </p:nvSpPr>
        <p:spPr>
          <a:xfrm>
            <a:off x="179512" y="5805264"/>
            <a:ext cx="308480" cy="288032"/>
          </a:xfrm>
          <a:prstGeom prst="hear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38883" y="5733256"/>
            <a:ext cx="8525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ko-KR" sz="2000" dirty="0">
                <a:latin typeface="나눔바른고딕" pitchFamily="50" charset="-127"/>
                <a:ea typeface="나눔바른고딕" pitchFamily="50" charset="-127"/>
              </a:rPr>
              <a:t>1883</a:t>
            </a:r>
            <a:r>
              <a:rPr lang="ko-KR" altLang="en-US" sz="2000" dirty="0">
                <a:latin typeface="나눔바른고딕" pitchFamily="50" charset="-127"/>
                <a:ea typeface="나눔바른고딕" pitchFamily="50" charset="-127"/>
              </a:rPr>
              <a:t>년 </a:t>
            </a:r>
            <a:r>
              <a:rPr lang="en-US" altLang="ko-KR" sz="2000" dirty="0">
                <a:latin typeface="나눔바른고딕" pitchFamily="50" charset="-127"/>
                <a:ea typeface="나눔바른고딕" pitchFamily="50" charset="-127"/>
              </a:rPr>
              <a:t>4</a:t>
            </a:r>
            <a:r>
              <a:rPr lang="ko-KR" altLang="en-US" sz="2000" dirty="0">
                <a:latin typeface="나눔바른고딕" pitchFamily="50" charset="-127"/>
                <a:ea typeface="나눔바른고딕" pitchFamily="50" charset="-127"/>
              </a:rPr>
              <a:t>월 만주지역의 청나라관리들은 </a:t>
            </a:r>
            <a:r>
              <a:rPr lang="en-US" altLang="ko-KR" sz="2000" dirty="0">
                <a:latin typeface="나눔바른고딕" pitchFamily="50" charset="-127"/>
                <a:ea typeface="나눔바른고딕" pitchFamily="50" charset="-127"/>
              </a:rPr>
              <a:t>9</a:t>
            </a:r>
            <a:r>
              <a:rPr lang="ko-KR" altLang="en-US" sz="2000" dirty="0">
                <a:latin typeface="나눔바른고딕" pitchFamily="50" charset="-127"/>
                <a:ea typeface="나눔바른고딕" pitchFamily="50" charset="-127"/>
              </a:rPr>
              <a:t>월 수확 후</a:t>
            </a:r>
            <a:r>
              <a:rPr lang="en-US" altLang="ko-KR" sz="2000" dirty="0">
                <a:latin typeface="나눔바른고딕" pitchFamily="50" charset="-127"/>
                <a:ea typeface="나눔바른고딕" pitchFamily="50" charset="-127"/>
              </a:rPr>
              <a:t>, </a:t>
            </a:r>
            <a:r>
              <a:rPr lang="ko-KR" altLang="en-US" sz="2000" dirty="0">
                <a:latin typeface="나눔바른고딕" pitchFamily="50" charset="-127"/>
                <a:ea typeface="나눔바른고딕" pitchFamily="50" charset="-127"/>
              </a:rPr>
              <a:t>태도를 급히 바꿔 간도의 우리 농민을 모두 </a:t>
            </a:r>
            <a:r>
              <a:rPr lang="ko-KR" altLang="en-US" sz="2000" dirty="0" err="1">
                <a:latin typeface="나눔바른고딕" pitchFamily="50" charset="-127"/>
                <a:ea typeface="나눔바른고딕" pitchFamily="50" charset="-127"/>
              </a:rPr>
              <a:t>쇄환하도록</a:t>
            </a:r>
            <a:r>
              <a:rPr lang="ko-KR" altLang="en-US" sz="2000" dirty="0">
                <a:latin typeface="나눔바른고딕" pitchFamily="50" charset="-127"/>
                <a:ea typeface="나눔바른고딕" pitchFamily="50" charset="-127"/>
              </a:rPr>
              <a:t> 요구</a:t>
            </a:r>
            <a:endParaRPr lang="ko-KR" altLang="en-US" sz="2000" dirty="0"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10" name="Picture 6" descr="함경북도 두만강 하류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584" y="1196752"/>
            <a:ext cx="8710896" cy="3528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895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9144000" cy="6453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179512" y="980728"/>
            <a:ext cx="3024336" cy="0"/>
          </a:xfrm>
          <a:prstGeom prst="lin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TextBox 11"/>
          <p:cNvSpPr txBox="1"/>
          <p:nvPr/>
        </p:nvSpPr>
        <p:spPr>
          <a:xfrm>
            <a:off x="-1044624" y="348659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발단</a:t>
            </a:r>
            <a:endParaRPr lang="ko-KR" altLang="en-US" sz="3200" b="1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35" name="하트 34"/>
          <p:cNvSpPr/>
          <p:nvPr/>
        </p:nvSpPr>
        <p:spPr>
          <a:xfrm>
            <a:off x="181584" y="4941168"/>
            <a:ext cx="308480" cy="288032"/>
          </a:xfrm>
          <a:prstGeom prst="hear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4931876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나눔바른고딕" pitchFamily="50" charset="-127"/>
                <a:ea typeface="나눔바른고딕" pitchFamily="50" charset="-127"/>
              </a:rPr>
              <a:t>1885</a:t>
            </a:r>
            <a:r>
              <a:rPr lang="ko-KR" altLang="en-US" dirty="0" smtClean="0">
                <a:latin typeface="나눔바른고딕" pitchFamily="50" charset="-127"/>
                <a:ea typeface="나눔바른고딕" pitchFamily="50" charset="-127"/>
              </a:rPr>
              <a:t>년에 </a:t>
            </a:r>
            <a:r>
              <a:rPr lang="en-US" altLang="ko-KR" dirty="0" smtClean="0">
                <a:latin typeface="나눔바른고딕" pitchFamily="50" charset="-127"/>
                <a:ea typeface="나눔바른고딕" pitchFamily="50" charset="-127"/>
              </a:rPr>
              <a:t>4</a:t>
            </a:r>
            <a:r>
              <a:rPr lang="ko-KR" altLang="en-US" dirty="0" smtClean="0">
                <a:latin typeface="나눔바른고딕" pitchFamily="50" charset="-127"/>
                <a:ea typeface="나눔바른고딕" pitchFamily="50" charset="-127"/>
              </a:rPr>
              <a:t>월에 일부 지방에서 주민을 강제로 추방</a:t>
            </a:r>
            <a:endParaRPr lang="ko-KR" altLang="en-US" dirty="0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36" name="하트 35"/>
          <p:cNvSpPr/>
          <p:nvPr/>
        </p:nvSpPr>
        <p:spPr>
          <a:xfrm>
            <a:off x="179512" y="5445224"/>
            <a:ext cx="308480" cy="288032"/>
          </a:xfrm>
          <a:prstGeom prst="hear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7544" y="5435932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나눔바른고딕" pitchFamily="50" charset="-127"/>
                <a:ea typeface="나눔바른고딕" pitchFamily="50" charset="-127"/>
              </a:rPr>
              <a:t>우리 정부는 청나라에 대해 </a:t>
            </a:r>
            <a:r>
              <a:rPr lang="ko-KR" altLang="en-US" dirty="0" err="1" smtClean="0">
                <a:latin typeface="나눔바른고딕" pitchFamily="50" charset="-127"/>
                <a:ea typeface="나눔바른고딕" pitchFamily="50" charset="-127"/>
              </a:rPr>
              <a:t>토문감계를</a:t>
            </a:r>
            <a:r>
              <a:rPr lang="ko-KR" altLang="en-US" dirty="0" smtClean="0">
                <a:latin typeface="나눔바른고딕" pitchFamily="50" charset="-127"/>
                <a:ea typeface="나눔바른고딕" pitchFamily="50" charset="-127"/>
              </a:rPr>
              <a:t> 다시금 요청</a:t>
            </a:r>
            <a:endParaRPr lang="en-US" altLang="ko-KR" dirty="0" smtClean="0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38" name="하트 37"/>
          <p:cNvSpPr/>
          <p:nvPr/>
        </p:nvSpPr>
        <p:spPr>
          <a:xfrm>
            <a:off x="179512" y="6021288"/>
            <a:ext cx="308480" cy="288032"/>
          </a:xfrm>
          <a:prstGeom prst="hear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67544" y="6011996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나눔바른고딕" pitchFamily="50" charset="-127"/>
                <a:ea typeface="나눔바른고딕" pitchFamily="50" charset="-127"/>
              </a:rPr>
              <a:t>새로운 외교 문제로 등장</a:t>
            </a:r>
            <a:endParaRPr lang="en-US" altLang="ko-KR" dirty="0" smtClean="0"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18" name="Picture 2" descr="간도 이민(1930년대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752" y="1428736"/>
            <a:ext cx="8486720" cy="3152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678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7" grpId="0"/>
      <p:bldP spid="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9144000" cy="6453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179512" y="980728"/>
            <a:ext cx="3024336" cy="0"/>
          </a:xfrm>
          <a:prstGeom prst="lin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TextBox 11"/>
          <p:cNvSpPr txBox="1"/>
          <p:nvPr/>
        </p:nvSpPr>
        <p:spPr>
          <a:xfrm>
            <a:off x="179512" y="323945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발단</a:t>
            </a:r>
            <a:endParaRPr lang="ko-KR" altLang="en-US" sz="3200" b="1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35" name="하트 34"/>
          <p:cNvSpPr/>
          <p:nvPr/>
        </p:nvSpPr>
        <p:spPr>
          <a:xfrm>
            <a:off x="181584" y="4941168"/>
            <a:ext cx="308480" cy="288032"/>
          </a:xfrm>
          <a:prstGeom prst="hear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4869160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나눔바른고딕" pitchFamily="50" charset="-127"/>
                <a:ea typeface="나눔바른고딕" pitchFamily="50" charset="-127"/>
              </a:rPr>
              <a:t>김우식을 두 차례나 백두산에 파견해 현지를 재 답사시키고 </a:t>
            </a:r>
            <a:r>
              <a:rPr lang="ko-KR" altLang="en-US" sz="2000" dirty="0" smtClean="0">
                <a:latin typeface="나눔바른고딕" pitchFamily="50" charset="-127"/>
                <a:ea typeface="나눔바른고딕" pitchFamily="50" charset="-127"/>
              </a:rPr>
              <a:t>정계비의 탁본을 </a:t>
            </a:r>
            <a:r>
              <a:rPr lang="ko-KR" altLang="en-US" sz="2000" dirty="0">
                <a:latin typeface="나눔바른고딕" pitchFamily="50" charset="-127"/>
                <a:ea typeface="나눔바른고딕" pitchFamily="50" charset="-127"/>
              </a:rPr>
              <a:t>떠오도록 조처</a:t>
            </a:r>
            <a:endParaRPr lang="en-US" altLang="ko-KR" sz="2000" dirty="0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38" name="하트 37"/>
          <p:cNvSpPr/>
          <p:nvPr/>
        </p:nvSpPr>
        <p:spPr>
          <a:xfrm>
            <a:off x="179512" y="5877272"/>
            <a:ext cx="308480" cy="288032"/>
          </a:xfrm>
          <a:prstGeom prst="hear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23528" y="5805264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 </a:t>
            </a:r>
            <a:r>
              <a:rPr lang="ko-KR" altLang="en-US" sz="2000" dirty="0" err="1">
                <a:latin typeface="나눔바른고딕" pitchFamily="50" charset="-127"/>
                <a:ea typeface="나눔바른고딕" pitchFamily="50" charset="-127"/>
              </a:rPr>
              <a:t>어윤중은</a:t>
            </a:r>
            <a:r>
              <a:rPr lang="ko-KR" altLang="en-US" sz="2000" dirty="0">
                <a:latin typeface="나눔바른고딕" pitchFamily="50" charset="-127"/>
                <a:ea typeface="나눔바른고딕" pitchFamily="50" charset="-127"/>
              </a:rPr>
              <a:t> 김우식의 답사 결과를 토대로 하여 여러 가지 자료를 제시</a:t>
            </a:r>
          </a:p>
        </p:txBody>
      </p:sp>
      <p:pic>
        <p:nvPicPr>
          <p:cNvPr id="16" name="Picture 2" descr="http://imgnews.naver.net/image/047/2004/07/23/han_178354_1%5b223467%5d.jpg?type=w5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584" y="1268760"/>
            <a:ext cx="8710896" cy="3312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127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9144000" cy="6453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179512" y="980728"/>
            <a:ext cx="3816424" cy="0"/>
          </a:xfrm>
          <a:prstGeom prst="lin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TextBox 11"/>
          <p:cNvSpPr txBox="1"/>
          <p:nvPr/>
        </p:nvSpPr>
        <p:spPr>
          <a:xfrm>
            <a:off x="-36512" y="332656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1-5 </a:t>
            </a:r>
            <a:r>
              <a:rPr lang="ko-KR" altLang="en-US" sz="32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제 </a:t>
            </a:r>
            <a:r>
              <a:rPr lang="en-US" altLang="ko-KR" sz="32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1</a:t>
            </a:r>
            <a:r>
              <a:rPr lang="ko-KR" altLang="en-US" sz="32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차 </a:t>
            </a:r>
            <a:r>
              <a:rPr lang="ko-KR" altLang="en-US" sz="3200" b="1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을유감계회담</a:t>
            </a:r>
            <a:endParaRPr lang="ko-KR" altLang="en-US" sz="3200" b="1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35" name="하트 34"/>
          <p:cNvSpPr/>
          <p:nvPr/>
        </p:nvSpPr>
        <p:spPr>
          <a:xfrm>
            <a:off x="159064" y="5085184"/>
            <a:ext cx="308480" cy="288032"/>
          </a:xfrm>
          <a:prstGeom prst="hear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5045114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나눔바른고딕" pitchFamily="50" charset="-127"/>
                <a:ea typeface="나눔바른고딕" pitchFamily="50" charset="-127"/>
              </a:rPr>
              <a:t>제</a:t>
            </a:r>
            <a:r>
              <a:rPr lang="en-US" altLang="ko-KR" sz="2000" dirty="0">
                <a:latin typeface="나눔바른고딕" pitchFamily="50" charset="-127"/>
                <a:ea typeface="나눔바른고딕" pitchFamily="50" charset="-127"/>
              </a:rPr>
              <a:t>1</a:t>
            </a:r>
            <a:r>
              <a:rPr lang="ko-KR" altLang="en-US" sz="2000" dirty="0">
                <a:latin typeface="나눔바른고딕" pitchFamily="50" charset="-127"/>
                <a:ea typeface="나눔바른고딕" pitchFamily="50" charset="-127"/>
              </a:rPr>
              <a:t>차 </a:t>
            </a:r>
            <a:r>
              <a:rPr lang="ko-KR" altLang="en-US" sz="2000" dirty="0" err="1">
                <a:latin typeface="나눔바른고딕" pitchFamily="50" charset="-127"/>
                <a:ea typeface="나눔바른고딕" pitchFamily="50" charset="-127"/>
              </a:rPr>
              <a:t>을유감계회담은</a:t>
            </a:r>
            <a:r>
              <a:rPr lang="en-US" altLang="ko-KR" sz="2000" dirty="0">
                <a:latin typeface="나눔바른고딕" pitchFamily="50" charset="-127"/>
                <a:ea typeface="나눔바른고딕" pitchFamily="50" charset="-127"/>
              </a:rPr>
              <a:t> 1885</a:t>
            </a:r>
            <a:r>
              <a:rPr lang="ko-KR" altLang="en-US" sz="2000" dirty="0">
                <a:latin typeface="나눔바른고딕" pitchFamily="50" charset="-127"/>
                <a:ea typeface="나눔바른고딕" pitchFamily="50" charset="-127"/>
              </a:rPr>
              <a:t>년 </a:t>
            </a:r>
            <a:r>
              <a:rPr lang="en-US" altLang="ko-KR" sz="2000" dirty="0">
                <a:latin typeface="나눔바른고딕" pitchFamily="50" charset="-127"/>
                <a:ea typeface="나눔바른고딕" pitchFamily="50" charset="-127"/>
              </a:rPr>
              <a:t>11</a:t>
            </a:r>
            <a:r>
              <a:rPr lang="ko-KR" altLang="en-US" sz="2000" dirty="0">
                <a:latin typeface="나눔바른고딕" pitchFamily="50" charset="-127"/>
                <a:ea typeface="나눔바른고딕" pitchFamily="50" charset="-127"/>
              </a:rPr>
              <a:t>월 함경도 </a:t>
            </a:r>
            <a:r>
              <a:rPr lang="ko-KR" altLang="en-US" sz="2000" dirty="0" err="1">
                <a:latin typeface="나눔바른고딕" pitchFamily="50" charset="-127"/>
                <a:ea typeface="나눔바른고딕" pitchFamily="50" charset="-127"/>
              </a:rPr>
              <a:t>회령에서</a:t>
            </a:r>
            <a:r>
              <a:rPr lang="ko-KR" altLang="en-US" sz="2000" dirty="0">
                <a:latin typeface="나눔바른고딕" pitchFamily="50" charset="-127"/>
                <a:ea typeface="나눔바른고딕" pitchFamily="50" charset="-127"/>
              </a:rPr>
              <a:t> 회동함으로써 </a:t>
            </a:r>
            <a:r>
              <a:rPr lang="ko-KR" altLang="en-US" sz="2000" dirty="0" smtClean="0">
                <a:latin typeface="나눔바른고딕" pitchFamily="50" charset="-127"/>
                <a:ea typeface="나눔바른고딕" pitchFamily="50" charset="-127"/>
              </a:rPr>
              <a:t>시작되었다</a:t>
            </a:r>
            <a:endParaRPr lang="en-US" altLang="ko-KR" sz="2000" dirty="0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38" name="하트 37"/>
          <p:cNvSpPr/>
          <p:nvPr/>
        </p:nvSpPr>
        <p:spPr>
          <a:xfrm>
            <a:off x="179512" y="5877272"/>
            <a:ext cx="308480" cy="288032"/>
          </a:xfrm>
          <a:prstGeom prst="hear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23528" y="5805264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ko-KR" dirty="0"/>
              <a:t> </a:t>
            </a:r>
            <a:r>
              <a:rPr lang="ko-KR" altLang="en-US" sz="2000" dirty="0">
                <a:latin typeface="나눔바른고딕" pitchFamily="50" charset="-127"/>
                <a:ea typeface="나눔바른고딕" pitchFamily="50" charset="-127"/>
              </a:rPr>
              <a:t>우리 정부대표 </a:t>
            </a:r>
            <a:r>
              <a:rPr lang="ko-KR" altLang="en-US" sz="2000" dirty="0" err="1">
                <a:latin typeface="나눔바른고딕" pitchFamily="50" charset="-127"/>
                <a:ea typeface="나눔바른고딕" pitchFamily="50" charset="-127"/>
              </a:rPr>
              <a:t>이중하는</a:t>
            </a:r>
            <a:r>
              <a:rPr lang="ko-KR" altLang="en-US" sz="2000" dirty="0">
                <a:latin typeface="나눔바른고딕" pitchFamily="50" charset="-127"/>
                <a:ea typeface="나눔바른고딕" pitchFamily="50" charset="-127"/>
              </a:rPr>
              <a:t> 정계비를 먼저 사감하고 강의 발원을 조사하자고 주장</a:t>
            </a:r>
            <a:r>
              <a:rPr lang="en-US" altLang="ko-KR" sz="2000" dirty="0"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ko-KR" altLang="en-US" sz="2000" dirty="0">
                <a:latin typeface="나눔바른고딕" pitchFamily="50" charset="-127"/>
                <a:ea typeface="나눔바른고딕" pitchFamily="50" charset="-127"/>
              </a:rPr>
              <a:t>하지만 청나라는 강원을 먼저 조사해야 하며 정계비는 그리 중요하지 않다고 주장</a:t>
            </a:r>
            <a:endParaRPr lang="ko-KR" altLang="en-US" sz="2000" dirty="0"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13" name="Picture 2" descr="[간도오딧세이]박경리 선생이 그리워한 ‘의인 이중하’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6868" y="1196752"/>
            <a:ext cx="7355532" cy="3312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786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9144000" cy="6453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179512" y="980728"/>
            <a:ext cx="3456384" cy="0"/>
          </a:xfrm>
          <a:prstGeom prst="lin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TextBox 11"/>
          <p:cNvSpPr txBox="1"/>
          <p:nvPr/>
        </p:nvSpPr>
        <p:spPr>
          <a:xfrm>
            <a:off x="-36512" y="332656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제 </a:t>
            </a:r>
            <a:r>
              <a:rPr lang="en-US" altLang="ko-KR" sz="32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2</a:t>
            </a:r>
            <a:r>
              <a:rPr lang="ko-KR" altLang="en-US" sz="32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차 </a:t>
            </a:r>
            <a:r>
              <a:rPr lang="ko-KR" altLang="en-US" sz="3200" b="1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정해감계회담</a:t>
            </a:r>
            <a:endParaRPr lang="ko-KR" altLang="en-US" sz="3200" b="1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35" name="하트 34"/>
          <p:cNvSpPr/>
          <p:nvPr/>
        </p:nvSpPr>
        <p:spPr>
          <a:xfrm>
            <a:off x="159064" y="5085184"/>
            <a:ext cx="308480" cy="288032"/>
          </a:xfrm>
          <a:prstGeom prst="hear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5045114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>
                <a:latin typeface="나눔바른고딕" pitchFamily="50" charset="-127"/>
                <a:ea typeface="나눔바른고딕" pitchFamily="50" charset="-127"/>
              </a:rPr>
              <a:t>토문감계의</a:t>
            </a:r>
            <a:r>
              <a:rPr lang="ko-KR" altLang="en-US" sz="2000" dirty="0">
                <a:latin typeface="나눔바른고딕" pitchFamily="50" charset="-127"/>
                <a:ea typeface="나눔바른고딕" pitchFamily="50" charset="-127"/>
              </a:rPr>
              <a:t> 제</a:t>
            </a:r>
            <a:r>
              <a:rPr lang="en-US" altLang="ko-KR" sz="2000" dirty="0">
                <a:latin typeface="나눔바른고딕" pitchFamily="50" charset="-127"/>
                <a:ea typeface="나눔바른고딕" pitchFamily="50" charset="-127"/>
              </a:rPr>
              <a:t>2</a:t>
            </a:r>
            <a:r>
              <a:rPr lang="ko-KR" altLang="en-US" sz="2000" dirty="0">
                <a:latin typeface="나눔바른고딕" pitchFamily="50" charset="-127"/>
                <a:ea typeface="나눔바른고딕" pitchFamily="50" charset="-127"/>
              </a:rPr>
              <a:t>차 </a:t>
            </a:r>
            <a:r>
              <a:rPr lang="ko-KR" altLang="en-US" sz="2000" dirty="0" err="1">
                <a:latin typeface="나눔바른고딕" pitchFamily="50" charset="-127"/>
                <a:ea typeface="나눔바른고딕" pitchFamily="50" charset="-127"/>
              </a:rPr>
              <a:t>토문현지회담인</a:t>
            </a:r>
            <a:r>
              <a:rPr lang="ko-KR" altLang="en-US" sz="2000" dirty="0"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ko-KR" altLang="en-US" sz="2000" dirty="0" err="1">
                <a:latin typeface="나눔바른고딕" pitchFamily="50" charset="-127"/>
                <a:ea typeface="나눔바른고딕" pitchFamily="50" charset="-127"/>
              </a:rPr>
              <a:t>정해감계회담</a:t>
            </a:r>
            <a:r>
              <a:rPr lang="ko-KR" altLang="en-US" sz="2000" dirty="0"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>
                <a:latin typeface="나눔바른고딕" pitchFamily="50" charset="-127"/>
                <a:ea typeface="나눔바른고딕" pitchFamily="50" charset="-127"/>
              </a:rPr>
              <a:t>1887</a:t>
            </a:r>
            <a:r>
              <a:rPr lang="ko-KR" altLang="en-US" sz="2000" dirty="0">
                <a:latin typeface="나눔바른고딕" pitchFamily="50" charset="-127"/>
                <a:ea typeface="나눔바른고딕" pitchFamily="50" charset="-127"/>
              </a:rPr>
              <a:t>년 </a:t>
            </a:r>
            <a:r>
              <a:rPr lang="en-US" altLang="ko-KR" sz="2000" dirty="0">
                <a:latin typeface="나눔바른고딕" pitchFamily="50" charset="-127"/>
                <a:ea typeface="나눔바른고딕" pitchFamily="50" charset="-127"/>
              </a:rPr>
              <a:t>4</a:t>
            </a:r>
            <a:r>
              <a:rPr lang="ko-KR" altLang="en-US" sz="2000" dirty="0">
                <a:latin typeface="나눔바른고딕" pitchFamily="50" charset="-127"/>
                <a:ea typeface="나눔바른고딕" pitchFamily="50" charset="-127"/>
              </a:rPr>
              <a:t>월에 </a:t>
            </a:r>
            <a:r>
              <a:rPr lang="ko-KR" altLang="en-US" sz="2000" dirty="0" err="1">
                <a:latin typeface="나눔바른고딕" pitchFamily="50" charset="-127"/>
                <a:ea typeface="나눔바른고딕" pitchFamily="50" charset="-127"/>
              </a:rPr>
              <a:t>회령에서</a:t>
            </a:r>
            <a:r>
              <a:rPr lang="ko-KR" altLang="en-US" sz="2000" dirty="0">
                <a:latin typeface="나눔바른고딕" pitchFamily="50" charset="-127"/>
                <a:ea typeface="나눔바른고딕" pitchFamily="50" charset="-127"/>
              </a:rPr>
              <a:t> 시작</a:t>
            </a:r>
            <a:endParaRPr lang="en-US" altLang="ko-KR" sz="2000" dirty="0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38" name="하트 37"/>
          <p:cNvSpPr/>
          <p:nvPr/>
        </p:nvSpPr>
        <p:spPr>
          <a:xfrm>
            <a:off x="179512" y="5877272"/>
            <a:ext cx="308480" cy="288032"/>
          </a:xfrm>
          <a:prstGeom prst="hear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23528" y="5805264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 </a:t>
            </a:r>
            <a:r>
              <a:rPr lang="en-US" altLang="ko-KR" sz="2000" dirty="0"/>
              <a:t> </a:t>
            </a:r>
            <a:r>
              <a:rPr lang="ko-KR" altLang="en-US" sz="2000" dirty="0">
                <a:latin typeface="나눔바른고딕" pitchFamily="50" charset="-127"/>
                <a:ea typeface="나눔바른고딕" pitchFamily="50" charset="-127"/>
              </a:rPr>
              <a:t>현지답사에 나선 청나라는 군대로 위협을 가하였으나</a:t>
            </a:r>
            <a:r>
              <a:rPr lang="en-US" altLang="ko-KR" sz="2000" dirty="0">
                <a:latin typeface="나눔바른고딕" pitchFamily="50" charset="-127"/>
                <a:ea typeface="나눔바른고딕" pitchFamily="50" charset="-127"/>
              </a:rPr>
              <a:t>, </a:t>
            </a:r>
            <a:r>
              <a:rPr lang="ko-KR" altLang="en-US" sz="2000" dirty="0" err="1">
                <a:latin typeface="나눔바른고딕" pitchFamily="50" charset="-127"/>
                <a:ea typeface="나눔바른고딕" pitchFamily="50" charset="-127"/>
              </a:rPr>
              <a:t>이중하는</a:t>
            </a:r>
            <a:r>
              <a:rPr lang="ko-KR" altLang="en-US" sz="2000" dirty="0">
                <a:latin typeface="나눔바른고딕" pitchFamily="50" charset="-127"/>
                <a:ea typeface="나눔바른고딕" pitchFamily="50" charset="-127"/>
              </a:rPr>
              <a:t> “내 머리는 잘라 갈 수 있을 것이나 우리 국토를 잘라갈 수는 없을 것”이라고 단호히 그 요구를 </a:t>
            </a:r>
            <a:r>
              <a:rPr lang="ko-KR" altLang="en-US" sz="2000" dirty="0" smtClean="0">
                <a:latin typeface="나눔바른고딕" pitchFamily="50" charset="-127"/>
                <a:ea typeface="나눔바른고딕" pitchFamily="50" charset="-127"/>
              </a:rPr>
              <a:t>거부</a:t>
            </a:r>
            <a:endParaRPr lang="en-US" altLang="ko-KR" sz="2000" dirty="0">
              <a:latin typeface="나눔바른고딕" pitchFamily="50" charset="-127"/>
              <a:ea typeface="나눔바른고딕" pitchFamily="50" charset="-127"/>
            </a:endParaRPr>
          </a:p>
          <a:p>
            <a:pPr>
              <a:buNone/>
            </a:pPr>
            <a:endParaRPr lang="ko-KR" altLang="en-US" sz="2000" dirty="0"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10" name="Picture 2" descr="https://cafeptthumb-phinf.pstatic.net/20101206_245/silverbird06_1291602460707DxeFs_jpg/54226_46627_3848_silverbird06.jpg?type=w7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752" y="1357298"/>
            <a:ext cx="8486720" cy="34398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934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9144000" cy="6453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179512" y="980728"/>
            <a:ext cx="3456384" cy="0"/>
          </a:xfrm>
          <a:prstGeom prst="lin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TextBox 11"/>
          <p:cNvSpPr txBox="1"/>
          <p:nvPr/>
        </p:nvSpPr>
        <p:spPr>
          <a:xfrm>
            <a:off x="-36512" y="332656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spc="-15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토문감계</a:t>
            </a:r>
            <a:endParaRPr lang="ko-KR" altLang="en-US" sz="3200" b="1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9064" y="1340768"/>
            <a:ext cx="371330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475656" y="3042002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 smtClean="0">
                <a:latin typeface="나눔바른고딕" pitchFamily="50" charset="-127"/>
                <a:ea typeface="나눔바른고딕" pitchFamily="50" charset="-127"/>
              </a:rPr>
              <a:t>이중하</a:t>
            </a:r>
            <a:endParaRPr lang="ko-KR" altLang="en-US" sz="2800" dirty="0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3" name="한쪽 모서리가 잘린 사각형 12"/>
          <p:cNvSpPr/>
          <p:nvPr/>
        </p:nvSpPr>
        <p:spPr>
          <a:xfrm flipH="1">
            <a:off x="4657640" y="1556792"/>
            <a:ext cx="4512528" cy="576064"/>
          </a:xfrm>
          <a:prstGeom prst="snip1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err="1" smtClean="0">
                <a:latin typeface="나눔바른고딕" pitchFamily="50" charset="-127"/>
                <a:ea typeface="나눔바른고딕" pitchFamily="50" charset="-127"/>
              </a:rPr>
              <a:t>이중하를</a:t>
            </a:r>
            <a:r>
              <a:rPr lang="ko-KR" altLang="en-US" sz="2400" dirty="0" smtClean="0">
                <a:latin typeface="나눔바른고딕" pitchFamily="50" charset="-127"/>
                <a:ea typeface="나눔바른고딕" pitchFamily="50" charset="-127"/>
              </a:rPr>
              <a:t> 제</a:t>
            </a:r>
            <a:r>
              <a:rPr lang="en-US" altLang="ko-KR" sz="2400" dirty="0" smtClean="0">
                <a:latin typeface="나눔바른고딕" pitchFamily="50" charset="-127"/>
                <a:ea typeface="나눔바른고딕" pitchFamily="50" charset="-127"/>
              </a:rPr>
              <a:t>3</a:t>
            </a:r>
            <a:r>
              <a:rPr lang="ko-KR" altLang="en-US" sz="2400" dirty="0" smtClean="0">
                <a:latin typeface="나눔바른고딕" pitchFamily="50" charset="-127"/>
                <a:ea typeface="나눔바른고딕" pitchFamily="50" charset="-127"/>
              </a:rPr>
              <a:t>차 </a:t>
            </a:r>
            <a:r>
              <a:rPr lang="ko-KR" altLang="en-US" sz="2400" dirty="0" err="1" smtClean="0">
                <a:latin typeface="나눔바른고딕" pitchFamily="50" charset="-127"/>
                <a:ea typeface="나눔바른고딕" pitchFamily="50" charset="-127"/>
              </a:rPr>
              <a:t>감계사로</a:t>
            </a:r>
            <a:r>
              <a:rPr lang="ko-KR" altLang="en-US" sz="2400" dirty="0" smtClean="0">
                <a:latin typeface="나눔바른고딕" pitchFamily="50" charset="-127"/>
                <a:ea typeface="나눔바른고딕" pitchFamily="50" charset="-127"/>
              </a:rPr>
              <a:t> 임명</a:t>
            </a:r>
            <a:endParaRPr lang="ko-KR" altLang="en-US" sz="2400" dirty="0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5" name="한쪽 모서리가 잘린 사각형 14"/>
          <p:cNvSpPr/>
          <p:nvPr/>
        </p:nvSpPr>
        <p:spPr>
          <a:xfrm flipH="1">
            <a:off x="4613794" y="2523548"/>
            <a:ext cx="4549040" cy="1406239"/>
          </a:xfrm>
          <a:prstGeom prst="snip1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dirty="0" err="1">
                <a:latin typeface="나눔바른고딕" pitchFamily="50" charset="-127"/>
                <a:ea typeface="나눔바른고딕" pitchFamily="50" charset="-127"/>
              </a:rPr>
              <a:t>이중하는</a:t>
            </a:r>
            <a:r>
              <a:rPr lang="ko-KR" altLang="en-US" sz="2000" dirty="0">
                <a:latin typeface="나눔바른고딕" pitchFamily="50" charset="-127"/>
                <a:ea typeface="나눔바른고딕" pitchFamily="50" charset="-127"/>
              </a:rPr>
              <a:t> 현지답사 때의 청나라 측 협박에 의한 협상의 전례를 되풀이하지 않기 위해</a:t>
            </a:r>
            <a:r>
              <a:rPr lang="en-US" altLang="ko-KR" sz="2000" dirty="0">
                <a:latin typeface="나눔바른고딕" pitchFamily="50" charset="-127"/>
                <a:ea typeface="나눔바른고딕" pitchFamily="50" charset="-127"/>
              </a:rPr>
              <a:t>, </a:t>
            </a:r>
            <a:r>
              <a:rPr lang="ko-KR" altLang="en-US" sz="2000" dirty="0">
                <a:latin typeface="나눔바른고딕" pitchFamily="50" charset="-127"/>
                <a:ea typeface="나눔바른고딕" pitchFamily="50" charset="-127"/>
              </a:rPr>
              <a:t>양국 정부의 사전 조정이 필요</a:t>
            </a:r>
            <a:endParaRPr lang="en-US" altLang="ko-KR" sz="2000" dirty="0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6" name="한쪽 모서리가 잘린 사각형 15"/>
          <p:cNvSpPr/>
          <p:nvPr/>
        </p:nvSpPr>
        <p:spPr>
          <a:xfrm flipH="1">
            <a:off x="4619872" y="4334591"/>
            <a:ext cx="4512528" cy="1440160"/>
          </a:xfrm>
          <a:prstGeom prst="snip1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dirty="0">
                <a:latin typeface="나눔바른고딕" pitchFamily="50" charset="-127"/>
                <a:ea typeface="나눔바른고딕" pitchFamily="50" charset="-127"/>
              </a:rPr>
              <a:t>청나라 측이 현지 회담보다도 앞으로는 양국 정부의 직접 교섭에 의한 문제 해결을 바라게 되어 </a:t>
            </a:r>
            <a:r>
              <a:rPr lang="ko-KR" altLang="en-US" sz="2000" dirty="0" err="1">
                <a:latin typeface="나눔바른고딕" pitchFamily="50" charset="-127"/>
                <a:ea typeface="나눔바른고딕" pitchFamily="50" charset="-127"/>
              </a:rPr>
              <a:t>토문감계의</a:t>
            </a:r>
            <a:r>
              <a:rPr lang="ko-KR" altLang="en-US" sz="2000" dirty="0">
                <a:latin typeface="나눔바른고딕" pitchFamily="50" charset="-127"/>
                <a:ea typeface="나눔바른고딕" pitchFamily="50" charset="-127"/>
              </a:rPr>
              <a:t> 교섭은 자연 중단</a:t>
            </a:r>
            <a:endParaRPr lang="ko-KR" altLang="en-US" sz="2000" dirty="0">
              <a:latin typeface="나눔바른고딕" pitchFamily="50" charset="-127"/>
              <a:ea typeface="나눔바른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2749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79512" y="980728"/>
            <a:ext cx="3024336" cy="0"/>
          </a:xfrm>
          <a:prstGeom prst="lin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TextBox 4"/>
          <p:cNvSpPr txBox="1"/>
          <p:nvPr/>
        </p:nvSpPr>
        <p:spPr>
          <a:xfrm>
            <a:off x="35496" y="116632"/>
            <a:ext cx="6835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000" dirty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5000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332656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간도</a:t>
            </a:r>
            <a:r>
              <a:rPr lang="ko-KR" altLang="en-US" sz="3200" dirty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의 </a:t>
            </a:r>
            <a:r>
              <a:rPr lang="ko-KR" altLang="en-US" sz="32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지리</a:t>
            </a:r>
            <a:endParaRPr lang="ko-KR" altLang="en-US" sz="3200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79512" y="1124744"/>
            <a:ext cx="8784976" cy="5328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611560" y="1556792"/>
            <a:ext cx="3816424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2-1. </a:t>
            </a:r>
            <a:r>
              <a:rPr lang="ko-KR" altLang="en-US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백두산 정계비의 정의와 논란</a:t>
            </a:r>
            <a:endParaRPr lang="ko-KR" altLang="en-US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583020" y="2204864"/>
            <a:ext cx="4205004" cy="4248472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44" y="2531222"/>
            <a:ext cx="3204356" cy="345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직사각형 16"/>
          <p:cNvSpPr/>
          <p:nvPr/>
        </p:nvSpPr>
        <p:spPr>
          <a:xfrm>
            <a:off x="4860032" y="2708920"/>
            <a:ext cx="3960440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1712</a:t>
            </a:r>
            <a:r>
              <a:rPr lang="ko-KR" altLang="en-US" sz="20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년 백두산정계비를 세움</a:t>
            </a:r>
            <a:endParaRPr lang="ko-KR" altLang="en-US" sz="2000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4860032" y="3501008"/>
            <a:ext cx="3960440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err="1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서위압록</a:t>
            </a:r>
            <a:r>
              <a:rPr lang="ko-KR" altLang="en-US" sz="20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ko-KR" altLang="en-US" sz="2000" dirty="0" err="1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동위토문</a:t>
            </a:r>
            <a:endParaRPr lang="ko-KR" altLang="en-US" sz="2000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4860032" y="4293096"/>
            <a:ext cx="3960440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err="1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토문은</a:t>
            </a:r>
            <a:r>
              <a:rPr lang="ko-KR" altLang="en-US" sz="20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 두만강인가 송화강인가</a:t>
            </a:r>
            <a:endParaRPr lang="ko-KR" altLang="en-US" sz="2000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79512" y="980728"/>
            <a:ext cx="3024336" cy="0"/>
          </a:xfrm>
          <a:prstGeom prst="line">
            <a:avLst/>
          </a:prstGeom>
          <a:noFill/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TextBox 4"/>
          <p:cNvSpPr txBox="1"/>
          <p:nvPr/>
        </p:nvSpPr>
        <p:spPr>
          <a:xfrm>
            <a:off x="35496" y="262389"/>
            <a:ext cx="9108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2-2 </a:t>
            </a:r>
            <a:r>
              <a:rPr lang="ko-KR" altLang="en-US" sz="36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중국</a:t>
            </a:r>
            <a:r>
              <a:rPr lang="ko-KR" altLang="en-US" sz="3600" dirty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의 </a:t>
            </a:r>
            <a:r>
              <a:rPr lang="ko-KR" altLang="en-US" sz="36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주장에 대한 반박</a:t>
            </a:r>
            <a:endParaRPr lang="ko-KR" altLang="en-US" sz="3600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79512" y="1124744"/>
            <a:ext cx="8784976" cy="5328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89515" y="6093296"/>
            <a:ext cx="3816424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▶ 인공울타리가 발견되었다는 자료</a:t>
            </a:r>
            <a:endParaRPr lang="ko-KR" altLang="en-US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4932040" y="2420888"/>
            <a:ext cx="4176464" cy="6480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압록강과 송화강의 상류 연결 다리 발견</a:t>
            </a:r>
            <a:endParaRPr lang="ko-KR" altLang="en-US" sz="2000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4922572" y="3473752"/>
            <a:ext cx="4185931" cy="5313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1.5km </a:t>
            </a:r>
            <a:r>
              <a:rPr lang="ko-KR" altLang="en-US" sz="20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이상 연결된 것으로 확인</a:t>
            </a:r>
            <a:endParaRPr lang="ko-KR" altLang="en-US" sz="2000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15" y="1358267"/>
            <a:ext cx="4670517" cy="459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871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79512" y="980728"/>
            <a:ext cx="3024336" cy="0"/>
          </a:xfrm>
          <a:prstGeom prst="line">
            <a:avLst/>
          </a:prstGeom>
          <a:noFill/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TextBox 4"/>
          <p:cNvSpPr txBox="1"/>
          <p:nvPr/>
        </p:nvSpPr>
        <p:spPr>
          <a:xfrm>
            <a:off x="35496" y="262389"/>
            <a:ext cx="9108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2-2 </a:t>
            </a:r>
            <a:r>
              <a:rPr lang="ko-KR" altLang="en-US" sz="36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중국</a:t>
            </a:r>
            <a:r>
              <a:rPr lang="ko-KR" altLang="en-US" sz="3600" dirty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의 </a:t>
            </a:r>
            <a:r>
              <a:rPr lang="ko-KR" altLang="en-US" sz="36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주장에 대한 반박</a:t>
            </a:r>
            <a:endParaRPr lang="ko-KR" altLang="en-US" sz="3600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79512" y="1124744"/>
            <a:ext cx="8784976" cy="5328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4932040" y="2420888"/>
            <a:ext cx="4176464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위성영상에</a:t>
            </a:r>
            <a:r>
              <a:rPr lang="ko-KR" altLang="en-US" sz="2000" dirty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서 </a:t>
            </a:r>
            <a:r>
              <a:rPr lang="ko-KR" altLang="en-US" sz="2000" dirty="0" err="1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토문강은</a:t>
            </a:r>
            <a:r>
              <a:rPr lang="ko-KR" altLang="en-US" sz="20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 두만강이 아닌 송화강으로 </a:t>
            </a:r>
            <a:r>
              <a:rPr lang="ko-KR" altLang="en-US" sz="2000" dirty="0" err="1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흘러들어감</a:t>
            </a:r>
            <a:endParaRPr lang="ko-KR" altLang="en-US" sz="2000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4922572" y="3739408"/>
            <a:ext cx="4185931" cy="5313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역사적 사실과도 부합</a:t>
            </a:r>
            <a:endParaRPr lang="ko-KR" altLang="en-US" sz="2000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15" y="1358267"/>
            <a:ext cx="4670517" cy="459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21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직사각형 54"/>
          <p:cNvSpPr/>
          <p:nvPr/>
        </p:nvSpPr>
        <p:spPr>
          <a:xfrm>
            <a:off x="0" y="2204864"/>
            <a:ext cx="9144000" cy="25202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TextBox 65"/>
          <p:cNvSpPr txBox="1"/>
          <p:nvPr/>
        </p:nvSpPr>
        <p:spPr>
          <a:xfrm>
            <a:off x="-324544" y="1764105"/>
            <a:ext cx="2915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목차</a:t>
            </a:r>
            <a:endParaRPr lang="ko-KR" altLang="en-US" sz="3200" b="1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56" name="타원 55"/>
          <p:cNvSpPr/>
          <p:nvPr/>
        </p:nvSpPr>
        <p:spPr>
          <a:xfrm>
            <a:off x="539552" y="2780928"/>
            <a:ext cx="1440160" cy="1440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타원 56"/>
          <p:cNvSpPr/>
          <p:nvPr/>
        </p:nvSpPr>
        <p:spPr>
          <a:xfrm>
            <a:off x="2771800" y="2780928"/>
            <a:ext cx="1440160" cy="1440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타원 57"/>
          <p:cNvSpPr/>
          <p:nvPr/>
        </p:nvSpPr>
        <p:spPr>
          <a:xfrm>
            <a:off x="5004048" y="2780928"/>
            <a:ext cx="1440160" cy="1440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TextBox 45"/>
          <p:cNvSpPr txBox="1"/>
          <p:nvPr/>
        </p:nvSpPr>
        <p:spPr>
          <a:xfrm>
            <a:off x="755576" y="3131676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귀속 문제 </a:t>
            </a:r>
            <a:r>
              <a:rPr lang="en-US" altLang="ko-KR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- </a:t>
            </a:r>
            <a:r>
              <a:rPr lang="ko-KR" altLang="en-US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배경</a:t>
            </a:r>
            <a:endParaRPr lang="ko-KR" altLang="en-US" sz="1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987824" y="3131676"/>
            <a:ext cx="10081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발</a:t>
            </a:r>
            <a:r>
              <a:rPr lang="ko-KR" altLang="en-US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단 </a:t>
            </a:r>
            <a:r>
              <a:rPr lang="en-US" altLang="ko-KR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- </a:t>
            </a:r>
            <a:r>
              <a:rPr lang="ko-KR" altLang="en-US" sz="14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을유정해감계회담</a:t>
            </a:r>
            <a:endParaRPr lang="ko-KR" altLang="en-US" sz="14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220072" y="3131676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간도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의 </a:t>
            </a:r>
            <a:r>
              <a:rPr lang="ko-KR" altLang="en-US" sz="2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지리</a:t>
            </a:r>
            <a:endParaRPr lang="ko-KR" altLang="en-US" sz="20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60" name="타원 59"/>
          <p:cNvSpPr/>
          <p:nvPr/>
        </p:nvSpPr>
        <p:spPr>
          <a:xfrm>
            <a:off x="611560" y="2852936"/>
            <a:ext cx="1296144" cy="1296144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타원 60"/>
          <p:cNvSpPr/>
          <p:nvPr/>
        </p:nvSpPr>
        <p:spPr>
          <a:xfrm>
            <a:off x="2843808" y="2852936"/>
            <a:ext cx="1296144" cy="1296144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타원 61"/>
          <p:cNvSpPr/>
          <p:nvPr/>
        </p:nvSpPr>
        <p:spPr>
          <a:xfrm>
            <a:off x="5076056" y="2852936"/>
            <a:ext cx="1296144" cy="1296144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타원 64"/>
          <p:cNvSpPr/>
          <p:nvPr/>
        </p:nvSpPr>
        <p:spPr>
          <a:xfrm>
            <a:off x="7308304" y="2852936"/>
            <a:ext cx="1296144" cy="1296144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-36512" y="2708920"/>
            <a:ext cx="953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solidFill>
                  <a:schemeClr val="bg1"/>
                </a:solidFill>
                <a:latin typeface="나눔고딕" charset="-127"/>
                <a:ea typeface="나눔고딕" charset="-127"/>
              </a:rPr>
              <a:t>1-4</a:t>
            </a:r>
            <a:endParaRPr lang="ko-KR" altLang="en-US" sz="3200" b="1" dirty="0">
              <a:solidFill>
                <a:schemeClr val="bg1"/>
              </a:solidFill>
              <a:latin typeface="나눔고딕" charset="-127"/>
              <a:ea typeface="나눔고딕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23728" y="2771636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solidFill>
                  <a:schemeClr val="bg1"/>
                </a:solidFill>
                <a:latin typeface="나눔고딕" charset="-127"/>
                <a:ea typeface="나눔고딕" charset="-127"/>
              </a:rPr>
              <a:t>1-5</a:t>
            </a:r>
            <a:endParaRPr lang="ko-KR" altLang="en-US" sz="3200" b="1" dirty="0">
              <a:solidFill>
                <a:schemeClr val="bg1"/>
              </a:solidFill>
              <a:latin typeface="나눔고딕" charset="-127"/>
              <a:ea typeface="나눔고딕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89718" y="2701344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32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7236296" y="2780928"/>
            <a:ext cx="1440160" cy="1440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6444208" y="2712642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2-1</a:t>
            </a:r>
            <a:endParaRPr lang="ko-KR" altLang="en-US" sz="32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7308304" y="2852936"/>
            <a:ext cx="1296144" cy="1296144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7452320" y="3076598"/>
            <a:ext cx="1008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백두산정계비</a:t>
            </a:r>
            <a:r>
              <a:rPr lang="ko-KR" altLang="en-US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의 </a:t>
            </a:r>
            <a:r>
              <a:rPr lang="ko-KR" altLang="en-US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정의와 논란</a:t>
            </a:r>
            <a:endParaRPr lang="ko-KR" altLang="en-US" sz="1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645604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-18237"/>
            <a:ext cx="9144000" cy="6453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179512" y="980728"/>
            <a:ext cx="3456384" cy="0"/>
          </a:xfrm>
          <a:prstGeom prst="lin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TextBox 11"/>
          <p:cNvSpPr txBox="1"/>
          <p:nvPr/>
        </p:nvSpPr>
        <p:spPr>
          <a:xfrm>
            <a:off x="-36512" y="332656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2-3 </a:t>
            </a:r>
            <a:r>
              <a:rPr lang="ko-KR" altLang="en-US" sz="32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일본측 자료</a:t>
            </a:r>
            <a:endParaRPr lang="ko-KR" altLang="en-US" sz="3200" b="1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39652" y="2713595"/>
            <a:ext cx="828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smtClean="0">
                <a:latin typeface="나눔바른고딕" pitchFamily="50" charset="-127"/>
                <a:ea typeface="나눔바른고딕" pitchFamily="50" charset="-127"/>
              </a:rPr>
              <a:t>일본</a:t>
            </a:r>
            <a:endParaRPr lang="ko-KR" altLang="en-US" sz="2800" dirty="0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3" name="한쪽 모서리가 잘린 사각형 12"/>
          <p:cNvSpPr/>
          <p:nvPr/>
        </p:nvSpPr>
        <p:spPr>
          <a:xfrm flipH="1">
            <a:off x="4657640" y="2204864"/>
            <a:ext cx="4512528" cy="576064"/>
          </a:xfrm>
          <a:prstGeom prst="snip1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latin typeface="나눔바른고딕" pitchFamily="50" charset="-127"/>
                <a:ea typeface="나눔바른고딕" pitchFamily="50" charset="-127"/>
              </a:rPr>
              <a:t>간</a:t>
            </a:r>
            <a:r>
              <a:rPr lang="ko-KR" altLang="en-US" sz="2400" dirty="0">
                <a:latin typeface="나눔바른고딕" pitchFamily="50" charset="-127"/>
                <a:ea typeface="나눔바른고딕" pitchFamily="50" charset="-127"/>
              </a:rPr>
              <a:t>도 </a:t>
            </a:r>
            <a:r>
              <a:rPr lang="ko-KR" altLang="en-US" sz="2400" dirty="0" smtClean="0">
                <a:latin typeface="나눔바른고딕" pitchFamily="50" charset="-127"/>
                <a:ea typeface="나눔바른고딕" pitchFamily="50" charset="-127"/>
              </a:rPr>
              <a:t>일대에 </a:t>
            </a:r>
            <a:r>
              <a:rPr lang="ko-KR" altLang="en-US" sz="2400" dirty="0" err="1" smtClean="0">
                <a:latin typeface="나눔바른고딕" pitchFamily="50" charset="-127"/>
                <a:ea typeface="나눔바른고딕" pitchFamily="50" charset="-127"/>
              </a:rPr>
              <a:t>통감부</a:t>
            </a:r>
            <a:r>
              <a:rPr lang="ko-KR" altLang="en-US" sz="2400" dirty="0" smtClean="0">
                <a:latin typeface="나눔바른고딕" pitchFamily="50" charset="-127"/>
                <a:ea typeface="나눔바른고딕" pitchFamily="50" charset="-127"/>
              </a:rPr>
              <a:t> 파출소 설치</a:t>
            </a:r>
            <a:endParaRPr lang="ko-KR" altLang="en-US" sz="2400" dirty="0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5" name="한쪽 모서리가 잘린 사각형 14"/>
          <p:cNvSpPr/>
          <p:nvPr/>
        </p:nvSpPr>
        <p:spPr>
          <a:xfrm flipH="1">
            <a:off x="4631472" y="3647793"/>
            <a:ext cx="4549040" cy="645303"/>
          </a:xfrm>
          <a:prstGeom prst="snip1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dirty="0" smtClean="0">
                <a:latin typeface="나눔바른고딕" pitchFamily="50" charset="-127"/>
                <a:ea typeface="나눔바른고딕" pitchFamily="50" charset="-127"/>
              </a:rPr>
              <a:t>일본의 </a:t>
            </a:r>
            <a:r>
              <a:rPr lang="ko-KR" altLang="en-US" sz="2000" dirty="0" err="1" smtClean="0">
                <a:latin typeface="나눔바른고딕" pitchFamily="50" charset="-127"/>
                <a:ea typeface="나눔바른고딕" pitchFamily="50" charset="-127"/>
              </a:rPr>
              <a:t>토문강</a:t>
            </a:r>
            <a:r>
              <a:rPr lang="ko-KR" altLang="en-US" sz="2000" dirty="0" smtClean="0">
                <a:latin typeface="나눔바른고딕" pitchFamily="50" charset="-127"/>
                <a:ea typeface="나눔바른고딕" pitchFamily="50" charset="-127"/>
              </a:rPr>
              <a:t> 답사 </a:t>
            </a:r>
            <a:endParaRPr lang="en-US" altLang="ko-KR" sz="2000" dirty="0"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1196752"/>
            <a:ext cx="360040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603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79512" y="980728"/>
            <a:ext cx="3384376" cy="0"/>
          </a:xfrm>
          <a:prstGeom prst="line">
            <a:avLst/>
          </a:prstGeom>
          <a:noFill/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TextBox 4"/>
          <p:cNvSpPr txBox="1"/>
          <p:nvPr/>
        </p:nvSpPr>
        <p:spPr>
          <a:xfrm>
            <a:off x="35496" y="200834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2-3 </a:t>
            </a:r>
            <a:r>
              <a:rPr lang="ko-KR" altLang="en-US" sz="40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일본</a:t>
            </a:r>
            <a:r>
              <a:rPr lang="ko-KR" altLang="en-US" sz="4000" dirty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측 </a:t>
            </a:r>
            <a:r>
              <a:rPr lang="ko-KR" altLang="en-US" sz="40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자료</a:t>
            </a:r>
            <a:endParaRPr lang="ko-KR" altLang="en-US" sz="4000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79512" y="1124744"/>
            <a:ext cx="8784976" cy="5328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/>
          <p:cNvSpPr/>
          <p:nvPr/>
        </p:nvSpPr>
        <p:spPr>
          <a:xfrm>
            <a:off x="179512" y="1376772"/>
            <a:ext cx="4680520" cy="5076564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4860032" y="2708920"/>
            <a:ext cx="3960440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일본 외무성 </a:t>
            </a:r>
            <a:r>
              <a:rPr lang="ko-KR" altLang="en-US" sz="2000" dirty="0" err="1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육해군성</a:t>
            </a:r>
            <a:r>
              <a:rPr lang="ko-KR" altLang="en-US" sz="20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 문서 중 하나</a:t>
            </a:r>
            <a:endParaRPr lang="ko-KR" altLang="en-US" sz="2000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4860032" y="3429000"/>
            <a:ext cx="3960440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‘</a:t>
            </a:r>
            <a:r>
              <a:rPr lang="ko-KR" altLang="en-US" sz="2000" dirty="0" err="1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소사하를</a:t>
            </a:r>
            <a:r>
              <a:rPr lang="ko-KR" altLang="en-US" sz="20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 거쳐 송화강으로 들어간다</a:t>
            </a:r>
            <a:r>
              <a:rPr lang="en-US" altLang="ko-KR" sz="20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’</a:t>
            </a:r>
            <a:endParaRPr lang="ko-KR" altLang="en-US" sz="2000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4860032" y="4149080"/>
            <a:ext cx="3960440" cy="6480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정계비에</a:t>
            </a:r>
            <a:r>
              <a:rPr lang="ko-KR" altLang="en-US" sz="2000" dirty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서 </a:t>
            </a:r>
            <a:r>
              <a:rPr lang="ko-KR" altLang="en-US" sz="20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시작한 </a:t>
            </a:r>
            <a:r>
              <a:rPr lang="ko-KR" altLang="en-US" sz="2000" dirty="0" err="1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토문강</a:t>
            </a:r>
            <a:r>
              <a:rPr lang="ko-KR" altLang="en-US" sz="20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 물줄기가 송화강으로 </a:t>
            </a:r>
            <a:r>
              <a:rPr lang="ko-KR" altLang="en-US" sz="2000" dirty="0" err="1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흘러들어간다</a:t>
            </a:r>
            <a:endParaRPr lang="ko-KR" altLang="en-US" sz="2000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36985"/>
            <a:ext cx="3600400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275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79512" y="980728"/>
            <a:ext cx="6192688" cy="0"/>
          </a:xfrm>
          <a:prstGeom prst="line">
            <a:avLst/>
          </a:prstGeom>
          <a:noFill/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TextBox 4"/>
          <p:cNvSpPr txBox="1"/>
          <p:nvPr/>
        </p:nvSpPr>
        <p:spPr>
          <a:xfrm>
            <a:off x="151728" y="323945"/>
            <a:ext cx="8164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2-4 </a:t>
            </a:r>
            <a:r>
              <a:rPr lang="ko-KR" altLang="en-US" sz="3200" dirty="0" err="1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을유감계담판</a:t>
            </a:r>
            <a:r>
              <a:rPr lang="ko-KR" altLang="en-US" sz="3200" dirty="0" err="1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과</a:t>
            </a:r>
            <a:r>
              <a:rPr lang="ko-KR" altLang="en-US" sz="3200" dirty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ko-KR" altLang="en-US" sz="32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중국의 내부 문서 </a:t>
            </a:r>
            <a:endParaRPr lang="ko-KR" altLang="en-US" sz="3200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79512" y="1124744"/>
            <a:ext cx="8784976" cy="5328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413902" y="5085184"/>
            <a:ext cx="8262553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중국의 내부 문서에서도 알 수 있는 </a:t>
            </a:r>
            <a:r>
              <a:rPr lang="ko-KR" altLang="en-US" sz="20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간도</a:t>
            </a:r>
            <a:r>
              <a:rPr lang="ko-KR" altLang="en-US" sz="2000" dirty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가 </a:t>
            </a:r>
            <a:r>
              <a:rPr lang="ko-KR" altLang="en-US" sz="20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대한민국 땅인 이유</a:t>
            </a:r>
            <a:endParaRPr lang="ko-KR" altLang="en-US" sz="2000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03" y="1700808"/>
            <a:ext cx="8334561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511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79512" y="980728"/>
            <a:ext cx="6192688" cy="0"/>
          </a:xfrm>
          <a:prstGeom prst="line">
            <a:avLst/>
          </a:prstGeom>
          <a:noFill/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TextBox 4"/>
          <p:cNvSpPr txBox="1"/>
          <p:nvPr/>
        </p:nvSpPr>
        <p:spPr>
          <a:xfrm>
            <a:off x="151728" y="323945"/>
            <a:ext cx="8164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2-4 </a:t>
            </a:r>
            <a:r>
              <a:rPr lang="ko-KR" altLang="en-US" sz="3200" dirty="0" err="1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을유감계담판</a:t>
            </a:r>
            <a:r>
              <a:rPr lang="ko-KR" altLang="en-US" sz="3200" dirty="0" err="1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과</a:t>
            </a:r>
            <a:r>
              <a:rPr lang="ko-KR" altLang="en-US" sz="3200" dirty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ko-KR" altLang="en-US" sz="32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중국의 내부 문서 </a:t>
            </a:r>
            <a:endParaRPr lang="ko-KR" altLang="en-US" sz="3200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79512" y="1124744"/>
            <a:ext cx="8784976" cy="5328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413902" y="5085184"/>
            <a:ext cx="8262553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http://blog.naver.com/fuckchinism/220927083018</a:t>
            </a:r>
            <a:endParaRPr lang="ko-KR" altLang="en-US" sz="2000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921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96752"/>
            <a:ext cx="8568952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092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79512" y="980728"/>
            <a:ext cx="6192688" cy="0"/>
          </a:xfrm>
          <a:prstGeom prst="line">
            <a:avLst/>
          </a:prstGeom>
          <a:noFill/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TextBox 4"/>
          <p:cNvSpPr txBox="1"/>
          <p:nvPr/>
        </p:nvSpPr>
        <p:spPr>
          <a:xfrm>
            <a:off x="151728" y="323945"/>
            <a:ext cx="8164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2-4 </a:t>
            </a:r>
            <a:r>
              <a:rPr lang="ko-KR" altLang="en-US" sz="3200" dirty="0" err="1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을유감계담판</a:t>
            </a:r>
            <a:r>
              <a:rPr lang="ko-KR" altLang="en-US" sz="3200" dirty="0" err="1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과</a:t>
            </a:r>
            <a:r>
              <a:rPr lang="ko-KR" altLang="en-US" sz="3200" dirty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ko-KR" altLang="en-US" sz="32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중국의 내부 문서 </a:t>
            </a:r>
            <a:endParaRPr lang="ko-KR" altLang="en-US" sz="3200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79512" y="1124744"/>
            <a:ext cx="8784976" cy="5328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4860032" y="2708920"/>
            <a:ext cx="3960440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1885</a:t>
            </a:r>
            <a:r>
              <a:rPr lang="ko-KR" altLang="en-US" sz="20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년 </a:t>
            </a:r>
            <a:r>
              <a:rPr lang="ko-KR" altLang="en-US" sz="2000" dirty="0" err="1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을유감계담판</a:t>
            </a:r>
            <a:endParaRPr lang="ko-KR" altLang="en-US" sz="2000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4860032" y="3429000"/>
            <a:ext cx="3960440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‘</a:t>
            </a:r>
            <a:r>
              <a:rPr lang="ko-KR" altLang="en-US" sz="2000" dirty="0" err="1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소사하를</a:t>
            </a:r>
            <a:r>
              <a:rPr lang="ko-KR" altLang="en-US" sz="20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 거쳐 송화강으로 들어간다</a:t>
            </a:r>
            <a:r>
              <a:rPr lang="en-US" altLang="ko-KR" sz="20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’</a:t>
            </a:r>
            <a:endParaRPr lang="ko-KR" altLang="en-US" sz="2000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4860032" y="4149080"/>
            <a:ext cx="3960440" cy="6480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정계비에</a:t>
            </a:r>
            <a:r>
              <a:rPr lang="ko-KR" altLang="en-US" sz="2000" dirty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서 </a:t>
            </a:r>
            <a:r>
              <a:rPr lang="ko-KR" altLang="en-US" sz="20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시작한 </a:t>
            </a:r>
            <a:r>
              <a:rPr lang="ko-KR" altLang="en-US" sz="2000" dirty="0" err="1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토문강</a:t>
            </a:r>
            <a:r>
              <a:rPr lang="ko-KR" altLang="en-US" sz="20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 물줄기가 송화강으로 </a:t>
            </a:r>
            <a:r>
              <a:rPr lang="ko-KR" altLang="en-US" sz="2000" dirty="0" err="1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흘러들어간다</a:t>
            </a:r>
            <a:endParaRPr lang="ko-KR" altLang="en-US" sz="2000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76679"/>
            <a:ext cx="374441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263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79512" y="980728"/>
            <a:ext cx="6192688" cy="0"/>
          </a:xfrm>
          <a:prstGeom prst="line">
            <a:avLst/>
          </a:prstGeom>
          <a:noFill/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TextBox 4"/>
          <p:cNvSpPr txBox="1"/>
          <p:nvPr/>
        </p:nvSpPr>
        <p:spPr>
          <a:xfrm>
            <a:off x="151728" y="323945"/>
            <a:ext cx="8164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2-4 </a:t>
            </a:r>
            <a:r>
              <a:rPr lang="ko-KR" altLang="en-US" sz="3200" dirty="0" err="1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을유감계담판</a:t>
            </a:r>
            <a:r>
              <a:rPr lang="ko-KR" altLang="en-US" sz="3200" dirty="0" err="1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과</a:t>
            </a:r>
            <a:r>
              <a:rPr lang="ko-KR" altLang="en-US" sz="3200" dirty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ko-KR" altLang="en-US" sz="32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중국의 내부 문서 </a:t>
            </a:r>
            <a:endParaRPr lang="ko-KR" altLang="en-US" sz="3200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79512" y="1124744"/>
            <a:ext cx="8784976" cy="5328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4860032" y="2708920"/>
            <a:ext cx="3960440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청나라</a:t>
            </a:r>
            <a:r>
              <a:rPr lang="ko-KR" altLang="en-US" sz="2000" dirty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의 </a:t>
            </a:r>
            <a:r>
              <a:rPr lang="ko-KR" altLang="en-US" sz="20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내부 문서</a:t>
            </a:r>
            <a:endParaRPr lang="ko-KR" altLang="en-US" sz="2000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4860032" y="3284984"/>
            <a:ext cx="3960440" cy="7200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1908</a:t>
            </a:r>
            <a:r>
              <a:rPr lang="ko-KR" altLang="en-US" sz="20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년 </a:t>
            </a:r>
            <a:r>
              <a:rPr lang="en-US" altLang="ko-KR" sz="20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9</a:t>
            </a:r>
            <a:r>
              <a:rPr lang="ko-KR" altLang="en-US" sz="20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월 백두산 일대 행정 기관 설치를 황제에 건의</a:t>
            </a:r>
            <a:endParaRPr lang="ko-KR" altLang="en-US" sz="2000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4860032" y="4149080"/>
            <a:ext cx="3960440" cy="6480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우리나라는 </a:t>
            </a:r>
            <a:r>
              <a:rPr lang="en-US" altLang="ko-KR" sz="20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1900</a:t>
            </a:r>
            <a:r>
              <a:rPr lang="ko-KR" altLang="en-US" sz="20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년 전부터 세금을 거두고 치안을 유지</a:t>
            </a:r>
            <a:endParaRPr lang="ko-KR" altLang="en-US" sz="2000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28" y="1339391"/>
            <a:ext cx="4374172" cy="482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334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79512" y="980728"/>
            <a:ext cx="6192688" cy="0"/>
          </a:xfrm>
          <a:prstGeom prst="line">
            <a:avLst/>
          </a:prstGeom>
          <a:noFill/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TextBox 4"/>
          <p:cNvSpPr txBox="1"/>
          <p:nvPr/>
        </p:nvSpPr>
        <p:spPr>
          <a:xfrm>
            <a:off x="151728" y="323945"/>
            <a:ext cx="8164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2-4 </a:t>
            </a:r>
            <a:r>
              <a:rPr lang="ko-KR" altLang="en-US" sz="3200" dirty="0" err="1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을유감계담판</a:t>
            </a:r>
            <a:r>
              <a:rPr lang="ko-KR" altLang="en-US" sz="3200" dirty="0" err="1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과</a:t>
            </a:r>
            <a:r>
              <a:rPr lang="ko-KR" altLang="en-US" sz="3200" dirty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ko-KR" altLang="en-US" sz="32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중국의 내부 문서 </a:t>
            </a:r>
            <a:endParaRPr lang="ko-KR" altLang="en-US" sz="3200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79512" y="1124744"/>
            <a:ext cx="8784976" cy="5328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273630" y="3933056"/>
            <a:ext cx="5378489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중국과 티베트의 분쟁</a:t>
            </a:r>
            <a:endParaRPr lang="ko-KR" altLang="en-US" sz="2000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273631" y="5570206"/>
            <a:ext cx="5378488" cy="7200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중국은 간도를 </a:t>
            </a:r>
            <a:r>
              <a:rPr lang="en-US" altLang="ko-KR" sz="20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100</a:t>
            </a:r>
            <a:r>
              <a:rPr lang="ko-KR" altLang="en-US" sz="20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년 이상 지배</a:t>
            </a:r>
            <a:endParaRPr lang="ko-KR" altLang="en-US" sz="2000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273631" y="4581128"/>
            <a:ext cx="5378488" cy="6480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중국</a:t>
            </a:r>
            <a:r>
              <a:rPr lang="ko-KR" altLang="en-US" sz="2000" dirty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의 </a:t>
            </a:r>
            <a:r>
              <a:rPr lang="ko-KR" altLang="en-US" sz="20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사상 하나 일</a:t>
            </a:r>
            <a:endParaRPr lang="ko-KR" altLang="en-US" sz="2000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84086"/>
            <a:ext cx="48006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738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79512" y="980728"/>
            <a:ext cx="3939676" cy="0"/>
          </a:xfrm>
          <a:prstGeom prst="line">
            <a:avLst/>
          </a:prstGeom>
          <a:noFill/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직사각형 6"/>
          <p:cNvSpPr/>
          <p:nvPr/>
        </p:nvSpPr>
        <p:spPr>
          <a:xfrm>
            <a:off x="179512" y="1124744"/>
            <a:ext cx="8784976" cy="5328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02764" y="404664"/>
            <a:ext cx="3816424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2-5. </a:t>
            </a:r>
            <a:r>
              <a:rPr lang="ko-KR" altLang="en-US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지도로 찾아낸 지리적 근거</a:t>
            </a:r>
            <a:endParaRPr lang="ko-KR" altLang="en-US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2805109" y="5765572"/>
            <a:ext cx="3960440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lang="ko-KR" altLang="en-US"/>
            </a:pPr>
            <a:r>
              <a:rPr lang="ko-KR" altLang="en-US" sz="24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中 외교 지도의 발견</a:t>
            </a:r>
            <a:endParaRPr lang="ko-KR" altLang="en-US" sz="2400" dirty="0">
              <a:solidFill>
                <a:schemeClr val="tx1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14" name="내용 개체 틀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316376" y="1268760"/>
            <a:ext cx="8360080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8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79512" y="980728"/>
            <a:ext cx="3939676" cy="0"/>
          </a:xfrm>
          <a:prstGeom prst="line">
            <a:avLst/>
          </a:prstGeom>
          <a:noFill/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" name="직사각형 7"/>
          <p:cNvSpPr/>
          <p:nvPr/>
        </p:nvSpPr>
        <p:spPr>
          <a:xfrm>
            <a:off x="302764" y="404664"/>
            <a:ext cx="3816424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2-5. </a:t>
            </a:r>
            <a:r>
              <a:rPr lang="ko-KR" altLang="en-US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지도로 찾아낸 지리적 근거</a:t>
            </a:r>
            <a:endParaRPr lang="ko-KR" altLang="en-US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899592" y="5765572"/>
            <a:ext cx="7344816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lang="ko-KR" altLang="en-US"/>
            </a:pPr>
            <a:r>
              <a:rPr lang="ko-KR" altLang="en-US" sz="2400" dirty="0" smtClean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국경을 표시하는 </a:t>
            </a:r>
            <a:r>
              <a:rPr lang="ko-KR" altLang="en-US" sz="2400" dirty="0" err="1" smtClean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석퇴</a:t>
            </a:r>
            <a:r>
              <a:rPr lang="en-US" altLang="ko-KR" sz="2400" dirty="0" smtClean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,</a:t>
            </a:r>
            <a:r>
              <a:rPr lang="ko-KR" altLang="en-US" sz="2400" dirty="0" err="1" smtClean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토퇴의</a:t>
            </a:r>
            <a:r>
              <a:rPr lang="ko-KR" altLang="en-US" sz="2400" dirty="0" smtClean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위치</a:t>
            </a:r>
            <a:endParaRPr lang="ko-KR" altLang="en-US" sz="2400" dirty="0">
              <a:solidFill>
                <a:schemeClr val="tx1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10" name="그림 개체 틀 2"/>
          <p:cNvPicPr>
            <a:picLocks noChangeAspect="1"/>
          </p:cNvPicPr>
          <p:nvPr/>
        </p:nvPicPr>
        <p:blipFill rotWithShape="1">
          <a:blip r:embed="rId2"/>
          <a:srcRect t="8490" b="8490"/>
          <a:stretch>
            <a:fillRect/>
          </a:stretch>
        </p:blipFill>
        <p:spPr>
          <a:xfrm>
            <a:off x="899592" y="1266687"/>
            <a:ext cx="7416824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25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79512" y="980728"/>
            <a:ext cx="3939676" cy="0"/>
          </a:xfrm>
          <a:prstGeom prst="line">
            <a:avLst/>
          </a:prstGeom>
          <a:noFill/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" name="직사각형 7"/>
          <p:cNvSpPr/>
          <p:nvPr/>
        </p:nvSpPr>
        <p:spPr>
          <a:xfrm>
            <a:off x="302764" y="404664"/>
            <a:ext cx="3816424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2-6. </a:t>
            </a:r>
            <a:r>
              <a:rPr lang="ko-KR" altLang="en-US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서양 지도로 찾아낸 지리적 근거</a:t>
            </a:r>
            <a:endParaRPr lang="ko-KR" altLang="en-US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6" name="내용 개체 틀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467544" y="1268760"/>
            <a:ext cx="8208912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24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직사각형 54"/>
          <p:cNvSpPr/>
          <p:nvPr/>
        </p:nvSpPr>
        <p:spPr>
          <a:xfrm>
            <a:off x="0" y="2204864"/>
            <a:ext cx="9144000" cy="25202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TextBox 65"/>
          <p:cNvSpPr txBox="1"/>
          <p:nvPr/>
        </p:nvSpPr>
        <p:spPr>
          <a:xfrm>
            <a:off x="-324544" y="1764105"/>
            <a:ext cx="2915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목차</a:t>
            </a:r>
            <a:endParaRPr lang="ko-KR" altLang="en-US" sz="3200" b="1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186806" y="2602607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2-2</a:t>
            </a:r>
            <a:endParaRPr lang="ko-KR" altLang="en-US" sz="32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6" name="타원 55"/>
          <p:cNvSpPr/>
          <p:nvPr/>
        </p:nvSpPr>
        <p:spPr>
          <a:xfrm>
            <a:off x="539552" y="2780928"/>
            <a:ext cx="1440160" cy="1440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타원 56"/>
          <p:cNvSpPr/>
          <p:nvPr/>
        </p:nvSpPr>
        <p:spPr>
          <a:xfrm>
            <a:off x="2771800" y="2780928"/>
            <a:ext cx="1440160" cy="1440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타원 57"/>
          <p:cNvSpPr/>
          <p:nvPr/>
        </p:nvSpPr>
        <p:spPr>
          <a:xfrm>
            <a:off x="5004048" y="2780928"/>
            <a:ext cx="1440160" cy="1440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타원 58"/>
          <p:cNvSpPr/>
          <p:nvPr/>
        </p:nvSpPr>
        <p:spPr>
          <a:xfrm>
            <a:off x="7236296" y="2780928"/>
            <a:ext cx="1440160" cy="1440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TextBox 45"/>
          <p:cNvSpPr txBox="1"/>
          <p:nvPr/>
        </p:nvSpPr>
        <p:spPr>
          <a:xfrm>
            <a:off x="755576" y="3131676"/>
            <a:ext cx="1008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중국의 주장에 대한 반박</a:t>
            </a:r>
            <a:endParaRPr lang="en-US" altLang="ko-KR" sz="16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987824" y="3131676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일본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측 </a:t>
            </a:r>
            <a:r>
              <a:rPr lang="ko-KR" altLang="en-US" sz="2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자료</a:t>
            </a:r>
            <a:endParaRPr lang="ko-KR" altLang="en-US" sz="20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220072" y="3023954"/>
            <a:ext cx="10081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을유감계담판과</a:t>
            </a:r>
            <a:r>
              <a:rPr lang="ko-KR" altLang="en-US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 중국의 내부 문서 및 결론</a:t>
            </a:r>
            <a:endParaRPr lang="ko-KR" altLang="en-US" sz="14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452320" y="3131676"/>
            <a:ext cx="1008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지도</a:t>
            </a:r>
            <a:r>
              <a:rPr lang="ko-KR" altLang="en-US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로 </a:t>
            </a:r>
            <a:r>
              <a:rPr lang="ko-KR" altLang="en-US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찾아낸 지리적 근거</a:t>
            </a:r>
            <a:endParaRPr lang="ko-KR" altLang="en-US" sz="1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60" name="타원 59"/>
          <p:cNvSpPr/>
          <p:nvPr/>
        </p:nvSpPr>
        <p:spPr>
          <a:xfrm>
            <a:off x="611560" y="2852936"/>
            <a:ext cx="1296144" cy="1296144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타원 60"/>
          <p:cNvSpPr/>
          <p:nvPr/>
        </p:nvSpPr>
        <p:spPr>
          <a:xfrm>
            <a:off x="2843808" y="2852936"/>
            <a:ext cx="1296144" cy="1296144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타원 61"/>
          <p:cNvSpPr/>
          <p:nvPr/>
        </p:nvSpPr>
        <p:spPr>
          <a:xfrm>
            <a:off x="5076056" y="2852936"/>
            <a:ext cx="1296144" cy="1296144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타원 64"/>
          <p:cNvSpPr/>
          <p:nvPr/>
        </p:nvSpPr>
        <p:spPr>
          <a:xfrm>
            <a:off x="7308304" y="2852936"/>
            <a:ext cx="1296144" cy="1296144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238795" y="2625963"/>
            <a:ext cx="1066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solidFill>
                  <a:schemeClr val="bg1"/>
                </a:solidFill>
                <a:latin typeface="나눔고딕" charset="-127"/>
                <a:ea typeface="나눔고딕" charset="-127"/>
              </a:rPr>
              <a:t>2-3</a:t>
            </a:r>
            <a:endParaRPr lang="ko-KR" altLang="en-US" sz="3200" b="1" dirty="0">
              <a:solidFill>
                <a:schemeClr val="bg1"/>
              </a:solidFill>
              <a:latin typeface="나눔고딕" charset="-127"/>
              <a:ea typeface="나눔고딕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99992" y="2636912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solidFill>
                  <a:schemeClr val="bg1"/>
                </a:solidFill>
                <a:latin typeface="나눔고딕" charset="-127"/>
                <a:ea typeface="나눔고딕" charset="-127"/>
              </a:rPr>
              <a:t>2-4</a:t>
            </a:r>
            <a:endParaRPr lang="ko-KR" altLang="en-US" sz="3200" b="1" dirty="0">
              <a:solidFill>
                <a:schemeClr val="bg1"/>
              </a:solidFill>
              <a:latin typeface="나눔고딕" charset="-127"/>
              <a:ea typeface="나눔고딕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32240" y="2699628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solidFill>
                  <a:schemeClr val="bg1"/>
                </a:solidFill>
                <a:latin typeface="나눔고딕" charset="-127"/>
                <a:ea typeface="나눔고딕" charset="-127"/>
              </a:rPr>
              <a:t>2-5</a:t>
            </a:r>
            <a:endParaRPr lang="ko-KR" altLang="en-US" sz="3200" b="1" dirty="0">
              <a:solidFill>
                <a:schemeClr val="bg1"/>
              </a:solidFill>
              <a:latin typeface="나눔고딕" charset="-127"/>
              <a:ea typeface="나눔고딕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240963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79512" y="980728"/>
            <a:ext cx="3939676" cy="0"/>
          </a:xfrm>
          <a:prstGeom prst="line">
            <a:avLst/>
          </a:prstGeom>
          <a:noFill/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" name="직사각형 7"/>
          <p:cNvSpPr/>
          <p:nvPr/>
        </p:nvSpPr>
        <p:spPr>
          <a:xfrm>
            <a:off x="302764" y="404664"/>
            <a:ext cx="3816424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2-6. </a:t>
            </a:r>
            <a:r>
              <a:rPr lang="ko-KR" altLang="en-US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서양 지도로 찾아낸 지리적 근거</a:t>
            </a:r>
            <a:endParaRPr lang="ko-KR" altLang="en-US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899592" y="5765572"/>
            <a:ext cx="7344816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lang="ko-KR" altLang="en-US"/>
            </a:pPr>
            <a:r>
              <a:rPr lang="ko-KR" altLang="en-US" sz="2400" dirty="0" smtClean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조선 영토로 그려져 있는 </a:t>
            </a:r>
            <a:r>
              <a:rPr lang="ko-KR" altLang="en-US" sz="2400" dirty="0" err="1" smtClean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동간도와</a:t>
            </a:r>
            <a:r>
              <a:rPr lang="ko-KR" altLang="en-US" sz="2400" dirty="0" smtClean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서간도</a:t>
            </a:r>
            <a:endParaRPr lang="ko-KR" altLang="en-US" sz="2400" dirty="0">
              <a:solidFill>
                <a:schemeClr val="tx1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9" name="그림 개체 틀 2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864216" y="1196752"/>
            <a:ext cx="7452200" cy="405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83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79512" y="980728"/>
            <a:ext cx="3939676" cy="0"/>
          </a:xfrm>
          <a:prstGeom prst="line">
            <a:avLst/>
          </a:prstGeom>
          <a:noFill/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" name="직사각형 7"/>
          <p:cNvSpPr/>
          <p:nvPr/>
        </p:nvSpPr>
        <p:spPr>
          <a:xfrm>
            <a:off x="302764" y="404664"/>
            <a:ext cx="3816424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2-6. </a:t>
            </a:r>
            <a:r>
              <a:rPr lang="ko-KR" altLang="en-US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서양 지도로 찾아낸 지리적 근거</a:t>
            </a:r>
            <a:endParaRPr lang="ko-KR" altLang="en-US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899592" y="5765572"/>
            <a:ext cx="7344816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lang="ko-KR" altLang="en-US"/>
            </a:pPr>
            <a:r>
              <a:rPr lang="ko-KR" altLang="en-US" sz="2400" dirty="0" smtClean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함경도에 속하여 그려진 동간도</a:t>
            </a:r>
            <a:endParaRPr lang="ko-KR" altLang="en-US" sz="2400" dirty="0">
              <a:solidFill>
                <a:schemeClr val="tx1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7" name="그림 개체 틀 2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899592" y="1268760"/>
            <a:ext cx="7416824" cy="405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07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79512" y="980728"/>
            <a:ext cx="3939676" cy="0"/>
          </a:xfrm>
          <a:prstGeom prst="line">
            <a:avLst/>
          </a:prstGeom>
          <a:noFill/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" name="직사각형 7"/>
          <p:cNvSpPr/>
          <p:nvPr/>
        </p:nvSpPr>
        <p:spPr>
          <a:xfrm>
            <a:off x="302764" y="404664"/>
            <a:ext cx="3816424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2-6. </a:t>
            </a:r>
            <a:r>
              <a:rPr lang="ko-KR" altLang="en-US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서양 지도로 찾아낸 지리적 근거</a:t>
            </a:r>
            <a:endParaRPr lang="ko-KR" altLang="en-US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899592" y="5765572"/>
            <a:ext cx="7344816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lang="ko-KR" altLang="en-US"/>
            </a:pPr>
            <a:r>
              <a:rPr lang="ko-KR" altLang="en-US" sz="2400" dirty="0" smtClean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압록강</a:t>
            </a:r>
            <a:r>
              <a:rPr lang="ko-KR" altLang="en-US" sz="24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과 </a:t>
            </a:r>
            <a:r>
              <a:rPr lang="ko-KR" altLang="en-US" sz="2400" dirty="0" smtClean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두만강 위에 그려진 국경선</a:t>
            </a:r>
            <a:endParaRPr lang="ko-KR" altLang="en-US" sz="2400" dirty="0">
              <a:solidFill>
                <a:schemeClr val="tx1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9" name="그림 개체 틀 2"/>
          <p:cNvPicPr>
            <a:picLocks noChangeAspect="1"/>
          </p:cNvPicPr>
          <p:nvPr/>
        </p:nvPicPr>
        <p:blipFill rotWithShape="1">
          <a:blip r:embed="rId2"/>
          <a:srcRect l="2050" r="2050"/>
          <a:stretch>
            <a:fillRect/>
          </a:stretch>
        </p:blipFill>
        <p:spPr>
          <a:xfrm>
            <a:off x="899592" y="1196752"/>
            <a:ext cx="7344816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0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79512" y="980728"/>
            <a:ext cx="3939676" cy="0"/>
          </a:xfrm>
          <a:prstGeom prst="line">
            <a:avLst/>
          </a:prstGeom>
          <a:noFill/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" name="직사각형 7"/>
          <p:cNvSpPr/>
          <p:nvPr/>
        </p:nvSpPr>
        <p:spPr>
          <a:xfrm>
            <a:off x="302764" y="403249"/>
            <a:ext cx="3816424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2-7. </a:t>
            </a:r>
            <a:r>
              <a:rPr lang="ko-KR" altLang="en-US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인공 위성으로 찾아낸 지리적 근거</a:t>
            </a:r>
            <a:endParaRPr lang="ko-KR" altLang="en-US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899592" y="5765572"/>
            <a:ext cx="7344816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lang="ko-KR" altLang="en-US"/>
            </a:pPr>
            <a:r>
              <a:rPr lang="ko-KR" altLang="en-US" sz="2400" dirty="0" smtClean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인공울타리 발견</a:t>
            </a:r>
            <a:endParaRPr lang="ko-KR" altLang="en-US" sz="2400" dirty="0">
              <a:solidFill>
                <a:schemeClr val="tx1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6" name="내용 개체 틀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755522" y="1417638"/>
            <a:ext cx="7931277" cy="366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37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79512" y="980728"/>
            <a:ext cx="3939676" cy="0"/>
          </a:xfrm>
          <a:prstGeom prst="line">
            <a:avLst/>
          </a:prstGeom>
          <a:noFill/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" name="직사각형 7"/>
          <p:cNvSpPr/>
          <p:nvPr/>
        </p:nvSpPr>
        <p:spPr>
          <a:xfrm>
            <a:off x="302764" y="404664"/>
            <a:ext cx="3816424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2-7. </a:t>
            </a:r>
            <a:r>
              <a:rPr lang="ko-KR" altLang="en-US" dirty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인공 위성으로 찾아낸 지리적 근거</a:t>
            </a:r>
            <a:endParaRPr lang="ko-KR" altLang="en-US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899592" y="5765572"/>
            <a:ext cx="7344816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lang="ko-KR" altLang="en-US"/>
            </a:pPr>
            <a:r>
              <a:rPr lang="en-US" altLang="ko-KR" sz="2400" dirty="0" smtClean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1712</a:t>
            </a:r>
            <a:r>
              <a:rPr lang="ko-KR" altLang="en-US" sz="2400" dirty="0" smtClean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년 당시의 추정 국경</a:t>
            </a:r>
            <a:endParaRPr lang="ko-KR" altLang="en-US" sz="2400" dirty="0">
              <a:solidFill>
                <a:schemeClr val="tx1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7" name="그림 개체 틀 4"/>
          <p:cNvPicPr>
            <a:picLocks noChangeAspect="1"/>
          </p:cNvPicPr>
          <p:nvPr/>
        </p:nvPicPr>
        <p:blipFill rotWithShape="1">
          <a:blip r:embed="rId2"/>
          <a:srcRect l="13380" r="13380"/>
          <a:stretch>
            <a:fillRect/>
          </a:stretch>
        </p:blipFill>
        <p:spPr>
          <a:xfrm>
            <a:off x="594938" y="1124744"/>
            <a:ext cx="8009510" cy="432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75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9144000" cy="6453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179512" y="980728"/>
            <a:ext cx="3960440" cy="0"/>
          </a:xfrm>
          <a:prstGeom prst="lin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직사각형 11"/>
          <p:cNvSpPr/>
          <p:nvPr/>
        </p:nvSpPr>
        <p:spPr>
          <a:xfrm>
            <a:off x="179512" y="487415"/>
            <a:ext cx="3816424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2-7. </a:t>
            </a:r>
            <a:r>
              <a:rPr lang="ko-KR" altLang="en-US" dirty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인공 위성으로 찾아낸 지리적 근거</a:t>
            </a:r>
            <a:endParaRPr lang="ko-KR" altLang="en-US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5" name="갈매기형 수장 4"/>
          <p:cNvSpPr/>
          <p:nvPr/>
        </p:nvSpPr>
        <p:spPr>
          <a:xfrm>
            <a:off x="4542583" y="2650744"/>
            <a:ext cx="576064" cy="2283420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647254" y="1808820"/>
            <a:ext cx="2628602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&lt;</a:t>
            </a:r>
            <a:r>
              <a:rPr lang="ko-KR" altLang="en-US" sz="20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역사적 기록</a:t>
            </a:r>
            <a:r>
              <a:rPr lang="en-US" altLang="ko-KR" sz="20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&gt;</a:t>
            </a:r>
            <a:endParaRPr lang="ko-KR" altLang="en-US" sz="2000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5868144" y="1814766"/>
            <a:ext cx="2628602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&lt;</a:t>
            </a:r>
            <a:r>
              <a:rPr lang="ko-KR" altLang="en-US" sz="20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영상 판독 결과</a:t>
            </a:r>
            <a:endParaRPr lang="ko-KR" altLang="en-US" sz="2000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659671" y="2623220"/>
            <a:ext cx="3480281" cy="6617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정계</a:t>
            </a:r>
            <a:r>
              <a:rPr lang="ko-KR" altLang="en-US" sz="2000" dirty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비 </a:t>
            </a:r>
            <a:r>
              <a:rPr lang="ko-KR" altLang="en-US" sz="20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건립 당시 양쪽의 강 물줄기를 경계로 함</a:t>
            </a:r>
            <a:endParaRPr lang="ko-KR" altLang="en-US" sz="2000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5340191" y="2636912"/>
            <a:ext cx="3480281" cy="6617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조선과 청의 국경이 압록강과 송화강이었음을 보여 줌 </a:t>
            </a:r>
            <a:endParaRPr lang="ko-KR" altLang="en-US" sz="2000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647254" y="4365104"/>
            <a:ext cx="3480281" cy="6617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err="1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토문강과</a:t>
            </a:r>
            <a:r>
              <a:rPr lang="ko-KR" altLang="en-US" sz="20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 정계비 사이를 돌무더기로 연결함</a:t>
            </a:r>
            <a:endParaRPr lang="ko-KR" altLang="en-US" sz="2000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5316135" y="4365104"/>
            <a:ext cx="3480281" cy="6617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실제로 </a:t>
            </a:r>
            <a:r>
              <a:rPr lang="ko-KR" altLang="en-US" sz="2000" dirty="0" err="1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토문강</a:t>
            </a:r>
            <a:r>
              <a:rPr lang="ko-KR" altLang="en-US" sz="2000" dirty="0" err="1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과</a:t>
            </a:r>
            <a:r>
              <a:rPr lang="ko-KR" altLang="en-US" sz="2000" dirty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ko-KR" altLang="en-US" sz="20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정계비 사이를 이은 돌무더기를 발견</a:t>
            </a:r>
            <a:endParaRPr lang="ko-KR" altLang="en-US" sz="2000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4077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79512" y="980728"/>
            <a:ext cx="3024336" cy="0"/>
          </a:xfrm>
          <a:prstGeom prst="lin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TextBox 4"/>
          <p:cNvSpPr txBox="1"/>
          <p:nvPr/>
        </p:nvSpPr>
        <p:spPr>
          <a:xfrm>
            <a:off x="35496" y="116632"/>
            <a:ext cx="6835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000" dirty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endParaRPr lang="ko-KR" altLang="en-US" sz="5000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467380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한국의 대책과 현재 상황</a:t>
            </a:r>
            <a:endParaRPr lang="ko-KR" altLang="en-US" sz="2000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79512" y="1124744"/>
            <a:ext cx="8784976" cy="5328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822228" y="1944216"/>
            <a:ext cx="4032448" cy="40770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1885년 1월</a:t>
            </a:r>
            <a:b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</a:br>
            <a:r>
              <a:rPr lang="en-US" altLang="ko-KR" sz="20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회령에서</a:t>
            </a:r>
            <a: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1차 </a:t>
            </a:r>
            <a:r>
              <a:rPr lang="en-US" altLang="ko-KR" sz="20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을유</a:t>
            </a:r>
            <a: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정해감계회담</a:t>
            </a:r>
            <a: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b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</a:br>
            <a: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/>
            </a:r>
            <a:b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</a:br>
            <a: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/>
            </a:r>
            <a:b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</a:br>
            <a:r>
              <a:rPr lang="en-US" altLang="ko-KR" sz="20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이중하</a:t>
            </a:r>
            <a: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정계비</a:t>
            </a:r>
            <a: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조사후</a:t>
            </a:r>
            <a: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강의발원조사를</a:t>
            </a:r>
            <a: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주장</a:t>
            </a:r>
            <a: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/>
            </a:r>
            <a:b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</a:br>
            <a: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/>
            </a:r>
            <a:b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</a:br>
            <a:r>
              <a:rPr lang="en-US" altLang="ko-KR" sz="20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청나라</a:t>
            </a:r>
            <a: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 smtClean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정계</a:t>
            </a:r>
            <a:r>
              <a:rPr lang="ko-KR" altLang="en-US" sz="2000" dirty="0" smtClean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비 </a:t>
            </a:r>
            <a:r>
              <a:rPr lang="en-US" altLang="ko-KR" sz="2000" dirty="0" err="1" smtClean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중요하지</a:t>
            </a:r>
            <a:r>
              <a:rPr lang="en-US" altLang="ko-KR" sz="2000" dirty="0" smtClean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않다고</a:t>
            </a:r>
            <a: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주장</a:t>
            </a:r>
            <a: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/>
            </a:r>
            <a:b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</a:br>
            <a: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/>
            </a:r>
            <a:b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</a:br>
            <a:r>
              <a:rPr lang="en-US" altLang="ko-KR" sz="20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갈등으로</a:t>
            </a:r>
            <a: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마무리</a:t>
            </a:r>
            <a:r>
              <a:rPr lang="en-US" altLang="ko-KR" sz="1600" dirty="0">
                <a:solidFill>
                  <a:schemeClr val="tx1"/>
                </a:solidFill>
                <a:latin typeface="맑은 고딕" charset="0"/>
                <a:ea typeface="맑은 고딕" charset="0"/>
              </a:rPr>
              <a:t/>
            </a:r>
            <a:br>
              <a:rPr lang="en-US" altLang="ko-KR" sz="1600" dirty="0">
                <a:solidFill>
                  <a:schemeClr val="tx1"/>
                </a:solidFill>
                <a:latin typeface="맑은 고딕" charset="0"/>
                <a:ea typeface="맑은 고딕" charset="0"/>
              </a:rPr>
            </a:br>
            <a:endParaRPr lang="ko-KR" altLang="en-US" sz="1600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87524" y="1340768"/>
            <a:ext cx="3816424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3-1. </a:t>
            </a:r>
            <a:r>
              <a:rPr lang="ko-KR" altLang="en-US" dirty="0" err="1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을유정해감계회담</a:t>
            </a:r>
            <a:endParaRPr lang="ko-KR" altLang="en-US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10" y="1944217"/>
            <a:ext cx="4447306" cy="4149079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79512" y="980728"/>
            <a:ext cx="3905622" cy="0"/>
          </a:xfrm>
          <a:prstGeom prst="line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직사각형 6"/>
          <p:cNvSpPr/>
          <p:nvPr/>
        </p:nvSpPr>
        <p:spPr>
          <a:xfrm>
            <a:off x="179512" y="1124744"/>
            <a:ext cx="8784976" cy="5328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822228" y="1124744"/>
            <a:ext cx="4032448" cy="48965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2차회담 1887년 4월 </a:t>
            </a:r>
            <a:r>
              <a:rPr lang="en-US" altLang="ko-KR" sz="20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회령에서</a:t>
            </a:r>
            <a: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/>
            </a:r>
            <a:b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</a:br>
            <a: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/>
            </a:r>
            <a:b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</a:br>
            <a:r>
              <a:rPr lang="en-US" altLang="ko-KR" sz="20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정부는</a:t>
            </a:r>
            <a: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이중하를</a:t>
            </a:r>
            <a: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다시</a:t>
            </a:r>
            <a: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토문감개사로</a:t>
            </a:r>
            <a: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임명</a:t>
            </a:r>
            <a: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/>
            </a:r>
            <a:b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</a:br>
            <a: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b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</a:br>
            <a:r>
              <a:rPr lang="en-US" altLang="ko-KR" sz="20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두만과</a:t>
            </a:r>
            <a: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도문이</a:t>
            </a:r>
            <a: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같음은</a:t>
            </a:r>
            <a: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인정</a:t>
            </a:r>
            <a: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/>
            </a:r>
            <a:b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</a:br>
            <a:r>
              <a:rPr lang="en-US" altLang="ko-KR" sz="20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하지만</a:t>
            </a:r>
            <a: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두만과</a:t>
            </a:r>
            <a: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토문이</a:t>
            </a:r>
            <a: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 smtClean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같다는</a:t>
            </a:r>
            <a:r>
              <a:rPr lang="en-US" altLang="ko-KR" sz="2000" dirty="0" smtClean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건 </a:t>
            </a:r>
            <a:r>
              <a:rPr lang="en-US" altLang="ko-KR" sz="20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억지</a:t>
            </a:r>
            <a: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/>
            </a:r>
            <a:b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</a:br>
            <a: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/>
            </a:r>
            <a:b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</a:br>
            <a:r>
              <a:rPr lang="en-US" altLang="ko-KR" sz="20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청나라는</a:t>
            </a:r>
            <a: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군사로</a:t>
            </a:r>
            <a: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협박</a:t>
            </a:r>
            <a: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/>
            </a:r>
            <a:b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</a:br>
            <a: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/>
            </a:r>
            <a:b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</a:br>
            <a:r>
              <a:rPr lang="en-US" altLang="ko-KR" sz="20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이에</a:t>
            </a:r>
            <a: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이중하는</a:t>
            </a:r>
            <a: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b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</a:br>
            <a:r>
              <a:rPr lang="en-US" altLang="ko-KR" sz="20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내머리는</a:t>
            </a:r>
            <a: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잘라가도</a:t>
            </a:r>
            <a: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국토는</a:t>
            </a:r>
            <a: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잘라갈수없을것</a:t>
            </a:r>
            <a: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이라며</a:t>
            </a:r>
            <a: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단호히</a:t>
            </a:r>
            <a: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거부</a:t>
            </a:r>
            <a: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/>
            </a:r>
            <a:b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</a:br>
            <a:r>
              <a:rPr lang="en-US" altLang="ko-KR" sz="1600" dirty="0">
                <a:solidFill>
                  <a:schemeClr val="tx1"/>
                </a:solidFill>
                <a:latin typeface="맑은 고딕" charset="0"/>
                <a:ea typeface="맑은 고딕" charset="0"/>
              </a:rPr>
              <a:t/>
            </a:r>
            <a:br>
              <a:rPr lang="en-US" altLang="ko-KR" sz="1600" dirty="0">
                <a:solidFill>
                  <a:schemeClr val="tx1"/>
                </a:solidFill>
                <a:latin typeface="맑은 고딕" charset="0"/>
                <a:ea typeface="맑은 고딕" charset="0"/>
              </a:rPr>
            </a:br>
            <a:endParaRPr lang="ko-KR" altLang="en-US" sz="1600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79512" y="476672"/>
            <a:ext cx="3816424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3-1. </a:t>
            </a:r>
            <a:r>
              <a:rPr lang="ko-KR" altLang="en-US" dirty="0" err="1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을유정해감계회담</a:t>
            </a:r>
            <a:endParaRPr lang="ko-KR" altLang="en-US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12" name="그림 11" descr="C:/Users/ë°ê¸°ë¹/AppData/Roaming/PolarisOffice/ETemp/10152_21608736/fImage96624618467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1124744"/>
            <a:ext cx="4392488" cy="4896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744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79512" y="980728"/>
            <a:ext cx="3905622" cy="0"/>
          </a:xfrm>
          <a:prstGeom prst="line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직사각형 6"/>
          <p:cNvSpPr/>
          <p:nvPr/>
        </p:nvSpPr>
        <p:spPr>
          <a:xfrm>
            <a:off x="179512" y="1124744"/>
            <a:ext cx="8784976" cy="5328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283968" y="1124744"/>
            <a:ext cx="4570708" cy="48965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0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algn="ctr"/>
            <a:r>
              <a:rPr lang="en-US" altLang="ko-KR" sz="2000" dirty="0" err="1" smtClean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청나라는</a:t>
            </a:r>
            <a:r>
              <a:rPr lang="en-US" altLang="ko-KR" sz="2000" dirty="0" smtClean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3차 </a:t>
            </a:r>
            <a:r>
              <a:rPr lang="en-US" altLang="ko-KR" sz="20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회담을</a:t>
            </a:r>
            <a: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제시</a:t>
            </a:r>
            <a: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/>
            </a:r>
            <a:b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</a:br>
            <a: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/>
            </a:r>
            <a:b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</a:br>
            <a:r>
              <a:rPr lang="en-US" altLang="ko-KR" sz="20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이중하는</a:t>
            </a:r>
            <a: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청나라가</a:t>
            </a:r>
            <a: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협박하는</a:t>
            </a:r>
            <a: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상황이</a:t>
            </a:r>
            <a: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되풀이</a:t>
            </a:r>
            <a: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 smtClean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되지</a:t>
            </a:r>
            <a:r>
              <a:rPr lang="en-US" altLang="ko-KR" sz="2000" dirty="0" smtClean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 smtClean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않기</a:t>
            </a:r>
            <a:r>
              <a:rPr lang="en-US" altLang="ko-KR" sz="2000" dirty="0" smtClean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위해</a:t>
            </a:r>
            <a: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양국</a:t>
            </a:r>
            <a: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정부의</a:t>
            </a:r>
            <a: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사전</a:t>
            </a:r>
            <a: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조정이</a:t>
            </a:r>
            <a: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필요하다</a:t>
            </a:r>
            <a: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주장</a:t>
            </a:r>
            <a: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/>
            </a:r>
            <a:b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</a:br>
            <a: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/>
            </a:r>
            <a:b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</a:br>
            <a:r>
              <a:rPr lang="en-US" altLang="ko-KR" sz="20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한국</a:t>
            </a:r>
            <a: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정부는</a:t>
            </a:r>
            <a: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홍단수를</a:t>
            </a:r>
            <a: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경계로</a:t>
            </a:r>
            <a: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하자는</a:t>
            </a:r>
            <a: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제의를</a:t>
            </a:r>
            <a: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위안스카이에게</a:t>
            </a:r>
            <a: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전함</a:t>
            </a:r>
            <a: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/>
            </a:r>
            <a:b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</a:br>
            <a: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/>
            </a:r>
            <a:b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</a:br>
            <a:r>
              <a:rPr lang="en-US" altLang="ko-KR" sz="20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청나라는</a:t>
            </a:r>
            <a: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양국정부의</a:t>
            </a:r>
            <a: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직접</a:t>
            </a:r>
            <a: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교섭을</a:t>
            </a:r>
            <a: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원함</a:t>
            </a:r>
            <a: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/>
            </a:r>
            <a:b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</a:br>
            <a: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/>
            </a:r>
            <a:b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</a:br>
            <a:r>
              <a:rPr lang="en-US" altLang="ko-KR" sz="20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자연스레</a:t>
            </a:r>
            <a: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 smtClean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중단</a:t>
            </a:r>
            <a: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/>
            </a:r>
            <a:b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</a:br>
            <a:r>
              <a:rPr lang="en-US" altLang="ko-KR" sz="16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/>
            </a:r>
            <a:br>
              <a:rPr lang="en-US" altLang="ko-KR" sz="16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</a:br>
            <a:endParaRPr lang="ko-KR" altLang="en-US" sz="1600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79512" y="476672"/>
            <a:ext cx="3816424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3-1. </a:t>
            </a:r>
            <a:r>
              <a:rPr lang="ko-KR" altLang="en-US" dirty="0" err="1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을유정해감계회담</a:t>
            </a:r>
            <a:endParaRPr lang="ko-KR" altLang="en-US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8" name="그림 7" descr="C:/Users/ë°ê¸°ë¹/AppData/Roaming/PolarisOffice/ETemp/10152_21608736/fImage4713585741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182043"/>
            <a:ext cx="3753808" cy="4855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151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79512" y="980728"/>
            <a:ext cx="3905622" cy="0"/>
          </a:xfrm>
          <a:prstGeom prst="line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직사각형 6"/>
          <p:cNvSpPr/>
          <p:nvPr/>
        </p:nvSpPr>
        <p:spPr>
          <a:xfrm>
            <a:off x="179512" y="1124744"/>
            <a:ext cx="8784976" cy="5328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79512" y="1137380"/>
            <a:ext cx="4570708" cy="48965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508000" eaLnBrk="0"/>
            <a:endParaRPr lang="en-US" altLang="ko-KR" sz="2000" dirty="0" smtClean="0">
              <a:solidFill>
                <a:srgbClr val="000000"/>
              </a:solidFill>
              <a:latin typeface="나눔바른고딕" pitchFamily="50" charset="-127"/>
              <a:ea typeface="나눔바른고딕" pitchFamily="50" charset="-127"/>
            </a:endParaRPr>
          </a:p>
          <a:p>
            <a:pPr algn="r" defTabSz="508000" eaLnBrk="0"/>
            <a:endParaRPr lang="en-US" altLang="ko-KR" sz="2000" dirty="0">
              <a:solidFill>
                <a:srgbClr val="000000"/>
              </a:solidFill>
              <a:latin typeface="나눔바른고딕" pitchFamily="50" charset="-127"/>
              <a:ea typeface="나눔바른고딕" pitchFamily="50" charset="-127"/>
            </a:endParaRPr>
          </a:p>
          <a:p>
            <a:pPr algn="r" defTabSz="508000" eaLnBrk="0"/>
            <a:r>
              <a:rPr lang="en-US" altLang="ko-KR" sz="2000" dirty="0" smtClean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1897</a:t>
            </a:r>
            <a:r>
              <a:rPr lang="en-US" altLang="ko-KR" sz="20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년, </a:t>
            </a:r>
            <a:r>
              <a:rPr lang="en-US" altLang="ko-KR" sz="20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함경북도</a:t>
            </a:r>
            <a:r>
              <a:rPr lang="en-US" altLang="ko-KR" sz="20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관찰사</a:t>
            </a:r>
            <a:r>
              <a:rPr lang="en-US" altLang="ko-KR" sz="20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조존우</a:t>
            </a:r>
            <a:endParaRPr lang="ko-KR" altLang="en-US" sz="1200" dirty="0">
              <a:solidFill>
                <a:srgbClr val="000000"/>
              </a:solidFill>
              <a:latin typeface="나눔바른고딕" pitchFamily="50" charset="-127"/>
              <a:ea typeface="나눔바른고딕" pitchFamily="50" charset="-127"/>
            </a:endParaRPr>
          </a:p>
          <a:p>
            <a:pPr algn="r" defTabSz="508000"/>
            <a:r>
              <a:rPr lang="en-US" altLang="ko-KR" sz="20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 </a:t>
            </a:r>
            <a:r>
              <a:rPr lang="en-US" altLang="ko-KR" sz="20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백두산정계비와</a:t>
            </a:r>
            <a:r>
              <a:rPr lang="en-US" altLang="ko-KR" sz="20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그 </a:t>
            </a:r>
            <a:r>
              <a:rPr lang="en-US" altLang="ko-KR" sz="20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일대의</a:t>
            </a:r>
            <a:r>
              <a:rPr lang="en-US" altLang="ko-KR" sz="20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분수령의</a:t>
            </a:r>
            <a:r>
              <a:rPr lang="en-US" altLang="ko-KR" sz="20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smtClean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강</a:t>
            </a:r>
            <a:r>
              <a:rPr lang="ko-KR" altLang="en-US" sz="2000" dirty="0" smtClean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수</a:t>
            </a:r>
            <a:r>
              <a:rPr lang="en-US" altLang="ko-KR" sz="2000" dirty="0" smtClean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에 </a:t>
            </a:r>
            <a:r>
              <a:rPr lang="en-US" altLang="ko-KR" sz="20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관해</a:t>
            </a:r>
            <a:r>
              <a:rPr lang="en-US" altLang="ko-KR" sz="20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조사</a:t>
            </a:r>
            <a:r>
              <a:rPr lang="en-US" altLang="ko-KR" sz="20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, </a:t>
            </a:r>
            <a:r>
              <a:rPr lang="en-US" altLang="ko-KR" sz="20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보고</a:t>
            </a:r>
            <a:endParaRPr lang="ko-KR" altLang="en-US" sz="1200" dirty="0">
              <a:solidFill>
                <a:srgbClr val="000000"/>
              </a:solidFill>
              <a:latin typeface="나눔바른고딕" pitchFamily="50" charset="-127"/>
              <a:ea typeface="나눔바른고딕" pitchFamily="50" charset="-127"/>
            </a:endParaRPr>
          </a:p>
          <a:p>
            <a:pPr algn="r" defTabSz="508000"/>
            <a:r>
              <a:rPr lang="en-US" altLang="ko-KR" sz="20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 </a:t>
            </a:r>
            <a:r>
              <a:rPr lang="en-US" altLang="ko-KR" sz="20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도본과</a:t>
            </a:r>
            <a:r>
              <a:rPr lang="en-US" altLang="ko-KR" sz="20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대요</a:t>
            </a:r>
            <a:r>
              <a:rPr lang="en-US" altLang="ko-KR" sz="20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설명서인</a:t>
            </a:r>
            <a:r>
              <a:rPr lang="en-US" altLang="ko-KR" sz="20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담판오조</a:t>
            </a:r>
            <a:r>
              <a:rPr lang="en-US" altLang="ko-KR" sz="20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제출</a:t>
            </a:r>
            <a:r>
              <a:rPr lang="en-US" altLang="ko-KR" sz="20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/>
            </a:r>
            <a:br>
              <a:rPr lang="en-US" altLang="ko-KR" sz="20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</a:br>
            <a:r>
              <a:rPr lang="en-US" altLang="ko-KR" sz="20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/>
            </a:r>
            <a:br>
              <a:rPr lang="en-US" altLang="ko-KR" sz="20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</a:br>
            <a:r>
              <a:rPr lang="en-US" altLang="ko-KR" sz="20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 1898년 </a:t>
            </a:r>
            <a:r>
              <a:rPr lang="en-US" altLang="ko-KR" sz="20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이종관의</a:t>
            </a:r>
            <a:r>
              <a:rPr lang="en-US" altLang="ko-KR" sz="20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현지답사를</a:t>
            </a:r>
            <a:r>
              <a:rPr lang="en-US" altLang="ko-KR" sz="20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통해</a:t>
            </a:r>
            <a:r>
              <a:rPr lang="en-US" altLang="ko-KR" sz="20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정부는</a:t>
            </a:r>
            <a:r>
              <a:rPr lang="en-US" altLang="ko-KR" sz="20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연해주와</a:t>
            </a:r>
            <a:r>
              <a:rPr lang="en-US" altLang="ko-KR" sz="20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간도가</a:t>
            </a:r>
            <a:r>
              <a:rPr lang="en-US" altLang="ko-KR" sz="20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우리</a:t>
            </a:r>
            <a:r>
              <a:rPr lang="en-US" altLang="ko-KR" sz="20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국토임을</a:t>
            </a:r>
            <a:r>
              <a:rPr lang="en-US" altLang="ko-KR" sz="20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확신</a:t>
            </a:r>
            <a:r>
              <a:rPr lang="en-US" altLang="ko-KR" sz="20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/>
            </a:r>
            <a:br>
              <a:rPr lang="en-US" altLang="ko-KR" sz="20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</a:br>
            <a:r>
              <a:rPr lang="en-US" altLang="ko-KR" sz="20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/>
            </a:r>
            <a:br>
              <a:rPr lang="en-US" altLang="ko-KR" sz="20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</a:br>
            <a:r>
              <a:rPr lang="en-US" altLang="ko-KR" sz="20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1901</a:t>
            </a:r>
            <a:r>
              <a:rPr lang="en-US" altLang="ko-KR" sz="2000" dirty="0" smtClean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년 </a:t>
            </a:r>
            <a:r>
              <a:rPr lang="en-US" altLang="ko-KR" sz="2000" dirty="0" err="1" smtClean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회령에</a:t>
            </a:r>
            <a:r>
              <a:rPr lang="en-US" altLang="ko-KR" sz="2000" dirty="0" smtClean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변계경무서</a:t>
            </a:r>
            <a:r>
              <a:rPr lang="en-US" altLang="ko-KR" sz="20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설치</a:t>
            </a:r>
            <a:r>
              <a:rPr lang="en-US" altLang="ko-KR" sz="2400" b="1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/>
            </a:r>
            <a:br>
              <a:rPr lang="en-US" altLang="ko-KR" sz="2400" b="1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</a:br>
            <a:r>
              <a:rPr lang="en-US" altLang="ko-KR" sz="2400" b="1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/>
            </a:r>
            <a:br>
              <a:rPr lang="en-US" altLang="ko-KR" sz="2400" b="1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</a:br>
            <a: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/>
            </a:r>
            <a:b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</a:br>
            <a:r>
              <a:rPr lang="en-US" altLang="ko-KR" sz="16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/>
            </a:r>
            <a:br>
              <a:rPr lang="en-US" altLang="ko-KR" sz="16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</a:br>
            <a:endParaRPr lang="ko-KR" altLang="en-US" sz="1600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79512" y="476672"/>
            <a:ext cx="3816424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3-2. </a:t>
            </a:r>
            <a:r>
              <a:rPr lang="ko-KR" altLang="en-US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대한제국의 적극 대책</a:t>
            </a:r>
            <a:endParaRPr lang="ko-KR" altLang="en-US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11" name="그림 10" descr="C:/Users/ë°ê¸°ë¹/AppData/Roaming/PolarisOffice/ETemp/10152_21608736/fImage68382938467.jpeg">
            <a:hlinkClick r:id="rId2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137380"/>
            <a:ext cx="3960440" cy="4896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417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직사각형 54"/>
          <p:cNvSpPr/>
          <p:nvPr/>
        </p:nvSpPr>
        <p:spPr>
          <a:xfrm>
            <a:off x="0" y="2204864"/>
            <a:ext cx="9144000" cy="25202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TextBox 65"/>
          <p:cNvSpPr txBox="1"/>
          <p:nvPr/>
        </p:nvSpPr>
        <p:spPr>
          <a:xfrm>
            <a:off x="-324544" y="1764105"/>
            <a:ext cx="2915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목차</a:t>
            </a:r>
            <a:endParaRPr lang="ko-KR" altLang="en-US" sz="3200" b="1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186806" y="2602607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2-6</a:t>
            </a:r>
            <a:endParaRPr lang="ko-KR" altLang="en-US" sz="32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6" name="타원 55"/>
          <p:cNvSpPr/>
          <p:nvPr/>
        </p:nvSpPr>
        <p:spPr>
          <a:xfrm>
            <a:off x="539552" y="2780928"/>
            <a:ext cx="1440160" cy="1440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타원 56"/>
          <p:cNvSpPr/>
          <p:nvPr/>
        </p:nvSpPr>
        <p:spPr>
          <a:xfrm>
            <a:off x="2771800" y="2780928"/>
            <a:ext cx="1440160" cy="1440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타원 57"/>
          <p:cNvSpPr/>
          <p:nvPr/>
        </p:nvSpPr>
        <p:spPr>
          <a:xfrm>
            <a:off x="5004048" y="2780928"/>
            <a:ext cx="1440160" cy="1440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타원 58"/>
          <p:cNvSpPr/>
          <p:nvPr/>
        </p:nvSpPr>
        <p:spPr>
          <a:xfrm>
            <a:off x="7236296" y="2780928"/>
            <a:ext cx="1440160" cy="1440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TextBox 45"/>
          <p:cNvSpPr txBox="1"/>
          <p:nvPr/>
        </p:nvSpPr>
        <p:spPr>
          <a:xfrm>
            <a:off x="755576" y="3038695"/>
            <a:ext cx="10081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서양 </a:t>
            </a:r>
            <a:r>
              <a:rPr lang="ko-KR" altLang="en-US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지도</a:t>
            </a:r>
            <a:r>
              <a:rPr lang="ko-KR" altLang="en-US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로 </a:t>
            </a:r>
            <a:r>
              <a:rPr lang="ko-KR" altLang="en-US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찾아낸 지리적 근거</a:t>
            </a:r>
            <a:endParaRPr lang="en-US" altLang="ko-KR" sz="16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998925" y="3038695"/>
            <a:ext cx="10081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인공위성으</a:t>
            </a:r>
            <a:r>
              <a:rPr lang="ko-KR" altLang="en-US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로 </a:t>
            </a:r>
            <a:r>
              <a:rPr lang="ko-KR" altLang="en-US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찾아낸 지리적 근거</a:t>
            </a:r>
            <a:endParaRPr lang="ko-KR" altLang="en-US" sz="1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220072" y="3023954"/>
            <a:ext cx="1008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한국의 대책과 현재 상황</a:t>
            </a:r>
            <a:endParaRPr lang="ko-KR" altLang="en-US" sz="1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452320" y="3131676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대한제국</a:t>
            </a:r>
            <a:r>
              <a:rPr lang="ko-KR" altLang="en-US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의 </a:t>
            </a:r>
            <a:r>
              <a:rPr lang="ko-KR" altLang="en-US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적극 대책</a:t>
            </a:r>
            <a:endParaRPr lang="ko-KR" altLang="en-US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60" name="타원 59"/>
          <p:cNvSpPr/>
          <p:nvPr/>
        </p:nvSpPr>
        <p:spPr>
          <a:xfrm>
            <a:off x="611560" y="2852936"/>
            <a:ext cx="1296144" cy="1296144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타원 60"/>
          <p:cNvSpPr/>
          <p:nvPr/>
        </p:nvSpPr>
        <p:spPr>
          <a:xfrm>
            <a:off x="2843808" y="2852936"/>
            <a:ext cx="1296144" cy="1296144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타원 61"/>
          <p:cNvSpPr/>
          <p:nvPr/>
        </p:nvSpPr>
        <p:spPr>
          <a:xfrm>
            <a:off x="5076056" y="2852936"/>
            <a:ext cx="1296144" cy="1296144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타원 64"/>
          <p:cNvSpPr/>
          <p:nvPr/>
        </p:nvSpPr>
        <p:spPr>
          <a:xfrm>
            <a:off x="7308304" y="2852936"/>
            <a:ext cx="1296144" cy="1296144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238795" y="2625963"/>
            <a:ext cx="1066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solidFill>
                  <a:schemeClr val="bg1"/>
                </a:solidFill>
                <a:latin typeface="나눔고딕" charset="-127"/>
                <a:ea typeface="나눔고딕" charset="-127"/>
              </a:rPr>
              <a:t>2-7</a:t>
            </a:r>
            <a:endParaRPr lang="ko-KR" altLang="en-US" sz="3200" b="1" dirty="0">
              <a:solidFill>
                <a:schemeClr val="bg1"/>
              </a:solidFill>
              <a:latin typeface="나눔고딕" charset="-127"/>
              <a:ea typeface="나눔고딕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01009" y="2636912"/>
            <a:ext cx="468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latin typeface="나눔고딕" charset="-127"/>
                <a:ea typeface="나눔고딕" charset="-127"/>
              </a:rPr>
              <a:t>3</a:t>
            </a:r>
            <a:endParaRPr lang="ko-KR" altLang="en-US" sz="3200" b="1" dirty="0">
              <a:solidFill>
                <a:schemeClr val="bg1"/>
              </a:solidFill>
              <a:latin typeface="나눔고딕" charset="-127"/>
              <a:ea typeface="나눔고딕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32240" y="2699628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solidFill>
                  <a:schemeClr val="bg1"/>
                </a:solidFill>
                <a:latin typeface="나눔고딕" charset="-127"/>
                <a:ea typeface="나눔고딕" charset="-127"/>
              </a:rPr>
              <a:t>3-1</a:t>
            </a:r>
            <a:endParaRPr lang="ko-KR" altLang="en-US" sz="3200" b="1" dirty="0">
              <a:solidFill>
                <a:schemeClr val="bg1"/>
              </a:solidFill>
              <a:latin typeface="나눔고딕" charset="-127"/>
              <a:ea typeface="나눔고딕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620053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79512" y="980728"/>
            <a:ext cx="3905622" cy="0"/>
          </a:xfrm>
          <a:prstGeom prst="line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직사각형 6"/>
          <p:cNvSpPr/>
          <p:nvPr/>
        </p:nvSpPr>
        <p:spPr>
          <a:xfrm>
            <a:off x="179512" y="1124744"/>
            <a:ext cx="8784976" cy="5328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79512" y="1137380"/>
            <a:ext cx="4570708" cy="48965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508000" eaLnBrk="0"/>
            <a:endParaRPr lang="en-US" altLang="ko-KR" sz="2000" dirty="0" smtClean="0">
              <a:solidFill>
                <a:srgbClr val="000000"/>
              </a:solidFill>
              <a:latin typeface="나눔바른고딕" pitchFamily="50" charset="-127"/>
              <a:ea typeface="나눔바른고딕" pitchFamily="50" charset="-127"/>
            </a:endParaRPr>
          </a:p>
          <a:p>
            <a:pPr algn="r" defTabSz="508000" eaLnBrk="0"/>
            <a:endParaRPr lang="en-US" altLang="ko-KR" sz="2000" dirty="0">
              <a:solidFill>
                <a:srgbClr val="000000"/>
              </a:solidFill>
              <a:latin typeface="나눔바른고딕" pitchFamily="50" charset="-127"/>
              <a:ea typeface="나눔바른고딕" pitchFamily="50" charset="-127"/>
            </a:endParaRPr>
          </a:p>
          <a:p>
            <a:pPr algn="r" defTabSz="508000" eaLnBrk="0"/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1902년,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이범윤을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간도시찰원에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임명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,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간도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실태를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조사</a:t>
            </a:r>
            <a:endParaRPr lang="ko-KR" altLang="en-US" sz="1050" dirty="0">
              <a:solidFill>
                <a:srgbClr val="000000"/>
              </a:solidFill>
              <a:latin typeface="나눔바른고딕" pitchFamily="50" charset="-127"/>
              <a:ea typeface="나눔바른고딕" pitchFamily="50" charset="-127"/>
            </a:endParaRPr>
          </a:p>
          <a:p>
            <a:pPr algn="r" defTabSz="508000"/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b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</a:b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이범윤이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적극적인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대책을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건의하자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의정부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참정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김규홍이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   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간도주민보호관의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파견이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필요하다</a:t>
            </a:r>
            <a:endParaRPr lang="ko-KR" altLang="en-US" sz="1050" dirty="0">
              <a:solidFill>
                <a:srgbClr val="000000"/>
              </a:solidFill>
              <a:latin typeface="나눔바른고딕" pitchFamily="50" charset="-127"/>
              <a:ea typeface="나눔바른고딕" pitchFamily="50" charset="-127"/>
            </a:endParaRPr>
          </a:p>
          <a:p>
            <a:pPr algn="r" defTabSz="508000"/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b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</a:b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정부는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이범윤을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북변간도관리사로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임명</a:t>
            </a:r>
            <a:endParaRPr lang="ko-KR" altLang="en-US" sz="1050" dirty="0">
              <a:solidFill>
                <a:srgbClr val="000000"/>
              </a:solidFill>
              <a:latin typeface="나눔바른고딕" pitchFamily="50" charset="-127"/>
              <a:ea typeface="나눔바른고딕" pitchFamily="50" charset="-127"/>
            </a:endParaRPr>
          </a:p>
          <a:p>
            <a:pPr algn="r" defTabSz="508000"/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b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</a:b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간도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주민에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대한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직접적인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관할권을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행사하도록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조처</a:t>
            </a:r>
            <a:endParaRPr lang="ko-KR" altLang="en-US" sz="1050" dirty="0">
              <a:solidFill>
                <a:srgbClr val="000000"/>
              </a:solidFill>
              <a:latin typeface="나눔바른고딕" pitchFamily="50" charset="-127"/>
              <a:ea typeface="나눔바른고딕" pitchFamily="50" charset="-127"/>
            </a:endParaRPr>
          </a:p>
          <a:p>
            <a:pPr algn="r" defTabSz="508000"/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 </a:t>
            </a:r>
            <a:b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</a:b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이범윤은간도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주민을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보호하려면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무력이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필요하다고하고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본국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군대가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출동하면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국제분쟁이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야기될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염려가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있다</a:t>
            </a:r>
            <a:endParaRPr lang="ko-KR" altLang="en-US" sz="1050" dirty="0">
              <a:solidFill>
                <a:srgbClr val="000000"/>
              </a:solidFill>
              <a:latin typeface="나눔바른고딕" pitchFamily="50" charset="-127"/>
              <a:ea typeface="나눔바른고딕" pitchFamily="50" charset="-127"/>
            </a:endParaRPr>
          </a:p>
          <a:p>
            <a:pPr algn="r" defTabSz="508000"/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 </a:t>
            </a:r>
            <a:b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</a:b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청나라와의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잦은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충돌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/>
            </a:r>
            <a:b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</a:b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 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사병을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모아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병영을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이루어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간도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주민을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보호한다</a:t>
            </a:r>
            <a:endParaRPr lang="ko-KR" altLang="en-US" sz="1050" dirty="0">
              <a:solidFill>
                <a:srgbClr val="000000"/>
              </a:solidFill>
              <a:latin typeface="나눔바른고딕" pitchFamily="50" charset="-127"/>
              <a:ea typeface="나눔바른고딕" pitchFamily="50" charset="-127"/>
            </a:endParaRPr>
          </a:p>
          <a:p>
            <a:pPr defTabSz="508000" eaLnBrk="0"/>
            <a:r>
              <a:rPr lang="en-US" altLang="ko-KR" sz="2400" dirty="0">
                <a:solidFill>
                  <a:schemeClr val="tx1"/>
                </a:solidFill>
                <a:latin typeface="맑은 고딕" charset="0"/>
                <a:ea typeface="맑은 고딕" charset="0"/>
              </a:rPr>
              <a:t/>
            </a:r>
            <a:br>
              <a:rPr lang="en-US" altLang="ko-KR" sz="2400" dirty="0">
                <a:solidFill>
                  <a:schemeClr val="tx1"/>
                </a:solidFill>
                <a:latin typeface="맑은 고딕" charset="0"/>
                <a:ea typeface="맑은 고딕" charset="0"/>
              </a:rPr>
            </a:br>
            <a: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/>
            </a:r>
            <a:b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</a:br>
            <a:r>
              <a:rPr lang="en-US" altLang="ko-KR" sz="16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/>
            </a:r>
            <a:br>
              <a:rPr lang="en-US" altLang="ko-KR" sz="16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</a:br>
            <a:endParaRPr lang="ko-KR" altLang="en-US" sz="1600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79512" y="476672"/>
            <a:ext cx="3816424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3-2. </a:t>
            </a:r>
            <a:r>
              <a:rPr lang="ko-KR" altLang="en-US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대한제국의 적극 대책</a:t>
            </a:r>
            <a:endParaRPr lang="ko-KR" altLang="en-US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8" name="그림 7" descr="C:/Users/ë°ê¸°ë¹/AppData/Roaming/PolarisOffice/ETemp/10152_21608736/fImage527941906334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147" y="1189647"/>
            <a:ext cx="4095546" cy="46931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863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79512" y="980728"/>
            <a:ext cx="3905622" cy="0"/>
          </a:xfrm>
          <a:prstGeom prst="line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직사각형 6"/>
          <p:cNvSpPr/>
          <p:nvPr/>
        </p:nvSpPr>
        <p:spPr>
          <a:xfrm>
            <a:off x="179512" y="1124744"/>
            <a:ext cx="8784976" cy="5328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79512" y="1137380"/>
            <a:ext cx="4570708" cy="48965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508000" eaLnBrk="0"/>
            <a:endParaRPr lang="en-US" altLang="ko-KR" sz="2000" dirty="0" smtClean="0">
              <a:solidFill>
                <a:srgbClr val="000000"/>
              </a:solidFill>
              <a:latin typeface="나눔바른고딕" pitchFamily="50" charset="-127"/>
              <a:ea typeface="나눔바른고딕" pitchFamily="50" charset="-127"/>
            </a:endParaRPr>
          </a:p>
          <a:p>
            <a:pPr algn="r" defTabSz="508000" eaLnBrk="0"/>
            <a:endParaRPr lang="en-US" altLang="ko-KR" sz="2000" dirty="0">
              <a:solidFill>
                <a:srgbClr val="000000"/>
              </a:solidFill>
              <a:latin typeface="나눔바른고딕" pitchFamily="50" charset="-127"/>
              <a:ea typeface="나눔바른고딕" pitchFamily="50" charset="-127"/>
            </a:endParaRPr>
          </a:p>
          <a:p>
            <a:pPr algn="r" defTabSz="508000" eaLnBrk="0"/>
            <a:r>
              <a:rPr lang="en-US" altLang="ko-KR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1904년  </a:t>
            </a:r>
            <a:r>
              <a:rPr lang="en-US" altLang="ko-KR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국경</a:t>
            </a:r>
            <a:r>
              <a:rPr lang="en-US" altLang="ko-KR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문제의</a:t>
            </a:r>
            <a:r>
              <a:rPr lang="en-US" altLang="ko-KR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정식</a:t>
            </a:r>
            <a:r>
              <a:rPr lang="en-US" altLang="ko-KR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해결에</a:t>
            </a:r>
            <a:r>
              <a:rPr lang="en-US" altLang="ko-KR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앞서</a:t>
            </a:r>
            <a:r>
              <a:rPr lang="en-US" altLang="ko-KR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잠정적인</a:t>
            </a:r>
            <a:r>
              <a:rPr lang="en-US" altLang="ko-KR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선을</a:t>
            </a:r>
            <a:r>
              <a:rPr lang="en-US" altLang="ko-KR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정하기로</a:t>
            </a:r>
            <a:r>
              <a:rPr lang="en-US" altLang="ko-KR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하여</a:t>
            </a:r>
            <a:r>
              <a:rPr lang="en-US" altLang="ko-KR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선후장정이라는</a:t>
            </a:r>
            <a:r>
              <a:rPr lang="en-US" altLang="ko-KR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잠정적</a:t>
            </a:r>
            <a:r>
              <a:rPr lang="en-US" altLang="ko-KR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문서로</a:t>
            </a:r>
            <a:r>
              <a:rPr lang="en-US" altLang="ko-KR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합의</a:t>
            </a:r>
            <a:endParaRPr lang="ko-KR" altLang="en-US" sz="1100" dirty="0">
              <a:solidFill>
                <a:srgbClr val="000000"/>
              </a:solidFill>
              <a:latin typeface="나눔바른고딕" pitchFamily="50" charset="-127"/>
              <a:ea typeface="나눔바른고딕" pitchFamily="50" charset="-127"/>
            </a:endParaRPr>
          </a:p>
          <a:p>
            <a:pPr algn="r" defTabSz="508000"/>
            <a:r>
              <a:rPr lang="en-US" altLang="ko-KR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 </a:t>
            </a:r>
            <a:br>
              <a:rPr lang="en-US" altLang="ko-KR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</a:br>
            <a:r>
              <a:rPr lang="en-US" altLang="ko-KR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두 </a:t>
            </a:r>
            <a:r>
              <a:rPr lang="en-US" altLang="ko-KR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나라의</a:t>
            </a:r>
            <a:r>
              <a:rPr lang="en-US" altLang="ko-KR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경계는</a:t>
            </a:r>
            <a:r>
              <a:rPr lang="en-US" altLang="ko-KR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백두산정계비에</a:t>
            </a:r>
            <a:r>
              <a:rPr lang="en-US" altLang="ko-KR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증빙될</a:t>
            </a:r>
            <a:r>
              <a:rPr lang="en-US" altLang="ko-KR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만한</a:t>
            </a:r>
            <a:r>
              <a:rPr lang="en-US" altLang="ko-KR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것이</a:t>
            </a:r>
            <a:r>
              <a:rPr lang="en-US" altLang="ko-KR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있다</a:t>
            </a:r>
            <a:r>
              <a:rPr lang="en-US" altLang="ko-KR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하더라도</a:t>
            </a:r>
            <a:r>
              <a:rPr lang="en-US" altLang="ko-KR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양국</a:t>
            </a:r>
            <a:r>
              <a:rPr lang="en-US" altLang="ko-KR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대표의</a:t>
            </a:r>
            <a:r>
              <a:rPr lang="en-US" altLang="ko-KR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감계를</a:t>
            </a:r>
            <a:r>
              <a:rPr lang="en-US" altLang="ko-KR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기다려야</a:t>
            </a:r>
            <a:r>
              <a:rPr lang="en-US" altLang="ko-KR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한다</a:t>
            </a:r>
            <a:r>
              <a:rPr lang="en-US" altLang="ko-KR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.</a:t>
            </a:r>
            <a:endParaRPr lang="ko-KR" altLang="en-US" sz="1100" dirty="0">
              <a:solidFill>
                <a:srgbClr val="000000"/>
              </a:solidFill>
              <a:latin typeface="나눔바른고딕" pitchFamily="50" charset="-127"/>
              <a:ea typeface="나눔바른고딕" pitchFamily="50" charset="-127"/>
            </a:endParaRPr>
          </a:p>
          <a:p>
            <a:pPr algn="r" defTabSz="508000"/>
            <a:r>
              <a:rPr lang="en-US" altLang="ko-KR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 </a:t>
            </a:r>
            <a:br>
              <a:rPr lang="en-US" altLang="ko-KR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</a:br>
            <a:r>
              <a:rPr lang="en-US" altLang="ko-KR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그 </a:t>
            </a:r>
            <a:r>
              <a:rPr lang="en-US" altLang="ko-KR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이전에는</a:t>
            </a:r>
            <a:r>
              <a:rPr lang="en-US" altLang="ko-KR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도문강을</a:t>
            </a:r>
            <a:r>
              <a:rPr lang="en-US" altLang="ko-KR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격해</a:t>
            </a:r>
            <a:r>
              <a:rPr lang="en-US" altLang="ko-KR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각자의</a:t>
            </a:r>
            <a:r>
              <a:rPr lang="en-US" altLang="ko-KR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영지로</a:t>
            </a:r>
            <a:r>
              <a:rPr lang="en-US" altLang="ko-KR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삼고</a:t>
            </a:r>
            <a:r>
              <a:rPr lang="en-US" altLang="ko-KR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불법</a:t>
            </a:r>
            <a:r>
              <a:rPr lang="en-US" altLang="ko-KR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월경해</a:t>
            </a:r>
            <a:r>
              <a:rPr lang="en-US" altLang="ko-KR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경작하지</a:t>
            </a:r>
            <a:r>
              <a:rPr lang="en-US" altLang="ko-KR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않는다</a:t>
            </a:r>
            <a:r>
              <a:rPr lang="en-US" altLang="ko-KR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.</a:t>
            </a:r>
            <a:endParaRPr lang="ko-KR" altLang="en-US" sz="1100" dirty="0">
              <a:solidFill>
                <a:srgbClr val="000000"/>
              </a:solidFill>
              <a:latin typeface="나눔바른고딕" pitchFamily="50" charset="-127"/>
              <a:ea typeface="나눔바른고딕" pitchFamily="50" charset="-127"/>
            </a:endParaRPr>
          </a:p>
          <a:p>
            <a:pPr algn="r" defTabSz="508000"/>
            <a:r>
              <a:rPr lang="en-US" altLang="ko-KR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  </a:t>
            </a:r>
            <a:br>
              <a:rPr lang="en-US" altLang="ko-KR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</a:br>
            <a:r>
              <a:rPr lang="en-US" altLang="ko-KR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분쟁</a:t>
            </a:r>
            <a:r>
              <a:rPr lang="en-US" altLang="ko-KR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야기를</a:t>
            </a:r>
            <a:r>
              <a:rPr lang="en-US" altLang="ko-KR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피하기</a:t>
            </a:r>
            <a:r>
              <a:rPr lang="en-US" altLang="ko-KR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위한</a:t>
            </a:r>
            <a:r>
              <a:rPr lang="en-US" altLang="ko-KR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임시</a:t>
            </a:r>
            <a:r>
              <a:rPr lang="en-US" altLang="ko-KR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조처</a:t>
            </a:r>
            <a:endParaRPr lang="ko-KR" altLang="en-US" sz="1100" dirty="0">
              <a:solidFill>
                <a:srgbClr val="000000"/>
              </a:solidFill>
              <a:latin typeface="나눔바른고딕" pitchFamily="50" charset="-127"/>
              <a:ea typeface="나눔바른고딕" pitchFamily="50" charset="-127"/>
            </a:endParaRPr>
          </a:p>
          <a:p>
            <a:pPr algn="r" defTabSz="508000"/>
            <a:r>
              <a:rPr lang="en-US" altLang="ko-KR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 </a:t>
            </a:r>
            <a:br>
              <a:rPr lang="en-US" altLang="ko-KR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</a:br>
            <a:r>
              <a:rPr lang="en-US" altLang="ko-KR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양국</a:t>
            </a:r>
            <a:r>
              <a:rPr lang="en-US" altLang="ko-KR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감계에</a:t>
            </a:r>
            <a:r>
              <a:rPr lang="en-US" altLang="ko-KR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의한</a:t>
            </a:r>
            <a:r>
              <a:rPr lang="en-US" altLang="ko-KR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국경</a:t>
            </a:r>
            <a:r>
              <a:rPr lang="en-US" altLang="ko-KR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확정까지의</a:t>
            </a:r>
            <a:r>
              <a:rPr lang="en-US" altLang="ko-KR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잠정</a:t>
            </a:r>
            <a:r>
              <a:rPr lang="en-US" altLang="ko-KR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협정</a:t>
            </a:r>
            <a:endParaRPr lang="ko-KR" altLang="en-US" sz="1100" dirty="0">
              <a:solidFill>
                <a:srgbClr val="000000"/>
              </a:solidFill>
              <a:latin typeface="나눔바른고딕" pitchFamily="50" charset="-127"/>
              <a:ea typeface="나눔바른고딕" pitchFamily="50" charset="-127"/>
            </a:endParaRPr>
          </a:p>
          <a:p>
            <a:pPr algn="r" defTabSz="508000"/>
            <a:r>
              <a:rPr lang="en-US" altLang="ko-KR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 1904년, </a:t>
            </a:r>
            <a:r>
              <a:rPr lang="en-US" altLang="ko-KR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러일전쟁이</a:t>
            </a:r>
            <a:r>
              <a:rPr lang="en-US" altLang="ko-KR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발발하자</a:t>
            </a:r>
            <a:r>
              <a:rPr lang="en-US" altLang="ko-KR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일본</a:t>
            </a:r>
            <a:endParaRPr lang="ko-KR" altLang="en-US" sz="1100" dirty="0">
              <a:solidFill>
                <a:srgbClr val="000000"/>
              </a:solidFill>
              <a:latin typeface="나눔바른고딕" pitchFamily="50" charset="-127"/>
              <a:ea typeface="나눔바른고딕" pitchFamily="50" charset="-127"/>
            </a:endParaRPr>
          </a:p>
          <a:p>
            <a:pPr algn="r" defTabSz="508000"/>
            <a:r>
              <a:rPr lang="en-US" altLang="ko-KR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 </a:t>
            </a:r>
            <a:r>
              <a:rPr lang="en-US" altLang="ko-KR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한국과</a:t>
            </a:r>
            <a:r>
              <a:rPr lang="en-US" altLang="ko-KR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청사이의</a:t>
            </a:r>
            <a:r>
              <a:rPr lang="en-US" altLang="ko-KR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간도분쟁</a:t>
            </a:r>
            <a:r>
              <a:rPr lang="en-US" altLang="ko-KR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해결</a:t>
            </a:r>
            <a:r>
              <a:rPr lang="en-US" altLang="ko-KR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지연을</a:t>
            </a:r>
            <a:r>
              <a:rPr lang="en-US" altLang="ko-KR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요청</a:t>
            </a:r>
            <a:endParaRPr lang="ko-KR" altLang="en-US" sz="1100" dirty="0">
              <a:solidFill>
                <a:srgbClr val="000000"/>
              </a:solidFill>
              <a:latin typeface="나눔바른고딕" pitchFamily="50" charset="-127"/>
              <a:ea typeface="나눔바른고딕" pitchFamily="50" charset="-127"/>
            </a:endParaRPr>
          </a:p>
          <a:p>
            <a:pPr algn="r" defTabSz="508000"/>
            <a:r>
              <a:rPr lang="en-US" altLang="ko-KR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 </a:t>
            </a:r>
            <a:br>
              <a:rPr lang="en-US" altLang="ko-KR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</a:br>
            <a:r>
              <a:rPr lang="en-US" altLang="ko-KR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감계</a:t>
            </a:r>
            <a:r>
              <a:rPr lang="en-US" altLang="ko-KR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문제</a:t>
            </a:r>
            <a:r>
              <a:rPr lang="en-US" altLang="ko-KR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중단</a:t>
            </a:r>
            <a:r>
              <a:rPr lang="en-US" altLang="ko-KR" sz="24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/>
            </a:r>
            <a:br>
              <a:rPr lang="en-US" altLang="ko-KR" sz="24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</a:br>
            <a:r>
              <a:rPr lang="en-US" altLang="ko-KR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/>
            </a:r>
            <a:br>
              <a:rPr lang="en-US" altLang="ko-KR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</a:br>
            <a:endParaRPr lang="ko-KR" altLang="en-US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79512" y="476672"/>
            <a:ext cx="3816424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3-2. </a:t>
            </a:r>
            <a:r>
              <a:rPr lang="ko-KR" altLang="en-US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대한제국의 적극 대책</a:t>
            </a:r>
            <a:endParaRPr lang="ko-KR" altLang="en-US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11" name="그림 10" descr="C:/Users/ë°ê¸°ë¹/AppData/Roaming/PolarisOffice/ETemp/10152_21608736/fImage3184412946500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37380"/>
            <a:ext cx="4155548" cy="4811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450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79512" y="980728"/>
            <a:ext cx="3905622" cy="0"/>
          </a:xfrm>
          <a:prstGeom prst="line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직사각형 6"/>
          <p:cNvSpPr/>
          <p:nvPr/>
        </p:nvSpPr>
        <p:spPr>
          <a:xfrm>
            <a:off x="179512" y="1124744"/>
            <a:ext cx="8784976" cy="5328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79512" y="1137380"/>
            <a:ext cx="4570708" cy="53159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508000" eaLnBrk="0"/>
            <a:endParaRPr lang="en-US" altLang="ko-KR" sz="2000" dirty="0" smtClean="0">
              <a:solidFill>
                <a:srgbClr val="000000"/>
              </a:solidFill>
              <a:latin typeface="나눔바른고딕" pitchFamily="50" charset="-127"/>
              <a:ea typeface="나눔바른고딕" pitchFamily="50" charset="-127"/>
            </a:endParaRPr>
          </a:p>
          <a:p>
            <a:pPr algn="r" defTabSz="508000" eaLnBrk="0"/>
            <a:endParaRPr lang="en-US" altLang="ko-KR" sz="2000" dirty="0">
              <a:solidFill>
                <a:srgbClr val="000000"/>
              </a:solidFill>
              <a:latin typeface="나눔바른고딕" pitchFamily="50" charset="-127"/>
              <a:ea typeface="나눔바른고딕" pitchFamily="50" charset="-127"/>
            </a:endParaRPr>
          </a:p>
          <a:p>
            <a:pPr algn="r" defTabSz="508000" eaLnBrk="0"/>
            <a:r>
              <a:rPr lang="en-US" altLang="ko-KR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일본은</a:t>
            </a:r>
            <a:endParaRPr lang="ko-KR" altLang="en-US" dirty="0">
              <a:solidFill>
                <a:srgbClr val="000000"/>
              </a:solidFill>
              <a:latin typeface="나눔바른고딕" pitchFamily="50" charset="-127"/>
              <a:ea typeface="나눔바른고딕" pitchFamily="50" charset="-127"/>
            </a:endParaRPr>
          </a:p>
          <a:p>
            <a:pPr algn="r" defTabSz="508000"/>
            <a:r>
              <a:rPr lang="en-US" altLang="ko-KR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 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1905년,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을사늑약으로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대한제국의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외교권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박탈</a:t>
            </a:r>
            <a:endParaRPr lang="ko-KR" altLang="en-US" sz="1600" dirty="0">
              <a:solidFill>
                <a:srgbClr val="000000"/>
              </a:solidFill>
              <a:latin typeface="나눔바른고딕" pitchFamily="50" charset="-127"/>
              <a:ea typeface="나눔바른고딕" pitchFamily="50" charset="-127"/>
            </a:endParaRPr>
          </a:p>
          <a:p>
            <a:pPr algn="r" defTabSz="508000"/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무력을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배경으로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간도의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실질적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확보를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위해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노력한다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.</a:t>
            </a:r>
            <a:endParaRPr lang="ko-KR" altLang="en-US" sz="1600" dirty="0">
              <a:solidFill>
                <a:srgbClr val="000000"/>
              </a:solidFill>
              <a:latin typeface="나눔바른고딕" pitchFamily="50" charset="-127"/>
              <a:ea typeface="나눔바른고딕" pitchFamily="50" charset="-127"/>
            </a:endParaRPr>
          </a:p>
          <a:p>
            <a:pPr algn="r" defTabSz="508000"/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 </a:t>
            </a:r>
            <a:b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</a:b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 1906년,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참정대신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박제순에게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통감부에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간도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거주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우리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국민의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보호를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요청한다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.</a:t>
            </a:r>
            <a:endParaRPr lang="ko-KR" altLang="en-US" sz="1600" dirty="0">
              <a:solidFill>
                <a:srgbClr val="000000"/>
              </a:solidFill>
              <a:latin typeface="나눔바른고딕" pitchFamily="50" charset="-127"/>
              <a:ea typeface="나눔바른고딕" pitchFamily="50" charset="-127"/>
            </a:endParaRPr>
          </a:p>
          <a:p>
            <a:pPr algn="r" defTabSz="508000"/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 </a:t>
            </a:r>
            <a:b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</a:b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 1907년,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간도에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조선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통감부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간도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파출소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설치하고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일본의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간도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출장소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설치한다</a:t>
            </a:r>
            <a:endParaRPr lang="ko-KR" altLang="en-US" sz="1600" dirty="0">
              <a:solidFill>
                <a:srgbClr val="000000"/>
              </a:solidFill>
              <a:latin typeface="나눔바른고딕" pitchFamily="50" charset="-127"/>
              <a:ea typeface="나눔바른고딕" pitchFamily="50" charset="-127"/>
            </a:endParaRPr>
          </a:p>
          <a:p>
            <a:pPr algn="r" defTabSz="508000"/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일본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정부가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간도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문제에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있어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종래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조선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정부가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취해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온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입장을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시인한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뒤의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조처한다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.</a:t>
            </a:r>
            <a:endParaRPr lang="ko-KR" altLang="en-US" sz="1600" dirty="0">
              <a:solidFill>
                <a:srgbClr val="000000"/>
              </a:solidFill>
              <a:latin typeface="나눔바른고딕" pitchFamily="50" charset="-127"/>
              <a:ea typeface="나눔바른고딕" pitchFamily="50" charset="-127"/>
            </a:endParaRPr>
          </a:p>
          <a:p>
            <a:pPr algn="r" defTabSz="508000"/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 </a:t>
            </a:r>
            <a:endParaRPr lang="ko-KR" altLang="en-US" sz="1600" dirty="0">
              <a:solidFill>
                <a:srgbClr val="000000"/>
              </a:solidFill>
              <a:latin typeface="나눔바른고딕" pitchFamily="50" charset="-127"/>
              <a:ea typeface="나눔바른고딕" pitchFamily="50" charset="-127"/>
            </a:endParaRPr>
          </a:p>
          <a:p>
            <a:pPr algn="r" defTabSz="508000"/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간도가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한국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영토임을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승인하고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난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뒤의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행정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조처후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간도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출장소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편찬하였다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이것이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&lt;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한청국경문제의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연혁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&gt;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이다</a:t>
            </a:r>
            <a:endParaRPr lang="ko-KR" altLang="en-US" sz="1600" dirty="0">
              <a:solidFill>
                <a:srgbClr val="000000"/>
              </a:solidFill>
              <a:latin typeface="나눔바른고딕" pitchFamily="50" charset="-127"/>
              <a:ea typeface="나눔바른고딕" pitchFamily="50" charset="-127"/>
            </a:endParaRPr>
          </a:p>
          <a:p>
            <a:pPr algn="r" defTabSz="508000"/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 </a:t>
            </a:r>
            <a:b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</a:b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토문강은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송화강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상류로서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두만강과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관계가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없다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.</a:t>
            </a:r>
            <a:endParaRPr lang="ko-KR" altLang="en-US" sz="1600" dirty="0">
              <a:solidFill>
                <a:srgbClr val="000000"/>
              </a:solidFill>
              <a:latin typeface="나눔바른고딕" pitchFamily="50" charset="-127"/>
              <a:ea typeface="나눔바른고딕" pitchFamily="50" charset="-127"/>
            </a:endParaRPr>
          </a:p>
          <a:p>
            <a:pPr algn="r" defTabSz="508000"/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 </a:t>
            </a:r>
            <a:b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</a:b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두만강이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결코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천연의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국경선일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수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없다고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여러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조항에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걸쳐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논증한다</a:t>
            </a:r>
            <a:r>
              <a:rPr lang="en-US" altLang="ko-KR" sz="16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.</a:t>
            </a:r>
            <a:r>
              <a:rPr lang="en-US" altLang="ko-KR" sz="16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/>
            </a:r>
            <a:br>
              <a:rPr lang="en-US" altLang="ko-KR" sz="16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</a:br>
            <a:endParaRPr lang="ko-KR" altLang="en-US" sz="1600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79512" y="476672"/>
            <a:ext cx="3905622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3-3. </a:t>
            </a:r>
            <a:r>
              <a:rPr lang="ko-KR" altLang="en-US" dirty="0" err="1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통감부</a:t>
            </a:r>
            <a:r>
              <a:rPr lang="ko-KR" altLang="en-US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 간도 출장소</a:t>
            </a:r>
            <a:endParaRPr lang="ko-KR" altLang="en-US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8" name="그림 7" descr="C:/Users/ë°ê¸°ë¹/AppData/Roaming/PolarisOffice/ETemp/10152_21608736/fImage929172959169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64689"/>
            <a:ext cx="4104456" cy="52886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080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79512" y="1124744"/>
            <a:ext cx="8784976" cy="5328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79512" y="692696"/>
            <a:ext cx="4570708" cy="53412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508000" eaLnBrk="0"/>
            <a:endParaRPr lang="en-US" altLang="ko-KR" sz="2000" dirty="0" smtClean="0">
              <a:solidFill>
                <a:srgbClr val="000000"/>
              </a:solidFill>
              <a:latin typeface="나눔바른고딕" pitchFamily="50" charset="-127"/>
              <a:ea typeface="나눔바른고딕" pitchFamily="50" charset="-127"/>
            </a:endParaRPr>
          </a:p>
          <a:p>
            <a:pPr algn="r" defTabSz="508000" eaLnBrk="0"/>
            <a:endParaRPr lang="en-US" altLang="ko-KR" sz="2000" dirty="0">
              <a:solidFill>
                <a:srgbClr val="000000"/>
              </a:solidFill>
              <a:latin typeface="나눔바른고딕" pitchFamily="50" charset="-127"/>
              <a:ea typeface="나눔바른고딕" pitchFamily="50" charset="-127"/>
            </a:endParaRPr>
          </a:p>
          <a:p>
            <a:pPr algn="r" defTabSz="508000" eaLnBrk="0"/>
            <a:r>
              <a:rPr lang="en-US" altLang="ko-KR" sz="20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간도</a:t>
            </a:r>
            <a:r>
              <a:rPr lang="en-US" altLang="ko-KR" sz="20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출장소에</a:t>
            </a:r>
            <a:r>
              <a:rPr lang="en-US" altLang="ko-KR" sz="20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소장에</a:t>
            </a:r>
            <a:r>
              <a:rPr lang="en-US" altLang="ko-KR" sz="20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취임한</a:t>
            </a:r>
            <a:r>
              <a:rPr lang="en-US" altLang="ko-KR" sz="20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일본</a:t>
            </a:r>
            <a:r>
              <a:rPr lang="en-US" altLang="ko-KR" sz="20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육군</a:t>
            </a:r>
            <a:r>
              <a:rPr lang="en-US" altLang="ko-KR" sz="20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중좌</a:t>
            </a:r>
            <a:r>
              <a:rPr lang="en-US" altLang="ko-KR" sz="20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사이토는“간도는</a:t>
            </a:r>
            <a:r>
              <a:rPr lang="en-US" altLang="ko-KR" sz="20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한국</a:t>
            </a:r>
            <a:r>
              <a:rPr lang="en-US" altLang="ko-KR" sz="20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영토라</a:t>
            </a:r>
            <a:r>
              <a:rPr lang="en-US" altLang="ko-KR" sz="20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간주하고</a:t>
            </a:r>
            <a:r>
              <a:rPr lang="en-US" altLang="ko-KR" sz="20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행동할</a:t>
            </a:r>
            <a:r>
              <a:rPr lang="en-US" altLang="ko-KR" sz="20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것임”라고</a:t>
            </a:r>
            <a:r>
              <a:rPr lang="en-US" altLang="ko-KR" sz="20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말했다</a:t>
            </a:r>
            <a:r>
              <a:rPr lang="en-US" altLang="ko-KR" sz="20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.</a:t>
            </a:r>
            <a:endParaRPr lang="ko-KR" altLang="en-US" sz="2000" dirty="0">
              <a:solidFill>
                <a:srgbClr val="000000"/>
              </a:solidFill>
              <a:latin typeface="나눔바른고딕" pitchFamily="50" charset="-127"/>
              <a:ea typeface="나눔바른고딕" pitchFamily="50" charset="-127"/>
            </a:endParaRPr>
          </a:p>
          <a:p>
            <a:pPr algn="r" defTabSz="508000"/>
            <a:r>
              <a:rPr lang="en-US" altLang="ko-KR" sz="20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 </a:t>
            </a:r>
            <a:br>
              <a:rPr lang="en-US" altLang="ko-KR" sz="20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</a:br>
            <a:r>
              <a:rPr lang="en-US" altLang="ko-KR" sz="20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  1909년, </a:t>
            </a:r>
            <a:r>
              <a:rPr lang="en-US" altLang="ko-KR" sz="20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청나라의</a:t>
            </a:r>
            <a:r>
              <a:rPr lang="en-US" altLang="ko-KR" sz="20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변무독판</a:t>
            </a:r>
            <a:r>
              <a:rPr lang="en-US" altLang="ko-KR" sz="20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오녹정에게</a:t>
            </a:r>
            <a:r>
              <a:rPr lang="en-US" altLang="ko-KR" sz="20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밝힌</a:t>
            </a:r>
            <a:r>
              <a:rPr lang="en-US" altLang="ko-KR" sz="20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내용은</a:t>
            </a:r>
            <a:endParaRPr lang="ko-KR" altLang="en-US" sz="2000" dirty="0">
              <a:solidFill>
                <a:srgbClr val="000000"/>
              </a:solidFill>
              <a:latin typeface="나눔바른고딕" pitchFamily="50" charset="-127"/>
              <a:ea typeface="나눔바른고딕" pitchFamily="50" charset="-127"/>
            </a:endParaRPr>
          </a:p>
          <a:p>
            <a:pPr algn="r" defTabSz="508000"/>
            <a:r>
              <a:rPr lang="en-US" altLang="ko-KR" sz="20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간도는</a:t>
            </a:r>
            <a:r>
              <a:rPr lang="en-US" altLang="ko-KR" sz="20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한국</a:t>
            </a:r>
            <a:r>
              <a:rPr lang="en-US" altLang="ko-KR" sz="20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영토의</a:t>
            </a:r>
            <a:r>
              <a:rPr lang="en-US" altLang="ko-KR" sz="20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일부</a:t>
            </a:r>
            <a:r>
              <a:rPr lang="en-US" altLang="ko-KR" sz="20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간도</a:t>
            </a:r>
            <a:r>
              <a:rPr lang="en-US" altLang="ko-KR" sz="20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거주</a:t>
            </a:r>
            <a:r>
              <a:rPr lang="en-US" altLang="ko-KR" sz="20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한국인은</a:t>
            </a:r>
            <a:r>
              <a:rPr lang="en-US" altLang="ko-KR" sz="20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청나라</a:t>
            </a:r>
            <a:r>
              <a:rPr lang="en-US" altLang="ko-KR" sz="20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정부에</a:t>
            </a:r>
            <a:r>
              <a:rPr lang="en-US" altLang="ko-KR" sz="20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대한</a:t>
            </a:r>
            <a:r>
              <a:rPr lang="en-US" altLang="ko-KR" sz="20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납세</a:t>
            </a:r>
            <a:r>
              <a:rPr lang="en-US" altLang="ko-KR" sz="20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의무가</a:t>
            </a:r>
            <a:r>
              <a:rPr lang="en-US" altLang="ko-KR" sz="20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없다</a:t>
            </a:r>
            <a:r>
              <a:rPr lang="en-US" altLang="ko-KR" sz="20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.</a:t>
            </a:r>
            <a:br>
              <a:rPr lang="en-US" altLang="ko-KR" sz="20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</a:br>
            <a:r>
              <a:rPr lang="en-US" altLang="ko-KR" sz="20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  </a:t>
            </a:r>
            <a:br>
              <a:rPr lang="en-US" altLang="ko-KR" sz="20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</a:br>
            <a:r>
              <a:rPr lang="en-US" altLang="ko-KR" sz="20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/>
            </a:r>
            <a:br>
              <a:rPr lang="en-US" altLang="ko-KR" sz="20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</a:br>
            <a:r>
              <a:rPr lang="en-US" altLang="ko-KR" sz="20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  </a:t>
            </a:r>
            <a:r>
              <a:rPr lang="en-US" altLang="ko-KR" sz="20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일본이</a:t>
            </a:r>
            <a:r>
              <a:rPr lang="en-US" altLang="ko-KR" sz="20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간도를</a:t>
            </a:r>
            <a:r>
              <a:rPr lang="en-US" altLang="ko-KR" sz="20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우리</a:t>
            </a:r>
            <a:r>
              <a:rPr lang="en-US" altLang="ko-KR" sz="20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나라</a:t>
            </a:r>
            <a:r>
              <a:rPr lang="en-US" altLang="ko-KR" sz="20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영유를</a:t>
            </a:r>
            <a:r>
              <a:rPr lang="en-US" altLang="ko-KR" sz="20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인정한</a:t>
            </a:r>
            <a:r>
              <a:rPr lang="en-US" altLang="ko-KR" sz="20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목적은</a:t>
            </a:r>
            <a:r>
              <a:rPr lang="en-US" altLang="ko-KR" sz="20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 </a:t>
            </a:r>
            <a:r>
              <a:rPr lang="en-US" altLang="ko-KR" sz="20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그들의</a:t>
            </a:r>
            <a:r>
              <a:rPr lang="en-US" altLang="ko-KR" sz="20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지배권이</a:t>
            </a:r>
            <a:r>
              <a:rPr lang="en-US" altLang="ko-KR" sz="20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미치는</a:t>
            </a:r>
            <a:r>
              <a:rPr lang="en-US" altLang="ko-KR" sz="20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땅을</a:t>
            </a:r>
            <a:r>
              <a:rPr lang="en-US" altLang="ko-KR" sz="20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보다</a:t>
            </a:r>
            <a:r>
              <a:rPr lang="en-US" altLang="ko-KR" sz="20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넓게</a:t>
            </a:r>
            <a:r>
              <a:rPr lang="en-US" altLang="ko-KR" sz="20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확보하려는</a:t>
            </a:r>
            <a:r>
              <a:rPr lang="en-US" altLang="ko-KR" sz="20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데 </a:t>
            </a:r>
            <a:r>
              <a:rPr lang="en-US" altLang="ko-KR" sz="20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목적이었고</a:t>
            </a:r>
            <a:r>
              <a:rPr lang="en-US" altLang="ko-KR" sz="20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  </a:t>
            </a:r>
            <a:r>
              <a:rPr lang="en-US" altLang="ko-KR" sz="20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한반도를</a:t>
            </a:r>
            <a:r>
              <a:rPr lang="en-US" altLang="ko-KR" sz="20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거점으로</a:t>
            </a:r>
            <a:r>
              <a:rPr lang="en-US" altLang="ko-KR" sz="20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만주에</a:t>
            </a:r>
            <a:r>
              <a:rPr lang="en-US" altLang="ko-KR" sz="20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세력을</a:t>
            </a:r>
            <a:r>
              <a:rPr lang="en-US" altLang="ko-KR" sz="20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침투시키는</a:t>
            </a:r>
            <a:r>
              <a:rPr lang="en-US" altLang="ko-KR" sz="20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첫 </a:t>
            </a:r>
            <a:r>
              <a:rPr lang="en-US" altLang="ko-KR" sz="20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단계로</a:t>
            </a:r>
            <a:r>
              <a:rPr lang="en-US" altLang="ko-KR" sz="20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대륙</a:t>
            </a:r>
            <a:r>
              <a:rPr lang="en-US" altLang="ko-KR" sz="20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침략의</a:t>
            </a:r>
            <a:r>
              <a:rPr lang="en-US" altLang="ko-KR" sz="20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일환으로</a:t>
            </a:r>
            <a:r>
              <a:rPr lang="en-US" altLang="ko-KR" sz="20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추진한다</a:t>
            </a:r>
            <a:r>
              <a:rPr lang="en-US" altLang="ko-KR" sz="2000" dirty="0">
                <a:solidFill>
                  <a:srgbClr val="000000"/>
                </a:solidFill>
                <a:latin typeface="나눔바른고딕" pitchFamily="50" charset="-127"/>
                <a:ea typeface="나눔바른고딕" pitchFamily="50" charset="-127"/>
              </a:rPr>
              <a:t>.</a:t>
            </a:r>
            <a:r>
              <a:rPr lang="en-US" altLang="ko-KR" sz="2400" b="1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/>
            </a:r>
            <a:br>
              <a:rPr lang="en-US" altLang="ko-KR" sz="2400" b="1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</a:br>
            <a:r>
              <a:rPr lang="en-US" altLang="ko-KR" sz="2400" b="1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/>
            </a:r>
            <a:br>
              <a:rPr lang="en-US" altLang="ko-KR" sz="2400" b="1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</a:br>
            <a: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/>
            </a:r>
            <a:b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</a:br>
            <a:r>
              <a:rPr lang="en-US" altLang="ko-KR" sz="16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/>
            </a:r>
            <a:br>
              <a:rPr lang="en-US" altLang="ko-KR" sz="16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</a:br>
            <a:endParaRPr lang="ko-KR" altLang="en-US" sz="1600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8" name="그림 7" descr="C:/Users/ë°ê¸°ë¹/AppData/Roaming/PolarisOffice/ETemp/10152_21608736/fImage404542965724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92696"/>
            <a:ext cx="4211960" cy="53412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487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79512" y="980728"/>
            <a:ext cx="3905622" cy="0"/>
          </a:xfrm>
          <a:prstGeom prst="line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직사각형 6"/>
          <p:cNvSpPr/>
          <p:nvPr/>
        </p:nvSpPr>
        <p:spPr>
          <a:xfrm>
            <a:off x="179512" y="1124744"/>
            <a:ext cx="8784976" cy="5328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283968" y="1124744"/>
            <a:ext cx="4570708" cy="53285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0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algn="ctr"/>
            <a:r>
              <a:rPr lang="en-US" altLang="ko-KR" sz="2000" dirty="0">
                <a:solidFill>
                  <a:schemeClr val="tx1"/>
                </a:solidFill>
                <a:latin typeface="맑은 고딕" charset="0"/>
                <a:ea typeface="맑은 고딕" charset="0"/>
              </a:rPr>
              <a:t/>
            </a:r>
            <a:br>
              <a:rPr lang="en-US" altLang="ko-KR" sz="2000" dirty="0">
                <a:solidFill>
                  <a:schemeClr val="tx1"/>
                </a:solidFill>
                <a:latin typeface="맑은 고딕" charset="0"/>
                <a:ea typeface="맑은 고딕" charset="0"/>
              </a:rPr>
            </a:br>
            <a:r>
              <a:rPr lang="en-US" altLang="ko-KR" sz="16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1. </a:t>
            </a:r>
            <a:r>
              <a:rPr lang="en-US" altLang="ko-KR" sz="16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두만강을</a:t>
            </a:r>
            <a:r>
              <a:rPr lang="en-US" altLang="ko-KR" sz="16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양국의</a:t>
            </a:r>
            <a:r>
              <a:rPr lang="en-US" altLang="ko-KR" sz="16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국경으로</a:t>
            </a:r>
            <a:r>
              <a:rPr lang="en-US" altLang="ko-KR" sz="16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하고</a:t>
            </a:r>
            <a:r>
              <a:rPr lang="en-US" altLang="ko-KR" sz="16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, </a:t>
            </a:r>
            <a:r>
              <a:rPr lang="en-US" altLang="ko-KR" sz="16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상류는</a:t>
            </a:r>
            <a:r>
              <a:rPr lang="en-US" altLang="ko-KR" sz="16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정계비를</a:t>
            </a:r>
            <a:r>
              <a:rPr lang="en-US" altLang="ko-KR" sz="16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지점으로</a:t>
            </a:r>
            <a:r>
              <a:rPr lang="en-US" altLang="ko-KR" sz="16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하여</a:t>
            </a:r>
            <a:r>
              <a:rPr lang="en-US" altLang="ko-KR" sz="16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석을수로</a:t>
            </a:r>
            <a:r>
              <a:rPr lang="en-US" altLang="ko-KR" sz="16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국경을</a:t>
            </a:r>
            <a:r>
              <a:rPr lang="en-US" altLang="ko-KR" sz="16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설치한다</a:t>
            </a:r>
            <a:r>
              <a:rPr lang="en-US" altLang="ko-KR" sz="16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/>
            </a:r>
            <a:br>
              <a:rPr lang="en-US" altLang="ko-KR" sz="16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</a:br>
            <a:r>
              <a:rPr lang="en-US" altLang="ko-KR" sz="16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/>
            </a:r>
            <a:br>
              <a:rPr lang="en-US" altLang="ko-KR" sz="16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</a:br>
            <a:r>
              <a:rPr lang="en-US" altLang="ko-KR" sz="16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2.용정촌, </a:t>
            </a:r>
            <a:r>
              <a:rPr lang="en-US" altLang="ko-KR" sz="16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국자가</a:t>
            </a:r>
            <a:r>
              <a:rPr lang="en-US" altLang="ko-KR" sz="16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, </a:t>
            </a:r>
            <a:r>
              <a:rPr lang="en-US" altLang="ko-KR" sz="16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두도구</a:t>
            </a:r>
            <a:r>
              <a:rPr lang="en-US" altLang="ko-KR" sz="16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,</a:t>
            </a:r>
            <a:r>
              <a:rPr lang="en-US" altLang="ko-KR" sz="16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면초구등</a:t>
            </a:r>
            <a:r>
              <a:rPr lang="en-US" altLang="ko-KR" sz="16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네곳에</a:t>
            </a:r>
            <a:r>
              <a:rPr lang="en-US" altLang="ko-KR" sz="16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영사관이나</a:t>
            </a:r>
            <a:r>
              <a:rPr lang="en-US" altLang="ko-KR" sz="16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영사관</a:t>
            </a:r>
            <a:r>
              <a:rPr lang="en-US" altLang="ko-KR" sz="16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분관을</a:t>
            </a:r>
            <a:r>
              <a:rPr lang="en-US" altLang="ko-KR" sz="16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설치한다</a:t>
            </a:r>
            <a:r>
              <a:rPr lang="en-US" altLang="ko-KR" sz="16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/>
            </a:r>
            <a:br>
              <a:rPr lang="en-US" altLang="ko-KR" sz="16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</a:br>
            <a:r>
              <a:rPr lang="en-US" altLang="ko-KR" sz="16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/>
            </a:r>
            <a:br>
              <a:rPr lang="en-US" altLang="ko-KR" sz="16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</a:br>
            <a:r>
              <a:rPr lang="en-US" altLang="ko-KR" sz="16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3.청나라는 </a:t>
            </a:r>
            <a:r>
              <a:rPr lang="en-US" altLang="ko-KR" sz="16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간도지방에</a:t>
            </a:r>
            <a:r>
              <a:rPr lang="en-US" altLang="ko-KR" sz="16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한민족의</a:t>
            </a:r>
            <a:r>
              <a:rPr lang="en-US" altLang="ko-KR" sz="16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거주를</a:t>
            </a:r>
            <a:r>
              <a:rPr lang="en-US" altLang="ko-KR" sz="16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허락한다</a:t>
            </a:r>
            <a:r>
              <a:rPr lang="en-US" altLang="ko-KR" sz="16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.</a:t>
            </a:r>
            <a:br>
              <a:rPr lang="en-US" altLang="ko-KR" sz="16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</a:br>
            <a:r>
              <a:rPr lang="en-US" altLang="ko-KR" sz="16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/>
            </a:r>
            <a:br>
              <a:rPr lang="en-US" altLang="ko-KR" sz="16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</a:br>
            <a:r>
              <a:rPr lang="en-US" altLang="ko-KR" sz="16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4. </a:t>
            </a:r>
            <a:r>
              <a:rPr lang="en-US" altLang="ko-KR" sz="16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간도</a:t>
            </a:r>
            <a:r>
              <a:rPr lang="en-US" altLang="ko-KR" sz="16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지방에</a:t>
            </a:r>
            <a:r>
              <a:rPr lang="en-US" altLang="ko-KR" sz="16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한민족은</a:t>
            </a:r>
            <a:r>
              <a:rPr lang="en-US" altLang="ko-KR" sz="16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청나라의</a:t>
            </a:r>
            <a:r>
              <a:rPr lang="en-US" altLang="ko-KR" sz="16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법권</a:t>
            </a:r>
            <a:r>
              <a:rPr lang="en-US" altLang="ko-KR" sz="16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관할아래에</a:t>
            </a:r>
            <a:r>
              <a:rPr lang="en-US" altLang="ko-KR" sz="16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두며</a:t>
            </a:r>
            <a:r>
              <a:rPr lang="en-US" altLang="ko-KR" sz="16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, </a:t>
            </a:r>
            <a:r>
              <a:rPr lang="en-US" altLang="ko-KR" sz="16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납세와</a:t>
            </a:r>
            <a:r>
              <a:rPr lang="en-US" altLang="ko-KR" sz="16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행정상</a:t>
            </a:r>
            <a:r>
              <a:rPr lang="en-US" altLang="ko-KR" sz="16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처분도</a:t>
            </a:r>
            <a:r>
              <a:rPr lang="en-US" altLang="ko-KR" sz="16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출입할</a:t>
            </a:r>
            <a:r>
              <a:rPr lang="en-US" altLang="ko-KR" sz="16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수 </a:t>
            </a:r>
            <a:r>
              <a:rPr lang="en-US" altLang="ko-KR" sz="16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있다</a:t>
            </a:r>
            <a:r>
              <a:rPr lang="en-US" altLang="ko-KR" sz="16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.</a:t>
            </a:r>
            <a:br>
              <a:rPr lang="en-US" altLang="ko-KR" sz="16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</a:br>
            <a:r>
              <a:rPr lang="en-US" altLang="ko-KR" sz="16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/>
            </a:r>
            <a:br>
              <a:rPr lang="en-US" altLang="ko-KR" sz="16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</a:br>
            <a:r>
              <a:rPr lang="en-US" altLang="ko-KR" sz="16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5. </a:t>
            </a:r>
            <a:r>
              <a:rPr lang="en-US" altLang="ko-KR" sz="16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간도</a:t>
            </a:r>
            <a:r>
              <a:rPr lang="en-US" altLang="ko-KR" sz="16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거주</a:t>
            </a:r>
            <a:r>
              <a:rPr lang="en-US" altLang="ko-KR" sz="16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한국인의</a:t>
            </a:r>
            <a:r>
              <a:rPr lang="en-US" altLang="ko-KR" sz="16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재산은</a:t>
            </a:r>
            <a:r>
              <a:rPr lang="en-US" altLang="ko-KR" sz="16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청국인과</a:t>
            </a:r>
            <a:r>
              <a:rPr lang="en-US" altLang="ko-KR" sz="16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같이</a:t>
            </a:r>
            <a:r>
              <a:rPr lang="en-US" altLang="ko-KR" sz="16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보호되며</a:t>
            </a:r>
            <a:r>
              <a:rPr lang="en-US" altLang="ko-KR" sz="16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, </a:t>
            </a:r>
            <a:r>
              <a:rPr lang="en-US" altLang="ko-KR" sz="16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선정된</a:t>
            </a:r>
            <a:r>
              <a:rPr lang="en-US" altLang="ko-KR" sz="16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장소를</a:t>
            </a:r>
            <a:r>
              <a:rPr lang="en-US" altLang="ko-KR" sz="16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통해</a:t>
            </a:r>
            <a:r>
              <a:rPr lang="en-US" altLang="ko-KR" sz="16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두만강을</a:t>
            </a:r>
            <a:r>
              <a:rPr lang="en-US" altLang="ko-KR" sz="16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출입할수있다</a:t>
            </a:r>
            <a:r>
              <a:rPr lang="en-US" altLang="ko-KR" sz="16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.</a:t>
            </a:r>
            <a:br>
              <a:rPr lang="en-US" altLang="ko-KR" sz="16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</a:br>
            <a:r>
              <a:rPr lang="en-US" altLang="ko-KR" sz="16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/>
            </a:r>
            <a:br>
              <a:rPr lang="en-US" altLang="ko-KR" sz="16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</a:br>
            <a:r>
              <a:rPr lang="en-US" altLang="ko-KR" sz="16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6. </a:t>
            </a:r>
            <a:r>
              <a:rPr lang="en-US" altLang="ko-KR" sz="16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일본은</a:t>
            </a:r>
            <a:r>
              <a:rPr lang="en-US" altLang="ko-KR" sz="16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길회선의</a:t>
            </a:r>
            <a:r>
              <a:rPr lang="en-US" altLang="ko-KR" sz="16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부설권을</a:t>
            </a:r>
            <a:r>
              <a:rPr lang="en-US" altLang="ko-KR" sz="16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가진다</a:t>
            </a:r>
            <a:r>
              <a:rPr lang="en-US" altLang="ko-KR" sz="16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.</a:t>
            </a:r>
            <a:br>
              <a:rPr lang="en-US" altLang="ko-KR" sz="16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</a:br>
            <a:r>
              <a:rPr lang="en-US" altLang="ko-KR" sz="16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/>
            </a:r>
            <a:br>
              <a:rPr lang="en-US" altLang="ko-KR" sz="16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</a:br>
            <a:r>
              <a:rPr lang="en-US" altLang="ko-KR" sz="16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7. </a:t>
            </a:r>
            <a:r>
              <a:rPr lang="en-US" altLang="ko-KR" sz="16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가급적</a:t>
            </a:r>
            <a:r>
              <a:rPr lang="en-US" altLang="ko-KR" sz="16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속히</a:t>
            </a:r>
            <a:r>
              <a:rPr lang="en-US" altLang="ko-KR" sz="16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통감부</a:t>
            </a:r>
            <a:r>
              <a:rPr lang="en-US" altLang="ko-KR" sz="16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간도</a:t>
            </a:r>
            <a:r>
              <a:rPr lang="en-US" altLang="ko-KR" sz="16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파출소와</a:t>
            </a:r>
            <a:r>
              <a:rPr lang="en-US" altLang="ko-KR" sz="16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관계</a:t>
            </a:r>
            <a:r>
              <a:rPr lang="en-US" altLang="ko-KR" sz="16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관원을</a:t>
            </a:r>
            <a:r>
              <a:rPr lang="en-US" altLang="ko-KR" sz="16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철수하고</a:t>
            </a:r>
            <a:r>
              <a:rPr lang="en-US" altLang="ko-KR" sz="16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영사관을</a:t>
            </a:r>
            <a:r>
              <a:rPr lang="en-US" altLang="ko-KR" sz="16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설치한다</a:t>
            </a:r>
            <a:r>
              <a:rPr lang="en-US" altLang="ko-KR" sz="16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.</a:t>
            </a:r>
            <a:br>
              <a:rPr lang="en-US" altLang="ko-KR" sz="16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</a:br>
            <a:r>
              <a:rPr lang="en-US" altLang="ko-KR" sz="3200" b="1" dirty="0">
                <a:solidFill>
                  <a:schemeClr val="tx1"/>
                </a:solidFill>
                <a:latin typeface="맑은 고딕" charset="0"/>
                <a:ea typeface="맑은 고딕" charset="0"/>
              </a:rPr>
              <a:t/>
            </a:r>
            <a:br>
              <a:rPr lang="en-US" altLang="ko-KR" sz="3200" b="1" dirty="0">
                <a:solidFill>
                  <a:schemeClr val="tx1"/>
                </a:solidFill>
                <a:latin typeface="맑은 고딕" charset="0"/>
                <a:ea typeface="맑은 고딕" charset="0"/>
              </a:rPr>
            </a:br>
            <a:endParaRPr lang="ko-KR" altLang="en-US" sz="1600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79512" y="476672"/>
            <a:ext cx="3816424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3-3. </a:t>
            </a:r>
            <a:r>
              <a:rPr lang="ko-KR" altLang="en-US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간도협약의 모순</a:t>
            </a:r>
            <a:endParaRPr lang="ko-KR" altLang="en-US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11" name="그림 10" descr="C:/Users/ë°ê¸°ë¹/AppData/Roaming/PolarisOffice/ETemp/10152_21608736/fImage357482611478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54" y="1124744"/>
            <a:ext cx="4038906" cy="53285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673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79512" y="1124744"/>
            <a:ext cx="8784976" cy="5328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393780" y="5013176"/>
            <a:ext cx="4570708" cy="12241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20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algn="ctr" defTabSz="508000"/>
            <a:r>
              <a:rPr lang="en-US" altLang="ko-KR" sz="2000" dirty="0" err="1" smtClean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중국은</a:t>
            </a:r>
            <a:r>
              <a:rPr lang="en-US" altLang="ko-KR" sz="2000" dirty="0" smtClean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이런</a:t>
            </a:r>
            <a: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불법적인</a:t>
            </a:r>
            <a: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절차로</a:t>
            </a:r>
            <a: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간도를</a:t>
            </a:r>
            <a: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영토에</a:t>
            </a:r>
            <a: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편입</a:t>
            </a:r>
            <a:endParaRPr lang="ko-KR" altLang="en-US" sz="2000" dirty="0">
              <a:solidFill>
                <a:schemeClr val="tx1"/>
              </a:solidFill>
              <a:latin typeface="나눔바른고딕" pitchFamily="50" charset="-127"/>
              <a:ea typeface="나눔바른고딕" pitchFamily="50" charset="-127"/>
            </a:endParaRPr>
          </a:p>
          <a:p>
            <a:pPr algn="ctr" defTabSz="508000"/>
            <a:r>
              <a:rPr lang="en-US" altLang="ko-KR" sz="20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하였고</a:t>
            </a:r>
            <a: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간도협약은</a:t>
            </a:r>
            <a: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그 </a:t>
            </a:r>
            <a:r>
              <a:rPr lang="en-US" altLang="ko-KR" sz="20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증거가</a:t>
            </a:r>
            <a: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000" dirty="0" err="1" smtClean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된다</a:t>
            </a:r>
            <a:endParaRPr lang="ko-KR" altLang="en-US" sz="2000" dirty="0">
              <a:solidFill>
                <a:schemeClr val="tx1"/>
              </a:solidFill>
              <a:latin typeface="나눔바른고딕" pitchFamily="50" charset="-127"/>
              <a:ea typeface="나눔바른고딕" pitchFamily="50" charset="-127"/>
            </a:endParaRPr>
          </a:p>
          <a:p>
            <a:pPr defTabSz="508000"/>
            <a: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000" dirty="0">
              <a:solidFill>
                <a:schemeClr val="tx1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79512" y="188640"/>
            <a:ext cx="5760640" cy="6480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그러나 이는 일본이 몇 가지 조건으로 중국에 간도를 넘긴 것이다</a:t>
            </a:r>
            <a:endParaRPr lang="ko-KR" altLang="en-US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8" name="그림 7" descr="C:/Users/ë°ê¸°ë¹/AppData/Roaming/PolarisOffice/ETemp/10152_21608736/fImage438672829358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81" y="1124745"/>
            <a:ext cx="4140587" cy="52436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213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79512" y="980728"/>
            <a:ext cx="3905622" cy="0"/>
          </a:xfrm>
          <a:prstGeom prst="line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직사각형 6"/>
          <p:cNvSpPr/>
          <p:nvPr/>
        </p:nvSpPr>
        <p:spPr>
          <a:xfrm>
            <a:off x="179512" y="1124744"/>
            <a:ext cx="8784976" cy="5328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179512" y="476672"/>
            <a:ext cx="3816424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3-5. </a:t>
            </a:r>
            <a:r>
              <a:rPr lang="ko-KR" altLang="en-US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간도에 대한 </a:t>
            </a:r>
            <a:r>
              <a:rPr lang="en-US" altLang="ko-KR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3</a:t>
            </a:r>
            <a:r>
              <a:rPr lang="ko-KR" altLang="en-US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국 상황</a:t>
            </a:r>
            <a:endParaRPr lang="ko-KR" altLang="en-US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8" name="Picture 4" descr="외교 1차관 &amp;quot;전후 역사인식 계승하면 한중일 협력 순풍&amp;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28" y="1268760"/>
            <a:ext cx="7943943" cy="4464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931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79512" y="980728"/>
            <a:ext cx="3905622" cy="0"/>
          </a:xfrm>
          <a:prstGeom prst="line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직사각형 6"/>
          <p:cNvSpPr/>
          <p:nvPr/>
        </p:nvSpPr>
        <p:spPr>
          <a:xfrm>
            <a:off x="179512" y="1124744"/>
            <a:ext cx="8784976" cy="5328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179512" y="476672"/>
            <a:ext cx="3816424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3-5. </a:t>
            </a:r>
            <a:r>
              <a:rPr lang="ko-KR" altLang="en-US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간도에 대한 </a:t>
            </a:r>
            <a:r>
              <a:rPr lang="en-US" altLang="ko-KR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3</a:t>
            </a:r>
            <a:r>
              <a:rPr lang="ko-KR" altLang="en-US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국 상황</a:t>
            </a:r>
            <a:endParaRPr lang="ko-KR" altLang="en-US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6" name="Picture 4" descr="일본 국기 페이퍼&amp;lt;뭐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54879"/>
            <a:ext cx="8208912" cy="45905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429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79512" y="980728"/>
            <a:ext cx="3905622" cy="0"/>
          </a:xfrm>
          <a:prstGeom prst="line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직사각형 6"/>
          <p:cNvSpPr/>
          <p:nvPr/>
        </p:nvSpPr>
        <p:spPr>
          <a:xfrm>
            <a:off x="179512" y="1124744"/>
            <a:ext cx="8784976" cy="5328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179512" y="476672"/>
            <a:ext cx="3816424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3-5. </a:t>
            </a:r>
            <a:r>
              <a:rPr lang="ko-KR" altLang="en-US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간도에 대한 </a:t>
            </a:r>
            <a:r>
              <a:rPr lang="en-US" altLang="ko-KR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3</a:t>
            </a:r>
            <a:r>
              <a:rPr lang="ko-KR" altLang="en-US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국 상황</a:t>
            </a:r>
            <a:endParaRPr lang="ko-KR" altLang="en-US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8" name="Picture 2" descr="중국 - 중국 국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8424936" cy="4896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301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79512" y="980728"/>
            <a:ext cx="3905622" cy="0"/>
          </a:xfrm>
          <a:prstGeom prst="line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직사각형 6"/>
          <p:cNvSpPr/>
          <p:nvPr/>
        </p:nvSpPr>
        <p:spPr>
          <a:xfrm>
            <a:off x="179512" y="1124744"/>
            <a:ext cx="8784976" cy="5328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179512" y="476672"/>
            <a:ext cx="3816424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3-5. </a:t>
            </a:r>
            <a:r>
              <a:rPr lang="ko-KR" altLang="en-US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간도에 대한 </a:t>
            </a:r>
            <a:r>
              <a:rPr lang="en-US" altLang="ko-KR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3</a:t>
            </a:r>
            <a:r>
              <a:rPr lang="ko-KR" altLang="en-US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국 상황</a:t>
            </a:r>
            <a:endParaRPr lang="ko-KR" altLang="en-US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6" name="Picture 2" descr="태극기, 한국, 국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7920880" cy="4752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628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직사각형 54"/>
          <p:cNvSpPr/>
          <p:nvPr/>
        </p:nvSpPr>
        <p:spPr>
          <a:xfrm>
            <a:off x="0" y="2204864"/>
            <a:ext cx="9144000" cy="25202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TextBox 65"/>
          <p:cNvSpPr txBox="1"/>
          <p:nvPr/>
        </p:nvSpPr>
        <p:spPr>
          <a:xfrm>
            <a:off x="-324544" y="1764105"/>
            <a:ext cx="2915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목차</a:t>
            </a:r>
            <a:endParaRPr lang="ko-KR" altLang="en-US" sz="3200" b="1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186806" y="2602607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3-2</a:t>
            </a:r>
            <a:endParaRPr lang="ko-KR" altLang="en-US" sz="32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6" name="타원 55"/>
          <p:cNvSpPr/>
          <p:nvPr/>
        </p:nvSpPr>
        <p:spPr>
          <a:xfrm>
            <a:off x="539552" y="2780928"/>
            <a:ext cx="1440160" cy="1440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타원 56"/>
          <p:cNvSpPr/>
          <p:nvPr/>
        </p:nvSpPr>
        <p:spPr>
          <a:xfrm>
            <a:off x="2771800" y="2780928"/>
            <a:ext cx="1440160" cy="1440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타원 57"/>
          <p:cNvSpPr/>
          <p:nvPr/>
        </p:nvSpPr>
        <p:spPr>
          <a:xfrm>
            <a:off x="5004048" y="2780928"/>
            <a:ext cx="1440160" cy="1440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타원 58"/>
          <p:cNvSpPr/>
          <p:nvPr/>
        </p:nvSpPr>
        <p:spPr>
          <a:xfrm>
            <a:off x="7236296" y="2780928"/>
            <a:ext cx="1440160" cy="1440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TextBox 45"/>
          <p:cNvSpPr txBox="1"/>
          <p:nvPr/>
        </p:nvSpPr>
        <p:spPr>
          <a:xfrm>
            <a:off x="755576" y="3131676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대한제국</a:t>
            </a:r>
            <a:r>
              <a:rPr lang="ko-KR" altLang="en-US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의 </a:t>
            </a:r>
            <a:r>
              <a:rPr lang="ko-KR" altLang="en-US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적극 대책</a:t>
            </a:r>
            <a:endParaRPr lang="en-US" altLang="ko-KR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987824" y="3041727"/>
            <a:ext cx="10081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통감부</a:t>
            </a:r>
            <a:r>
              <a:rPr lang="ko-KR" altLang="en-US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 간도 출장소와 간도협약의 모순</a:t>
            </a:r>
            <a:endParaRPr lang="ko-KR" altLang="en-US" sz="1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220072" y="3023954"/>
            <a:ext cx="10081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간도</a:t>
            </a:r>
            <a:r>
              <a:rPr lang="ko-KR" altLang="en-US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에 </a:t>
            </a:r>
            <a:r>
              <a:rPr lang="ko-KR" altLang="en-US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대한 </a:t>
            </a:r>
            <a:r>
              <a:rPr lang="en-US" altLang="ko-KR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3</a:t>
            </a:r>
            <a:r>
              <a:rPr lang="ko-KR" altLang="en-US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국</a:t>
            </a:r>
            <a:r>
              <a:rPr lang="en-US" altLang="ko-KR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(</a:t>
            </a:r>
            <a:r>
              <a:rPr lang="ko-KR" altLang="en-US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일본</a:t>
            </a:r>
            <a:r>
              <a:rPr lang="en-US" altLang="ko-KR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, </a:t>
            </a:r>
            <a:r>
              <a:rPr lang="ko-KR" altLang="en-US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중국</a:t>
            </a:r>
            <a:r>
              <a:rPr lang="en-US" altLang="ko-KR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, </a:t>
            </a:r>
            <a:r>
              <a:rPr lang="ko-KR" altLang="en-US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한국</a:t>
            </a:r>
            <a:r>
              <a:rPr lang="en-US" altLang="ko-KR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) </a:t>
            </a:r>
            <a:r>
              <a:rPr lang="ko-KR" altLang="en-US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상황</a:t>
            </a:r>
            <a:endParaRPr lang="ko-KR" altLang="en-US" sz="14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452320" y="3131676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간도 현재 상황</a:t>
            </a:r>
            <a:endParaRPr lang="ko-KR" altLang="en-US" sz="20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60" name="타원 59"/>
          <p:cNvSpPr/>
          <p:nvPr/>
        </p:nvSpPr>
        <p:spPr>
          <a:xfrm>
            <a:off x="611560" y="2852936"/>
            <a:ext cx="1296144" cy="1296144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타원 60"/>
          <p:cNvSpPr/>
          <p:nvPr/>
        </p:nvSpPr>
        <p:spPr>
          <a:xfrm>
            <a:off x="2843808" y="2852936"/>
            <a:ext cx="1296144" cy="1296144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타원 61"/>
          <p:cNvSpPr/>
          <p:nvPr/>
        </p:nvSpPr>
        <p:spPr>
          <a:xfrm>
            <a:off x="5076056" y="2852936"/>
            <a:ext cx="1296144" cy="1296144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타원 64"/>
          <p:cNvSpPr/>
          <p:nvPr/>
        </p:nvSpPr>
        <p:spPr>
          <a:xfrm>
            <a:off x="7308304" y="2852936"/>
            <a:ext cx="1296144" cy="1296144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238795" y="2625963"/>
            <a:ext cx="1066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solidFill>
                  <a:schemeClr val="bg1"/>
                </a:solidFill>
                <a:latin typeface="나눔고딕" charset="-127"/>
                <a:ea typeface="나눔고딕" charset="-127"/>
              </a:rPr>
              <a:t>3-3</a:t>
            </a:r>
            <a:endParaRPr lang="ko-KR" altLang="en-US" sz="3200" b="1" dirty="0">
              <a:solidFill>
                <a:schemeClr val="bg1"/>
              </a:solidFill>
              <a:latin typeface="나눔고딕" charset="-127"/>
              <a:ea typeface="나눔고딕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27984" y="2641835"/>
            <a:ext cx="923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solidFill>
                  <a:schemeClr val="bg1"/>
                </a:solidFill>
                <a:latin typeface="나눔고딕" charset="-127"/>
                <a:ea typeface="나눔고딕" charset="-127"/>
              </a:rPr>
              <a:t>3-4</a:t>
            </a:r>
            <a:endParaRPr lang="ko-KR" altLang="en-US" sz="3200" b="1" dirty="0">
              <a:solidFill>
                <a:schemeClr val="bg1"/>
              </a:solidFill>
              <a:latin typeface="나눔고딕" charset="-127"/>
              <a:ea typeface="나눔고딕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96236" y="2699628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solidFill>
                  <a:schemeClr val="bg1"/>
                </a:solidFill>
                <a:latin typeface="나눔고딕" charset="-127"/>
                <a:ea typeface="나눔고딕" charset="-127"/>
              </a:rPr>
              <a:t>3-5</a:t>
            </a:r>
            <a:endParaRPr lang="ko-KR" altLang="en-US" sz="3200" b="1" dirty="0">
              <a:solidFill>
                <a:schemeClr val="bg1"/>
              </a:solidFill>
              <a:latin typeface="나눔고딕" charset="-127"/>
              <a:ea typeface="나눔고딕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179402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79512" y="980728"/>
            <a:ext cx="3905622" cy="0"/>
          </a:xfrm>
          <a:prstGeom prst="line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직사각형 6"/>
          <p:cNvSpPr/>
          <p:nvPr/>
        </p:nvSpPr>
        <p:spPr>
          <a:xfrm>
            <a:off x="179512" y="1124744"/>
            <a:ext cx="8784976" cy="5328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179512" y="476672"/>
            <a:ext cx="3816424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백두산 정계비</a:t>
            </a:r>
            <a:endParaRPr lang="ko-KR" altLang="en-US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8" name="Picture 2" descr="백두산정계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7200800" cy="46459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726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79512" y="980728"/>
            <a:ext cx="3905622" cy="0"/>
          </a:xfrm>
          <a:prstGeom prst="line">
            <a:avLst/>
          </a:prstGeom>
          <a:noFill/>
          <a:ln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직사각형 6"/>
          <p:cNvSpPr/>
          <p:nvPr/>
        </p:nvSpPr>
        <p:spPr>
          <a:xfrm>
            <a:off x="179512" y="1124744"/>
            <a:ext cx="8784976" cy="5328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179512" y="476672"/>
            <a:ext cx="3816424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간</a:t>
            </a:r>
            <a:r>
              <a:rPr lang="ko-KR" altLang="en-US" dirty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도 </a:t>
            </a:r>
            <a:r>
              <a:rPr lang="ko-KR" altLang="en-US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협약</a:t>
            </a:r>
            <a:endParaRPr lang="ko-KR" altLang="en-US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6" name="Picture 2" descr="간도협약 `무효' 주장 집중 제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20788"/>
            <a:ext cx="6912768" cy="4536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7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79512" y="980728"/>
            <a:ext cx="3905622" cy="0"/>
          </a:xfrm>
          <a:prstGeom prst="line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직사각형 6"/>
          <p:cNvSpPr/>
          <p:nvPr/>
        </p:nvSpPr>
        <p:spPr>
          <a:xfrm>
            <a:off x="179512" y="1124744"/>
            <a:ext cx="8784976" cy="5328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179512" y="476672"/>
            <a:ext cx="3816424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3-5. </a:t>
            </a:r>
            <a:r>
              <a:rPr lang="ko-KR" altLang="en-US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간도 현재 상황</a:t>
            </a:r>
            <a:r>
              <a:rPr lang="en-US" altLang="ko-KR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ko-KR" altLang="en-US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간도 인구 상황</a:t>
            </a:r>
            <a:endParaRPr lang="ko-KR" altLang="en-US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8" name="_x190865048" descr="EMB0002b2ec435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42512"/>
            <a:ext cx="8784976" cy="5733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933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79512" y="980728"/>
            <a:ext cx="3905622" cy="0"/>
          </a:xfrm>
          <a:prstGeom prst="line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직사각형 6"/>
          <p:cNvSpPr/>
          <p:nvPr/>
        </p:nvSpPr>
        <p:spPr>
          <a:xfrm>
            <a:off x="179512" y="1124744"/>
            <a:ext cx="8784976" cy="5328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179512" y="476672"/>
            <a:ext cx="3816424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간도</a:t>
            </a:r>
            <a:r>
              <a:rPr lang="ko-KR" altLang="en-US" dirty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의 </a:t>
            </a:r>
            <a:r>
              <a:rPr lang="ko-KR" altLang="en-US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지역 분포 상황</a:t>
            </a:r>
            <a:endParaRPr lang="ko-KR" altLang="en-US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9" name="Picture 2" descr="간도는 누구의 땅인가? --간도를 아시나요?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33932"/>
            <a:ext cx="8352928" cy="53194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215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79512" y="980728"/>
            <a:ext cx="3905622" cy="0"/>
          </a:xfrm>
          <a:prstGeom prst="line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직사각형 6"/>
          <p:cNvSpPr/>
          <p:nvPr/>
        </p:nvSpPr>
        <p:spPr>
          <a:xfrm>
            <a:off x="179512" y="1124744"/>
            <a:ext cx="8784976" cy="5328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179512" y="476672"/>
            <a:ext cx="3816424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간도의 상황</a:t>
            </a:r>
            <a:endParaRPr lang="ko-KR" altLang="en-US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8" name="Picture 2" descr="간도협약 100년…간도 되찾기 운동 활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82952"/>
            <a:ext cx="8496944" cy="50543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078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79512" y="980728"/>
            <a:ext cx="3905622" cy="0"/>
          </a:xfrm>
          <a:prstGeom prst="line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직사각형 6"/>
          <p:cNvSpPr/>
          <p:nvPr/>
        </p:nvSpPr>
        <p:spPr>
          <a:xfrm>
            <a:off x="179512" y="1124744"/>
            <a:ext cx="8784976" cy="5328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179512" y="476672"/>
            <a:ext cx="3816424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참고문헌</a:t>
            </a:r>
            <a:endParaRPr lang="ko-KR" altLang="en-US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316" y="1149737"/>
            <a:ext cx="8680163" cy="53285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0"/>
            <a:r>
              <a:rPr lang="ko-KR" altLang="en-US" sz="20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네이버</a:t>
            </a:r>
            <a:r>
              <a:rPr lang="ko-KR" altLang="en-US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지식백과</a:t>
            </a:r>
            <a: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, “</a:t>
            </a:r>
            <a:r>
              <a:rPr lang="ko-KR" altLang="en-US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백두산 정계비”</a:t>
            </a:r>
            <a: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, </a:t>
            </a:r>
            <a:r>
              <a:rPr lang="en-US" altLang="ko-KR" sz="2000" dirty="0" smtClean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  <a:hlinkClick r:id="rId2"/>
              </a:rPr>
              <a:t>http</a:t>
            </a:r>
            <a: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  <a:hlinkClick r:id="rId2"/>
              </a:rPr>
              <a:t>://</a:t>
            </a:r>
            <a:r>
              <a:rPr lang="en-US" altLang="ko-KR" sz="2000" dirty="0" smtClean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  <a:hlinkClick r:id="rId2"/>
              </a:rPr>
              <a:t>terms.naver.com/entry.nhn?docId=922656&amp;cid=47322&amp;categoryId=47322</a:t>
            </a:r>
            <a:endParaRPr lang="en-US" altLang="ko-KR" sz="2000" dirty="0" smtClean="0">
              <a:solidFill>
                <a:schemeClr val="tx1"/>
              </a:solidFill>
              <a:latin typeface="나눔바른고딕" pitchFamily="50" charset="-127"/>
              <a:ea typeface="나눔바른고딕" pitchFamily="50" charset="-127"/>
            </a:endParaRPr>
          </a:p>
          <a:p>
            <a:pPr algn="ctr" fontAlgn="base" latinLnBrk="0"/>
            <a:r>
              <a:rPr lang="ko-KR" altLang="en-US" sz="2000" dirty="0" err="1" smtClean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윤호우</a:t>
            </a:r>
            <a: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, “‘</a:t>
            </a:r>
            <a:r>
              <a:rPr lang="ko-KR" altLang="en-US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간도는 우리땅’증거 찾았다”</a:t>
            </a:r>
            <a: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, http://</a:t>
            </a:r>
            <a:r>
              <a:rPr lang="en-US" altLang="ko-KR" sz="2000" dirty="0" smtClean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dreamy.tistory.com/373</a:t>
            </a:r>
            <a:endParaRPr lang="ko-KR" altLang="en-US" sz="2000" dirty="0">
              <a:solidFill>
                <a:schemeClr val="tx1"/>
              </a:solidFill>
              <a:latin typeface="나눔바른고딕" pitchFamily="50" charset="-127"/>
              <a:ea typeface="나눔바른고딕" pitchFamily="50" charset="-127"/>
            </a:endParaRPr>
          </a:p>
          <a:p>
            <a:pPr algn="ctr" fontAlgn="base" latinLnBrk="0"/>
            <a:r>
              <a:rPr lang="ko-KR" altLang="en-US" sz="20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윤호우</a:t>
            </a:r>
            <a: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, “‘</a:t>
            </a:r>
            <a:r>
              <a:rPr lang="ko-KR" altLang="en-US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지리적 진실’은 조작할 수 없다”</a:t>
            </a:r>
            <a: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, 『</a:t>
            </a:r>
            <a:r>
              <a:rPr lang="ko-KR" altLang="en-US" sz="20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위클리경향</a:t>
            </a:r>
            <a: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』, 2009.02.17</a:t>
            </a:r>
            <a:endParaRPr lang="ko-KR" altLang="en-US" sz="2000" dirty="0">
              <a:solidFill>
                <a:schemeClr val="tx1"/>
              </a:solidFill>
              <a:latin typeface="나눔바른고딕" pitchFamily="50" charset="-127"/>
              <a:ea typeface="나눔바른고딕" pitchFamily="50" charset="-127"/>
            </a:endParaRPr>
          </a:p>
          <a:p>
            <a:pPr algn="ctr" fontAlgn="base" latinLnBrk="0"/>
            <a:r>
              <a:rPr lang="ko-KR" altLang="en-US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“잃어버린 땅</a:t>
            </a:r>
            <a: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, </a:t>
            </a:r>
            <a:r>
              <a:rPr lang="ko-KR" altLang="en-US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간도에 대해서 아십니까</a:t>
            </a:r>
            <a:r>
              <a:rPr lang="en-US" altLang="ko-KR" sz="2000" dirty="0" smtClean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?”, http://blog.naver.com/fuckchinism/220927083018</a:t>
            </a:r>
            <a:endParaRPr lang="ko-KR" altLang="en-US" sz="2000" dirty="0" smtClean="0">
              <a:solidFill>
                <a:schemeClr val="tx1"/>
              </a:solidFill>
              <a:latin typeface="나눔바른고딕" pitchFamily="50" charset="-127"/>
              <a:ea typeface="나눔바른고딕" pitchFamily="50" charset="-127"/>
            </a:endParaRPr>
          </a:p>
          <a:p>
            <a:pPr algn="ctr" fontAlgn="base" latinLnBrk="0"/>
            <a:r>
              <a:rPr lang="ko-KR" altLang="en-US" sz="2000" dirty="0" smtClean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간도 </a:t>
            </a:r>
            <a:r>
              <a:rPr lang="ko-KR" altLang="en-US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조선영토 편입 中외교지도 발견 </a:t>
            </a:r>
            <a: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ko-KR" altLang="en-US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연합뉴스</a:t>
            </a:r>
            <a: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- 2004.10.12</a:t>
            </a:r>
            <a:endParaRPr lang="ko-KR" altLang="en-US" sz="2000" dirty="0">
              <a:solidFill>
                <a:schemeClr val="tx1"/>
              </a:solidFill>
              <a:latin typeface="나눔바른고딕" pitchFamily="50" charset="-127"/>
              <a:ea typeface="나눔바른고딕" pitchFamily="50" charset="-127"/>
            </a:endParaRPr>
          </a:p>
          <a:p>
            <a:pPr algn="ctr" fontAlgn="base" latinLnBrk="0"/>
            <a:r>
              <a:rPr lang="ko-KR" altLang="en-US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다음 카페 </a:t>
            </a:r>
            <a: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http://blog.daum.net/hearo9mars</a:t>
            </a:r>
          </a:p>
          <a:p>
            <a:pPr algn="ctr"/>
            <a:r>
              <a:rPr lang="ko-KR" altLang="en-US" sz="20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네이버</a:t>
            </a:r>
            <a:r>
              <a:rPr lang="ko-KR" altLang="en-US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ko-KR" altLang="en-US" sz="20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역사바로알기</a:t>
            </a:r>
            <a:r>
              <a:rPr lang="ko-KR" altLang="en-US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귀공자 </a:t>
            </a:r>
            <a:r>
              <a:rPr lang="ko-KR" altLang="en-US" sz="20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블로그</a:t>
            </a:r>
            <a:endParaRPr lang="en-US" altLang="ko-KR" sz="2000" dirty="0">
              <a:solidFill>
                <a:schemeClr val="tx1"/>
              </a:solidFill>
              <a:latin typeface="나눔바른고딕" pitchFamily="50" charset="-127"/>
              <a:ea typeface="나눔바른고딕" pitchFamily="50" charset="-127"/>
            </a:endParaRPr>
          </a:p>
          <a:p>
            <a:pPr algn="ctr"/>
            <a:r>
              <a:rPr lang="ko-KR" altLang="en-US" sz="20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두산백과</a:t>
            </a:r>
            <a:endParaRPr lang="en-US" altLang="ko-KR" sz="2000" dirty="0">
              <a:solidFill>
                <a:schemeClr val="tx1"/>
              </a:solidFill>
              <a:latin typeface="나눔바른고딕" pitchFamily="50" charset="-127"/>
              <a:ea typeface="나눔바른고딕" pitchFamily="50" charset="-127"/>
            </a:endParaRPr>
          </a:p>
          <a:p>
            <a:pPr algn="ctr"/>
            <a:r>
              <a:rPr lang="en-US" altLang="ko-KR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http://auto.icross.co.kr </a:t>
            </a:r>
          </a:p>
          <a:p>
            <a:pPr algn="ctr"/>
            <a:r>
              <a:rPr lang="ko-KR" altLang="en-US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학생백과</a:t>
            </a:r>
            <a:endParaRPr lang="en-US" altLang="ko-KR" sz="2000" dirty="0">
              <a:solidFill>
                <a:schemeClr val="tx1"/>
              </a:solidFill>
              <a:latin typeface="나눔바른고딕" pitchFamily="50" charset="-127"/>
              <a:ea typeface="나눔바른고딕" pitchFamily="50" charset="-127"/>
            </a:endParaRPr>
          </a:p>
          <a:p>
            <a:pPr algn="ctr"/>
            <a:r>
              <a:rPr lang="ko-KR" altLang="en-US" sz="20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연합뉴스</a:t>
            </a:r>
            <a:endParaRPr lang="en-US" altLang="ko-KR" sz="2000" dirty="0">
              <a:solidFill>
                <a:schemeClr val="tx1"/>
              </a:solidFill>
              <a:latin typeface="나눔바른고딕" pitchFamily="50" charset="-127"/>
              <a:ea typeface="나눔바른고딕" pitchFamily="50" charset="-127"/>
            </a:endParaRPr>
          </a:p>
          <a:p>
            <a:pPr fontAlgn="base" latinLnBrk="0"/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9154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직사각형 54"/>
          <p:cNvSpPr/>
          <p:nvPr/>
        </p:nvSpPr>
        <p:spPr>
          <a:xfrm>
            <a:off x="0" y="2204864"/>
            <a:ext cx="7812360" cy="25202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평행 사변형 70"/>
          <p:cNvSpPr/>
          <p:nvPr/>
        </p:nvSpPr>
        <p:spPr>
          <a:xfrm flipV="1">
            <a:off x="5148064" y="2087851"/>
            <a:ext cx="3419872" cy="2682298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TextBox 71"/>
          <p:cNvSpPr txBox="1"/>
          <p:nvPr/>
        </p:nvSpPr>
        <p:spPr>
          <a:xfrm>
            <a:off x="35496" y="2996952"/>
            <a:ext cx="53640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000" dirty="0" smtClean="0">
                <a:ln>
                  <a:solidFill>
                    <a:schemeClr val="accent6">
                      <a:lumMod val="7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THANK YOU</a:t>
            </a:r>
            <a:endParaRPr lang="ko-KR" altLang="en-US" sz="5000" dirty="0">
              <a:ln>
                <a:solidFill>
                  <a:schemeClr val="accent6">
                    <a:lumMod val="75000"/>
                    <a:alpha val="0"/>
                  </a:schemeClr>
                </a:solidFill>
              </a:ln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74" name="직선 연결선 73"/>
          <p:cNvCxnSpPr/>
          <p:nvPr/>
        </p:nvCxnSpPr>
        <p:spPr>
          <a:xfrm>
            <a:off x="5220072" y="2168860"/>
            <a:ext cx="648072" cy="2556284"/>
          </a:xfrm>
          <a:prstGeom prst="lin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6" name="원형 75"/>
          <p:cNvSpPr/>
          <p:nvPr/>
        </p:nvSpPr>
        <p:spPr>
          <a:xfrm rot="2246443" flipH="1" flipV="1">
            <a:off x="3133530" y="2529000"/>
            <a:ext cx="1800000" cy="1800000"/>
          </a:xfrm>
          <a:prstGeom prst="pie">
            <a:avLst>
              <a:gd name="adj1" fmla="val 0"/>
              <a:gd name="adj2" fmla="val 17163706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7" name="타원 76"/>
          <p:cNvSpPr/>
          <p:nvPr/>
        </p:nvSpPr>
        <p:spPr>
          <a:xfrm>
            <a:off x="4067944" y="2852936"/>
            <a:ext cx="216000" cy="216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9144000" cy="6453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179512" y="980728"/>
            <a:ext cx="3024336" cy="0"/>
          </a:xfrm>
          <a:prstGeom prst="lin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TextBox 8"/>
          <p:cNvSpPr txBox="1"/>
          <p:nvPr/>
        </p:nvSpPr>
        <p:spPr>
          <a:xfrm>
            <a:off x="35496" y="116632"/>
            <a:ext cx="6835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0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  <a:endParaRPr lang="ko-KR" altLang="en-US" sz="5000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80480" y="2780928"/>
            <a:ext cx="4104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간도가 한국땅인 이유</a:t>
            </a:r>
            <a:endParaRPr lang="ko-KR" altLang="en-US" sz="6000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4420" y="255131"/>
            <a:ext cx="2394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간도</a:t>
            </a:r>
            <a:r>
              <a:rPr lang="ko-KR" altLang="en-US" sz="32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의 </a:t>
            </a:r>
            <a:r>
              <a:rPr lang="ko-KR" altLang="en-US" sz="32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역사</a:t>
            </a:r>
            <a:endParaRPr lang="ko-KR" altLang="en-US" sz="3200" b="1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52" y="1268760"/>
            <a:ext cx="4010025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9144000" cy="6453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179512" y="980728"/>
            <a:ext cx="3024336" cy="0"/>
          </a:xfrm>
          <a:prstGeom prst="lin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TextBox 8"/>
          <p:cNvSpPr txBox="1"/>
          <p:nvPr/>
        </p:nvSpPr>
        <p:spPr>
          <a:xfrm>
            <a:off x="35496" y="116632"/>
            <a:ext cx="15121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0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1-1</a:t>
            </a:r>
            <a:endParaRPr lang="ko-KR" altLang="en-US" sz="5000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88024" y="2564904"/>
            <a:ext cx="3404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두만강 북쪽</a:t>
            </a:r>
            <a:endParaRPr lang="ko-KR" altLang="en-US" sz="3200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8581" y="255131"/>
            <a:ext cx="2394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간도</a:t>
            </a:r>
            <a:r>
              <a:rPr lang="ko-KR" altLang="en-US" sz="32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의 </a:t>
            </a:r>
            <a:r>
              <a:rPr lang="ko-KR" altLang="en-US" sz="32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위치</a:t>
            </a:r>
            <a:endParaRPr lang="ko-KR" altLang="en-US" sz="3200" b="1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10" name="_x85320080" descr="EMB00001f404c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830" y="1213154"/>
            <a:ext cx="4923234" cy="4952149"/>
          </a:xfrm>
          <a:prstGeom prst="rect">
            <a:avLst/>
          </a:prstGeom>
          <a:noFill/>
        </p:spPr>
      </p:pic>
      <p:sp>
        <p:nvSpPr>
          <p:cNvPr id="2" name="오른쪽 화살표 1"/>
          <p:cNvSpPr/>
          <p:nvPr/>
        </p:nvSpPr>
        <p:spPr>
          <a:xfrm>
            <a:off x="5099454" y="2649235"/>
            <a:ext cx="432048" cy="36004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오른쪽 화살표 10"/>
          <p:cNvSpPr/>
          <p:nvPr/>
        </p:nvSpPr>
        <p:spPr>
          <a:xfrm>
            <a:off x="5099454" y="3672880"/>
            <a:ext cx="432048" cy="36004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43640" y="3625860"/>
            <a:ext cx="3908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압록강 너머의 북쪽 일대</a:t>
            </a:r>
            <a:endParaRPr lang="ko-KR" altLang="en-US" sz="2800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254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  <p:bldP spid="11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9144000" cy="6453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179512" y="980728"/>
            <a:ext cx="3024336" cy="0"/>
          </a:xfrm>
          <a:prstGeom prst="lin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TextBox 8"/>
          <p:cNvSpPr txBox="1"/>
          <p:nvPr/>
        </p:nvSpPr>
        <p:spPr>
          <a:xfrm>
            <a:off x="35496" y="116632"/>
            <a:ext cx="15121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0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1-1</a:t>
            </a:r>
            <a:endParaRPr lang="ko-KR" altLang="en-US" sz="5000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88024" y="2564904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북간도</a:t>
            </a:r>
            <a:r>
              <a:rPr lang="en-US" altLang="ko-KR" sz="32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=</a:t>
            </a:r>
            <a:r>
              <a:rPr lang="ko-KR" altLang="en-US" sz="32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동간도</a:t>
            </a:r>
            <a:endParaRPr lang="ko-KR" altLang="en-US" sz="3200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8581" y="255131"/>
            <a:ext cx="2394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간도</a:t>
            </a:r>
            <a:r>
              <a:rPr lang="ko-KR" altLang="en-US" sz="32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의 </a:t>
            </a:r>
            <a:r>
              <a:rPr lang="ko-KR" altLang="en-US" sz="32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위치</a:t>
            </a:r>
            <a:endParaRPr lang="ko-KR" altLang="en-US" sz="3200" b="1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2" name="오른쪽 화살표 1"/>
          <p:cNvSpPr/>
          <p:nvPr/>
        </p:nvSpPr>
        <p:spPr>
          <a:xfrm>
            <a:off x="5099454" y="2649235"/>
            <a:ext cx="432048" cy="36004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오른쪽 화살표 10"/>
          <p:cNvSpPr/>
          <p:nvPr/>
        </p:nvSpPr>
        <p:spPr>
          <a:xfrm>
            <a:off x="5099454" y="3672880"/>
            <a:ext cx="432048" cy="36004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43640" y="3625860"/>
            <a:ext cx="3908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err="1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훈춘</a:t>
            </a:r>
            <a:r>
              <a:rPr lang="en-US" altLang="ko-KR" sz="28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, </a:t>
            </a:r>
            <a:r>
              <a:rPr lang="ko-KR" altLang="en-US" sz="2800" dirty="0" err="1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왕천</a:t>
            </a:r>
            <a:r>
              <a:rPr lang="en-US" altLang="ko-KR" sz="28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, </a:t>
            </a:r>
            <a:r>
              <a:rPr lang="ko-KR" altLang="en-US" sz="28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연길</a:t>
            </a:r>
            <a:r>
              <a:rPr lang="en-US" altLang="ko-KR" sz="28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, </a:t>
            </a:r>
            <a:r>
              <a:rPr lang="ko-KR" altLang="en-US" sz="2800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화룡의 네 현</a:t>
            </a:r>
            <a:endParaRPr lang="ko-KR" altLang="en-US" sz="2800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88604"/>
            <a:ext cx="4824536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73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</TotalTime>
  <Words>1267</Words>
  <Application>Microsoft Office PowerPoint</Application>
  <PresentationFormat>화면 슬라이드 쇼(4:3)</PresentationFormat>
  <Paragraphs>284</Paragraphs>
  <Slides>66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66</vt:i4>
      </vt:variant>
    </vt:vector>
  </HeadingPairs>
  <TitlesOfParts>
    <vt:vector size="73" baseType="lpstr">
      <vt:lpstr>굴림</vt:lpstr>
      <vt:lpstr>Arial</vt:lpstr>
      <vt:lpstr>맑은 고딕</vt:lpstr>
      <vt:lpstr>나눔바른고딕</vt:lpstr>
      <vt:lpstr>나눔고딕 ExtraBold</vt:lpstr>
      <vt:lpstr>나눔고딕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임시</dc:creator>
  <cp:lastModifiedBy>20141121</cp:lastModifiedBy>
  <cp:revision>62</cp:revision>
  <dcterms:created xsi:type="dcterms:W3CDTF">2016-03-02T06:33:55Z</dcterms:created>
  <dcterms:modified xsi:type="dcterms:W3CDTF">2017-03-31T11:28:08Z</dcterms:modified>
</cp:coreProperties>
</file>