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55" autoAdjust="0"/>
  </p:normalViewPr>
  <p:slideViewPr>
    <p:cSldViewPr showGuides="1">
      <p:cViewPr>
        <p:scale>
          <a:sx n="100" d="100"/>
          <a:sy n="100" d="100"/>
        </p:scale>
        <p:origin x="-1860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대각선 방향의 모서리가 둥근 사각형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72A63D5-9A63-4068-AC70-49431B98DE95}" type="datetimeFigureOut">
              <a:rPr lang="ko-KR" altLang="en-US" smtClean="0"/>
              <a:t>2013-06-04</a:t>
            </a:fld>
            <a:endParaRPr lang="ko-KR" altLang="en-US"/>
          </a:p>
        </p:txBody>
      </p:sp>
      <p:sp>
        <p:nvSpPr>
          <p:cNvPr id="11" name="슬라이드 번호 개체 틀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2FB5E28-B254-4176-A538-F4D93AA0C91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2A63D5-9A63-4068-AC70-49431B98DE95}" type="datetimeFigureOut">
              <a:rPr lang="ko-KR" altLang="en-US" smtClean="0"/>
              <a:t>2013-06-04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FB5E28-B254-4176-A538-F4D93AA0C91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2A63D5-9A63-4068-AC70-49431B98DE95}" type="datetimeFigureOut">
              <a:rPr lang="ko-KR" altLang="en-US" smtClean="0"/>
              <a:t>2013-06-04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FB5E28-B254-4176-A538-F4D93AA0C91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2A63D5-9A63-4068-AC70-49431B98DE95}" type="datetimeFigureOut">
              <a:rPr lang="ko-KR" altLang="en-US" smtClean="0"/>
              <a:t>2013-06-04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FB5E28-B254-4176-A538-F4D93AA0C91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72A63D5-9A63-4068-AC70-49431B98DE95}" type="datetimeFigureOut">
              <a:rPr lang="ko-KR" altLang="en-US" smtClean="0"/>
              <a:t>2013-06-04</a:t>
            </a:fld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2FB5E28-B254-4176-A538-F4D93AA0C91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2A63D5-9A63-4068-AC70-49431B98DE95}" type="datetimeFigureOut">
              <a:rPr lang="ko-KR" altLang="en-US" smtClean="0"/>
              <a:t>2013-06-04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2FB5E28-B254-4176-A538-F4D93AA0C91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2A63D5-9A63-4068-AC70-49431B98DE95}" type="datetimeFigureOut">
              <a:rPr lang="ko-KR" altLang="en-US" smtClean="0"/>
              <a:t>2013-06-04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2FB5E28-B254-4176-A538-F4D93AA0C91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2A63D5-9A63-4068-AC70-49431B98DE95}" type="datetimeFigureOut">
              <a:rPr lang="ko-KR" altLang="en-US" smtClean="0"/>
              <a:t>2013-06-04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FB5E28-B254-4176-A538-F4D93AA0C91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2A63D5-9A63-4068-AC70-49431B98DE95}" type="datetimeFigureOut">
              <a:rPr lang="ko-KR" altLang="en-US" smtClean="0"/>
              <a:t>2013-06-04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FB5E28-B254-4176-A538-F4D93AA0C91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9" name="날짜 개체 틀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72A63D5-9A63-4068-AC70-49431B98DE95}" type="datetimeFigureOut">
              <a:rPr lang="ko-KR" altLang="en-US" smtClean="0"/>
              <a:t>2013-06-04</a:t>
            </a:fld>
            <a:endParaRPr lang="ko-KR" alt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2FB5E28-B254-4176-A538-F4D93AA0C91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1" name="바닥글 개체 틀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3" name="그림 개체 틀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ko-KR" alt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그림을 추가하려면 아이콘을 클릭하십시오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72A63D5-9A63-4068-AC70-49431B98DE95}" type="datetimeFigureOut">
              <a:rPr lang="ko-KR" altLang="en-US" smtClean="0"/>
              <a:t>2013-06-04</a:t>
            </a:fld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2FB5E28-B254-4176-A538-F4D93AA0C91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대각선 방향의 모서리가 둥근 사각형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672A63D5-9A63-4068-AC70-49431B98DE95}" type="datetimeFigureOut">
              <a:rPr lang="ko-KR" altLang="en-US" smtClean="0"/>
              <a:t>2013-06-04</a:t>
            </a:fld>
            <a:endParaRPr lang="ko-KR" alt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42FB5E28-B254-4176-A538-F4D93AA0C91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marL="54864" algn="r" rtl="0" eaLnBrk="1" latinLnBrk="1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1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1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1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1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1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1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1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1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1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feature=player_detailpage&amp;v=tVTOf8Qshdk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feature=player_detailpage&amp;v=k70IWHiXl18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feature=player_detailpage&amp;v=iUgh4zXaY8M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feature=player_detailpage&amp;v=WA2jZEUQg_0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DbUV2s28do" TargetMode="External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feature=player_detailpage&amp;v=uxGLFfGjdMQ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bmp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bmp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일본의 게임</a:t>
            </a:r>
            <a:r>
              <a:rPr lang="en-US" altLang="ko-KR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애니</a:t>
            </a:r>
            <a:r>
              <a:rPr lang="en-US" altLang="ko-KR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영화</a:t>
            </a:r>
            <a:endParaRPr lang="ko-KR" altLang="en-US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pPr algn="r"/>
            <a:r>
              <a:rPr lang="en-US" altLang="ko-KR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 9</a:t>
            </a:r>
            <a:r>
              <a:rPr lang="ko-KR" altLang="en-US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조 도해일 이성렬</a:t>
            </a:r>
            <a:endParaRPr lang="ko-KR" altLang="en-US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4601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2) </a:t>
            </a:r>
            <a:r>
              <a:rPr lang="ko-KR" altLang="en-US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일본의 게임산업</a:t>
            </a:r>
            <a:r>
              <a:rPr lang="en-US" altLang="ko-KR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en-US" altLang="ko-KR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</a:br>
            <a:r>
              <a:rPr lang="ko-KR" altLang="en-US" dirty="0" err="1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메가드라이브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732" y="1628800"/>
            <a:ext cx="4824536" cy="4824536"/>
          </a:xfrm>
        </p:spPr>
      </p:pic>
    </p:spTree>
    <p:extLst>
      <p:ext uri="{BB962C8B-B14F-4D97-AF65-F5344CB8AC3E}">
        <p14:creationId xmlns:p14="http://schemas.microsoft.com/office/powerpoint/2010/main" val="356631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2) </a:t>
            </a:r>
            <a:r>
              <a:rPr lang="ko-KR" altLang="en-US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일본의 게임산업</a:t>
            </a:r>
            <a:r>
              <a:rPr lang="en-US" altLang="ko-KR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en-US" altLang="ko-KR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</a:br>
            <a:r>
              <a:rPr lang="ko-KR" altLang="en-US" dirty="0" err="1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슈퍼패미콤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84784"/>
            <a:ext cx="6192688" cy="518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69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2) </a:t>
            </a:r>
            <a:r>
              <a:rPr lang="ko-KR" altLang="en-US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일본의 </a:t>
            </a:r>
            <a:r>
              <a:rPr lang="ko-KR" altLang="en-US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게임산업</a:t>
            </a:r>
            <a:r>
              <a:rPr lang="en-US" altLang="ko-KR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en-US" altLang="ko-KR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</a:br>
            <a:r>
              <a:rPr lang="ko-KR" altLang="en-US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세가의 플레이 스테이션</a:t>
            </a:r>
            <a:endParaRPr lang="ko-KR" altLang="en-US" dirty="0"/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628800"/>
            <a:ext cx="3585096" cy="4896544"/>
          </a:xfrm>
        </p:spPr>
      </p:pic>
      <p:sp>
        <p:nvSpPr>
          <p:cNvPr id="8" name="직사각형 7"/>
          <p:cNvSpPr/>
          <p:nvPr/>
        </p:nvSpPr>
        <p:spPr>
          <a:xfrm>
            <a:off x="107504" y="1556792"/>
            <a:ext cx="489654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 fontAlgn="base">
              <a:lnSpc>
                <a:spcPct val="150000"/>
              </a:lnSpc>
              <a:buFont typeface="Wingdings" pitchFamily="2" charset="2"/>
              <a:buChar char="u"/>
            </a:pP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차례차례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등장하면서 </a:t>
            </a:r>
            <a:r>
              <a:rPr lang="ko-KR" altLang="en-US" dirty="0" err="1">
                <a:latin typeface="맑은 고딕" pitchFamily="50" charset="-127"/>
                <a:ea typeface="맑은 고딕" pitchFamily="50" charset="-127"/>
              </a:rPr>
              <a:t>닌텐도의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 아성을 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algn="ctr" fontAlgn="base">
              <a:lnSpc>
                <a:spcPct val="150000"/>
              </a:lnSpc>
            </a:pP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무너뜨리기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시작했다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특히 </a:t>
            </a:r>
            <a:r>
              <a:rPr lang="ko-KR" altLang="en-US" dirty="0" err="1">
                <a:latin typeface="맑은 고딕" pitchFamily="50" charset="-127"/>
                <a:ea typeface="맑은 고딕" pitchFamily="50" charset="-127"/>
              </a:rPr>
              <a:t>닌텐도의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  <a:p>
            <a:pPr algn="ctr" fontAlgn="base">
              <a:lnSpc>
                <a:spcPct val="150000"/>
              </a:lnSpc>
            </a:pPr>
            <a:r>
              <a:rPr lang="ko-KR" altLang="en-US" dirty="0" err="1">
                <a:latin typeface="맑은 고딕" pitchFamily="50" charset="-127"/>
                <a:ea typeface="맑은 고딕" pitchFamily="50" charset="-127"/>
              </a:rPr>
              <a:t>슈퍼패미콤에서는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 불가능했던 </a:t>
            </a:r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  <a:p>
            <a:pPr algn="ctr" fontAlgn="base">
              <a:lnSpc>
                <a:spcPct val="150000"/>
              </a:lnSpc>
            </a:pP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3d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그래픽 처리가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32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비트 게임기에서는 </a:t>
            </a:r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  <a:p>
            <a:pPr algn="ctr" fontAlgn="base">
              <a:lnSpc>
                <a:spcPct val="150000"/>
              </a:lnSpc>
            </a:pP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가능하다는 점이 큰 </a:t>
            </a:r>
            <a:r>
              <a:rPr lang="ko-KR" altLang="en-US" dirty="0" err="1">
                <a:latin typeface="맑은 고딕" pitchFamily="50" charset="-127"/>
                <a:ea typeface="맑은 고딕" pitchFamily="50" charset="-127"/>
              </a:rPr>
              <a:t>무기었다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algn="ctr" fontAlgn="base">
              <a:lnSpc>
                <a:spcPct val="150000"/>
              </a:lnSpc>
            </a:pP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세가는 당시 아케이드 게임 시장에서 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algn="ctr" fontAlgn="base">
              <a:lnSpc>
                <a:spcPct val="150000"/>
              </a:lnSpc>
            </a:pP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큰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인기를 끌고 있었던 </a:t>
            </a:r>
            <a:r>
              <a:rPr lang="ko-KR" altLang="en-US" dirty="0" err="1">
                <a:latin typeface="맑은 고딕" pitchFamily="50" charset="-127"/>
                <a:ea typeface="맑은 고딕" pitchFamily="50" charset="-127"/>
              </a:rPr>
              <a:t>버추어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 파이터를 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algn="ctr" fontAlgn="base">
              <a:lnSpc>
                <a:spcPct val="150000"/>
              </a:lnSpc>
            </a:pP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세가 </a:t>
            </a:r>
            <a:r>
              <a:rPr lang="ko-KR" altLang="en-US" dirty="0" err="1">
                <a:latin typeface="맑은 고딕" pitchFamily="50" charset="-127"/>
                <a:ea typeface="맑은 고딕" pitchFamily="50" charset="-127"/>
              </a:rPr>
              <a:t>새턴에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 이식하면서 </a:t>
            </a:r>
            <a:r>
              <a:rPr lang="ko-KR" altLang="en-US" dirty="0" err="1">
                <a:latin typeface="맑은 고딕" pitchFamily="50" charset="-127"/>
                <a:ea typeface="맑은 고딕" pitchFamily="50" charset="-127"/>
              </a:rPr>
              <a:t>소니는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  <a:p>
            <a:pPr algn="ctr" fontAlgn="base">
              <a:lnSpc>
                <a:spcPct val="150000"/>
              </a:lnSpc>
            </a:pPr>
            <a:r>
              <a:rPr lang="ko-KR" altLang="en-US" dirty="0" err="1">
                <a:latin typeface="맑은 고딕" pitchFamily="50" charset="-127"/>
                <a:ea typeface="맑은 고딕" pitchFamily="50" charset="-127"/>
              </a:rPr>
              <a:t>릿지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 레이서와 철권을 이식하면서 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algn="ctr" fontAlgn="base">
              <a:lnSpc>
                <a:spcPct val="150000"/>
              </a:lnSpc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32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비트 게임기의 붐을 </a:t>
            </a:r>
            <a:r>
              <a:rPr lang="ko-KR" altLang="en-US" dirty="0" err="1">
                <a:latin typeface="맑은 고딕" pitchFamily="50" charset="-127"/>
                <a:ea typeface="맑은 고딕" pitchFamily="50" charset="-127"/>
              </a:rPr>
              <a:t>리더했다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0"/>
            <a:ext cx="5589270" cy="685800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0588"/>
            <a:ext cx="6858000" cy="685800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341" y="0"/>
            <a:ext cx="59473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79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2) </a:t>
            </a:r>
            <a:r>
              <a:rPr lang="ko-KR" altLang="en-US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일본의 </a:t>
            </a:r>
            <a:r>
              <a:rPr lang="ko-KR" altLang="en-US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게임산업</a:t>
            </a:r>
            <a:r>
              <a:rPr lang="en-US" altLang="ko-KR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en-US" altLang="ko-KR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</a:br>
            <a:r>
              <a:rPr lang="ko-KR" altLang="en-US" dirty="0" err="1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닌텐도</a:t>
            </a:r>
            <a:r>
              <a:rPr lang="ko-KR" altLang="en-US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64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700808"/>
            <a:ext cx="3501653" cy="4176464"/>
          </a:xfrm>
        </p:spPr>
      </p:pic>
      <p:sp>
        <p:nvSpPr>
          <p:cNvPr id="5" name="직사각형 4"/>
          <p:cNvSpPr/>
          <p:nvPr/>
        </p:nvSpPr>
        <p:spPr>
          <a:xfrm>
            <a:off x="107504" y="1556792"/>
            <a:ext cx="48965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 fontAlgn="base">
              <a:lnSpc>
                <a:spcPct val="150000"/>
              </a:lnSpc>
              <a:buFont typeface="Wingdings" pitchFamily="2" charset="2"/>
              <a:buChar char="u"/>
            </a:pP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이에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맞서기 위해 </a:t>
            </a:r>
            <a:r>
              <a:rPr lang="ko-KR" altLang="en-US" dirty="0" err="1">
                <a:latin typeface="맑은 고딕" pitchFamily="50" charset="-127"/>
                <a:ea typeface="맑은 고딕" pitchFamily="50" charset="-127"/>
              </a:rPr>
              <a:t>닌텐도도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 차세대 게임기를 개발했다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차세대 게임기 시장도 완벽하게 독점하기 위해 게임기의 성능을 한 단계 높였다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. 1996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년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6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월 </a:t>
            </a:r>
            <a:r>
              <a:rPr lang="ko-KR" altLang="en-US" dirty="0" err="1">
                <a:latin typeface="맑은 고딕" pitchFamily="50" charset="-127"/>
                <a:ea typeface="맑은 고딕" pitchFamily="50" charset="-127"/>
              </a:rPr>
              <a:t>닌텐도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64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란 이름의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64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비트 게임기를 투입한 것이다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dirty="0" err="1">
                <a:latin typeface="맑은 고딕" pitchFamily="50" charset="-127"/>
                <a:ea typeface="맑은 고딕" pitchFamily="50" charset="-127"/>
              </a:rPr>
              <a:t>닌텐도는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 전가의 보도에 해당하는 </a:t>
            </a:r>
            <a:r>
              <a:rPr lang="ko-KR" altLang="en-US" dirty="0" err="1">
                <a:latin typeface="맑은 고딕" pitchFamily="50" charset="-127"/>
                <a:ea typeface="맑은 고딕" pitchFamily="50" charset="-127"/>
              </a:rPr>
              <a:t>슈퍼마리오시리즈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 인 </a:t>
            </a:r>
            <a:r>
              <a:rPr lang="ko-KR" altLang="en-US" dirty="0" err="1">
                <a:latin typeface="맑은 고딕" pitchFamily="50" charset="-127"/>
                <a:ea typeface="맑은 고딕" pitchFamily="50" charset="-127"/>
              </a:rPr>
              <a:t>슈퍼마리오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64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를 투입하는 만만의 준비를 다했다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그러나 결과는 </a:t>
            </a:r>
            <a:r>
              <a:rPr lang="ko-KR" altLang="en-US" dirty="0" err="1">
                <a:latin typeface="맑은 고딕" pitchFamily="50" charset="-127"/>
                <a:ea typeface="맑은 고딕" pitchFamily="50" charset="-127"/>
              </a:rPr>
              <a:t>소니의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 압승으로 막을 내렸다 </a:t>
            </a:r>
            <a:r>
              <a:rPr lang="ko-KR" altLang="en-US" dirty="0" err="1">
                <a:latin typeface="맑은 고딕" pitchFamily="50" charset="-127"/>
                <a:ea typeface="맑은 고딕" pitchFamily="50" charset="-127"/>
              </a:rPr>
              <a:t>닌텐도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64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의 등장은 오히려 </a:t>
            </a:r>
            <a:r>
              <a:rPr lang="ko-KR" altLang="en-US" dirty="0" err="1">
                <a:latin typeface="맑은 고딕" pitchFamily="50" charset="-127"/>
                <a:ea typeface="맑은 고딕" pitchFamily="50" charset="-127"/>
              </a:rPr>
              <a:t>소니의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 플레이스테이션 붐을 촉발시켰다 </a:t>
            </a:r>
            <a:r>
              <a:rPr lang="ko-KR" altLang="en-US" dirty="0" err="1">
                <a:latin typeface="맑은 고딕" pitchFamily="50" charset="-127"/>
                <a:ea typeface="맑은 고딕" pitchFamily="50" charset="-127"/>
              </a:rPr>
              <a:t>닌텐도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64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가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185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만대 </a:t>
            </a:r>
            <a:r>
              <a:rPr lang="ko-KR" altLang="en-US" dirty="0" err="1">
                <a:latin typeface="맑은 고딕" pitchFamily="50" charset="-127"/>
                <a:ea typeface="맑은 고딕" pitchFamily="50" charset="-127"/>
              </a:rPr>
              <a:t>소니의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 플레이스테이션이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560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만대 세가 </a:t>
            </a:r>
            <a:r>
              <a:rPr lang="ko-KR" altLang="en-US" dirty="0" err="1">
                <a:latin typeface="맑은 고딕" pitchFamily="50" charset="-127"/>
                <a:ea typeface="맑은 고딕" pitchFamily="50" charset="-127"/>
              </a:rPr>
              <a:t>새턴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480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만 대 였다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8728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>
                <a:hlinkClick r:id="rId2"/>
              </a:rPr>
              <a:t>http://www.youtube.com/watch?feature=player_detailpage&amp;v=tVTOf8Qshdk</a:t>
            </a:r>
            <a:endParaRPr lang="ko-KR" altLang="en-US" dirty="0"/>
          </a:p>
        </p:txBody>
      </p:sp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en-US" altLang="ko-KR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일본의 게임산업</a:t>
            </a:r>
            <a:r>
              <a:rPr lang="en-US" altLang="ko-KR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en-US" altLang="ko-KR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</a:br>
            <a:r>
              <a:rPr lang="ko-KR" altLang="en-US" dirty="0" err="1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마리오</a:t>
            </a:r>
            <a:r>
              <a:rPr lang="en-US" altLang="ko-KR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64 </a:t>
            </a:r>
            <a:r>
              <a:rPr lang="ko-KR" altLang="en-US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게임영상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6711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2)</a:t>
            </a:r>
            <a:r>
              <a:rPr lang="ko-KR" altLang="en-US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일본의 게임산업</a:t>
            </a:r>
            <a:r>
              <a:rPr lang="en-US" altLang="ko-KR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en-US" altLang="ko-KR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</a:br>
            <a:r>
              <a:rPr lang="ko-KR" altLang="en-US" dirty="0" err="1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파이널판타지</a:t>
            </a:r>
            <a:r>
              <a:rPr lang="en-US" altLang="ko-KR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7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>
                <a:hlinkClick r:id="rId2"/>
              </a:rPr>
              <a:t>http://www.youtube.com/watch?feature=player_detailpage&amp;v=k70IWHiXl18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631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2)</a:t>
            </a:r>
            <a:r>
              <a:rPr lang="ko-KR" altLang="en-US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일본의 게임산업</a:t>
            </a:r>
            <a:r>
              <a:rPr lang="en-US" altLang="ko-KR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en-US" altLang="ko-KR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</a:br>
            <a:r>
              <a:rPr lang="ko-KR" altLang="en-US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소니</a:t>
            </a:r>
            <a:r>
              <a:rPr lang="en-US" altLang="ko-KR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dirty="0" err="1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vs</a:t>
            </a:r>
            <a:r>
              <a:rPr lang="en-US" altLang="ko-KR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dirty="0" err="1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닌텐도</a:t>
            </a:r>
            <a:endParaRPr lang="ko-KR" altLang="en-US" dirty="0"/>
          </a:p>
        </p:txBody>
      </p:sp>
      <p:graphicFrame>
        <p:nvGraphicFramePr>
          <p:cNvPr id="13" name="내용 개체 틀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5957346"/>
              </p:ext>
            </p:extLst>
          </p:nvPr>
        </p:nvGraphicFramePr>
        <p:xfrm>
          <a:off x="470173" y="2132856"/>
          <a:ext cx="8229600" cy="3870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6528"/>
                <a:gridCol w="3281536"/>
                <a:gridCol w="3281536"/>
              </a:tblGrid>
              <a:tr h="473256"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맑은 고딕" pitchFamily="50" charset="-127"/>
                          <a:ea typeface="맑은 고딕" pitchFamily="50" charset="-127"/>
                        </a:rPr>
                        <a:t>소니 플레이스테이션</a:t>
                      </a:r>
                      <a:r>
                        <a:rPr lang="en-US" altLang="ko-KR" sz="2000" dirty="0" smtClean="0"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endParaRPr lang="ko-KR" altLang="en-US" sz="20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닌텐도</a:t>
                      </a:r>
                      <a:r>
                        <a:rPr lang="ko-KR" altLang="en-US" sz="2000" dirty="0" smtClean="0"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en-US" altLang="ko-KR" sz="2000" dirty="0" smtClean="0">
                          <a:latin typeface="맑은 고딕" pitchFamily="50" charset="-127"/>
                          <a:ea typeface="맑은 고딕" pitchFamily="50" charset="-127"/>
                        </a:rPr>
                        <a:t>xbox360</a:t>
                      </a:r>
                      <a:endParaRPr lang="ko-KR" altLang="en-US" sz="20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  <a:tr h="44291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맑은 고딕" pitchFamily="50" charset="-127"/>
                          <a:ea typeface="맑은 고딕" pitchFamily="50" charset="-127"/>
                        </a:rPr>
                        <a:t>가격</a:t>
                      </a:r>
                      <a:endParaRPr lang="ko-KR" altLang="en-US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맑은 고딕" pitchFamily="50" charset="-127"/>
                          <a:ea typeface="맑은 고딕" pitchFamily="50" charset="-127"/>
                        </a:rPr>
                        <a:t>50 ~ 60</a:t>
                      </a:r>
                      <a:r>
                        <a:rPr lang="ko-KR" altLang="en-US" dirty="0" smtClean="0">
                          <a:latin typeface="맑은 고딕" pitchFamily="50" charset="-127"/>
                          <a:ea typeface="맑은 고딕" pitchFamily="50" charset="-127"/>
                        </a:rPr>
                        <a:t>만원</a:t>
                      </a:r>
                      <a:endParaRPr lang="ko-KR" altLang="en-US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맑은 고딕" pitchFamily="50" charset="-127"/>
                          <a:ea typeface="맑은 고딕" pitchFamily="50" charset="-127"/>
                        </a:rPr>
                        <a:t>21 ~ 32 </a:t>
                      </a:r>
                      <a:r>
                        <a:rPr lang="ko-KR" altLang="en-US" dirty="0" smtClean="0">
                          <a:latin typeface="맑은 고딕" pitchFamily="50" charset="-127"/>
                          <a:ea typeface="맑은 고딕" pitchFamily="50" charset="-127"/>
                        </a:rPr>
                        <a:t>만원</a:t>
                      </a:r>
                      <a:endParaRPr lang="ko-KR" altLang="en-US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  <a:tr h="44291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맑은 고딕" pitchFamily="50" charset="-127"/>
                          <a:ea typeface="맑은 고딕" pitchFamily="50" charset="-127"/>
                        </a:rPr>
                        <a:t>발매된 </a:t>
                      </a:r>
                      <a:r>
                        <a:rPr lang="ko-KR" altLang="en-US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게임수</a:t>
                      </a:r>
                      <a:endParaRPr lang="ko-KR" altLang="en-US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셀수없음</a:t>
                      </a:r>
                      <a:r>
                        <a:rPr lang="en-US" altLang="ko-KR" dirty="0" smtClean="0"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  <a:endParaRPr lang="ko-KR" altLang="en-US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</a:tr>
              <a:tr h="141976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맑은 고딕" pitchFamily="50" charset="-127"/>
                          <a:ea typeface="맑은 고딕" pitchFamily="50" charset="-127"/>
                        </a:rPr>
                        <a:t>장점</a:t>
                      </a:r>
                      <a:endParaRPr lang="ko-KR" altLang="en-US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블루레이</a:t>
                      </a:r>
                      <a:r>
                        <a:rPr lang="ko-KR" altLang="en-US" dirty="0" smtClean="0">
                          <a:latin typeface="맑은 고딕" pitchFamily="50" charset="-127"/>
                          <a:ea typeface="맑은 고딕" pitchFamily="50" charset="-127"/>
                        </a:rPr>
                        <a:t> 플레이 가능</a:t>
                      </a:r>
                      <a:endParaRPr lang="en-US" altLang="ko-KR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/>
                      <a:endParaRPr lang="en-US" altLang="ko-KR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/>
                      <a:r>
                        <a:rPr lang="ko-KR" altLang="en-US" dirty="0" smtClean="0">
                          <a:latin typeface="맑은 고딕" pitchFamily="50" charset="-127"/>
                          <a:ea typeface="맑은 고딕" pitchFamily="50" charset="-127"/>
                        </a:rPr>
                        <a:t>명작 타이틀</a:t>
                      </a:r>
                      <a:endParaRPr lang="ko-KR" altLang="en-US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낮은가격</a:t>
                      </a:r>
                      <a:endParaRPr lang="en-US" altLang="ko-KR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/>
                      <a:r>
                        <a:rPr lang="ko-KR" altLang="en-US" dirty="0" smtClean="0">
                          <a:latin typeface="맑은 고딕" pitchFamily="50" charset="-127"/>
                          <a:ea typeface="맑은 고딕" pitchFamily="50" charset="-127"/>
                        </a:rPr>
                        <a:t>대작 타이틀</a:t>
                      </a:r>
                      <a:endParaRPr lang="en-US" altLang="ko-KR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/>
                      <a:r>
                        <a:rPr lang="ko-KR" altLang="en-US" dirty="0" smtClean="0">
                          <a:latin typeface="맑은 고딕" pitchFamily="50" charset="-127"/>
                          <a:ea typeface="맑은 고딕" pitchFamily="50" charset="-127"/>
                        </a:rPr>
                        <a:t>뛰어난 온라인 기능</a:t>
                      </a:r>
                      <a:endParaRPr lang="en-US" altLang="ko-KR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/>
                      <a:r>
                        <a:rPr lang="en-US" altLang="ko-KR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Hd</a:t>
                      </a:r>
                      <a:r>
                        <a:rPr lang="en-US" altLang="ko-KR" dirty="0" smtClean="0">
                          <a:latin typeface="맑은 고딕" pitchFamily="50" charset="-127"/>
                          <a:ea typeface="맑은 고딕" pitchFamily="50" charset="-127"/>
                        </a:rPr>
                        <a:t> – </a:t>
                      </a:r>
                      <a:r>
                        <a:rPr lang="en-US" altLang="ko-KR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dvd</a:t>
                      </a:r>
                      <a:r>
                        <a:rPr lang="ko-KR" altLang="en-US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 재생가능</a:t>
                      </a:r>
                      <a:endParaRPr lang="en-US" altLang="ko-KR" baseline="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  <a:tr h="109213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맑은 고딕" pitchFamily="50" charset="-127"/>
                          <a:ea typeface="맑은 고딕" pitchFamily="50" charset="-127"/>
                        </a:rPr>
                        <a:t>단점</a:t>
                      </a:r>
                      <a:endParaRPr lang="ko-KR" altLang="en-US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맑은 고딕" pitchFamily="50" charset="-127"/>
                          <a:ea typeface="맑은 고딕" pitchFamily="50" charset="-127"/>
                        </a:rPr>
                        <a:t>발열</a:t>
                      </a:r>
                      <a:endParaRPr lang="en-US" altLang="ko-KR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/>
                      <a:r>
                        <a:rPr lang="ko-KR" altLang="en-US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높은가격</a:t>
                      </a:r>
                      <a:endParaRPr lang="en-US" altLang="ko-KR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맑은 고딕" pitchFamily="50" charset="-127"/>
                          <a:ea typeface="맑은 고딕" pitchFamily="50" charset="-127"/>
                        </a:rPr>
                        <a:t>소음</a:t>
                      </a:r>
                      <a:endParaRPr lang="ko-KR" altLang="en-US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4" name="제목 1"/>
          <p:cNvSpPr txBox="1">
            <a:spLocks/>
          </p:cNvSpPr>
          <p:nvPr/>
        </p:nvSpPr>
        <p:spPr>
          <a:xfrm>
            <a:off x="457200" y="5085184"/>
            <a:ext cx="8229600" cy="1143000"/>
          </a:xfrm>
          <a:prstGeom prst="rect">
            <a:avLst/>
          </a:prstGeom>
        </p:spPr>
        <p:txBody>
          <a:bodyPr rIns="91440" anchor="b">
            <a:normAutofit fontScale="975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1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6577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2)</a:t>
            </a:r>
            <a:r>
              <a:rPr lang="ko-KR" altLang="en-US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일본의 </a:t>
            </a:r>
            <a:r>
              <a:rPr lang="ko-KR" altLang="en-US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게임산업</a:t>
            </a:r>
            <a:r>
              <a:rPr lang="en-US" altLang="ko-KR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en-US" altLang="ko-KR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</a:br>
            <a:r>
              <a:rPr lang="ko-KR" altLang="en-US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일본의 컴퓨터</a:t>
            </a:r>
            <a:r>
              <a:rPr lang="en-US" altLang="ko-KR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(pc)</a:t>
            </a:r>
            <a:r>
              <a:rPr lang="ko-KR" altLang="en-US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게임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46236"/>
            <a:ext cx="4618856" cy="4735091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본의 </a:t>
            </a:r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pc</a:t>
            </a: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게임은 </a:t>
            </a:r>
            <a:r>
              <a:rPr lang="ko-KR" altLang="en-US" sz="2000" dirty="0" err="1">
                <a:latin typeface="맑은 고딕" pitchFamily="50" charset="-127"/>
                <a:ea typeface="맑은 고딕" pitchFamily="50" charset="-127"/>
              </a:rPr>
              <a:t>미연시라는</a:t>
            </a: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 연애 </a:t>
            </a: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시뮬레이션 </a:t>
            </a: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게임이 굉장히 유명하다</a:t>
            </a:r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물론 </a:t>
            </a: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일본의 게임시장은 </a:t>
            </a:r>
            <a:r>
              <a:rPr lang="ko-KR" altLang="en-US" sz="2000" dirty="0" err="1">
                <a:latin typeface="맑은 고딕" pitchFamily="50" charset="-127"/>
                <a:ea typeface="맑은 고딕" pitchFamily="50" charset="-127"/>
              </a:rPr>
              <a:t>우리나보다</a:t>
            </a: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   뛰어나긴 </a:t>
            </a: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하지만 </a:t>
            </a:r>
            <a:r>
              <a:rPr lang="ko-KR" altLang="en-US" sz="2000" dirty="0" err="1">
                <a:latin typeface="맑은 고딕" pitchFamily="50" charset="-127"/>
                <a:ea typeface="맑은 고딕" pitchFamily="50" charset="-127"/>
              </a:rPr>
              <a:t>게임심위기관의</a:t>
            </a: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 허가절차가 굉장히 까다롭기 때문에 </a:t>
            </a:r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pc</a:t>
            </a: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게임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  개발을 </a:t>
            </a: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꺼려한다</a:t>
            </a:r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2000" dirty="0" err="1">
                <a:latin typeface="맑은 고딕" pitchFamily="50" charset="-127"/>
                <a:ea typeface="맑은 고딕" pitchFamily="50" charset="-127"/>
              </a:rPr>
              <a:t>자국내</a:t>
            </a: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 문맹자를 위한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  한문을 </a:t>
            </a: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읽는 방법인 </a:t>
            </a:r>
            <a:r>
              <a:rPr lang="ko-KR" altLang="en-US" sz="2000" dirty="0" err="1">
                <a:latin typeface="맑은 고딕" pitchFamily="50" charset="-127"/>
                <a:ea typeface="맑은 고딕" pitchFamily="50" charset="-127"/>
              </a:rPr>
              <a:t>요미가나를</a:t>
            </a: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 꼭 달아야 하며</a:t>
            </a:r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수입한 게임에 대해서도 </a:t>
            </a:r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100% </a:t>
            </a: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번역을 해야 심의를 </a:t>
            </a:r>
            <a:r>
              <a:rPr lang="ko-KR" altLang="en-US" sz="2000" dirty="0" err="1">
                <a:latin typeface="맑은 고딕" pitchFamily="50" charset="-127"/>
                <a:ea typeface="맑은 고딕" pitchFamily="50" charset="-127"/>
              </a:rPr>
              <a:t>통과할수</a:t>
            </a: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 있기 </a:t>
            </a:r>
            <a:r>
              <a:rPr lang="ko-KR" altLang="en-US" sz="2000" dirty="0" err="1">
                <a:latin typeface="맑은 고딕" pitchFamily="50" charset="-127"/>
                <a:ea typeface="맑은 고딕" pitchFamily="50" charset="-127"/>
              </a:rPr>
              <a:t>때문다</a:t>
            </a:r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 pc</a:t>
            </a: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게임보다는 콘솔게임에 매진하게 되었고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스토리가 </a:t>
            </a: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있는 </a:t>
            </a:r>
            <a:r>
              <a:rPr lang="ko-KR" altLang="en-US" sz="2000" dirty="0" err="1">
                <a:latin typeface="맑은 고딕" pitchFamily="50" charset="-127"/>
                <a:ea typeface="맑은 고딕" pitchFamily="50" charset="-127"/>
              </a:rPr>
              <a:t>미연시</a:t>
            </a: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 장르의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  게임이 </a:t>
            </a: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발달하게 되었다</a:t>
            </a:r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. </a:t>
            </a:r>
            <a:endParaRPr lang="ko-KR" altLang="en-US" sz="2000" dirty="0">
              <a:latin typeface="맑은 고딕" pitchFamily="50" charset="-127"/>
              <a:ea typeface="맑은 고딕" pitchFamily="50" charset="-127"/>
            </a:endParaRPr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204864"/>
            <a:ext cx="3456384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36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8" y="-1395536"/>
            <a:ext cx="9147398" cy="8497331"/>
          </a:xfr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15416"/>
            <a:ext cx="9889099" cy="741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4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1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일본의 애니메이션</a:t>
            </a:r>
            <a:endParaRPr lang="ko-KR" altLang="en-US" sz="410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41141"/>
            <a:ext cx="6953250" cy="499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59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일본의 게임</a:t>
            </a:r>
            <a:endParaRPr lang="ko-KR" altLang="en-US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7" name="내용 개체 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859" y="1646238"/>
            <a:ext cx="6020281" cy="4525962"/>
          </a:xfr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72816"/>
            <a:ext cx="3446115" cy="459482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628800"/>
            <a:ext cx="2533576" cy="253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10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1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1) </a:t>
            </a:r>
            <a:r>
              <a:rPr lang="ko-KR" altLang="en-US" sz="41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애니메이션의 유입</a:t>
            </a:r>
            <a:endParaRPr lang="ko-KR" altLang="en-US" sz="410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46237"/>
            <a:ext cx="4834880" cy="4663084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dirty="0">
                <a:latin typeface="맑은 고딕" pitchFamily="50" charset="-127"/>
                <a:ea typeface="맑은 고딕" pitchFamily="50" charset="-127"/>
              </a:rPr>
              <a:t>전쟁의 폐허 속에 이전까지 금지되어 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왔던     미국의 만화영화가 </a:t>
            </a:r>
            <a:r>
              <a:rPr lang="en-US" altLang="ko-KR" sz="1600" dirty="0">
                <a:latin typeface="맑은 고딕" pitchFamily="50" charset="-127"/>
                <a:ea typeface="맑은 고딕" pitchFamily="50" charset="-127"/>
              </a:rPr>
              <a:t>1950</a:t>
            </a:r>
            <a:r>
              <a:rPr lang="ko-KR" altLang="en-US" sz="1600" dirty="0">
                <a:latin typeface="맑은 고딕" pitchFamily="50" charset="-127"/>
                <a:ea typeface="맑은 고딕" pitchFamily="50" charset="-127"/>
              </a:rPr>
              <a:t>년부터 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연속적으로    </a:t>
            </a:r>
            <a:r>
              <a:rPr lang="ko-KR" altLang="en-US" sz="1600" dirty="0">
                <a:latin typeface="맑은 고딕" pitchFamily="50" charset="-127"/>
                <a:ea typeface="맑은 고딕" pitchFamily="50" charset="-127"/>
              </a:rPr>
              <a:t>개봉되면서</a:t>
            </a:r>
            <a:r>
              <a:rPr lang="en-US" altLang="ko-KR" sz="16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이에 </a:t>
            </a:r>
            <a:r>
              <a:rPr lang="ko-KR" altLang="en-US" sz="1600" dirty="0">
                <a:latin typeface="맑은 고딕" pitchFamily="50" charset="-127"/>
                <a:ea typeface="맑은 고딕" pitchFamily="50" charset="-127"/>
              </a:rPr>
              <a:t>자극을 받은 일본 애니메이션의 역사는 </a:t>
            </a:r>
            <a:r>
              <a:rPr lang="en-US" altLang="ko-KR" sz="1600" dirty="0">
                <a:latin typeface="맑은 고딕" pitchFamily="50" charset="-127"/>
                <a:ea typeface="맑은 고딕" pitchFamily="50" charset="-127"/>
              </a:rPr>
              <a:t>1956</a:t>
            </a:r>
            <a:r>
              <a:rPr lang="ko-KR" altLang="en-US" sz="1600" dirty="0" err="1" smtClean="0">
                <a:latin typeface="맑은 고딕" pitchFamily="50" charset="-127"/>
                <a:ea typeface="맑은 고딕" pitchFamily="50" charset="-127"/>
              </a:rPr>
              <a:t>년메이저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dirty="0">
                <a:latin typeface="맑은 고딕" pitchFamily="50" charset="-127"/>
                <a:ea typeface="맑은 고딕" pitchFamily="50" charset="-127"/>
              </a:rPr>
              <a:t>영화사인 </a:t>
            </a:r>
            <a:r>
              <a:rPr lang="ko-KR" altLang="en-US" sz="1600" dirty="0" err="1">
                <a:latin typeface="맑은 고딕" pitchFamily="50" charset="-127"/>
                <a:ea typeface="맑은 고딕" pitchFamily="50" charset="-127"/>
              </a:rPr>
              <a:t>도에이</a:t>
            </a:r>
            <a:r>
              <a:rPr lang="en-US" altLang="ko-KR" sz="1600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600" dirty="0">
                <a:latin typeface="맑은 고딕" pitchFamily="50" charset="-127"/>
                <a:ea typeface="맑은 고딕" pitchFamily="50" charset="-127"/>
              </a:rPr>
              <a:t>東映</a:t>
            </a:r>
            <a:r>
              <a:rPr lang="en-US" altLang="ko-KR" sz="1600" dirty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600" dirty="0">
                <a:latin typeface="맑은 고딕" pitchFamily="50" charset="-127"/>
                <a:ea typeface="맑은 고딕" pitchFamily="50" charset="-127"/>
              </a:rPr>
              <a:t>가 자회사로 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애니메이션 전문업체인 </a:t>
            </a:r>
            <a:r>
              <a:rPr lang="ko-KR" altLang="en-US" sz="1600" dirty="0" err="1">
                <a:latin typeface="맑은 고딕" pitchFamily="50" charset="-127"/>
                <a:ea typeface="맑은 고딕" pitchFamily="50" charset="-127"/>
              </a:rPr>
              <a:t>도에이</a:t>
            </a:r>
            <a:r>
              <a:rPr lang="ko-KR" altLang="en-US" sz="16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   동화를 </a:t>
            </a:r>
            <a:r>
              <a:rPr lang="ko-KR" altLang="en-US" sz="1600" dirty="0">
                <a:latin typeface="맑은 고딕" pitchFamily="50" charset="-127"/>
                <a:ea typeface="맑은 고딕" pitchFamily="50" charset="-127"/>
              </a:rPr>
              <a:t>설립하면서부터 시작되었다</a:t>
            </a:r>
            <a:r>
              <a:rPr lang="en-US" altLang="ko-KR" sz="1600" dirty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ko-KR" altLang="en-US" sz="1600" dirty="0" err="1">
                <a:latin typeface="맑은 고딕" pitchFamily="50" charset="-127"/>
                <a:ea typeface="맑은 고딕" pitchFamily="50" charset="-127"/>
              </a:rPr>
              <a:t>도에이</a:t>
            </a:r>
            <a:r>
              <a:rPr lang="ko-KR" altLang="en-US" sz="1600" dirty="0">
                <a:latin typeface="맑은 고딕" pitchFamily="50" charset="-127"/>
                <a:ea typeface="맑은 고딕" pitchFamily="50" charset="-127"/>
              </a:rPr>
              <a:t> 동화는 광고용 애니메이션을 제작하여 자금공급을 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충당하여 </a:t>
            </a:r>
            <a:r>
              <a:rPr lang="en-US" altLang="ko-KR" sz="1600" dirty="0">
                <a:latin typeface="맑은 고딕" pitchFamily="50" charset="-127"/>
                <a:ea typeface="맑은 고딕" pitchFamily="50" charset="-127"/>
              </a:rPr>
              <a:t>1958</a:t>
            </a:r>
            <a:r>
              <a:rPr lang="ko-KR" altLang="en-US" sz="1600" dirty="0">
                <a:latin typeface="맑은 고딕" pitchFamily="50" charset="-127"/>
                <a:ea typeface="맑은 고딕" pitchFamily="50" charset="-127"/>
              </a:rPr>
              <a:t>년 일본 최초의 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     극장용 </a:t>
            </a:r>
            <a:r>
              <a:rPr lang="ko-KR" altLang="en-US" sz="1600" dirty="0">
                <a:latin typeface="맑은 고딕" pitchFamily="50" charset="-127"/>
                <a:ea typeface="맑은 고딕" pitchFamily="50" charset="-127"/>
              </a:rPr>
              <a:t>장편 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애니메이션인  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"</a:t>
            </a:r>
            <a:r>
              <a:rPr lang="ko-KR" altLang="en-US" sz="1600" dirty="0" err="1">
                <a:latin typeface="맑은 고딕" pitchFamily="50" charset="-127"/>
                <a:ea typeface="맑은 고딕" pitchFamily="50" charset="-127"/>
              </a:rPr>
              <a:t>백사전</a:t>
            </a:r>
            <a:r>
              <a:rPr lang="en-US" altLang="ko-KR" sz="1600" dirty="0">
                <a:latin typeface="맑은 고딕" pitchFamily="50" charset="-127"/>
                <a:ea typeface="맑은 고딕" pitchFamily="50" charset="-127"/>
              </a:rPr>
              <a:t>"</a:t>
            </a:r>
            <a:r>
              <a:rPr lang="ko-KR" altLang="en-US" sz="1600" dirty="0">
                <a:latin typeface="맑은 고딕" pitchFamily="50" charset="-127"/>
                <a:ea typeface="맑은 고딕" pitchFamily="50" charset="-127"/>
              </a:rPr>
              <a:t>을 공개하였는데</a:t>
            </a:r>
            <a:r>
              <a:rPr lang="en-US" altLang="ko-KR" sz="1600" dirty="0">
                <a:latin typeface="맑은 고딕" pitchFamily="50" charset="-127"/>
                <a:ea typeface="맑은 고딕" pitchFamily="50" charset="-127"/>
              </a:rPr>
              <a:t>, "</a:t>
            </a:r>
            <a:r>
              <a:rPr lang="ko-KR" altLang="en-US" sz="1600" dirty="0" err="1">
                <a:latin typeface="맑은 고딕" pitchFamily="50" charset="-127"/>
                <a:ea typeface="맑은 고딕" pitchFamily="50" charset="-127"/>
              </a:rPr>
              <a:t>백사전</a:t>
            </a:r>
            <a:r>
              <a:rPr lang="en-US" altLang="ko-KR" sz="1600" dirty="0">
                <a:latin typeface="맑은 고딕" pitchFamily="50" charset="-127"/>
                <a:ea typeface="맑은 고딕" pitchFamily="50" charset="-127"/>
              </a:rPr>
              <a:t>"</a:t>
            </a:r>
            <a:r>
              <a:rPr lang="ko-KR" altLang="en-US" sz="1600" dirty="0">
                <a:latin typeface="맑은 고딕" pitchFamily="50" charset="-127"/>
                <a:ea typeface="맑은 고딕" pitchFamily="50" charset="-127"/>
              </a:rPr>
              <a:t>의 대성공은 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이후 </a:t>
            </a:r>
            <a:r>
              <a:rPr lang="ko-KR" altLang="en-US" sz="1600" dirty="0" err="1" smtClean="0">
                <a:latin typeface="맑은 고딕" pitchFamily="50" charset="-127"/>
                <a:ea typeface="맑은 고딕" pitchFamily="50" charset="-127"/>
              </a:rPr>
              <a:t>도에이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      동화를 </a:t>
            </a:r>
            <a:r>
              <a:rPr lang="ko-KR" altLang="en-US" sz="1600" dirty="0">
                <a:latin typeface="맑은 고딕" pitchFamily="50" charset="-127"/>
                <a:ea typeface="맑은 고딕" pitchFamily="50" charset="-127"/>
              </a:rPr>
              <a:t>일본 </a:t>
            </a:r>
            <a:r>
              <a:rPr lang="ko-KR" altLang="en-US" sz="1600" dirty="0" err="1">
                <a:latin typeface="맑은 고딕" pitchFamily="50" charset="-127"/>
                <a:ea typeface="맑은 고딕" pitchFamily="50" charset="-127"/>
              </a:rPr>
              <a:t>애니메이션계의</a:t>
            </a:r>
            <a:r>
              <a:rPr lang="ko-KR" altLang="en-US" sz="1600" dirty="0">
                <a:latin typeface="맑은 고딕" pitchFamily="50" charset="-127"/>
                <a:ea typeface="맑은 고딕" pitchFamily="50" charset="-127"/>
              </a:rPr>
              <a:t> 천황으로 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         군림하게 </a:t>
            </a:r>
            <a:r>
              <a:rPr lang="ko-KR" altLang="en-US" sz="1600" dirty="0">
                <a:latin typeface="맑은 고딕" pitchFamily="50" charset="-127"/>
                <a:ea typeface="맑은 고딕" pitchFamily="50" charset="-127"/>
              </a:rPr>
              <a:t>한 밑거름이 되었다</a:t>
            </a:r>
            <a:r>
              <a:rPr lang="en-US" altLang="ko-KR" sz="1600" dirty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endParaRPr lang="ko-KR" altLang="en-US" sz="16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988840"/>
            <a:ext cx="2794000" cy="3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82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1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2) </a:t>
            </a:r>
            <a:r>
              <a:rPr lang="ko-KR" altLang="en-US" sz="41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애니메이션의 역사와 성공비결</a:t>
            </a:r>
            <a:endParaRPr lang="ko-KR" altLang="en-US" sz="410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 fontAlgn="base">
              <a:lnSpc>
                <a:spcPct val="150000"/>
              </a:lnSpc>
            </a:pP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한국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최초의 애니메이션 홍길동이 등장한 것은 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1967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년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,                       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일본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애니메이션의 본격적인 역사를 백사전이 등장한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                        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1958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년으로 본다면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일본에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많이 뒤지지 않은 출발이다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  <a:p>
            <a:pPr algn="ctr" fontAlgn="base">
              <a:lnSpc>
                <a:spcPct val="150000"/>
              </a:lnSpc>
            </a:pP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홍길동은 상영 </a:t>
            </a:r>
            <a:r>
              <a:rPr lang="ko-KR" altLang="en-US" sz="1800" dirty="0" err="1">
                <a:latin typeface="맑은 고딕" pitchFamily="50" charset="-127"/>
                <a:ea typeface="맑은 고딕" pitchFamily="50" charset="-127"/>
              </a:rPr>
              <a:t>나흘만에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10</a:t>
            </a:r>
            <a:r>
              <a:rPr lang="ko-KR" altLang="en-US" sz="1800" dirty="0" err="1">
                <a:latin typeface="맑은 고딕" pitchFamily="50" charset="-127"/>
                <a:ea typeface="맑은 고딕" pitchFamily="50" charset="-127"/>
              </a:rPr>
              <a:t>여만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 명의 관객을 동원하는 등 대성공을 거두었다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이후 손오공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황금철인 등 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차 애니메이션은 막을 내리고 로봇태권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v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가 등장하면서 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차 애니메이션의 붐이 일어났다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                                   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하지만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적자를 면치 못하고 </a:t>
            </a:r>
            <a:r>
              <a:rPr lang="ko-KR" altLang="en-US" sz="1800" dirty="0" err="1">
                <a:latin typeface="맑은 고딕" pitchFamily="50" charset="-127"/>
                <a:ea typeface="맑은 고딕" pitchFamily="50" charset="-127"/>
              </a:rPr>
              <a:t>애니매이션은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 막을 내렸다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  <a:p>
            <a:pPr algn="ctr" fontAlgn="base">
              <a:lnSpc>
                <a:spcPct val="150000"/>
              </a:lnSpc>
            </a:pPr>
            <a:r>
              <a:rPr lang="ko-KR" altLang="en-US" sz="1800" dirty="0" err="1">
                <a:latin typeface="맑은 고딕" pitchFamily="50" charset="-127"/>
                <a:ea typeface="맑은 고딕" pitchFamily="50" charset="-127"/>
              </a:rPr>
              <a:t>애니매이션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 산업의 고부가가치가 인정되면서 우리 애니메이션을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              살리기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위한 여러 가지 방안을 모색하고 있다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                                              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일본은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열악한 상황을 극복하려는 여러 가지 노하우를 개발해냈다</a:t>
            </a:r>
          </a:p>
          <a:p>
            <a:pPr algn="ctr" fontAlgn="base">
              <a:lnSpc>
                <a:spcPct val="150000"/>
              </a:lnSpc>
            </a:pP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제작비를 </a:t>
            </a:r>
            <a:r>
              <a:rPr lang="ko-KR" altLang="en-US" sz="1800" dirty="0" err="1">
                <a:latin typeface="맑은 고딕" pitchFamily="50" charset="-127"/>
                <a:ea typeface="맑은 고딕" pitchFamily="50" charset="-127"/>
              </a:rPr>
              <a:t>줄이기위해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800" dirty="0" err="1">
                <a:latin typeface="맑은 고딕" pitchFamily="50" charset="-127"/>
                <a:ea typeface="맑은 고딕" pitchFamily="50" charset="-127"/>
              </a:rPr>
              <a:t>리미티드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 애니메이션 방식을 택하고 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                     적자를 </a:t>
            </a:r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보존하기 위해 캐릭터 산업으로의 진출을 꾀했다</a:t>
            </a: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50000"/>
              </a:lnSpc>
            </a:pPr>
            <a:endParaRPr lang="ko-KR" altLang="en-US" sz="2000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84784"/>
            <a:ext cx="7385578" cy="397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01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z="41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3) </a:t>
            </a:r>
            <a:r>
              <a:rPr lang="ko-KR" altLang="en-US" sz="41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애니메이션의 종류</a:t>
            </a:r>
            <a:r>
              <a:rPr lang="en-US" altLang="ko-KR" sz="41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en-US" altLang="ko-KR" sz="41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</a:br>
            <a:r>
              <a:rPr lang="ko-KR" altLang="en-US" sz="4100" dirty="0" err="1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클레이</a:t>
            </a:r>
            <a:r>
              <a:rPr lang="ko-KR" altLang="en-US" sz="41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애니메이션</a:t>
            </a:r>
            <a:endParaRPr lang="ko-KR" altLang="en-US" sz="410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84784"/>
            <a:ext cx="8136904" cy="5040560"/>
          </a:xfrm>
        </p:spPr>
      </p:pic>
    </p:spTree>
    <p:extLst>
      <p:ext uri="{BB962C8B-B14F-4D97-AF65-F5344CB8AC3E}">
        <p14:creationId xmlns:p14="http://schemas.microsoft.com/office/powerpoint/2010/main" val="356737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z="4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3) </a:t>
            </a:r>
            <a:r>
              <a:rPr lang="ko-KR" altLang="en-US" sz="4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애니메이션의 </a:t>
            </a:r>
            <a:r>
              <a:rPr lang="ko-KR" altLang="en-US" sz="48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종류</a:t>
            </a:r>
            <a:r>
              <a:rPr lang="en-US" altLang="ko-KR" sz="48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en-US" altLang="ko-KR" sz="48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</a:br>
            <a:r>
              <a:rPr lang="ko-KR" altLang="en-US" sz="48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인형 애니메이션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8158846" cy="4752528"/>
          </a:xfrm>
        </p:spPr>
      </p:pic>
    </p:spTree>
    <p:extLst>
      <p:ext uri="{BB962C8B-B14F-4D97-AF65-F5344CB8AC3E}">
        <p14:creationId xmlns:p14="http://schemas.microsoft.com/office/powerpoint/2010/main" val="242810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z="4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3) </a:t>
            </a:r>
            <a:r>
              <a:rPr lang="ko-KR" altLang="en-US" sz="4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애니메이션의 </a:t>
            </a:r>
            <a:r>
              <a:rPr lang="ko-KR" altLang="en-US" sz="48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종류</a:t>
            </a:r>
            <a:r>
              <a:rPr lang="en-US" altLang="ko-KR" sz="48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en-US" altLang="ko-KR" sz="48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</a:br>
            <a:r>
              <a:rPr lang="ko-KR" altLang="en-US" sz="48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셀 애니메이션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00808"/>
            <a:ext cx="7128792" cy="4735911"/>
          </a:xfrm>
        </p:spPr>
      </p:pic>
    </p:spTree>
    <p:extLst>
      <p:ext uri="{BB962C8B-B14F-4D97-AF65-F5344CB8AC3E}">
        <p14:creationId xmlns:p14="http://schemas.microsoft.com/office/powerpoint/2010/main" val="257279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z="44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3) </a:t>
            </a:r>
            <a:r>
              <a:rPr lang="ko-KR" altLang="en-US" sz="44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애니메이션의 </a:t>
            </a:r>
            <a:r>
              <a:rPr lang="ko-KR" altLang="en-US" sz="44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종류</a:t>
            </a:r>
            <a:r>
              <a:rPr lang="en-US" altLang="ko-KR" sz="44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en-US" altLang="ko-KR" sz="44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</a:br>
            <a:r>
              <a:rPr lang="ko-KR" altLang="en-US" sz="44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종이 애니메이션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>
                <a:hlinkClick r:id="rId2"/>
              </a:rPr>
              <a:t>http://www.youtube.com/watch?feature=player_detailpage&amp;v=iUgh4zXaY8M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61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z="4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3) </a:t>
            </a:r>
            <a:r>
              <a:rPr lang="ko-KR" altLang="en-US" sz="4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애니메이션의 종류</a:t>
            </a:r>
            <a:r>
              <a:rPr lang="en-US" altLang="ko-KR" sz="4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en-US" altLang="ko-KR" sz="4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</a:br>
            <a:r>
              <a:rPr lang="ko-KR" altLang="en-US" sz="48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모래 애니메이션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>
                <a:hlinkClick r:id="rId2"/>
              </a:rPr>
              <a:t>http://www.youtube.com/watch?feature=player_detailpage&amp;v=WA2jZEUQg_0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4236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z="43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4) </a:t>
            </a:r>
            <a:r>
              <a:rPr lang="ko-KR" altLang="en-US" sz="43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일본 애니메이션의 </a:t>
            </a:r>
            <a:r>
              <a:rPr lang="ko-KR" altLang="en-US" sz="43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역사</a:t>
            </a:r>
            <a:r>
              <a:rPr lang="en-US" altLang="ko-KR" sz="43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en-US" altLang="ko-KR" sz="43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</a:br>
            <a:r>
              <a:rPr lang="en-US" altLang="ko-KR" sz="43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TV</a:t>
            </a:r>
            <a:r>
              <a:rPr lang="ko-KR" altLang="en-US" sz="43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애니메이션의 붐</a:t>
            </a:r>
            <a:r>
              <a:rPr lang="en-US" altLang="ko-KR" sz="43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43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철완 아톰</a:t>
            </a:r>
            <a:r>
              <a:rPr lang="en-US" altLang="ko-KR" sz="43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sz="430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682826"/>
            <a:ext cx="3106638" cy="4461132"/>
          </a:xfrm>
        </p:spPr>
      </p:pic>
      <p:sp>
        <p:nvSpPr>
          <p:cNvPr id="5" name="직사각형 4"/>
          <p:cNvSpPr/>
          <p:nvPr/>
        </p:nvSpPr>
        <p:spPr>
          <a:xfrm>
            <a:off x="611560" y="2786356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제 작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dirty="0" err="1">
                <a:latin typeface="맑은 고딕" pitchFamily="50" charset="-127"/>
                <a:ea typeface="맑은 고딕" pitchFamily="50" charset="-127"/>
              </a:rPr>
              <a:t>데츠카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 프로덕션</a:t>
            </a:r>
          </a:p>
          <a:p>
            <a:pPr algn="ctr">
              <a:lnSpc>
                <a:spcPct val="150000"/>
              </a:lnSpc>
            </a:pP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방영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공개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: 1963. 1. 1 ~ 1966. 12. 31 / 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후지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TV</a:t>
            </a:r>
          </a:p>
        </p:txBody>
      </p:sp>
    </p:spTree>
    <p:extLst>
      <p:ext uri="{BB962C8B-B14F-4D97-AF65-F5344CB8AC3E}">
        <p14:creationId xmlns:p14="http://schemas.microsoft.com/office/powerpoint/2010/main" val="42429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z="4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4) </a:t>
            </a:r>
            <a:r>
              <a:rPr lang="ko-KR" altLang="en-US" sz="4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일본 </a:t>
            </a:r>
            <a:r>
              <a:rPr lang="ko-KR" altLang="en-US" sz="48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애니메이션의 역사</a:t>
            </a:r>
            <a:r>
              <a:rPr lang="en-US" altLang="ko-KR" sz="48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en-US" altLang="ko-KR" sz="48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</a:br>
            <a:r>
              <a:rPr lang="en-US" altLang="ko-KR" sz="48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SF</a:t>
            </a:r>
            <a:r>
              <a:rPr lang="ko-KR" altLang="en-US" sz="48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거대로봇 </a:t>
            </a:r>
            <a:r>
              <a:rPr lang="en-US" altLang="ko-KR" sz="48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4800" dirty="0" err="1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마징가</a:t>
            </a:r>
            <a:r>
              <a:rPr lang="en-US" altLang="ko-KR" sz="48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Z)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916" y="1700808"/>
            <a:ext cx="6084168" cy="456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39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z="44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4) </a:t>
            </a:r>
            <a:r>
              <a:rPr lang="ko-KR" altLang="en-US" sz="44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일본 애니메이션의 </a:t>
            </a:r>
            <a:r>
              <a:rPr lang="ko-KR" altLang="en-US" sz="44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역사</a:t>
            </a:r>
            <a:r>
              <a:rPr lang="en-US" altLang="ko-KR" sz="44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en-US" altLang="ko-KR" sz="44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</a:br>
            <a:r>
              <a:rPr lang="ko-KR" altLang="en-US" sz="44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우주전함 </a:t>
            </a:r>
            <a:r>
              <a:rPr lang="ko-KR" altLang="en-US" sz="4400" dirty="0" err="1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야마토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92" y="1646238"/>
            <a:ext cx="7351816" cy="4525962"/>
          </a:xfrm>
        </p:spPr>
      </p:pic>
    </p:spTree>
    <p:extLst>
      <p:ext uri="{BB962C8B-B14F-4D97-AF65-F5344CB8AC3E}">
        <p14:creationId xmlns:p14="http://schemas.microsoft.com/office/powerpoint/2010/main" val="405020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dist"/>
            <a:r>
              <a:rPr lang="en-US" altLang="ko-KR" sz="40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en-US" altLang="ko-KR" sz="40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40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컴퓨터 게임의 역사 </a:t>
            </a:r>
            <a:r>
              <a:rPr lang="en-US" altLang="ko-KR" sz="40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ko-KR" altLang="en-US" sz="4000" dirty="0" err="1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스페이스워</a:t>
            </a:r>
            <a:endParaRPr lang="ko-KR" altLang="en-US" sz="400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4680520" cy="4592918"/>
          </a:xfr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710" y="1484784"/>
            <a:ext cx="3094735" cy="491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74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z="4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4) </a:t>
            </a:r>
            <a:r>
              <a:rPr lang="ko-KR" altLang="en-US" sz="48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일본 애니메이션의 </a:t>
            </a:r>
            <a:r>
              <a:rPr lang="ko-KR" altLang="en-US" sz="48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역사</a:t>
            </a:r>
            <a:r>
              <a:rPr lang="en-US" altLang="ko-KR" sz="48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en-US" altLang="ko-KR" sz="48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</a:br>
            <a:r>
              <a:rPr lang="ko-KR" altLang="en-US" sz="48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기동전사 건담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646" y="1556792"/>
            <a:ext cx="3602707" cy="4950890"/>
          </a:xfrm>
        </p:spPr>
      </p:pic>
    </p:spTree>
    <p:extLst>
      <p:ext uri="{BB962C8B-B14F-4D97-AF65-F5344CB8AC3E}">
        <p14:creationId xmlns:p14="http://schemas.microsoft.com/office/powerpoint/2010/main" val="235670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z="44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4) </a:t>
            </a:r>
            <a:r>
              <a:rPr lang="ko-KR" altLang="en-US" sz="44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일본 애니메이션의 </a:t>
            </a:r>
            <a:r>
              <a:rPr lang="ko-KR" altLang="en-US" sz="44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역사</a:t>
            </a:r>
            <a:r>
              <a:rPr lang="en-US" altLang="ko-KR" sz="44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en-US" altLang="ko-KR" sz="44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</a:br>
            <a:r>
              <a:rPr lang="ko-KR" altLang="en-US" sz="44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만화 잡지의 황금기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276872"/>
            <a:ext cx="2263140" cy="3200400"/>
          </a:xfr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46820" cy="68580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750" y="1750200"/>
            <a:ext cx="4762500" cy="36576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886" y="1700808"/>
            <a:ext cx="5610225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3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4) </a:t>
            </a:r>
            <a:r>
              <a:rPr lang="ko-KR" altLang="en-US" sz="43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애니메이션의 역사</a:t>
            </a:r>
            <a:r>
              <a:rPr lang="en-US" altLang="ko-KR" sz="43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en-US" altLang="ko-KR" sz="43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</a:br>
            <a:r>
              <a:rPr lang="ko-KR" altLang="en-US" sz="43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극장용 애니메이션</a:t>
            </a:r>
            <a:endParaRPr lang="ko-KR" altLang="en-US" sz="430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276872"/>
            <a:ext cx="4095750" cy="3200400"/>
          </a:xfrm>
        </p:spPr>
      </p:pic>
      <p:sp>
        <p:nvSpPr>
          <p:cNvPr id="6" name="직사각형 5"/>
          <p:cNvSpPr/>
          <p:nvPr/>
        </p:nvSpPr>
        <p:spPr>
          <a:xfrm>
            <a:off x="110328" y="2060848"/>
            <a:ext cx="4506363" cy="40318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ko-KR" altLang="en-US" sz="2000" b="1" dirty="0" err="1" smtClean="0">
                <a:latin typeface="HY헤드라인M" pitchFamily="18" charset="-127"/>
                <a:ea typeface="HY헤드라인M" pitchFamily="18" charset="-127"/>
              </a:rPr>
              <a:t>미야자키</a:t>
            </a:r>
            <a:r>
              <a:rPr lang="ko-KR" altLang="en-US" sz="2000" b="1" dirty="0" smtClean="0">
                <a:latin typeface="HY헤드라인M" pitchFamily="18" charset="-127"/>
                <a:ea typeface="HY헤드라인M" pitchFamily="18" charset="-127"/>
              </a:rPr>
              <a:t> 하야오 </a:t>
            </a:r>
            <a:r>
              <a:rPr lang="en-US" altLang="ko-KR" sz="2000" b="1" dirty="0" smtClean="0">
                <a:latin typeface="HY헤드라인M" pitchFamily="18" charset="-127"/>
                <a:ea typeface="HY헤드라인M" pitchFamily="18" charset="-127"/>
              </a:rPr>
              <a:t>/ 1941</a:t>
            </a:r>
            <a:r>
              <a:rPr lang="ko-KR" altLang="en-US" sz="2000" b="1" dirty="0" smtClean="0">
                <a:latin typeface="HY헤드라인M" pitchFamily="18" charset="-127"/>
                <a:ea typeface="HY헤드라인M" pitchFamily="18" charset="-127"/>
              </a:rPr>
              <a:t>년 </a:t>
            </a:r>
            <a:r>
              <a:rPr lang="en-US" altLang="ko-KR" sz="2000" b="1" dirty="0" smtClean="0"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2000" b="1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lang="en-US" altLang="ko-KR" sz="2000" b="1" dirty="0" smtClean="0">
                <a:latin typeface="HY헤드라인M" pitchFamily="18" charset="-127"/>
                <a:ea typeface="HY헤드라인M" pitchFamily="18" charset="-127"/>
              </a:rPr>
              <a:t>5</a:t>
            </a:r>
            <a:r>
              <a:rPr lang="ko-KR" altLang="en-US" sz="2000" b="1" dirty="0" smtClean="0">
                <a:latin typeface="HY헤드라인M" pitchFamily="18" charset="-127"/>
                <a:ea typeface="HY헤드라인M" pitchFamily="18" charset="-127"/>
              </a:rPr>
              <a:t>일생 </a:t>
            </a:r>
            <a:endParaRPr lang="en-US" altLang="ko-KR" sz="2000" b="1" dirty="0" smtClean="0">
              <a:latin typeface="HY헤드라인M" pitchFamily="18" charset="-127"/>
              <a:ea typeface="HY헤드라인M" pitchFamily="18" charset="-127"/>
            </a:endParaRPr>
          </a:p>
          <a:p>
            <a:pPr algn="ctr">
              <a:lnSpc>
                <a:spcPct val="200000"/>
              </a:lnSpc>
            </a:pPr>
            <a:r>
              <a:rPr lang="ko-KR" altLang="en-US" dirty="0" smtClean="0">
                <a:solidFill>
                  <a:srgbClr val="92D050"/>
                </a:solidFill>
                <a:latin typeface="HY헤드라인M" pitchFamily="18" charset="-127"/>
                <a:ea typeface="HY헤드라인M" pitchFamily="18" charset="-127"/>
              </a:rPr>
              <a:t>미래소년 </a:t>
            </a:r>
            <a:r>
              <a:rPr lang="ko-KR" altLang="en-US" dirty="0" err="1" smtClean="0">
                <a:solidFill>
                  <a:srgbClr val="92D050"/>
                </a:solidFill>
                <a:latin typeface="HY헤드라인M" pitchFamily="18" charset="-127"/>
                <a:ea typeface="HY헤드라인M" pitchFamily="18" charset="-127"/>
              </a:rPr>
              <a:t>코난</a:t>
            </a:r>
            <a:endParaRPr lang="en-US" altLang="ko-KR" dirty="0" smtClean="0">
              <a:solidFill>
                <a:srgbClr val="92D050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>
              <a:lnSpc>
                <a:spcPct val="200000"/>
              </a:lnSpc>
            </a:pPr>
            <a:r>
              <a:rPr lang="ko-KR" altLang="en-US" dirty="0" smtClean="0">
                <a:solidFill>
                  <a:srgbClr val="92D050"/>
                </a:solidFill>
                <a:latin typeface="HY헤드라인M" pitchFamily="18" charset="-127"/>
                <a:ea typeface="HY헤드라인M" pitchFamily="18" charset="-127"/>
              </a:rPr>
              <a:t>바람계곡의 </a:t>
            </a:r>
            <a:r>
              <a:rPr lang="ko-KR" altLang="en-US" dirty="0" err="1" smtClean="0">
                <a:solidFill>
                  <a:srgbClr val="92D050"/>
                </a:solidFill>
                <a:latin typeface="HY헤드라인M" pitchFamily="18" charset="-127"/>
                <a:ea typeface="HY헤드라인M" pitchFamily="18" charset="-127"/>
              </a:rPr>
              <a:t>나우시카</a:t>
            </a:r>
            <a:endParaRPr lang="en-US" altLang="ko-KR" dirty="0" smtClean="0">
              <a:solidFill>
                <a:srgbClr val="92D050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>
              <a:lnSpc>
                <a:spcPct val="200000"/>
              </a:lnSpc>
            </a:pPr>
            <a:r>
              <a:rPr lang="ko-KR" altLang="en-US" dirty="0" smtClean="0">
                <a:solidFill>
                  <a:srgbClr val="92D050"/>
                </a:solidFill>
                <a:latin typeface="HY헤드라인M" pitchFamily="18" charset="-127"/>
                <a:ea typeface="HY헤드라인M" pitchFamily="18" charset="-127"/>
              </a:rPr>
              <a:t>이웃집 </a:t>
            </a:r>
            <a:r>
              <a:rPr lang="ko-KR" altLang="en-US" dirty="0" err="1" smtClean="0">
                <a:solidFill>
                  <a:srgbClr val="92D050"/>
                </a:solidFill>
                <a:latin typeface="HY헤드라인M" pitchFamily="18" charset="-127"/>
                <a:ea typeface="HY헤드라인M" pitchFamily="18" charset="-127"/>
              </a:rPr>
              <a:t>토토로</a:t>
            </a:r>
            <a:endParaRPr lang="en-US" altLang="ko-KR" dirty="0" smtClean="0">
              <a:solidFill>
                <a:srgbClr val="92D050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>
              <a:lnSpc>
                <a:spcPct val="200000"/>
              </a:lnSpc>
            </a:pPr>
            <a:r>
              <a:rPr lang="ko-KR" altLang="en-US" dirty="0" err="1" smtClean="0">
                <a:solidFill>
                  <a:srgbClr val="92D050"/>
                </a:solidFill>
                <a:latin typeface="HY헤드라인M" pitchFamily="18" charset="-127"/>
                <a:ea typeface="HY헤드라인M" pitchFamily="18" charset="-127"/>
              </a:rPr>
              <a:t>모노노케</a:t>
            </a:r>
            <a:r>
              <a:rPr lang="ko-KR" altLang="en-US" dirty="0" smtClean="0">
                <a:solidFill>
                  <a:srgbClr val="92D05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dirty="0" err="1" smtClean="0">
                <a:solidFill>
                  <a:srgbClr val="92D050"/>
                </a:solidFill>
                <a:latin typeface="HY헤드라인M" pitchFamily="18" charset="-127"/>
                <a:ea typeface="HY헤드라인M" pitchFamily="18" charset="-127"/>
              </a:rPr>
              <a:t>히메</a:t>
            </a:r>
            <a:endParaRPr lang="en-US" altLang="ko-KR" dirty="0" smtClean="0">
              <a:solidFill>
                <a:srgbClr val="92D050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>
              <a:lnSpc>
                <a:spcPct val="200000"/>
              </a:lnSpc>
            </a:pPr>
            <a:r>
              <a:rPr lang="ko-KR" altLang="en-US" dirty="0" err="1" smtClean="0">
                <a:solidFill>
                  <a:srgbClr val="92D050"/>
                </a:solidFill>
                <a:latin typeface="HY헤드라인M" pitchFamily="18" charset="-127"/>
                <a:ea typeface="HY헤드라인M" pitchFamily="18" charset="-127"/>
              </a:rPr>
              <a:t>센과</a:t>
            </a:r>
            <a:r>
              <a:rPr lang="ko-KR" altLang="en-US" dirty="0" smtClean="0">
                <a:solidFill>
                  <a:srgbClr val="92D05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dirty="0" err="1" smtClean="0">
                <a:solidFill>
                  <a:srgbClr val="92D050"/>
                </a:solidFill>
                <a:latin typeface="HY헤드라인M" pitchFamily="18" charset="-127"/>
                <a:ea typeface="HY헤드라인M" pitchFamily="18" charset="-127"/>
              </a:rPr>
              <a:t>치히로의</a:t>
            </a:r>
            <a:r>
              <a:rPr lang="ko-KR" altLang="en-US" dirty="0" smtClean="0">
                <a:solidFill>
                  <a:srgbClr val="92D050"/>
                </a:solidFill>
                <a:latin typeface="HY헤드라인M" pitchFamily="18" charset="-127"/>
                <a:ea typeface="HY헤드라인M" pitchFamily="18" charset="-127"/>
              </a:rPr>
              <a:t> 행방불명</a:t>
            </a:r>
            <a:endParaRPr lang="en-US" altLang="ko-KR" dirty="0" smtClean="0">
              <a:solidFill>
                <a:srgbClr val="92D050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>
              <a:lnSpc>
                <a:spcPct val="200000"/>
              </a:lnSpc>
            </a:pPr>
            <a:r>
              <a:rPr lang="ko-KR" altLang="en-US" dirty="0" err="1" smtClean="0">
                <a:solidFill>
                  <a:srgbClr val="92D050"/>
                </a:solidFill>
                <a:latin typeface="HY헤드라인M" pitchFamily="18" charset="-127"/>
                <a:ea typeface="HY헤드라인M" pitchFamily="18" charset="-127"/>
              </a:rPr>
              <a:t>하울의</a:t>
            </a:r>
            <a:r>
              <a:rPr lang="ko-KR" altLang="en-US" dirty="0" smtClean="0">
                <a:solidFill>
                  <a:srgbClr val="92D05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dirty="0" err="1" smtClean="0">
                <a:solidFill>
                  <a:srgbClr val="92D050"/>
                </a:solidFill>
                <a:latin typeface="HY헤드라인M" pitchFamily="18" charset="-127"/>
                <a:ea typeface="HY헤드라인M" pitchFamily="18" charset="-127"/>
              </a:rPr>
              <a:t>움직이는성</a:t>
            </a:r>
            <a:r>
              <a:rPr lang="ko-KR" altLang="en-US" dirty="0">
                <a:solidFill>
                  <a:srgbClr val="92D05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dirty="0" smtClean="0">
                <a:solidFill>
                  <a:srgbClr val="92D050"/>
                </a:solidFill>
                <a:latin typeface="HY헤드라인M" pitchFamily="18" charset="-127"/>
                <a:ea typeface="HY헤드라인M" pitchFamily="18" charset="-127"/>
              </a:rPr>
              <a:t>등</a:t>
            </a:r>
            <a:r>
              <a:rPr lang="en-US" altLang="ko-KR" dirty="0" smtClean="0">
                <a:solidFill>
                  <a:srgbClr val="92D050"/>
                </a:solidFill>
                <a:latin typeface="HY헤드라인M" pitchFamily="18" charset="-127"/>
                <a:ea typeface="HY헤드라인M" pitchFamily="18" charset="-127"/>
              </a:rPr>
              <a:t>..</a:t>
            </a:r>
            <a:endParaRPr lang="ko-KR" alt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95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z="44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4) </a:t>
            </a:r>
            <a:r>
              <a:rPr lang="ko-KR" altLang="en-US" sz="44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일본 애니메이션의 역사</a:t>
            </a:r>
            <a:r>
              <a:rPr lang="en-US" altLang="ko-KR" sz="44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en-US" altLang="ko-KR" sz="44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</a:br>
            <a:r>
              <a:rPr lang="ko-KR" altLang="en-US" sz="4400" dirty="0" err="1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세일러</a:t>
            </a:r>
            <a:r>
              <a:rPr lang="ko-KR" altLang="en-US" sz="4400" dirty="0" err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문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42" y="1916832"/>
            <a:ext cx="3657600" cy="4286250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4716016" y="19460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>
                <a:hlinkClick r:id="rId3"/>
              </a:rPr>
              <a:t>http://www.youtube.com/watch?v=KDbUV2s28do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2664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363272" cy="1143000"/>
          </a:xfrm>
        </p:spPr>
        <p:txBody>
          <a:bodyPr>
            <a:noAutofit/>
          </a:bodyPr>
          <a:lstStyle/>
          <a:p>
            <a:r>
              <a:rPr lang="ko-KR" altLang="en-US" sz="43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애니메이션으로 보는 일본 사회</a:t>
            </a:r>
            <a:endParaRPr lang="ko-KR" altLang="en-US" sz="430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916832"/>
            <a:ext cx="4104456" cy="4301613"/>
          </a:xfrm>
        </p:spPr>
      </p:pic>
    </p:spTree>
    <p:extLst>
      <p:ext uri="{BB962C8B-B14F-4D97-AF65-F5344CB8AC3E}">
        <p14:creationId xmlns:p14="http://schemas.microsoft.com/office/powerpoint/2010/main" val="186859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3136900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3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일본 영화</a:t>
            </a:r>
            <a:endParaRPr lang="ko-KR" altLang="en-US" sz="430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" y="2132856"/>
            <a:ext cx="9140205" cy="3656890"/>
          </a:xfrm>
        </p:spPr>
      </p:pic>
      <p:sp>
        <p:nvSpPr>
          <p:cNvPr id="5" name="직사각형 4"/>
          <p:cNvSpPr/>
          <p:nvPr/>
        </p:nvSpPr>
        <p:spPr>
          <a:xfrm>
            <a:off x="2411760" y="23488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>
                <a:hlinkClick r:id="rId4"/>
              </a:rPr>
              <a:t>http://www.youtube.com/watch?feature=player_detailpage&amp;v=uxGLFfGjdMQ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8053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3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영화의 탄생</a:t>
            </a:r>
            <a:endParaRPr lang="ko-KR" altLang="en-US" sz="430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708920"/>
            <a:ext cx="4087327" cy="252348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899592" y="1835532"/>
            <a:ext cx="3579826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1896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년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11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월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19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일 에디슨이 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발명한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키네스코프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를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통하여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현재와는 다르지만 움직임을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구경할수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있게 했다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fontAlgn="base">
              <a:lnSpc>
                <a:spcPct val="150000"/>
              </a:lnSpc>
            </a:pP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그후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영화의 아버지라 불리는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뤼미에르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형제가 시네마토그래프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라는 획기적인 장치로써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사실적인 장면을 담은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공장을 나서는 노동자들 이라는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영화를 만들어 냈다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fontAlgn="base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498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z="43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en-US" altLang="ko-KR" sz="43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ko-KR" altLang="en-US" sz="43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일본의 영화문화</a:t>
            </a:r>
            <a:r>
              <a:rPr lang="en-US" altLang="ko-KR" sz="43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en-US" altLang="ko-KR" sz="43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</a:br>
            <a:r>
              <a:rPr lang="ko-KR" altLang="en-US" sz="43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극영화의 성립</a:t>
            </a:r>
            <a:endParaRPr lang="ko-KR" altLang="en-US" sz="430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916832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6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3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1) </a:t>
            </a:r>
            <a:r>
              <a:rPr lang="ko-KR" altLang="en-US" sz="43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일본의 영화문화</a:t>
            </a:r>
            <a:r>
              <a:rPr lang="en-US" altLang="ko-KR" sz="43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en-US" altLang="ko-KR" sz="43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</a:br>
            <a:r>
              <a:rPr lang="en-US" altLang="ko-KR" sz="43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TV</a:t>
            </a:r>
            <a:r>
              <a:rPr lang="ko-KR" altLang="en-US" sz="43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등장과 영화 장르의 변화</a:t>
            </a:r>
            <a:endParaRPr lang="ko-KR" altLang="en-US" sz="430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348880"/>
            <a:ext cx="4074368" cy="3145412"/>
          </a:xfrm>
        </p:spPr>
      </p:pic>
    </p:spTree>
    <p:extLst>
      <p:ext uri="{BB962C8B-B14F-4D97-AF65-F5344CB8AC3E}">
        <p14:creationId xmlns:p14="http://schemas.microsoft.com/office/powerpoint/2010/main" val="73074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z="48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2) </a:t>
            </a:r>
            <a:r>
              <a:rPr lang="ko-KR" altLang="en-US" sz="48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영화 산업의 변화</a:t>
            </a:r>
            <a:r>
              <a:rPr lang="en-US" altLang="ko-KR" sz="48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en-US" altLang="ko-KR" sz="48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</a:br>
            <a:r>
              <a:rPr lang="ko-KR" altLang="en-US" sz="48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로망 포르노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3988807" y="5373216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000" dirty="0"/>
              <a:t>……</a:t>
            </a:r>
            <a:endParaRPr lang="ko-KR" altLang="en-US" sz="4000" dirty="0"/>
          </a:p>
        </p:txBody>
      </p:sp>
      <p:pic>
        <p:nvPicPr>
          <p:cNvPr id="5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205" y="1813072"/>
            <a:ext cx="4793590" cy="3595193"/>
          </a:xfrm>
        </p:spPr>
      </p:pic>
    </p:spTree>
    <p:extLst>
      <p:ext uri="{BB962C8B-B14F-4D97-AF65-F5344CB8AC3E}">
        <p14:creationId xmlns:p14="http://schemas.microsoft.com/office/powerpoint/2010/main" val="312660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1) </a:t>
            </a:r>
            <a:r>
              <a:rPr lang="ko-KR" altLang="en-US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컴퓨터 게임의 역사 </a:t>
            </a:r>
            <a:r>
              <a:rPr lang="en-US" altLang="ko-KR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en-US" altLang="ko-KR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</a:br>
            <a:r>
              <a:rPr lang="en-US" altLang="ko-KR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dirty="0" err="1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아타리</a:t>
            </a:r>
            <a:r>
              <a:rPr lang="ko-KR" altLang="en-US" dirty="0" err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사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8880"/>
            <a:ext cx="9144000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31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z="44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2) </a:t>
            </a:r>
            <a:r>
              <a:rPr lang="ko-KR" altLang="en-US" sz="44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영화 산업의 변화</a:t>
            </a:r>
            <a:r>
              <a:rPr lang="en-US" altLang="ko-KR" sz="44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en-US" altLang="ko-KR" sz="44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</a:br>
            <a:r>
              <a:rPr lang="ko-KR" altLang="en-US" sz="44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범죄 미스터리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" y="2060848"/>
            <a:ext cx="9144000" cy="3693934"/>
          </a:xfrm>
        </p:spPr>
      </p:pic>
    </p:spTree>
    <p:extLst>
      <p:ext uri="{BB962C8B-B14F-4D97-AF65-F5344CB8AC3E}">
        <p14:creationId xmlns:p14="http://schemas.microsoft.com/office/powerpoint/2010/main" val="194892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8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3) </a:t>
            </a:r>
            <a:r>
              <a:rPr lang="ko-KR" altLang="en-US" sz="48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일본영화의 제작 현황</a:t>
            </a:r>
            <a:endParaRPr lang="ko-KR" altLang="en-US" dirty="0"/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2123281"/>
            <a:ext cx="4762500" cy="3571875"/>
          </a:xfrm>
        </p:spPr>
      </p:pic>
    </p:spTree>
    <p:extLst>
      <p:ext uri="{BB962C8B-B14F-4D97-AF65-F5344CB8AC3E}">
        <p14:creationId xmlns:p14="http://schemas.microsoft.com/office/powerpoint/2010/main" val="387527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3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4) </a:t>
            </a:r>
            <a:r>
              <a:rPr lang="ko-KR" altLang="en-US" sz="43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일본영화 역대 흥행 순위 </a:t>
            </a:r>
            <a:r>
              <a:rPr lang="en-US" altLang="ko-KR" sz="43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en-US" altLang="ko-KR" sz="43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</a:br>
            <a:r>
              <a:rPr lang="ko-KR" altLang="en-US" sz="43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춤추는 대수사선</a:t>
            </a:r>
            <a:endParaRPr lang="ko-KR" altLang="en-US" sz="430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7" name="내용 개체 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060848"/>
            <a:ext cx="2578100" cy="3670300"/>
          </a:xfrm>
        </p:spPr>
      </p:pic>
      <p:sp>
        <p:nvSpPr>
          <p:cNvPr id="8" name="직사각형 7"/>
          <p:cNvSpPr/>
          <p:nvPr/>
        </p:nvSpPr>
        <p:spPr>
          <a:xfrm>
            <a:off x="539552" y="1844824"/>
            <a:ext cx="4572000" cy="46628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춤추는 대수사선은 원래 드라마였다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엄청난 인기덕에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번외편을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만들고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영화까지 제작하게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된것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영화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는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일본에서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열리는 세계정상회의를 앞두고 경찰조직이 와해되는 사건이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발생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그 과정에서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범인들의 음모를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저지하기위한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이야기를 다룬 영화이다</a:t>
            </a:r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관객수로는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5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편의 누적관객수가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3127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만명으로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엄청난 흥행을 했다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우리나라는 영화 괴물이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1302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만명이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관람하여 부동의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위를 지키고 있다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201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1) </a:t>
            </a:r>
            <a:r>
              <a:rPr lang="ko-KR" altLang="en-US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컴퓨터 게임의 </a:t>
            </a:r>
            <a:r>
              <a:rPr lang="ko-KR" altLang="en-US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역사 </a:t>
            </a:r>
            <a:r>
              <a:rPr lang="en-US" altLang="ko-KR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en-US" altLang="ko-KR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</a:br>
            <a:r>
              <a:rPr lang="ko-KR" altLang="en-US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퐁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29" y="1600199"/>
            <a:ext cx="2917952" cy="4876800"/>
          </a:xfr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352" y="2636912"/>
            <a:ext cx="5073873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26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1) </a:t>
            </a:r>
            <a:r>
              <a:rPr lang="ko-KR" altLang="en-US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컴퓨터 게임의 </a:t>
            </a:r>
            <a:r>
              <a:rPr lang="ko-KR" altLang="en-US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역사 </a:t>
            </a:r>
            <a:r>
              <a:rPr lang="en-US" altLang="ko-KR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en-US" altLang="ko-KR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</a:br>
            <a:r>
              <a:rPr lang="ko-KR" altLang="en-US" dirty="0" err="1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아타리</a:t>
            </a:r>
            <a:r>
              <a:rPr lang="en-US" altLang="ko-KR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2600</a:t>
            </a:r>
            <a:endParaRPr lang="ko-KR" altLang="en-US" dirty="0"/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132856"/>
            <a:ext cx="7704856" cy="3775379"/>
          </a:xfrm>
        </p:spPr>
      </p:pic>
    </p:spTree>
    <p:extLst>
      <p:ext uri="{BB962C8B-B14F-4D97-AF65-F5344CB8AC3E}">
        <p14:creationId xmlns:p14="http://schemas.microsoft.com/office/powerpoint/2010/main" val="102322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1) </a:t>
            </a:r>
            <a:r>
              <a:rPr lang="ko-KR" altLang="en-US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컴퓨터 게임의 역사 </a:t>
            </a:r>
            <a:r>
              <a:rPr lang="en-US" altLang="ko-KR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en-US" altLang="ko-KR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</a:br>
            <a:r>
              <a:rPr lang="ko-KR" altLang="en-US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스페이스 </a:t>
            </a:r>
            <a:r>
              <a:rPr lang="ko-KR" altLang="en-US" dirty="0" err="1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인베이더</a:t>
            </a:r>
            <a:endParaRPr lang="ko-KR" altLang="en-US" dirty="0"/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00808"/>
            <a:ext cx="6264696" cy="4756528"/>
          </a:xfrm>
        </p:spPr>
      </p:pic>
    </p:spTree>
    <p:extLst>
      <p:ext uri="{BB962C8B-B14F-4D97-AF65-F5344CB8AC3E}">
        <p14:creationId xmlns:p14="http://schemas.microsoft.com/office/powerpoint/2010/main" val="361923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1) </a:t>
            </a:r>
            <a:r>
              <a:rPr lang="ko-KR" altLang="en-US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컴퓨터 게임의 역사 </a:t>
            </a:r>
            <a:r>
              <a:rPr lang="en-US" altLang="ko-KR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en-US" altLang="ko-KR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</a:br>
            <a:r>
              <a:rPr lang="en-US" altLang="ko-KR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dirty="0" err="1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아타리쇼크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0" y="2276872"/>
            <a:ext cx="9147200" cy="3187228"/>
          </a:xfrm>
        </p:spPr>
      </p:pic>
    </p:spTree>
    <p:extLst>
      <p:ext uri="{BB962C8B-B14F-4D97-AF65-F5344CB8AC3E}">
        <p14:creationId xmlns:p14="http://schemas.microsoft.com/office/powerpoint/2010/main" val="315617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2) </a:t>
            </a:r>
            <a:r>
              <a:rPr lang="ko-KR" altLang="en-US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일본의 게임산업</a:t>
            </a:r>
            <a:r>
              <a:rPr lang="en-US" altLang="ko-KR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en-US" altLang="ko-KR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</a:br>
            <a:r>
              <a:rPr lang="ko-KR" altLang="en-US" dirty="0" err="1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패미</a:t>
            </a:r>
            <a:r>
              <a:rPr lang="ko-KR" altLang="en-US" dirty="0" err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콤</a:t>
            </a:r>
            <a:endParaRPr lang="ko-KR" altLang="en-US" dirty="0"/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2" y="1646238"/>
            <a:ext cx="6034616" cy="4525962"/>
          </a:xfrm>
        </p:spPr>
      </p:pic>
    </p:spTree>
    <p:extLst>
      <p:ext uri="{BB962C8B-B14F-4D97-AF65-F5344CB8AC3E}">
        <p14:creationId xmlns:p14="http://schemas.microsoft.com/office/powerpoint/2010/main" val="217861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대장간">
  <a:themeElements>
    <a:clrScheme name="대장간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대장간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대장간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434</TotalTime>
  <Words>739</Words>
  <Application>Microsoft Office PowerPoint</Application>
  <PresentationFormat>화면 슬라이드 쇼(4:3)</PresentationFormat>
  <Paragraphs>116</Paragraphs>
  <Slides>42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42</vt:i4>
      </vt:variant>
    </vt:vector>
  </HeadingPairs>
  <TitlesOfParts>
    <vt:vector size="43" baseType="lpstr">
      <vt:lpstr>대장간</vt:lpstr>
      <vt:lpstr> 일본의 게임, 애니, 영화</vt:lpstr>
      <vt:lpstr>일본의 게임</vt:lpstr>
      <vt:lpstr>1)컴퓨터 게임의 역사 -스페이스워</vt:lpstr>
      <vt:lpstr>1) 컴퓨터 게임의 역사   아타리사</vt:lpstr>
      <vt:lpstr>1) 컴퓨터 게임의 역사  퐁</vt:lpstr>
      <vt:lpstr>1) 컴퓨터 게임의 역사  아타리2600</vt:lpstr>
      <vt:lpstr>1) 컴퓨터 게임의 역사  스페이스 인베이더</vt:lpstr>
      <vt:lpstr>1) 컴퓨터 게임의 역사   아타리쇼크</vt:lpstr>
      <vt:lpstr>2) 일본의 게임산업 패미콤</vt:lpstr>
      <vt:lpstr>2) 일본의 게임산업 메가드라이브</vt:lpstr>
      <vt:lpstr>2) 일본의 게임산업 슈퍼패미콤</vt:lpstr>
      <vt:lpstr>2) 일본의 게임산업 세가의 플레이 스테이션</vt:lpstr>
      <vt:lpstr>2) 일본의 게임산업 닌텐도 64</vt:lpstr>
      <vt:lpstr>2)일본의 게임산업 마리오64 게임영상</vt:lpstr>
      <vt:lpstr>2)일본의 게임산업 파이널판타지7</vt:lpstr>
      <vt:lpstr>2)일본의 게임산업 소니 vs 닌텐도</vt:lpstr>
      <vt:lpstr>2)일본의 게임산업 일본의 컴퓨터(pc)게임</vt:lpstr>
      <vt:lpstr>PowerPoint 프레젠테이션</vt:lpstr>
      <vt:lpstr>일본의 애니메이션</vt:lpstr>
      <vt:lpstr>1) 애니메이션의 유입</vt:lpstr>
      <vt:lpstr>2) 애니메이션의 역사와 성공비결</vt:lpstr>
      <vt:lpstr>3) 애니메이션의 종류 클레이 애니메이션</vt:lpstr>
      <vt:lpstr>3) 애니메이션의 종류 인형 애니메이션</vt:lpstr>
      <vt:lpstr>3) 애니메이션의 종류 셀 애니메이션</vt:lpstr>
      <vt:lpstr>3) 애니메이션의 종류 종이 애니메이션</vt:lpstr>
      <vt:lpstr>3) 애니메이션의 종류 모래 애니메이션</vt:lpstr>
      <vt:lpstr>4) 일본 애니메이션의 역사 TV애니메이션의 붐(철완 아톰)</vt:lpstr>
      <vt:lpstr>4) 일본 애니메이션의 역사 SF거대로봇 (마징가Z)</vt:lpstr>
      <vt:lpstr>4) 일본 애니메이션의 역사 우주전함 야마토</vt:lpstr>
      <vt:lpstr>4) 일본 애니메이션의 역사 기동전사 건담</vt:lpstr>
      <vt:lpstr>4) 일본 애니메이션의 역사 만화 잡지의 황금기</vt:lpstr>
      <vt:lpstr>4) 애니메이션의 역사 극장용 애니메이션</vt:lpstr>
      <vt:lpstr>4) 일본 애니메이션의 역사 세일러문</vt:lpstr>
      <vt:lpstr>애니메이션으로 보는 일본 사회</vt:lpstr>
      <vt:lpstr>일본 영화</vt:lpstr>
      <vt:lpstr>영화의 탄생</vt:lpstr>
      <vt:lpstr>1) 일본의 영화문화 극영화의 성립</vt:lpstr>
      <vt:lpstr>1) 일본의 영화문화 TV등장과 영화 장르의 변화</vt:lpstr>
      <vt:lpstr>2) 영화 산업의 변화 로망 포르노</vt:lpstr>
      <vt:lpstr>2) 영화 산업의 변화 범죄 미스터리</vt:lpstr>
      <vt:lpstr>3) 일본영화의 제작 현황</vt:lpstr>
      <vt:lpstr>4) 일본영화 역대 흥행 순위  춤추는 대수사선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일본의 게임, 애니, 영화</dc:title>
  <dc:creator>user</dc:creator>
  <cp:lastModifiedBy>user</cp:lastModifiedBy>
  <cp:revision>30</cp:revision>
  <dcterms:created xsi:type="dcterms:W3CDTF">2013-06-02T16:24:21Z</dcterms:created>
  <dcterms:modified xsi:type="dcterms:W3CDTF">2013-06-04T15:49:06Z</dcterms:modified>
</cp:coreProperties>
</file>