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62" r:id="rId4"/>
    <p:sldId id="259" r:id="rId5"/>
    <p:sldId id="260" r:id="rId6"/>
    <p:sldId id="263" r:id="rId7"/>
    <p:sldId id="261" r:id="rId8"/>
    <p:sldId id="264" r:id="rId9"/>
    <p:sldId id="268" r:id="rId10"/>
    <p:sldId id="265" r:id="rId11"/>
    <p:sldId id="266" r:id="rId12"/>
    <p:sldId id="267" r:id="rId13"/>
    <p:sldId id="269" r:id="rId14"/>
    <p:sldId id="270" r:id="rId15"/>
    <p:sldId id="271" r:id="rId16"/>
    <p:sldId id="275" r:id="rId17"/>
    <p:sldId id="274" r:id="rId18"/>
    <p:sldId id="294" r:id="rId19"/>
    <p:sldId id="277" r:id="rId20"/>
    <p:sldId id="278" r:id="rId21"/>
    <p:sldId id="293" r:id="rId22"/>
    <p:sldId id="279" r:id="rId23"/>
    <p:sldId id="283" r:id="rId24"/>
    <p:sldId id="284" r:id="rId25"/>
    <p:sldId id="285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DC893-5A1E-4053-B6A2-C01A21712B9C}" type="datetimeFigureOut">
              <a:rPr lang="ko-KR" altLang="en-US" smtClean="0"/>
              <a:t>2010-04-14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60D77-634C-4D10-8A2E-1DB5D981DC1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60D77-634C-4D10-8A2E-1DB5D981DC11}" type="slidenum">
              <a:rPr lang="ko-KR" altLang="en-US" smtClean="0"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일본 제국의 국제공법 수용과 악용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altLang="ko-KR" smtClean="0"/>
              <a:t>- 3 </a:t>
            </a:r>
            <a:r>
              <a:rPr lang="ko-KR" altLang="en-US" dirty="0" smtClean="0"/>
              <a:t>조 </a:t>
            </a:r>
            <a:r>
              <a:rPr altLang="ko-KR" smtClean="0"/>
              <a:t>-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800" dirty="0"/>
              <a:t>1876</a:t>
            </a:r>
            <a:r>
              <a:rPr lang="ko-KR" altLang="en-US" sz="2800" dirty="0"/>
              <a:t>년 </a:t>
            </a:r>
            <a:r>
              <a:rPr lang="en-US" altLang="ko-KR" sz="2800" dirty="0"/>
              <a:t>2</a:t>
            </a:r>
            <a:r>
              <a:rPr lang="ko-KR" altLang="en-US" sz="2800" dirty="0"/>
              <a:t>월 </a:t>
            </a:r>
            <a:r>
              <a:rPr lang="en-US" altLang="ko-KR" sz="2800" dirty="0"/>
              <a:t>27</a:t>
            </a:r>
            <a:r>
              <a:rPr lang="ko-KR" altLang="en-US" sz="2800" dirty="0" smtClean="0"/>
              <a:t>일 조일수호조규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강화도조약</a:t>
            </a:r>
            <a:r>
              <a:rPr lang="en-US" altLang="ko-KR" sz="2800" dirty="0" smtClean="0"/>
              <a:t>)</a:t>
            </a:r>
          </a:p>
          <a:p>
            <a:pPr>
              <a:buNone/>
            </a:pPr>
            <a:r>
              <a:rPr lang="en-US" altLang="ko-KR" sz="2800" dirty="0"/>
              <a:t>3</a:t>
            </a:r>
            <a:r>
              <a:rPr lang="ko-KR" altLang="en-US" sz="2800" dirty="0"/>
              <a:t>월</a:t>
            </a:r>
            <a:r>
              <a:rPr lang="en-US" altLang="ko-KR" sz="2800" dirty="0" smtClean="0"/>
              <a:t>22 </a:t>
            </a:r>
            <a:r>
              <a:rPr lang="ko-KR" altLang="en-US" sz="2800" dirty="0" err="1" smtClean="0"/>
              <a:t>일구식군대봉기</a:t>
            </a:r>
            <a:r>
              <a:rPr lang="en-US" altLang="ko-KR" sz="2800" dirty="0" smtClean="0"/>
              <a:t>(</a:t>
            </a:r>
            <a:r>
              <a:rPr lang="ko-KR" altLang="en-US" sz="2800" dirty="0" smtClean="0"/>
              <a:t>임오군란</a:t>
            </a:r>
            <a:r>
              <a:rPr lang="en-US" altLang="ko-KR" sz="2800" dirty="0" smtClean="0"/>
              <a:t>)</a:t>
            </a:r>
          </a:p>
          <a:p>
            <a:pPr>
              <a:buNone/>
            </a:pPr>
            <a:r>
              <a:rPr lang="en-US" altLang="ko-KR" sz="2800" dirty="0"/>
              <a:t>1882</a:t>
            </a:r>
            <a:r>
              <a:rPr lang="ko-KR" altLang="en-US" sz="2800" dirty="0"/>
              <a:t>년 </a:t>
            </a:r>
            <a:r>
              <a:rPr lang="en-US" altLang="ko-KR" sz="2800" dirty="0"/>
              <a:t>8</a:t>
            </a:r>
            <a:r>
              <a:rPr lang="ko-KR" altLang="en-US" sz="2800" dirty="0"/>
              <a:t>월 </a:t>
            </a:r>
            <a:r>
              <a:rPr lang="en-US" altLang="ko-KR" sz="2800" dirty="0"/>
              <a:t>3</a:t>
            </a:r>
            <a:r>
              <a:rPr lang="ko-KR" altLang="en-US" sz="2800" dirty="0"/>
              <a:t>일 </a:t>
            </a:r>
            <a:r>
              <a:rPr lang="ko-KR" altLang="en-US" sz="2800" dirty="0" smtClean="0"/>
              <a:t>제물포조약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1883</a:t>
            </a:r>
            <a:r>
              <a:rPr lang="ko-KR" altLang="en-US" sz="2800" dirty="0"/>
              <a:t>년 </a:t>
            </a:r>
            <a:r>
              <a:rPr lang="en-US" altLang="ko-KR" sz="2800" dirty="0"/>
              <a:t>9</a:t>
            </a:r>
            <a:r>
              <a:rPr lang="ko-KR" altLang="en-US" sz="2800" dirty="0"/>
              <a:t>월</a:t>
            </a:r>
            <a:r>
              <a:rPr lang="en-US" altLang="ko-KR" sz="2800" dirty="0"/>
              <a:t>17</a:t>
            </a:r>
            <a:r>
              <a:rPr lang="ko-KR" altLang="en-US" sz="2800" dirty="0" smtClean="0"/>
              <a:t>일 조선정략의견서 작성</a:t>
            </a:r>
            <a:endParaRPr lang="en-US" altLang="ko-KR" sz="2800" dirty="0"/>
          </a:p>
          <a:p>
            <a:pPr>
              <a:buNone/>
            </a:pPr>
            <a:r>
              <a:rPr lang="en-US" altLang="ko-KR" sz="2800" dirty="0"/>
              <a:t>1885</a:t>
            </a:r>
            <a:r>
              <a:rPr lang="ko-KR" altLang="en-US" sz="2800" dirty="0"/>
              <a:t>년 </a:t>
            </a:r>
            <a:r>
              <a:rPr lang="en-US" altLang="ko-KR" sz="2800" dirty="0"/>
              <a:t>1</a:t>
            </a:r>
            <a:r>
              <a:rPr lang="ko-KR" altLang="en-US" sz="2800" dirty="0"/>
              <a:t>월</a:t>
            </a:r>
            <a:r>
              <a:rPr lang="en-US" altLang="ko-KR" sz="2800" dirty="0"/>
              <a:t>9</a:t>
            </a:r>
            <a:r>
              <a:rPr lang="ko-KR" altLang="en-US" sz="2800" dirty="0"/>
              <a:t>일</a:t>
            </a:r>
            <a:r>
              <a:rPr lang="ko-KR" altLang="en-US" sz="2800" dirty="0" smtClean="0"/>
              <a:t> 청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일 한성조약 체결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1894</a:t>
            </a:r>
            <a:r>
              <a:rPr lang="ko-KR" altLang="en-US" sz="2800" dirty="0" smtClean="0"/>
              <a:t>년 동학농민의 반란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1894</a:t>
            </a:r>
            <a:r>
              <a:rPr lang="ko-KR" altLang="en-US" sz="2800" dirty="0"/>
              <a:t>년 </a:t>
            </a:r>
            <a:r>
              <a:rPr lang="en-US" altLang="ko-KR" sz="2800" dirty="0"/>
              <a:t>8</a:t>
            </a:r>
            <a:r>
              <a:rPr lang="ko-KR" altLang="en-US" sz="2800" dirty="0"/>
              <a:t>월 </a:t>
            </a:r>
            <a:r>
              <a:rPr lang="en-US" altLang="ko-KR" sz="2800" dirty="0"/>
              <a:t>26</a:t>
            </a:r>
            <a:r>
              <a:rPr lang="ko-KR" altLang="en-US" sz="2800" dirty="0" smtClean="0"/>
              <a:t>일 대조선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대일본 양국맹약을 체결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1895</a:t>
            </a:r>
            <a:r>
              <a:rPr lang="ko-KR" altLang="en-US" sz="2800" dirty="0"/>
              <a:t>년 </a:t>
            </a:r>
            <a:r>
              <a:rPr lang="en-US" altLang="ko-KR" sz="2800" dirty="0"/>
              <a:t>4</a:t>
            </a:r>
            <a:r>
              <a:rPr lang="ko-KR" altLang="en-US" sz="2800" dirty="0"/>
              <a:t>월 </a:t>
            </a:r>
            <a:r>
              <a:rPr lang="en-US" altLang="ko-KR" sz="2800" dirty="0"/>
              <a:t>17</a:t>
            </a:r>
            <a:r>
              <a:rPr lang="ko-KR" altLang="en-US" sz="2800" dirty="0"/>
              <a:t>일 </a:t>
            </a:r>
            <a:r>
              <a:rPr lang="ko-KR" altLang="en-US" sz="2800" dirty="0" smtClean="0"/>
              <a:t> 일청강화 조약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1895</a:t>
            </a:r>
            <a:r>
              <a:rPr lang="ko-KR" altLang="en-US" sz="2800" dirty="0"/>
              <a:t>년 </a:t>
            </a:r>
            <a:r>
              <a:rPr lang="en-US" altLang="ko-KR" sz="2800" dirty="0"/>
              <a:t>6</a:t>
            </a:r>
            <a:r>
              <a:rPr lang="ko-KR" altLang="en-US" sz="2800" dirty="0"/>
              <a:t>월</a:t>
            </a:r>
            <a:r>
              <a:rPr lang="en-US" altLang="ko-KR" sz="2800" dirty="0"/>
              <a:t>4</a:t>
            </a:r>
            <a:r>
              <a:rPr lang="ko-KR" altLang="en-US" sz="2800" dirty="0" smtClean="0"/>
              <a:t>일 대한 정약에 관한 주의결정 실행</a:t>
            </a:r>
            <a:endParaRPr lang="en-US" altLang="ko-KR" sz="2800" dirty="0" smtClean="0"/>
          </a:p>
          <a:p>
            <a:pPr>
              <a:buNone/>
            </a:pPr>
            <a:endParaRPr lang="en-US" altLang="ko-KR" sz="2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청일 전쟁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조선의 </a:t>
            </a:r>
            <a:r>
              <a:rPr lang="ko-KR" altLang="en-US" dirty="0" err="1" smtClean="0"/>
              <a:t>문호개방하여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일본의 국원을 조선으로 확장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강화도 사건을 일으켜 </a:t>
            </a:r>
            <a:endParaRPr lang="en-US" altLang="ko-KR" dirty="0" smtClean="0"/>
          </a:p>
          <a:p>
            <a:r>
              <a:rPr lang="ko-KR" altLang="en-US" dirty="0" smtClean="0"/>
              <a:t>그 책임을 문책하는 방법으로 </a:t>
            </a:r>
            <a:endParaRPr lang="en-US" altLang="ko-KR" dirty="0" smtClean="0"/>
          </a:p>
          <a:p>
            <a:r>
              <a:rPr lang="ko-KR" altLang="en-US" dirty="0" smtClean="0"/>
              <a:t>문호개방을 강요</a:t>
            </a:r>
            <a:endParaRPr lang="en-US" altLang="ko-KR" dirty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근대 일본의 국제공법의 적용과 오용</a:t>
            </a:r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571472" y="4714884"/>
            <a:ext cx="8003063" cy="1908215"/>
            <a:chOff x="285720" y="4949785"/>
            <a:chExt cx="8003063" cy="1908215"/>
          </a:xfrm>
        </p:grpSpPr>
        <p:sp>
          <p:nvSpPr>
            <p:cNvPr id="4" name="줄무늬가 있는 오른쪽 화살표 3"/>
            <p:cNvSpPr/>
            <p:nvPr/>
          </p:nvSpPr>
          <p:spPr>
            <a:xfrm>
              <a:off x="285720" y="5143512"/>
              <a:ext cx="2000264" cy="1000132"/>
            </a:xfrm>
            <a:prstGeom prst="striped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488" y="4949785"/>
              <a:ext cx="5431295" cy="190821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1876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년 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2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월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27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일</a:t>
              </a:r>
              <a:endParaRPr lang="en-US" altLang="ko-KR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  <a:p>
              <a:pPr algn="ctr"/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조일 수호조규 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(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강화도조약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</a:t>
              </a:r>
            </a:p>
            <a:p>
              <a:pPr algn="ctr"/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체결</a:t>
              </a:r>
              <a:r>
                <a:rPr lang="ko-KR" altLang="en-US" sz="5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endParaRPr lang="ko-KR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1902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30</a:t>
            </a:r>
            <a:r>
              <a:rPr lang="ko-KR" altLang="en-US" dirty="0" smtClean="0"/>
              <a:t>일</a:t>
            </a:r>
            <a:r>
              <a:rPr lang="en-US" altLang="ko-KR" dirty="0" smtClean="0"/>
              <a:t>-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영일동맹</a:t>
            </a:r>
            <a:endParaRPr lang="en-US" altLang="ko-KR" dirty="0" smtClean="0"/>
          </a:p>
          <a:p>
            <a:r>
              <a:rPr lang="en-US" altLang="ko-KR" dirty="0" smtClean="0"/>
              <a:t>1903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일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만한에</a:t>
            </a:r>
            <a:r>
              <a:rPr lang="ko-KR" altLang="en-US" dirty="0" smtClean="0"/>
              <a:t> 관한 일러 협상의 건</a:t>
            </a:r>
            <a:endParaRPr lang="en-US" altLang="ko-KR" dirty="0" smtClean="0"/>
          </a:p>
          <a:p>
            <a:r>
              <a:rPr lang="en-US" altLang="ko-KR" dirty="0"/>
              <a:t>1903</a:t>
            </a:r>
            <a:r>
              <a:rPr lang="ko-KR" altLang="en-US" dirty="0"/>
              <a:t>년 </a:t>
            </a:r>
            <a:r>
              <a:rPr lang="en-US" altLang="ko-KR" dirty="0"/>
              <a:t>12</a:t>
            </a:r>
            <a:r>
              <a:rPr lang="ko-KR" altLang="en-US" dirty="0"/>
              <a:t>월 </a:t>
            </a:r>
            <a:r>
              <a:rPr lang="en-US" altLang="ko-KR" dirty="0"/>
              <a:t>30</a:t>
            </a:r>
            <a:r>
              <a:rPr lang="ko-KR" altLang="en-US" dirty="0"/>
              <a:t>일</a:t>
            </a:r>
            <a:r>
              <a:rPr lang="en-US" altLang="ko-KR" dirty="0"/>
              <a:t>- </a:t>
            </a:r>
            <a:r>
              <a:rPr lang="ko-KR" altLang="en-US" dirty="0"/>
              <a:t>대러 교섭이 결렬되었을 때 일본이 취해야 할 방침</a:t>
            </a:r>
          </a:p>
          <a:p>
            <a:r>
              <a:rPr lang="en-US" altLang="ko-KR" dirty="0"/>
              <a:t>1904</a:t>
            </a:r>
            <a:r>
              <a:rPr lang="ko-KR" altLang="en-US" dirty="0"/>
              <a:t>년 </a:t>
            </a:r>
            <a:r>
              <a:rPr lang="en-US" altLang="ko-KR" dirty="0"/>
              <a:t>- </a:t>
            </a:r>
            <a:r>
              <a:rPr lang="ko-KR" altLang="en-US" dirty="0" err="1"/>
              <a:t>일러교섭</a:t>
            </a:r>
            <a:r>
              <a:rPr lang="ko-KR" altLang="en-US" dirty="0"/>
              <a:t> 최종제안에 관한 각의결정</a:t>
            </a:r>
          </a:p>
          <a:p>
            <a:r>
              <a:rPr lang="en-US" altLang="ko-KR" dirty="0"/>
              <a:t>904</a:t>
            </a:r>
            <a:r>
              <a:rPr lang="ko-KR" altLang="en-US" dirty="0"/>
              <a:t>년 </a:t>
            </a:r>
            <a:r>
              <a:rPr lang="en-US" altLang="ko-KR" dirty="0"/>
              <a:t>2</a:t>
            </a:r>
            <a:r>
              <a:rPr lang="ko-KR" altLang="en-US" dirty="0"/>
              <a:t>월 </a:t>
            </a:r>
            <a:r>
              <a:rPr lang="en-US" altLang="ko-KR" dirty="0"/>
              <a:t>23</a:t>
            </a:r>
            <a:r>
              <a:rPr lang="ko-KR" altLang="en-US" dirty="0"/>
              <a:t>일</a:t>
            </a:r>
            <a:r>
              <a:rPr lang="en-US" altLang="ko-KR" dirty="0"/>
              <a:t>- </a:t>
            </a:r>
            <a:r>
              <a:rPr lang="ko-KR" altLang="en-US" dirty="0" smtClean="0"/>
              <a:t>일한의정서</a:t>
            </a:r>
            <a:endParaRPr lang="en-US" altLang="ko-KR" dirty="0" smtClean="0"/>
          </a:p>
          <a:p>
            <a:r>
              <a:rPr lang="ko-KR" altLang="en-US" dirty="0" smtClean="0"/>
              <a:t>조선의 거부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러일</a:t>
            </a:r>
            <a:r>
              <a:rPr lang="ko-KR" altLang="en-US" dirty="0" smtClean="0"/>
              <a:t> 전쟁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1904</a:t>
            </a:r>
            <a:r>
              <a:rPr lang="ko-KR" altLang="en-US" dirty="0"/>
              <a:t>년 </a:t>
            </a:r>
            <a:r>
              <a:rPr lang="en-US" altLang="ko-KR" dirty="0"/>
              <a:t>5</a:t>
            </a:r>
            <a:r>
              <a:rPr lang="ko-KR" altLang="en-US" dirty="0"/>
              <a:t>월 </a:t>
            </a:r>
            <a:r>
              <a:rPr lang="en-US" altLang="ko-KR" dirty="0"/>
              <a:t>30</a:t>
            </a:r>
            <a:r>
              <a:rPr lang="ko-KR" altLang="en-US" dirty="0"/>
              <a:t>일 </a:t>
            </a:r>
            <a:r>
              <a:rPr lang="en-US" altLang="ko-KR" dirty="0"/>
              <a:t>- </a:t>
            </a:r>
            <a:r>
              <a:rPr lang="ko-KR" altLang="en-US" dirty="0"/>
              <a:t>대한방침에 관한 결정</a:t>
            </a:r>
          </a:p>
          <a:p>
            <a:r>
              <a:rPr lang="en-US" altLang="ko-KR" dirty="0"/>
              <a:t>1904</a:t>
            </a:r>
            <a:r>
              <a:rPr lang="ko-KR" altLang="en-US" dirty="0"/>
              <a:t>년 </a:t>
            </a:r>
            <a:r>
              <a:rPr lang="en-US" altLang="ko-KR" dirty="0"/>
              <a:t>8</a:t>
            </a:r>
            <a:r>
              <a:rPr lang="ko-KR" altLang="en-US" dirty="0"/>
              <a:t>월 </a:t>
            </a:r>
            <a:r>
              <a:rPr lang="en-US" altLang="ko-KR" dirty="0"/>
              <a:t>22</a:t>
            </a:r>
            <a:r>
              <a:rPr lang="ko-KR" altLang="en-US" dirty="0"/>
              <a:t>일 </a:t>
            </a:r>
            <a:r>
              <a:rPr lang="en-US" altLang="ko-KR" dirty="0"/>
              <a:t>- </a:t>
            </a:r>
            <a:r>
              <a:rPr lang="ko-KR" altLang="en-US" dirty="0"/>
              <a:t>일한협약</a:t>
            </a:r>
          </a:p>
          <a:p>
            <a:r>
              <a:rPr lang="en-US" altLang="ko-KR" dirty="0"/>
              <a:t>1905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월 </a:t>
            </a:r>
            <a:r>
              <a:rPr lang="en-US" altLang="ko-KR" dirty="0"/>
              <a:t>8</a:t>
            </a:r>
            <a:r>
              <a:rPr lang="ko-KR" altLang="en-US" dirty="0"/>
              <a:t>일 </a:t>
            </a:r>
            <a:r>
              <a:rPr lang="en-US" altLang="ko-KR" dirty="0"/>
              <a:t>- </a:t>
            </a:r>
            <a:r>
              <a:rPr lang="ko-KR" altLang="en-US" dirty="0"/>
              <a:t>한국정부와 다음과 같은 취지로 보호조약을 체결한다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 smtClean="0"/>
              <a:t>1905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일영동맹조약</a:t>
            </a:r>
          </a:p>
          <a:p>
            <a:r>
              <a:rPr lang="en-US" altLang="ko-KR" dirty="0"/>
              <a:t>1905</a:t>
            </a:r>
            <a:r>
              <a:rPr lang="ko-KR" altLang="en-US" dirty="0"/>
              <a:t>년 </a:t>
            </a:r>
            <a:r>
              <a:rPr lang="en-US" altLang="ko-KR" dirty="0"/>
              <a:t>9</a:t>
            </a:r>
            <a:r>
              <a:rPr lang="ko-KR" altLang="en-US" dirty="0"/>
              <a:t>월 </a:t>
            </a:r>
            <a:r>
              <a:rPr lang="en-US" altLang="ko-KR" dirty="0"/>
              <a:t>5</a:t>
            </a:r>
            <a:r>
              <a:rPr lang="ko-KR" altLang="en-US" dirty="0"/>
              <a:t>일 </a:t>
            </a:r>
            <a:r>
              <a:rPr lang="en-US" altLang="ko-KR" dirty="0"/>
              <a:t>- </a:t>
            </a:r>
            <a:r>
              <a:rPr lang="ko-KR" altLang="en-US" dirty="0" err="1" smtClean="0"/>
              <a:t>러일강화조약</a:t>
            </a:r>
            <a:endParaRPr lang="ko-KR" altLang="en-US" dirty="0"/>
          </a:p>
          <a:p>
            <a:r>
              <a:rPr lang="en-US" altLang="ko-KR" dirty="0" smtClean="0"/>
              <a:t>1905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27</a:t>
            </a:r>
            <a:r>
              <a:rPr lang="ko-KR" altLang="en-US" dirty="0"/>
              <a:t>일 </a:t>
            </a:r>
            <a:r>
              <a:rPr lang="en-US" altLang="ko-KR" dirty="0"/>
              <a:t>- </a:t>
            </a:r>
            <a:r>
              <a:rPr lang="ko-KR" altLang="en-US" dirty="0" err="1"/>
              <a:t>한국보호권</a:t>
            </a:r>
            <a:r>
              <a:rPr lang="ko-KR" altLang="en-US" dirty="0"/>
              <a:t> 확립에 관한 </a:t>
            </a:r>
            <a:r>
              <a:rPr lang="ko-KR" altLang="en-US" dirty="0" smtClean="0"/>
              <a:t>각의결정</a:t>
            </a:r>
            <a:endParaRPr lang="en-US" altLang="ko-KR" dirty="0" smtClean="0"/>
          </a:p>
          <a:p>
            <a:r>
              <a:rPr lang="en-US" altLang="ko-KR" dirty="0"/>
              <a:t>1905</a:t>
            </a:r>
            <a:r>
              <a:rPr lang="ko-KR" altLang="en-US" dirty="0"/>
              <a:t>년 </a:t>
            </a:r>
            <a:r>
              <a:rPr lang="en-US" altLang="ko-KR" dirty="0"/>
              <a:t>11</a:t>
            </a:r>
            <a:r>
              <a:rPr lang="ko-KR" altLang="en-US" dirty="0"/>
              <a:t>월 </a:t>
            </a:r>
            <a:r>
              <a:rPr lang="en-US" altLang="ko-KR" dirty="0"/>
              <a:t>17</a:t>
            </a:r>
            <a:r>
              <a:rPr lang="ko-KR" altLang="en-US" dirty="0"/>
              <a:t>일 </a:t>
            </a:r>
            <a:r>
              <a:rPr lang="en-US" altLang="ko-KR" dirty="0"/>
              <a:t>- </a:t>
            </a:r>
            <a:r>
              <a:rPr lang="ko-KR" altLang="en-US" dirty="0"/>
              <a:t>일한협약</a:t>
            </a:r>
          </a:p>
          <a:p>
            <a:endParaRPr lang="en-US" altLang="ko-KR" dirty="0" smtClean="0"/>
          </a:p>
          <a:p>
            <a:endParaRPr lang="ko-KR" altLang="en-US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러일</a:t>
            </a:r>
            <a:r>
              <a:rPr lang="ko-KR" altLang="en-US" dirty="0" smtClean="0"/>
              <a:t> 전쟁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ko-KR" altLang="en-US" dirty="0" err="1"/>
              <a:t>러질전쟁은</a:t>
            </a:r>
            <a:r>
              <a:rPr lang="ko-KR" altLang="en-US" dirty="0"/>
              <a:t> </a:t>
            </a:r>
            <a:r>
              <a:rPr lang="en-US" altLang="ko-KR" dirty="0" smtClean="0"/>
              <a:t>…..</a:t>
            </a:r>
          </a:p>
          <a:p>
            <a:r>
              <a:rPr lang="en-US" altLang="ko-KR" dirty="0" smtClean="0"/>
              <a:t>1</a:t>
            </a:r>
            <a:r>
              <a:rPr lang="ko-KR" altLang="en-US" dirty="0"/>
              <a:t>차적으로는 조선을 영유하기 위한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/>
              <a:t>차적으로는 만주 영유를 위해 러시아의 </a:t>
            </a:r>
            <a:r>
              <a:rPr lang="ko-KR" altLang="en-US" dirty="0" err="1"/>
              <a:t>만주독접을</a:t>
            </a:r>
            <a:r>
              <a:rPr lang="ko-KR" altLang="en-US" dirty="0"/>
              <a:t> 견제하기 위한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근대 일본의 국제공법의 적용과 오용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57158" y="5429264"/>
            <a:ext cx="84296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ko-KR" altLang="en-US" sz="3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차적인 일본의 의도가 달성되었던 것이다</a:t>
            </a:r>
            <a:r>
              <a:rPr lang="en-US" altLang="ko-KR" sz="3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ko-KR" alt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줄무늬가 있는 오른쪽 화살표 5"/>
          <p:cNvSpPr/>
          <p:nvPr/>
        </p:nvSpPr>
        <p:spPr>
          <a:xfrm rot="5400000">
            <a:off x="3964777" y="4250537"/>
            <a:ext cx="1071570" cy="1143008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근대 일본의 국제공법의 적용과 오용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1000100" y="1142984"/>
            <a:ext cx="3571900" cy="1785950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일본의 </a:t>
            </a:r>
            <a:endParaRPr lang="en-US" altLang="ko-KR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ko-KR" alt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최종적의도</a:t>
            </a:r>
            <a:r>
              <a:rPr lang="ko-KR" alt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ko-KR" altLang="en-US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ko-KR" altLang="en-US" sz="24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6206484" y="2714620"/>
            <a:ext cx="2937516" cy="2008838"/>
          </a:xfrm>
          <a:prstGeom prst="round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조선의 영토 편입 </a:t>
            </a:r>
            <a:endParaRPr lang="ko-KR" altLang="en-US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142976" y="4071942"/>
            <a:ext cx="3857652" cy="2285992"/>
          </a:xfrm>
          <a:prstGeom prst="roundRect">
            <a:avLst/>
          </a:prstGeom>
          <a:solidFill>
            <a:schemeClr val="accent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1906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년 </a:t>
            </a:r>
            <a:r>
              <a:rPr lang="en-US" altLang="ko-KR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월  </a:t>
            </a:r>
            <a:endParaRPr lang="en-US" altLang="ko-KR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ko-KR" alt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한국통감부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설치 </a:t>
            </a:r>
          </a:p>
          <a:p>
            <a:pPr algn="ctr"/>
            <a:endParaRPr lang="ko-KR" altLang="en-US" dirty="0"/>
          </a:p>
        </p:txBody>
      </p:sp>
      <p:grpSp>
        <p:nvGrpSpPr>
          <p:cNvPr id="16" name="그룹 15"/>
          <p:cNvGrpSpPr/>
          <p:nvPr/>
        </p:nvGrpSpPr>
        <p:grpSpPr>
          <a:xfrm>
            <a:off x="3643306" y="1857364"/>
            <a:ext cx="4143404" cy="3500462"/>
            <a:chOff x="3643306" y="1857364"/>
            <a:chExt cx="4143404" cy="3500462"/>
          </a:xfrm>
        </p:grpSpPr>
        <p:cxnSp>
          <p:nvCxnSpPr>
            <p:cNvPr id="13" name="꺾인 연결선 12"/>
            <p:cNvCxnSpPr/>
            <p:nvPr/>
          </p:nvCxnSpPr>
          <p:spPr>
            <a:xfrm>
              <a:off x="3643306" y="1857364"/>
              <a:ext cx="2928958" cy="1857388"/>
            </a:xfrm>
            <a:prstGeom prst="bentConnector3">
              <a:avLst>
                <a:gd name="adj1" fmla="val 50000"/>
              </a:avLst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꺾인 연결선 14"/>
            <p:cNvCxnSpPr/>
            <p:nvPr/>
          </p:nvCxnSpPr>
          <p:spPr>
            <a:xfrm rot="10800000" flipV="1">
              <a:off x="4572000" y="4572008"/>
              <a:ext cx="3214710" cy="785818"/>
            </a:xfrm>
            <a:prstGeom prst="bentConnector3">
              <a:avLst>
                <a:gd name="adj1" fmla="val 50000"/>
              </a:avLst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국제법적 측면에서의 일본의 주장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628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400" dirty="0"/>
              <a:t>주인이 없는 무인도인 독도를 </a:t>
            </a:r>
            <a:r>
              <a:rPr lang="en-US" altLang="ko-KR" sz="2400" dirty="0"/>
              <a:t>1905</a:t>
            </a:r>
            <a:r>
              <a:rPr lang="ko-KR" altLang="en-US" sz="2400" dirty="0"/>
              <a:t>년에 </a:t>
            </a:r>
            <a:r>
              <a:rPr lang="ko-KR" altLang="en-US" sz="2400" dirty="0" err="1"/>
              <a:t>나까이</a:t>
            </a:r>
            <a:r>
              <a:rPr lang="ko-KR" altLang="en-US" sz="2400" dirty="0"/>
              <a:t> ‘편입 및 대하 청원’에 의하여 </a:t>
            </a:r>
            <a:r>
              <a:rPr lang="ko-KR" altLang="en-US" sz="2400" dirty="0" err="1"/>
              <a:t>시마네현</a:t>
            </a:r>
            <a:r>
              <a:rPr lang="ko-KR" altLang="en-US" sz="2400" dirty="0"/>
              <a:t> 고시 제</a:t>
            </a:r>
            <a:r>
              <a:rPr lang="en-US" altLang="ko-KR" sz="2400" dirty="0"/>
              <a:t>40</a:t>
            </a:r>
            <a:r>
              <a:rPr lang="ko-KR" altLang="en-US" sz="2400" dirty="0"/>
              <a:t>호를 통하여 일본 영토로 선점</a:t>
            </a:r>
            <a:r>
              <a:rPr lang="en-US" altLang="ko-KR" sz="2400" dirty="0"/>
              <a:t>, </a:t>
            </a:r>
            <a:r>
              <a:rPr lang="ko-KR" altLang="en-US" sz="2400" dirty="0"/>
              <a:t>편입을 함으로써 근대 국제법상의 영토취득 요건을 충족시킨 것이 되어 일본의 권원이 </a:t>
            </a:r>
            <a:r>
              <a:rPr lang="ko-KR" altLang="en-US" sz="2400" dirty="0" smtClean="0"/>
              <a:t>확정</a:t>
            </a:r>
            <a:endParaRPr lang="en-US" altLang="ko-KR" sz="2400" dirty="0" smtClean="0"/>
          </a:p>
          <a:p>
            <a:r>
              <a:rPr lang="ko-KR" altLang="en-US" sz="2400" dirty="0" smtClean="0"/>
              <a:t>일본의 주장 </a:t>
            </a:r>
            <a:r>
              <a:rPr lang="en-US" altLang="ko-KR" sz="2400" dirty="0" smtClean="0"/>
              <a:t>? </a:t>
            </a:r>
            <a:br>
              <a:rPr lang="en-US" altLang="ko-KR" sz="2400" dirty="0" smtClean="0"/>
            </a:br>
            <a:r>
              <a:rPr lang="ko-KR" altLang="en-US" sz="2400" dirty="0"/>
              <a:t>“현대 국제법상 영토 취득을 위한 요건에 관하여</a:t>
            </a:r>
            <a:r>
              <a:rPr lang="en-US" altLang="ko-KR" sz="2400" dirty="0"/>
              <a:t>, </a:t>
            </a:r>
            <a:r>
              <a:rPr lang="ko-KR" altLang="en-US" sz="2400" dirty="0"/>
              <a:t>영토를 취득하려는 국가의 의사는 일본 영토에 독도를 추가하기 위한 </a:t>
            </a:r>
            <a:r>
              <a:rPr lang="en-US" altLang="ko-KR" sz="2400" dirty="0"/>
              <a:t>1905</a:t>
            </a:r>
            <a:r>
              <a:rPr lang="ko-KR" altLang="en-US" sz="2400" dirty="0"/>
              <a:t>년 </a:t>
            </a:r>
            <a:r>
              <a:rPr lang="en-US" altLang="ko-KR" sz="2400" dirty="0"/>
              <a:t>1</a:t>
            </a:r>
            <a:r>
              <a:rPr lang="ko-KR" altLang="en-US" sz="2400" dirty="0"/>
              <a:t>월 </a:t>
            </a:r>
            <a:r>
              <a:rPr lang="en-US" altLang="ko-KR" sz="2400" dirty="0"/>
              <a:t>28</a:t>
            </a:r>
            <a:r>
              <a:rPr lang="ko-KR" altLang="en-US" sz="2400" dirty="0"/>
              <a:t>일의 내각회의에서의 결정의 결과로서 확인되었고</a:t>
            </a:r>
            <a:r>
              <a:rPr lang="en-US" altLang="ko-KR" sz="2400" dirty="0"/>
              <a:t>, </a:t>
            </a:r>
            <a:r>
              <a:rPr lang="ko-KR" altLang="en-US" sz="2400" dirty="0"/>
              <a:t>또 </a:t>
            </a:r>
            <a:r>
              <a:rPr lang="en-US" altLang="ko-KR" sz="2400" dirty="0"/>
              <a:t>1905</a:t>
            </a:r>
            <a:r>
              <a:rPr lang="ko-KR" altLang="en-US" sz="2400" dirty="0"/>
              <a:t>년 </a:t>
            </a:r>
            <a:r>
              <a:rPr lang="en-US" altLang="ko-KR" sz="2400" dirty="0"/>
              <a:t>2</a:t>
            </a:r>
            <a:r>
              <a:rPr lang="ko-KR" altLang="en-US" sz="2400" dirty="0"/>
              <a:t>월 </a:t>
            </a:r>
            <a:r>
              <a:rPr lang="en-US" altLang="ko-KR" sz="2400" dirty="0"/>
              <a:t>22</a:t>
            </a:r>
            <a:r>
              <a:rPr lang="ko-KR" altLang="en-US" sz="2400" dirty="0"/>
              <a:t>일에 영토를 취득하기 위한 국가의사의 </a:t>
            </a:r>
            <a:r>
              <a:rPr lang="ko-KR" altLang="en-US" sz="2400" dirty="0" err="1"/>
              <a:t>공적발표는</a:t>
            </a:r>
            <a:r>
              <a:rPr lang="ko-KR" altLang="en-US" sz="2400" dirty="0"/>
              <a:t> </a:t>
            </a:r>
            <a:r>
              <a:rPr lang="ko-KR" altLang="en-US" sz="2400" dirty="0" err="1"/>
              <a:t>도근현청에</a:t>
            </a:r>
            <a:r>
              <a:rPr lang="ko-KR" altLang="en-US" sz="2400" dirty="0"/>
              <a:t> 의해 발표된 고시로 이루어졌다는 것을 언급한다</a:t>
            </a:r>
            <a:r>
              <a:rPr lang="en-US" altLang="ko-KR" sz="2400" dirty="0"/>
              <a:t>. </a:t>
            </a:r>
            <a:r>
              <a:rPr lang="ko-KR" altLang="en-US" sz="2400" dirty="0"/>
              <a:t>이는 당시 일본이 영토 선점을 발표하는 일본에 의해 취해진 관행에 따른 것이므로 국가 의사의 공적발표로서 상기 조치는 이 점에 관한 국제법상의 요건을 충족한 것이다</a:t>
            </a:r>
            <a:r>
              <a:rPr lang="en-US" altLang="ko-KR" sz="2400" dirty="0"/>
              <a:t>.</a:t>
            </a:r>
            <a:endParaRPr lang="ko-KR" altLang="en-US" sz="2400" dirty="0"/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시마네현</a:t>
            </a:r>
            <a:r>
              <a:rPr lang="ko-KR" altLang="en-US" dirty="0" smtClean="0"/>
              <a:t> </a:t>
            </a:r>
            <a:r>
              <a:rPr lang="ko-KR" altLang="en-US" dirty="0"/>
              <a:t>편입 </a:t>
            </a:r>
            <a:r>
              <a:rPr lang="ko-KR" altLang="en-US" dirty="0" smtClean="0"/>
              <a:t>조치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한국의 반박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800" dirty="0"/>
              <a:t>한국 정부는 일본이 “영토 선점에 관한 국제법상의 취득 요건으로 국가 의사의 공적 발표라는 요건”을 충족시켰다는 일본 정부의 의논을 타당하다고 인정할 수 없다</a:t>
            </a:r>
            <a:r>
              <a:rPr lang="en-US" altLang="ko-KR" sz="2800" dirty="0"/>
              <a:t>. </a:t>
            </a:r>
            <a:r>
              <a:rPr lang="ko-KR" altLang="en-US" sz="2800" dirty="0" err="1"/>
              <a:t>도근현청의</a:t>
            </a:r>
            <a:r>
              <a:rPr lang="ko-KR" altLang="en-US" sz="2800" dirty="0"/>
              <a:t> 고시라 하는 것은 암암리에 시행된 것으로 외국에는 물론 일본의 일반 국민에게도 알려지지 않았다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그러므로 이를 결코 한 국가의 의사의 공표라고 간주 할 수 없다</a:t>
            </a:r>
          </a:p>
          <a:p>
            <a:endParaRPr lang="en-US" altLang="ko-KR" sz="28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시마네현</a:t>
            </a:r>
            <a:r>
              <a:rPr lang="ko-KR" altLang="en-US" dirty="0"/>
              <a:t> 편입 조치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차 세계대전 종전 후 승전국인 연합국최고사령부</a:t>
            </a:r>
            <a:r>
              <a:rPr lang="en-US" altLang="ko-KR" dirty="0"/>
              <a:t>(SCAP: General headquarters Supreme Commander For Allied Powers)</a:t>
            </a:r>
            <a:r>
              <a:rPr lang="ko-KR" altLang="en-US" dirty="0"/>
              <a:t>의 훈령 제</a:t>
            </a:r>
            <a:r>
              <a:rPr lang="en-US" altLang="ko-KR" dirty="0"/>
              <a:t>677</a:t>
            </a:r>
            <a:r>
              <a:rPr lang="ko-KR" altLang="en-US" dirty="0"/>
              <a:t>호는 그 제</a:t>
            </a:r>
            <a:r>
              <a:rPr lang="en-US" altLang="ko-KR" dirty="0"/>
              <a:t>3</a:t>
            </a:r>
            <a:r>
              <a:rPr lang="ko-KR" altLang="en-US" dirty="0"/>
              <a:t>항에서 일본의 범위에서 독도를 제외시킴으로써 </a:t>
            </a:r>
            <a:r>
              <a:rPr lang="ko-KR" altLang="en-US" dirty="0" err="1"/>
              <a:t>한국령으로</a:t>
            </a:r>
            <a:r>
              <a:rPr lang="ko-KR" altLang="en-US" dirty="0"/>
              <a:t> 복구시켰다는 한국측 주장에 대하여 </a:t>
            </a:r>
          </a:p>
          <a:p>
            <a:r>
              <a:rPr lang="ko-KR" altLang="en-US" dirty="0"/>
              <a:t>① </a:t>
            </a:r>
            <a:r>
              <a:rPr lang="en-US" altLang="ko-KR" dirty="0"/>
              <a:t>1946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29</a:t>
            </a:r>
            <a:r>
              <a:rPr lang="ko-KR" altLang="en-US" dirty="0"/>
              <a:t>일 </a:t>
            </a:r>
            <a:r>
              <a:rPr lang="en-US" altLang="ko-KR" dirty="0"/>
              <a:t>SCAPIN No.677</a:t>
            </a:r>
            <a:r>
              <a:rPr lang="ko-KR" altLang="en-US" dirty="0"/>
              <a:t>은 ‘울릉도</a:t>
            </a:r>
            <a:r>
              <a:rPr lang="en-US" altLang="ko-KR" dirty="0"/>
              <a:t>, </a:t>
            </a:r>
            <a:r>
              <a:rPr lang="ko-KR" altLang="en-US" dirty="0"/>
              <a:t>죽도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), </a:t>
            </a:r>
            <a:r>
              <a:rPr lang="ko-KR" altLang="en-US" dirty="0"/>
              <a:t>제주도’</a:t>
            </a:r>
            <a:r>
              <a:rPr lang="ko-KR" altLang="en-US" dirty="0" err="1"/>
              <a:t>를</a:t>
            </a:r>
            <a:r>
              <a:rPr lang="ko-KR" altLang="en-US" dirty="0"/>
              <a:t> 일본의 범위에서 제외했다</a:t>
            </a:r>
            <a:r>
              <a:rPr lang="en-US" altLang="ko-KR" dirty="0"/>
              <a:t>. </a:t>
            </a:r>
            <a:r>
              <a:rPr lang="ko-KR" altLang="en-US" dirty="0"/>
              <a:t>다만 이 지령이 행정권의 정지였지 영토의 처분이 아님은 총사령부의 권한에 비추어 명백함 동 지령 중에서도 “이 지령 중의 조항은 어느 것이나 ‘포츠담 선언’의 제 </a:t>
            </a:r>
            <a:r>
              <a:rPr lang="en-US" altLang="ko-KR" dirty="0"/>
              <a:t>8</a:t>
            </a:r>
            <a:r>
              <a:rPr lang="ko-KR" altLang="en-US" dirty="0"/>
              <a:t>항에 있는 작은 섬의 최종적 결정에 관한 </a:t>
            </a:r>
            <a:r>
              <a:rPr lang="ko-KR" altLang="en-US" dirty="0" err="1"/>
              <a:t>연합국측의</a:t>
            </a:r>
            <a:r>
              <a:rPr lang="ko-KR" altLang="en-US" dirty="0"/>
              <a:t> 정책을 나타내는 것이라고 해석해서는 </a:t>
            </a:r>
            <a:r>
              <a:rPr lang="ko-KR" altLang="en-US" dirty="0" err="1"/>
              <a:t>안된다</a:t>
            </a:r>
            <a:r>
              <a:rPr lang="ko-KR" altLang="en-US" dirty="0"/>
              <a:t>”고 했다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② 마찬가지로 </a:t>
            </a:r>
            <a:r>
              <a:rPr lang="en-US" altLang="ko-KR" dirty="0"/>
              <a:t>1946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 </a:t>
            </a:r>
            <a:r>
              <a:rPr lang="en-US" altLang="ko-KR" dirty="0"/>
              <a:t>22</a:t>
            </a:r>
            <a:r>
              <a:rPr lang="ko-KR" altLang="en-US" dirty="0"/>
              <a:t>일자 </a:t>
            </a:r>
            <a:r>
              <a:rPr lang="en-US" altLang="ko-KR" dirty="0"/>
              <a:t>SCAPIN No.1033</a:t>
            </a:r>
            <a:r>
              <a:rPr lang="ko-KR" altLang="en-US" dirty="0"/>
              <a:t>에서도 “일본의 선박 및 그 승무원은 죽도와 죽도로부터 </a:t>
            </a:r>
            <a:r>
              <a:rPr lang="en-US" altLang="ko-KR" dirty="0"/>
              <a:t>12</a:t>
            </a:r>
            <a:r>
              <a:rPr lang="ko-KR" altLang="en-US" dirty="0" err="1"/>
              <a:t>해리내에</a:t>
            </a:r>
            <a:r>
              <a:rPr lang="ko-KR" altLang="en-US" dirty="0"/>
              <a:t> 접근해서는 </a:t>
            </a:r>
            <a:r>
              <a:rPr lang="ko-KR" altLang="en-US" dirty="0" err="1"/>
              <a:t>아니된다</a:t>
            </a:r>
            <a:r>
              <a:rPr lang="ko-KR" altLang="en-US" dirty="0"/>
              <a:t>”고 규정하고 있으나</a:t>
            </a:r>
            <a:r>
              <a:rPr lang="en-US" altLang="ko-KR" dirty="0"/>
              <a:t>, </a:t>
            </a:r>
            <a:r>
              <a:rPr lang="ko-KR" altLang="en-US" dirty="0"/>
              <a:t>다만 여기에서도 “일본국의 관할권</a:t>
            </a:r>
            <a:r>
              <a:rPr lang="en-US" altLang="ko-KR" dirty="0"/>
              <a:t>, </a:t>
            </a:r>
            <a:r>
              <a:rPr lang="ko-KR" altLang="en-US" dirty="0"/>
              <a:t>국제경계선 또는 어업권에 관한 최종결정에 관한 </a:t>
            </a:r>
            <a:r>
              <a:rPr lang="ko-KR" altLang="en-US" dirty="0" err="1"/>
              <a:t>연합국측의</a:t>
            </a:r>
            <a:r>
              <a:rPr lang="ko-KR" altLang="en-US" dirty="0"/>
              <a:t> 정책표명은 허가를 받지 않고 갈 수 있는 수역</a:t>
            </a:r>
            <a:r>
              <a:rPr lang="en-US" altLang="ko-KR" dirty="0"/>
              <a:t>(</a:t>
            </a:r>
            <a:r>
              <a:rPr lang="en-US" altLang="ko-KR" dirty="0" err="1"/>
              <a:t>MacArhur</a:t>
            </a:r>
            <a:r>
              <a:rPr lang="en-US" altLang="ko-KR" dirty="0"/>
              <a:t> Line)</a:t>
            </a:r>
            <a:r>
              <a:rPr lang="ko-KR" altLang="en-US" dirty="0"/>
              <a:t>은 그 후 점차 확대되었으나 동해의 중앙을 통과하는 선</a:t>
            </a:r>
            <a:r>
              <a:rPr lang="en-US" altLang="ko-KR" dirty="0"/>
              <a:t>(</a:t>
            </a:r>
            <a:r>
              <a:rPr lang="ko-KR" altLang="en-US" dirty="0"/>
              <a:t>거기에 죽도가 걸려있다</a:t>
            </a:r>
            <a:r>
              <a:rPr lang="en-US" altLang="ko-KR" dirty="0"/>
              <a:t>)</a:t>
            </a:r>
            <a:r>
              <a:rPr lang="ko-KR" altLang="en-US" dirty="0"/>
              <a:t>에 대해서는 변경이 없었다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en-US" altLang="ko-KR" dirty="0"/>
              <a:t>SCAPIN </a:t>
            </a:r>
            <a:r>
              <a:rPr lang="ko-KR" altLang="en-US" dirty="0"/>
              <a:t>제</a:t>
            </a:r>
            <a:r>
              <a:rPr lang="en-US" altLang="ko-KR" dirty="0"/>
              <a:t>677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국제 공법의 성립과 영토취득의 특성</a:t>
            </a:r>
            <a:endParaRPr altLang="ko-KR" dirty="0" smtClean="0"/>
          </a:p>
          <a:p>
            <a:r>
              <a:rPr lang="ko-KR" altLang="en-US" dirty="0" smtClean="0"/>
              <a:t>일본</a:t>
            </a:r>
            <a:r>
              <a:rPr lang="ko-KR" altLang="en-US" dirty="0"/>
              <a:t>의 </a:t>
            </a:r>
            <a:r>
              <a:rPr lang="ko-KR" altLang="en-US" dirty="0" smtClean="0"/>
              <a:t>국제 공법 수용 과정</a:t>
            </a:r>
            <a:endParaRPr altLang="ko-KR" dirty="0" smtClean="0"/>
          </a:p>
          <a:p>
            <a:r>
              <a:rPr lang="ko-KR" altLang="en-US" dirty="0" smtClean="0"/>
              <a:t>근</a:t>
            </a:r>
            <a:r>
              <a:rPr lang="ko-KR" altLang="en-US" dirty="0"/>
              <a:t>대 </a:t>
            </a:r>
            <a:r>
              <a:rPr lang="ko-KR" altLang="en-US" dirty="0" smtClean="0"/>
              <a:t>일본의 국제 공법의 적용과 </a:t>
            </a:r>
            <a:r>
              <a:rPr lang="ko-KR" altLang="en-US" dirty="0" smtClean="0"/>
              <a:t>오용</a:t>
            </a:r>
            <a:endParaRPr lang="en-US" altLang="ko-KR" dirty="0"/>
          </a:p>
          <a:p>
            <a:r>
              <a:rPr lang="ko-KR" altLang="en-US" dirty="0"/>
              <a:t>국제법적 측면에서의 일본의 </a:t>
            </a:r>
            <a:r>
              <a:rPr lang="ko-KR" altLang="en-US" dirty="0" smtClean="0"/>
              <a:t>주장</a:t>
            </a:r>
            <a:endParaRPr lang="en-US" altLang="ko-KR" dirty="0" smtClean="0"/>
          </a:p>
          <a:p>
            <a:r>
              <a:rPr lang="ko-KR" altLang="en-US" spc="-300" dirty="0"/>
              <a:t>국제법적 </a:t>
            </a:r>
            <a:r>
              <a:rPr lang="ko-KR" altLang="en-US" spc="-300" dirty="0" smtClean="0"/>
              <a:t>측면에서의 일본의 </a:t>
            </a:r>
            <a:r>
              <a:rPr lang="ko-KR" altLang="en-US" spc="-300" dirty="0"/>
              <a:t>주장에 대한 비판</a:t>
            </a:r>
            <a:endParaRPr altLang="ko-KR" spc="-300" dirty="0" smtClean="0"/>
          </a:p>
          <a:p>
            <a:pPr>
              <a:buNone/>
            </a:pPr>
            <a:r>
              <a:rPr altLang="ko-KR" dirty="0"/>
              <a:t> </a:t>
            </a:r>
            <a:r>
              <a:rPr altLang="ko-KR" dirty="0" smtClean="0"/>
              <a:t>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  </a:t>
            </a:r>
            <a:r>
              <a:rPr lang="ko-KR" altLang="en-US" dirty="0" err="1" smtClean="0"/>
              <a:t>례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한국은 </a:t>
            </a:r>
            <a:r>
              <a:rPr lang="en-US" altLang="ko-KR" dirty="0"/>
              <a:t>1430</a:t>
            </a:r>
            <a:r>
              <a:rPr lang="ko-KR" altLang="en-US" dirty="0"/>
              <a:t>년부터 약 </a:t>
            </a:r>
            <a:r>
              <a:rPr lang="en-US" altLang="ko-KR" dirty="0"/>
              <a:t>300</a:t>
            </a:r>
            <a:r>
              <a:rPr lang="ko-KR" altLang="en-US" dirty="0"/>
              <a:t>년간 울릉도까지 공도 정책</a:t>
            </a:r>
            <a:r>
              <a:rPr lang="en-US" altLang="ko-KR" dirty="0"/>
              <a:t>(</a:t>
            </a:r>
            <a:r>
              <a:rPr lang="ko-KR" altLang="en-US" dirty="0"/>
              <a:t>공도 정책이란 용어는 일본에서 사용하는 용어이고</a:t>
            </a:r>
            <a:r>
              <a:rPr lang="en-US" altLang="ko-KR" dirty="0"/>
              <a:t>, </a:t>
            </a:r>
            <a:r>
              <a:rPr lang="ko-KR" altLang="en-US" dirty="0"/>
              <a:t>우리 사료에는“섬 주민을 본토로 </a:t>
            </a:r>
            <a:r>
              <a:rPr lang="en-US" altLang="ko-KR" dirty="0"/>
              <a:t>'</a:t>
            </a:r>
            <a:r>
              <a:rPr lang="ko-KR" altLang="en-US" dirty="0" err="1"/>
              <a:t>쇄환</a:t>
            </a:r>
            <a:r>
              <a:rPr lang="en-US" altLang="ko-KR" dirty="0"/>
              <a:t>' ",“</a:t>
            </a:r>
            <a:r>
              <a:rPr lang="ko-KR" altLang="en-US" dirty="0"/>
              <a:t>섬에서 주민을 </a:t>
            </a:r>
            <a:r>
              <a:rPr lang="en-US" altLang="ko-KR" dirty="0"/>
              <a:t>'</a:t>
            </a:r>
            <a:r>
              <a:rPr lang="ko-KR" altLang="en-US" dirty="0" err="1"/>
              <a:t>쇄출</a:t>
            </a:r>
            <a:r>
              <a:rPr lang="en-US" altLang="ko-KR" dirty="0"/>
              <a:t>' "</a:t>
            </a:r>
            <a:r>
              <a:rPr lang="ko-KR" altLang="en-US" dirty="0"/>
              <a:t>했다 등의 용어를 사용한다</a:t>
            </a:r>
            <a:r>
              <a:rPr lang="en-US" altLang="ko-KR" dirty="0"/>
              <a:t>)</a:t>
            </a:r>
            <a:r>
              <a:rPr lang="ko-KR" altLang="en-US" dirty="0"/>
              <a:t>으로 영유권을 방기하였고 일본이 독도에 대한 실효적 지배를 독점하였다는 것이다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일본은 조선이 </a:t>
            </a:r>
            <a:r>
              <a:rPr lang="en-US" altLang="ko-KR" dirty="0"/>
              <a:t>300</a:t>
            </a:r>
            <a:r>
              <a:rPr lang="ko-KR" altLang="en-US" dirty="0"/>
              <a:t>여 년 간 시행하였던 독도에 대한 쇄환 정책을 영유권 방기의 의사 표시와 실효적 지배의 단절로 해석하고 있다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공도정책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국제법적 측면에서의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/>
              <a:t>일본의 </a:t>
            </a:r>
            <a:r>
              <a:rPr lang="ko-KR" altLang="en-US" sz="3600" dirty="0"/>
              <a:t>주장에 대한 비판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독도는 선점의 대상인 </a:t>
            </a:r>
            <a:r>
              <a:rPr lang="ko-KR" altLang="en-US" dirty="0" err="1"/>
              <a:t>무주지였는가하는</a:t>
            </a:r>
            <a:r>
              <a:rPr lang="ko-KR" altLang="en-US" dirty="0"/>
              <a:t> 점이다</a:t>
            </a:r>
          </a:p>
          <a:p>
            <a:r>
              <a:rPr lang="ko-KR" altLang="en-US" dirty="0"/>
              <a:t>둘째</a:t>
            </a:r>
            <a:r>
              <a:rPr lang="en-US" altLang="ko-KR" dirty="0"/>
              <a:t>, </a:t>
            </a:r>
            <a:r>
              <a:rPr lang="ko-KR" altLang="en-US" dirty="0"/>
              <a:t>영토취득의 의사는 정당하게 결정</a:t>
            </a:r>
            <a:r>
              <a:rPr lang="en-US" altLang="ko-KR" dirty="0"/>
              <a:t>, </a:t>
            </a:r>
            <a:r>
              <a:rPr lang="ko-KR" altLang="en-US" dirty="0"/>
              <a:t>표시되었는가 하는 점이다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ko-KR" altLang="en-US" dirty="0"/>
              <a:t>셋째</a:t>
            </a:r>
            <a:r>
              <a:rPr lang="en-US" altLang="ko-KR" dirty="0"/>
              <a:t>, </a:t>
            </a:r>
            <a:r>
              <a:rPr lang="ko-KR" altLang="en-US" dirty="0"/>
              <a:t>실효적 점유의 근거는 충분했는가 하는 점이다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/>
              <a:t>시마네현</a:t>
            </a:r>
            <a:r>
              <a:rPr lang="ko-KR" altLang="en-US" dirty="0"/>
              <a:t> 편입 조치에 의하여 독도는 </a:t>
            </a:r>
            <a:r>
              <a:rPr lang="ko-KR" altLang="en-US" dirty="0" err="1"/>
              <a:t>일본령이라는</a:t>
            </a:r>
            <a:r>
              <a:rPr lang="ko-KR" altLang="en-US" dirty="0"/>
              <a:t> 주장 비판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ko-KR" altLang="en-US" sz="1800" dirty="0"/>
              <a:t>드디어 연합국 최고사령부는 수개월의 조사 뒤에 </a:t>
            </a:r>
            <a:r>
              <a:rPr lang="en-US" altLang="ko-KR" sz="1800" dirty="0"/>
              <a:t>1946</a:t>
            </a:r>
            <a:r>
              <a:rPr lang="ko-KR" altLang="en-US" sz="1800" dirty="0"/>
              <a:t>년 </a:t>
            </a:r>
            <a:r>
              <a:rPr lang="en-US" altLang="ko-KR" sz="1800" dirty="0"/>
              <a:t>1</a:t>
            </a:r>
            <a:r>
              <a:rPr lang="ko-KR" altLang="en-US" sz="1800" dirty="0"/>
              <a:t>월 </a:t>
            </a:r>
            <a:r>
              <a:rPr lang="en-US" altLang="ko-KR" sz="1800" dirty="0"/>
              <a:t>29</a:t>
            </a:r>
            <a:r>
              <a:rPr lang="ko-KR" altLang="en-US" sz="1800" dirty="0"/>
              <a:t>일 ‘연합국 최고 사령부 지령</a:t>
            </a:r>
            <a:r>
              <a:rPr lang="en-US" altLang="ko-KR" sz="1800" dirty="0"/>
              <a:t>(SCAPIN : Supreme Command Allied Powers Instruction) </a:t>
            </a:r>
            <a:r>
              <a:rPr lang="ko-KR" altLang="en-US" sz="1800" dirty="0"/>
              <a:t>제</a:t>
            </a:r>
            <a:r>
              <a:rPr lang="en-US" altLang="ko-KR" sz="1800" dirty="0"/>
              <a:t>677</a:t>
            </a:r>
            <a:r>
              <a:rPr lang="ko-KR" altLang="en-US" sz="1800" dirty="0"/>
              <a:t>호’</a:t>
            </a:r>
            <a:r>
              <a:rPr lang="ko-KR" altLang="en-US" sz="1800" dirty="0" err="1"/>
              <a:t>로서</a:t>
            </a:r>
            <a:r>
              <a:rPr lang="ko-KR" altLang="en-US" sz="1800" dirty="0"/>
              <a:t> ‘약간의 주변 지역을 정치 </a:t>
            </a:r>
            <a:r>
              <a:rPr lang="en-US" altLang="ko-KR" sz="1800" dirty="0"/>
              <a:t>․ </a:t>
            </a:r>
            <a:r>
              <a:rPr lang="ko-KR" altLang="en-US" sz="1800" dirty="0"/>
              <a:t>행정상 일본으로부터 분리하는데 관한 각서’</a:t>
            </a:r>
            <a:r>
              <a:rPr lang="ko-KR" altLang="en-US" sz="1800" dirty="0" err="1"/>
              <a:t>를</a:t>
            </a:r>
            <a:r>
              <a:rPr lang="ko-KR" altLang="en-US" sz="1800" dirty="0"/>
              <a:t> 발표하고 집행했다</a:t>
            </a:r>
            <a:r>
              <a:rPr lang="en-US" altLang="ko-KR" sz="1800" dirty="0"/>
              <a:t>. </a:t>
            </a:r>
            <a:r>
              <a:rPr lang="ko-KR" altLang="en-US" sz="1800" dirty="0"/>
              <a:t>즉</a:t>
            </a:r>
            <a:r>
              <a:rPr lang="en-US" altLang="ko-KR" sz="1800" dirty="0"/>
              <a:t>, </a:t>
            </a:r>
            <a:r>
              <a:rPr lang="ko-KR" altLang="en-US" sz="1800" dirty="0"/>
              <a:t>연합국 최고사령부는 </a:t>
            </a:r>
            <a:r>
              <a:rPr lang="en-US" altLang="ko-KR" sz="1800" dirty="0"/>
              <a:t>1946</a:t>
            </a:r>
            <a:r>
              <a:rPr lang="ko-KR" altLang="en-US" sz="1800" dirty="0"/>
              <a:t>년 </a:t>
            </a:r>
            <a:r>
              <a:rPr lang="en-US" altLang="ko-KR" sz="1800" dirty="0"/>
              <a:t>1</a:t>
            </a:r>
            <a:r>
              <a:rPr lang="ko-KR" altLang="en-US" sz="1800" dirty="0"/>
              <a:t>월 </a:t>
            </a:r>
            <a:r>
              <a:rPr lang="en-US" altLang="ko-KR" sz="1800" dirty="0"/>
              <a:t>29</a:t>
            </a:r>
            <a:r>
              <a:rPr lang="ko-KR" altLang="en-US" sz="1800" dirty="0"/>
              <a:t>일 </a:t>
            </a:r>
            <a:r>
              <a:rPr lang="en-US" altLang="ko-KR" sz="1800" dirty="0"/>
              <a:t>SCAPIN </a:t>
            </a:r>
            <a:r>
              <a:rPr lang="ko-KR" altLang="en-US" sz="1800" dirty="0"/>
              <a:t>제</a:t>
            </a:r>
            <a:r>
              <a:rPr lang="en-US" altLang="ko-KR" sz="1800" dirty="0"/>
              <a:t>677</a:t>
            </a:r>
            <a:r>
              <a:rPr lang="ko-KR" altLang="en-US" sz="1800" dirty="0"/>
              <a:t>호로서 ‘독도’</a:t>
            </a:r>
            <a:r>
              <a:rPr lang="en-US" altLang="ko-KR" sz="1800" dirty="0"/>
              <a:t>(</a:t>
            </a:r>
            <a:r>
              <a:rPr lang="ko-KR" altLang="en-US" sz="1800" dirty="0" err="1"/>
              <a:t>리앙코르드</a:t>
            </a:r>
            <a:r>
              <a:rPr lang="ko-KR" altLang="en-US" sz="1800" dirty="0"/>
              <a:t> 섬</a:t>
            </a:r>
            <a:r>
              <a:rPr lang="en-US" altLang="ko-KR" sz="1800" dirty="0"/>
              <a:t>, </a:t>
            </a:r>
            <a:r>
              <a:rPr lang="ko-KR" altLang="en-US" sz="1800" dirty="0"/>
              <a:t>죽도</a:t>
            </a:r>
            <a:r>
              <a:rPr lang="en-US" altLang="ko-KR" sz="1800" dirty="0"/>
              <a:t>)</a:t>
            </a:r>
            <a:r>
              <a:rPr lang="ko-KR" altLang="en-US" sz="1800" dirty="0"/>
              <a:t>를 원래의 주인인 한국으로 반환하기로 결정하고 일본에서 분리한 것이다</a:t>
            </a:r>
            <a:r>
              <a:rPr lang="en-US" altLang="ko-KR" sz="1800" dirty="0"/>
              <a:t>. </a:t>
            </a:r>
            <a:r>
              <a:rPr lang="ko-KR" altLang="en-US" sz="1800" dirty="0"/>
              <a:t>이것은 연합국 최고사령부가 수개월간 조사한 뒤 결정하여 공표한 것이었고</a:t>
            </a:r>
            <a:r>
              <a:rPr lang="en-US" altLang="ko-KR" sz="1800" dirty="0"/>
              <a:t>, </a:t>
            </a:r>
            <a:r>
              <a:rPr lang="ko-KR" altLang="en-US" sz="1800" dirty="0"/>
              <a:t>연합국 최고사령부는 당시 국제법상의 합법적 기관이었으므로</a:t>
            </a:r>
            <a:r>
              <a:rPr lang="en-US" altLang="ko-KR" sz="1800" dirty="0"/>
              <a:t>, </a:t>
            </a:r>
            <a:r>
              <a:rPr lang="ko-KR" altLang="en-US" sz="1800" dirty="0"/>
              <a:t>연합국 최고사령부가 ‘독도’</a:t>
            </a:r>
            <a:r>
              <a:rPr lang="ko-KR" altLang="en-US" sz="1800" dirty="0" err="1"/>
              <a:t>를</a:t>
            </a:r>
            <a:r>
              <a:rPr lang="ko-KR" altLang="en-US" sz="1800" dirty="0"/>
              <a:t> 원주인인 한국</a:t>
            </a:r>
            <a:r>
              <a:rPr lang="en-US" altLang="ko-KR" sz="1800" dirty="0"/>
              <a:t>(</a:t>
            </a:r>
            <a:r>
              <a:rPr lang="ko-KR" altLang="en-US" sz="1800" dirty="0"/>
              <a:t>당시 미군정</a:t>
            </a:r>
            <a:r>
              <a:rPr lang="en-US" altLang="ko-KR" sz="1800" dirty="0"/>
              <a:t>)</a:t>
            </a:r>
            <a:r>
              <a:rPr lang="ko-KR" altLang="en-US" sz="1800" dirty="0"/>
              <a:t>에 반환하여 한국영토로 결정한 것은 국제법상 효력을 갖는 것이다</a:t>
            </a:r>
            <a:r>
              <a:rPr lang="en-US" altLang="ko-KR" sz="1800" dirty="0"/>
              <a:t>. </a:t>
            </a:r>
            <a:r>
              <a:rPr lang="ko-KR" altLang="en-US" sz="1800" dirty="0"/>
              <a:t>이것은 </a:t>
            </a:r>
            <a:r>
              <a:rPr lang="en-US" altLang="ko-KR" sz="1800" dirty="0"/>
              <a:t>SCAPIN </a:t>
            </a:r>
            <a:r>
              <a:rPr lang="ko-KR" altLang="en-US" sz="1800" dirty="0"/>
              <a:t>제</a:t>
            </a:r>
            <a:r>
              <a:rPr lang="en-US" altLang="ko-KR" sz="1800" dirty="0"/>
              <a:t>677</a:t>
            </a:r>
            <a:r>
              <a:rPr lang="ko-KR" altLang="en-US" sz="1800" dirty="0"/>
              <a:t>호의 부속 지도에서도 극명하게 표시되어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r>
              <a:rPr lang="ko-KR" altLang="en-US" sz="1800" dirty="0"/>
              <a:t>대한민국은 </a:t>
            </a:r>
            <a:r>
              <a:rPr lang="en-US" altLang="ko-KR" sz="1800" dirty="0"/>
              <a:t>1948</a:t>
            </a:r>
            <a:r>
              <a:rPr lang="ko-KR" altLang="en-US" sz="1800" dirty="0"/>
              <a:t>년 </a:t>
            </a:r>
            <a:r>
              <a:rPr lang="en-US" altLang="ko-KR" sz="1800" dirty="0"/>
              <a:t>8</a:t>
            </a:r>
            <a:r>
              <a:rPr lang="ko-KR" altLang="en-US" sz="1800" dirty="0"/>
              <a:t>월 </a:t>
            </a:r>
            <a:r>
              <a:rPr lang="en-US" altLang="ko-KR" sz="1800" dirty="0"/>
              <a:t>15</a:t>
            </a:r>
            <a:r>
              <a:rPr lang="ko-KR" altLang="en-US" sz="1800" dirty="0"/>
              <a:t>일 정부수립과 동시에 미군정으로부터 한반도와 독도 등을 인수받아 이를 한국영토로 하였고</a:t>
            </a:r>
            <a:r>
              <a:rPr lang="en-US" altLang="ko-KR" sz="1800" dirty="0"/>
              <a:t>, </a:t>
            </a:r>
            <a:r>
              <a:rPr lang="ko-KR" altLang="en-US" sz="1800" dirty="0"/>
              <a:t>한국의 독도 영유권은 </a:t>
            </a:r>
            <a:r>
              <a:rPr lang="en-US" altLang="ko-KR" sz="1800" dirty="0"/>
              <a:t>1946</a:t>
            </a:r>
            <a:r>
              <a:rPr lang="ko-KR" altLang="en-US" sz="1800" dirty="0"/>
              <a:t>년 </a:t>
            </a:r>
            <a:r>
              <a:rPr lang="en-US" altLang="ko-KR" sz="1800" dirty="0"/>
              <a:t>1</a:t>
            </a:r>
            <a:r>
              <a:rPr lang="ko-KR" altLang="en-US" sz="1800" dirty="0"/>
              <a:t>월 </a:t>
            </a:r>
            <a:r>
              <a:rPr lang="en-US" altLang="ko-KR" sz="1800" dirty="0"/>
              <a:t>29</a:t>
            </a:r>
            <a:r>
              <a:rPr lang="ko-KR" altLang="en-US" sz="1800" dirty="0"/>
              <a:t>일 국제법상 합법적으로 재확인된 것이었으며</a:t>
            </a:r>
            <a:r>
              <a:rPr lang="en-US" altLang="ko-KR" sz="1800" dirty="0"/>
              <a:t>, 1948</a:t>
            </a:r>
            <a:r>
              <a:rPr lang="ko-KR" altLang="en-US" sz="1800" dirty="0"/>
              <a:t>년 </a:t>
            </a:r>
            <a:r>
              <a:rPr lang="en-US" altLang="ko-KR" sz="1800" dirty="0"/>
              <a:t>8</a:t>
            </a:r>
            <a:r>
              <a:rPr lang="ko-KR" altLang="en-US" sz="1800" dirty="0"/>
              <a:t>월 </a:t>
            </a:r>
            <a:r>
              <a:rPr lang="en-US" altLang="ko-KR" sz="1800" dirty="0"/>
              <a:t>15</a:t>
            </a:r>
            <a:r>
              <a:rPr lang="ko-KR" altLang="en-US" sz="1800" dirty="0"/>
              <a:t>일부터 동시에 실효적 지배를 다시 하게 된 것이었다</a:t>
            </a:r>
            <a:r>
              <a:rPr lang="en-US" altLang="ko-KR" sz="1800" dirty="0"/>
              <a:t>. </a:t>
            </a:r>
            <a:r>
              <a:rPr lang="ko-KR" altLang="en-US" sz="1800" dirty="0"/>
              <a:t>연합국 최고사령부는 </a:t>
            </a:r>
            <a:r>
              <a:rPr lang="en-US" altLang="ko-KR" sz="1800" dirty="0"/>
              <a:t>1946</a:t>
            </a:r>
            <a:r>
              <a:rPr lang="ko-KR" altLang="en-US" sz="1800" dirty="0"/>
              <a:t>년 </a:t>
            </a:r>
            <a:r>
              <a:rPr lang="en-US" altLang="ko-KR" sz="1800" dirty="0"/>
              <a:t>1</a:t>
            </a:r>
            <a:r>
              <a:rPr lang="ko-KR" altLang="en-US" sz="1800" dirty="0"/>
              <a:t>월 </a:t>
            </a:r>
            <a:r>
              <a:rPr lang="en-US" altLang="ko-KR" sz="1800" dirty="0"/>
              <a:t>29</a:t>
            </a:r>
            <a:r>
              <a:rPr lang="ko-KR" altLang="en-US" sz="1800" dirty="0"/>
              <a:t>일 </a:t>
            </a:r>
            <a:r>
              <a:rPr lang="en-US" altLang="ko-KR" sz="1800" dirty="0"/>
              <a:t>SCAPIN </a:t>
            </a:r>
            <a:r>
              <a:rPr lang="ko-KR" altLang="en-US" sz="1800" dirty="0"/>
              <a:t>제</a:t>
            </a:r>
            <a:r>
              <a:rPr lang="en-US" altLang="ko-KR" sz="1800" dirty="0"/>
              <a:t>677</a:t>
            </a:r>
            <a:r>
              <a:rPr lang="ko-KR" altLang="en-US" sz="1800" dirty="0"/>
              <a:t>호를 발표하여 ‘독도’</a:t>
            </a:r>
            <a:r>
              <a:rPr lang="ko-KR" altLang="en-US" sz="1800" dirty="0" err="1"/>
              <a:t>를</a:t>
            </a:r>
            <a:r>
              <a:rPr lang="ko-KR" altLang="en-US" sz="1800" dirty="0"/>
              <a:t> 일본으로부터 정치 </a:t>
            </a:r>
            <a:r>
              <a:rPr lang="en-US" altLang="ko-KR" sz="1800" dirty="0"/>
              <a:t>․ </a:t>
            </a:r>
            <a:r>
              <a:rPr lang="ko-KR" altLang="en-US" sz="1800" dirty="0"/>
              <a:t>행정상 분리해서 한국에 반환한 이후 </a:t>
            </a:r>
            <a:r>
              <a:rPr lang="en-US" altLang="ko-KR" sz="1800" dirty="0"/>
              <a:t>1952</a:t>
            </a:r>
            <a:r>
              <a:rPr lang="ko-KR" altLang="en-US" sz="1800" dirty="0"/>
              <a:t>년 해체될 때까지 ‘독도’</a:t>
            </a:r>
            <a:r>
              <a:rPr lang="ko-KR" altLang="en-US" sz="1800" dirty="0" err="1"/>
              <a:t>를</a:t>
            </a:r>
            <a:r>
              <a:rPr lang="ko-KR" altLang="en-US" sz="1800" dirty="0"/>
              <a:t> 일본영토로 귀속시킨다는 내용의 다른 특정한 </a:t>
            </a:r>
            <a:r>
              <a:rPr lang="en-US" altLang="ko-KR" sz="1800" dirty="0"/>
              <a:t>SCAPIN</a:t>
            </a:r>
            <a:r>
              <a:rPr lang="ko-KR" altLang="en-US" sz="1800" dirty="0"/>
              <a:t>을 발표한 일이 없다</a:t>
            </a:r>
            <a:r>
              <a:rPr lang="en-US" altLang="ko-KR" sz="1800" dirty="0"/>
              <a:t>. </a:t>
            </a:r>
            <a:r>
              <a:rPr lang="ko-KR" altLang="en-US" sz="1800" dirty="0"/>
              <a:t>따라서 독도는 국제법상으로 </a:t>
            </a:r>
            <a:r>
              <a:rPr lang="en-US" altLang="ko-KR" sz="1800" dirty="0"/>
              <a:t>1946</a:t>
            </a:r>
            <a:r>
              <a:rPr lang="ko-KR" altLang="en-US" sz="1800" dirty="0"/>
              <a:t>년 </a:t>
            </a:r>
            <a:r>
              <a:rPr lang="en-US" altLang="ko-KR" sz="1800" dirty="0"/>
              <a:t>1</a:t>
            </a:r>
            <a:r>
              <a:rPr lang="ko-KR" altLang="en-US" sz="1800" dirty="0"/>
              <a:t>월 </a:t>
            </a:r>
            <a:r>
              <a:rPr lang="en-US" altLang="ko-KR" sz="1800" dirty="0"/>
              <a:t>29</a:t>
            </a:r>
            <a:r>
              <a:rPr lang="ko-KR" altLang="en-US" sz="1800" dirty="0"/>
              <a:t>일 </a:t>
            </a:r>
            <a:r>
              <a:rPr lang="en-US" altLang="ko-KR" sz="1800" dirty="0"/>
              <a:t>SCAPIN </a:t>
            </a:r>
            <a:r>
              <a:rPr lang="ko-KR" altLang="en-US" sz="1800" dirty="0"/>
              <a:t>제</a:t>
            </a:r>
            <a:r>
              <a:rPr lang="en-US" altLang="ko-KR" sz="1800" dirty="0"/>
              <a:t>677</a:t>
            </a:r>
            <a:r>
              <a:rPr lang="ko-KR" altLang="en-US" sz="1800" dirty="0"/>
              <a:t>호에 의해 한국 영토로 재확인 되어</a:t>
            </a:r>
            <a:r>
              <a:rPr lang="en-US" altLang="ko-KR" sz="1800" dirty="0"/>
              <a:t>, </a:t>
            </a:r>
            <a:r>
              <a:rPr lang="ko-KR" altLang="en-US" sz="1800" dirty="0"/>
              <a:t>오늘날까지 국제법상의 합법적 지배가 계속되고 있는 것이다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SCAPIN </a:t>
            </a:r>
            <a:r>
              <a:rPr lang="ko-KR" altLang="en-US" dirty="0"/>
              <a:t>제</a:t>
            </a:r>
            <a:r>
              <a:rPr lang="en-US" altLang="ko-KR" dirty="0"/>
              <a:t>677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/>
              <a:t>조선은 섬에 주민이 거주할 경우 왜구들의 침탈을 유인하는 요인이 되며</a:t>
            </a:r>
            <a:r>
              <a:rPr lang="en-US" altLang="ko-KR" dirty="0"/>
              <a:t>, </a:t>
            </a:r>
            <a:r>
              <a:rPr lang="ko-KR" altLang="en-US" dirty="0" err="1"/>
              <a:t>침탈시</a:t>
            </a:r>
            <a:r>
              <a:rPr lang="ko-KR" altLang="en-US" dirty="0"/>
              <a:t> 이를 효과적으로 방비하기도 어렵고 중앙 정부에서 통제하기도 어렵다는 이유로 </a:t>
            </a:r>
            <a:r>
              <a:rPr lang="en-US" altLang="ko-KR" dirty="0"/>
              <a:t>1403</a:t>
            </a:r>
            <a:r>
              <a:rPr lang="ko-KR" altLang="en-US" dirty="0"/>
              <a:t>년부터 섬에 사는 주민들을 육지로 이주시키고 섬에 사람들이 거주하지 못하도록 하는 공도정책을 시행하면서 일정 기간마다 순찰을 하는 순찰정책을 시행하여 왔다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그런데 일본 학자들은 이것이 바로 섬에 대한 영유권을 사실상 포기한 것이라고 하면서 </a:t>
            </a:r>
            <a:r>
              <a:rPr lang="en-US" altLang="ko-KR" dirty="0"/>
              <a:t>1618</a:t>
            </a:r>
            <a:r>
              <a:rPr lang="ko-KR" altLang="en-US" dirty="0"/>
              <a:t>년부터 </a:t>
            </a:r>
            <a:r>
              <a:rPr lang="en-US" altLang="ko-KR" dirty="0"/>
              <a:t>1696</a:t>
            </a:r>
            <a:r>
              <a:rPr lang="ko-KR" altLang="en-US" dirty="0"/>
              <a:t>년까지 </a:t>
            </a:r>
            <a:r>
              <a:rPr lang="ko-KR" altLang="en-US" dirty="0" err="1"/>
              <a:t>도꾸가와</a:t>
            </a:r>
            <a:r>
              <a:rPr lang="ko-KR" altLang="en-US" dirty="0"/>
              <a:t> 막부가 </a:t>
            </a:r>
            <a:r>
              <a:rPr lang="ko-KR" altLang="en-US" dirty="0" err="1"/>
              <a:t>오다니징기찌와</a:t>
            </a:r>
            <a:r>
              <a:rPr lang="ko-KR" altLang="en-US" dirty="0"/>
              <a:t> </a:t>
            </a:r>
            <a:r>
              <a:rPr lang="ko-KR" altLang="en-US" dirty="0" err="1"/>
              <a:t>무라까와이찌베에</a:t>
            </a:r>
            <a:r>
              <a:rPr lang="ko-KR" altLang="en-US" dirty="0"/>
              <a:t> 가문에 도해면허를 내주어 울릉도와 독도에 대한 경영을 하게 </a:t>
            </a:r>
            <a:r>
              <a:rPr lang="en-US" altLang="ko-KR" dirty="0"/>
              <a:t>g</a:t>
            </a:r>
            <a:r>
              <a:rPr lang="ko-KR" altLang="en-US" dirty="0"/>
              <a:t>함으로써 일본이 원초적 권원을 취득하였다고 한다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이들은 울릉도 순찰정책을 행정적인 조치로 인정하는 것이 아니고 사실상 울릉도 등 모든 섬을 장기간 방기</a:t>
            </a:r>
            <a:r>
              <a:rPr lang="en-US" altLang="ko-KR" dirty="0"/>
              <a:t>(</a:t>
            </a:r>
            <a:r>
              <a:rPr lang="ko-KR" altLang="en-US" dirty="0"/>
              <a:t>내버림</a:t>
            </a:r>
            <a:r>
              <a:rPr lang="en-US" altLang="ko-KR" dirty="0"/>
              <a:t>)</a:t>
            </a:r>
            <a:r>
              <a:rPr lang="ko-KR" altLang="en-US" dirty="0"/>
              <a:t>한 것에 불과하다고 하면서 더욱이 독도에 대해서는 </a:t>
            </a:r>
            <a:r>
              <a:rPr lang="ko-KR" altLang="en-US" dirty="0" err="1"/>
              <a:t>순착조차</a:t>
            </a:r>
            <a:r>
              <a:rPr lang="ko-KR" altLang="en-US" dirty="0"/>
              <a:t> 하지 않았기 때문에 독도는 명확히 버려진 섬으로 자신들이 이를 이용하면서 권원을 확립하였다고 주장하는 것이다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그러나 공도정책은 섬을 관리하기 위한 행정조치이지 섬을 방치하거나 영유권을 포기하는 것은 아니었다</a:t>
            </a:r>
            <a:r>
              <a:rPr lang="en-US" altLang="ko-KR" dirty="0"/>
              <a:t>.</a:t>
            </a:r>
            <a:r>
              <a:rPr lang="ko-KR" altLang="en-US" dirty="0"/>
              <a:t> 따라서 타국에서 행정적으로 관리하고 있는 도서를 무인도라고 하여 임자 없는 땅 운운하면서 선점을 주장하는 것은 침략행위에 해당하는 것으로 어떤 이유로도 정당화될 수 없다</a:t>
            </a:r>
            <a:r>
              <a:rPr lang="en-US" altLang="ko-KR" dirty="0"/>
              <a:t>. </a:t>
            </a:r>
            <a:r>
              <a:rPr lang="ko-KR" altLang="en-US" dirty="0"/>
              <a:t>조선 정부가 공도정책을 시행하면서 울릉도는 순찰하였지만 독도까지 순찰한 것은 아니라는 주장은 순찰의 목적이 </a:t>
            </a:r>
            <a:r>
              <a:rPr lang="ko-KR" altLang="en-US" dirty="0" err="1"/>
              <a:t>주민쇄환</a:t>
            </a:r>
            <a:r>
              <a:rPr lang="en-US" altLang="ko-KR" dirty="0"/>
              <a:t>(</a:t>
            </a:r>
            <a:r>
              <a:rPr lang="ko-KR" altLang="en-US" dirty="0" err="1"/>
              <a:t>住民刷還</a:t>
            </a:r>
            <a:r>
              <a:rPr lang="en-US" altLang="ko-KR" dirty="0"/>
              <a:t>)</a:t>
            </a:r>
            <a:r>
              <a:rPr lang="ko-KR" altLang="en-US" dirty="0"/>
              <a:t>이라는 점을 망각한 무지의 소치로서 마치 울릉도 바로 옆의 죽서도가 순찰 기록에 나오지 않는다고 하여 울릉도만 순찰하고 </a:t>
            </a:r>
            <a:r>
              <a:rPr lang="ko-KR" altLang="en-US" dirty="0" err="1"/>
              <a:t>죽서도는</a:t>
            </a:r>
            <a:r>
              <a:rPr lang="ko-KR" altLang="en-US" dirty="0"/>
              <a:t> 하지 않았다고 하는 말과 같은 억지인 것이다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5. </a:t>
            </a:r>
            <a:r>
              <a:rPr lang="ko-KR" altLang="en-US" dirty="0"/>
              <a:t>공도정책이 영유권 포기라는 일본측 주장 </a:t>
            </a:r>
            <a:r>
              <a:rPr lang="ko-KR" altLang="en-US" dirty="0" smtClean="0"/>
              <a:t>비판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28728" y="2285992"/>
            <a:ext cx="63828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ko-KR" alt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외국 교환 학생이</a:t>
            </a:r>
            <a:endParaRPr lang="en-US" altLang="ko-KR" sz="40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>
              <a:buNone/>
            </a:pPr>
            <a:r>
              <a:rPr lang="ko-KR" alt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바라본 일본 공법 오역과</a:t>
            </a:r>
            <a:endParaRPr lang="en-US" altLang="ko-KR" sz="40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>
              <a:buNone/>
            </a:pPr>
            <a:r>
              <a:rPr lang="ko-KR" alt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독도 문제에 대한 생각</a:t>
            </a:r>
            <a:endParaRPr lang="ko-KR" alt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감사합니다 </a:t>
            </a:r>
            <a:r>
              <a:rPr lang="en-US" altLang="ko-KR" sz="3600" dirty="0" smtClean="0"/>
              <a:t>!!!!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국제 공법의 성립과 영토 취득의 특성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정복 전쟁의 시작과 영토분쟁의 역사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  - </a:t>
            </a:r>
            <a:r>
              <a:rPr lang="ko-KR" altLang="en-US" dirty="0" smtClean="0"/>
              <a:t>근대 유럽의 민족 대이동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  - </a:t>
            </a:r>
            <a:r>
              <a:rPr lang="ko-KR" altLang="en-US" dirty="0" smtClean="0"/>
              <a:t>제 </a:t>
            </a:r>
            <a:r>
              <a:rPr altLang="ko-KR" smtClean="0"/>
              <a:t>1</a:t>
            </a:r>
            <a:r>
              <a:rPr lang="ko-KR" altLang="en-US" dirty="0" smtClean="0"/>
              <a:t>차 세계대전과 제 </a:t>
            </a:r>
            <a:r>
              <a:rPr altLang="ko-KR" smtClean="0"/>
              <a:t>2</a:t>
            </a:r>
            <a:r>
              <a:rPr lang="ko-KR" altLang="en-US" dirty="0" smtClean="0"/>
              <a:t>차 세계대전</a:t>
            </a:r>
            <a:endParaRPr altLang="ko-KR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공법의 성립</a:t>
            </a:r>
            <a:endParaRPr lang="ko-KR" altLang="en-US" dirty="0"/>
          </a:p>
        </p:txBody>
      </p:sp>
      <p:pic>
        <p:nvPicPr>
          <p:cNvPr id="4" name="그림 3" descr="민족 대이동.bmp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29190" y="3857628"/>
            <a:ext cx="3714776" cy="2587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독일 영토.bmp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71472" y="3857628"/>
            <a:ext cx="3903549" cy="2875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801368"/>
            <a:ext cx="8229600" cy="369933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영</a:t>
            </a:r>
            <a:r>
              <a:rPr lang="ko-KR" altLang="en-US" dirty="0"/>
              <a:t>토 </a:t>
            </a:r>
            <a:r>
              <a:rPr lang="ko-KR" altLang="en-US" dirty="0" smtClean="0"/>
              <a:t>취득방법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1. </a:t>
            </a:r>
            <a:r>
              <a:rPr lang="ko-KR" altLang="en-US" dirty="0" err="1"/>
              <a:t>무주지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점령하여 선점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2. </a:t>
            </a:r>
            <a:r>
              <a:rPr lang="ko-KR" altLang="en-US" dirty="0" smtClean="0"/>
              <a:t>장기간 계속적 평화적으로 영토의 유지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3. </a:t>
            </a:r>
            <a:r>
              <a:rPr lang="ko-KR" altLang="en-US" dirty="0" smtClean="0"/>
              <a:t>조약을 체결하여 영토를 할양하여 취득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4. </a:t>
            </a:r>
            <a:r>
              <a:rPr lang="ko-KR" altLang="en-US" sz="2800" dirty="0" smtClean="0"/>
              <a:t>지형 변동으로 자연적으로 영토가 생겨서 첨부</a:t>
            </a:r>
            <a:endParaRPr altLang="ko-KR" sz="2800" smtClean="0"/>
          </a:p>
          <a:p>
            <a:pPr>
              <a:buNone/>
            </a:pPr>
            <a:r>
              <a:rPr altLang="ko-KR" sz="2800"/>
              <a:t> </a:t>
            </a:r>
            <a:r>
              <a:rPr altLang="ko-KR" sz="2800" smtClean="0"/>
              <a:t> </a:t>
            </a:r>
            <a:r>
              <a:rPr altLang="ko-KR" smtClean="0"/>
              <a:t>5. </a:t>
            </a:r>
            <a:r>
              <a:rPr lang="ko-KR" altLang="en-US" dirty="0" smtClean="0"/>
              <a:t>무력 사용으로 영토를 취득하는 정복</a:t>
            </a:r>
            <a:r>
              <a:rPr altLang="ko-KR" smtClean="0"/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공법의 영토 취득 특징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일본의 국제공법 수용 과정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altLang="ko-KR" sz="2800" smtClean="0"/>
          </a:p>
          <a:p>
            <a:r>
              <a:rPr lang="ko-KR" altLang="en-US" sz="2800" dirty="0" smtClean="0"/>
              <a:t>국제법은 </a:t>
            </a:r>
            <a:r>
              <a:rPr altLang="ko-KR" sz="2800"/>
              <a:t>16,17</a:t>
            </a:r>
            <a:r>
              <a:rPr lang="ko-KR" altLang="en-US" sz="2800" dirty="0"/>
              <a:t>세기 국가  상호관계 </a:t>
            </a:r>
            <a:r>
              <a:rPr lang="ko-KR" altLang="en-US" sz="2800" dirty="0" err="1"/>
              <a:t>규율하는</a:t>
            </a:r>
            <a:r>
              <a:rPr lang="ko-KR" altLang="en-US" sz="2800" dirty="0"/>
              <a:t> </a:t>
            </a:r>
          </a:p>
          <a:p>
            <a:pPr>
              <a:buNone/>
            </a:pPr>
            <a:r>
              <a:rPr lang="ko-KR" altLang="en-US" sz="2800" dirty="0"/>
              <a:t>   법으로서 근대시대에 법체계화</a:t>
            </a:r>
          </a:p>
          <a:p>
            <a:r>
              <a:rPr lang="ko-KR" altLang="en-US" sz="2800" dirty="0" smtClean="0"/>
              <a:t>일본은 </a:t>
            </a:r>
            <a:r>
              <a:rPr altLang="ko-KR" sz="2800" smtClean="0"/>
              <a:t>1854</a:t>
            </a:r>
            <a:r>
              <a:rPr lang="ko-KR" altLang="en-US" sz="2800" dirty="0" smtClean="0"/>
              <a:t>년 미국과의 </a:t>
            </a:r>
            <a:r>
              <a:rPr lang="ko-KR" altLang="en-US" sz="2800" dirty="0" err="1" smtClean="0"/>
              <a:t>神奈川조약을</a:t>
            </a:r>
            <a:r>
              <a:rPr lang="ko-KR" altLang="en-US" sz="2800" dirty="0" smtClean="0"/>
              <a:t> 체결</a:t>
            </a:r>
            <a:endParaRPr altLang="ko-KR" sz="2800" smtClean="0"/>
          </a:p>
          <a:p>
            <a:pPr>
              <a:buNone/>
            </a:pPr>
            <a:r>
              <a:rPr altLang="ko-KR" sz="2800"/>
              <a:t> </a:t>
            </a:r>
            <a:r>
              <a:rPr altLang="ko-KR" sz="2800" smtClean="0"/>
              <a:t>  - </a:t>
            </a:r>
            <a:r>
              <a:rPr lang="ko-KR" altLang="en-US" sz="2800" dirty="0" smtClean="0"/>
              <a:t>근대국제법의 법적 체계를 수용하기 시작</a:t>
            </a:r>
            <a:endParaRPr altLang="ko-KR" sz="2800" smtClean="0"/>
          </a:p>
          <a:p>
            <a:r>
              <a:rPr lang="en-US" altLang="ko-KR" sz="2800" dirty="0" smtClean="0"/>
              <a:t>1868</a:t>
            </a:r>
            <a:r>
              <a:rPr lang="ko-KR" altLang="en-US" sz="2800" dirty="0" smtClean="0"/>
              <a:t>년 명치정부가 발령한 </a:t>
            </a:r>
            <a:r>
              <a:rPr lang="ko-KR" altLang="en-US" sz="2800" dirty="0" err="1" smtClean="0"/>
              <a:t>令內의</a:t>
            </a:r>
            <a:r>
              <a:rPr lang="ko-KR" altLang="en-US" sz="2800" dirty="0" smtClean="0"/>
              <a:t> 공법 수용</a:t>
            </a:r>
            <a:endParaRPr altLang="ko-KR" sz="2800" smtClean="0"/>
          </a:p>
          <a:p>
            <a:pPr>
              <a:buNone/>
            </a:pPr>
            <a:r>
              <a:rPr altLang="ko-KR" sz="2800"/>
              <a:t> </a:t>
            </a:r>
            <a:r>
              <a:rPr altLang="ko-KR" sz="2800" smtClean="0"/>
              <a:t>  - </a:t>
            </a:r>
            <a:r>
              <a:rPr lang="ko-KR" altLang="en-US" sz="2800" dirty="0" smtClean="0"/>
              <a:t>초기 국제법을 적용하며 이를 만국공법이라 함 </a:t>
            </a:r>
            <a:r>
              <a:rPr altLang="ko-KR" sz="2800" smtClean="0"/>
              <a:t> </a:t>
            </a:r>
          </a:p>
          <a:p>
            <a:r>
              <a:rPr altLang="ko-KR" sz="2800"/>
              <a:t> </a:t>
            </a:r>
            <a:r>
              <a:rPr altLang="ko-KR" sz="2800" smtClean="0"/>
              <a:t>1873</a:t>
            </a:r>
            <a:r>
              <a:rPr lang="ko-KR" altLang="en-US" sz="2800" dirty="0" smtClean="0"/>
              <a:t>년 처음으로 서적의 번역 속에서 등장</a:t>
            </a:r>
          </a:p>
          <a:p>
            <a:pPr>
              <a:buNone/>
            </a:pPr>
            <a:endParaRPr altLang="ko-KR" sz="2800" smtClean="0"/>
          </a:p>
          <a:p>
            <a:pPr>
              <a:buNone/>
            </a:pPr>
            <a:r>
              <a:rPr lang="ko-KR" altLang="en-US" sz="2800" dirty="0" smtClean="0"/>
              <a:t> </a:t>
            </a:r>
            <a:endParaRPr altLang="ko-KR" sz="2800" smtClean="0"/>
          </a:p>
          <a:p>
            <a:pPr>
              <a:buNone/>
            </a:pPr>
            <a:endParaRPr altLang="ko-KR" sz="2800"/>
          </a:p>
          <a:p>
            <a:pPr>
              <a:buNone/>
            </a:pPr>
            <a:endParaRPr altLang="ko-KR" sz="2800" smtClean="0"/>
          </a:p>
          <a:p>
            <a:pPr>
              <a:buNone/>
            </a:pPr>
            <a:endParaRPr altLang="ko-KR" sz="280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일본의 국제 공법 수용 배경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800" dirty="0" err="1" smtClean="0"/>
              <a:t>神奈川조약</a:t>
            </a:r>
            <a:endParaRPr altLang="ko-KR" sz="2800" smtClean="0"/>
          </a:p>
          <a:p>
            <a:pPr>
              <a:buNone/>
            </a:pPr>
            <a:r>
              <a:rPr altLang="ko-KR" sz="2800" smtClean="0"/>
              <a:t>  -1853</a:t>
            </a:r>
            <a:r>
              <a:rPr lang="ko-KR" altLang="en-US" sz="2800" dirty="0" smtClean="0"/>
              <a:t>년 </a:t>
            </a:r>
            <a:r>
              <a:rPr lang="ko-KR" altLang="en-US" sz="2800" dirty="0" err="1" smtClean="0"/>
              <a:t>필모아</a:t>
            </a:r>
            <a:r>
              <a:rPr lang="ko-KR" altLang="en-US" sz="2800" dirty="0" smtClean="0"/>
              <a:t> 미국 대통령의 친서를 일본에 전         달하고</a:t>
            </a:r>
            <a:r>
              <a:rPr altLang="ko-KR" sz="2800" smtClean="0"/>
              <a:t>, </a:t>
            </a:r>
            <a:r>
              <a:rPr lang="ko-KR" altLang="en-US" sz="2800" dirty="0" smtClean="0"/>
              <a:t>총 </a:t>
            </a:r>
            <a:r>
              <a:rPr altLang="ko-KR" sz="2800" smtClean="0"/>
              <a:t>4</a:t>
            </a:r>
            <a:r>
              <a:rPr lang="ko-KR" altLang="en-US" sz="2800" dirty="0" smtClean="0"/>
              <a:t>회간의 걸친 미일대표간의 회담으로 </a:t>
            </a:r>
            <a:r>
              <a:rPr altLang="ko-KR" sz="2800" smtClean="0"/>
              <a:t>1954</a:t>
            </a:r>
            <a:r>
              <a:rPr lang="ko-KR" altLang="en-US" sz="2800" dirty="0" smtClean="0"/>
              <a:t>년 </a:t>
            </a:r>
            <a:r>
              <a:rPr altLang="ko-KR" sz="2800" smtClean="0"/>
              <a:t>3</a:t>
            </a:r>
            <a:r>
              <a:rPr lang="ko-KR" altLang="en-US" sz="2800" dirty="0" smtClean="0"/>
              <a:t>월 </a:t>
            </a:r>
            <a:r>
              <a:rPr altLang="ko-KR" sz="2800" smtClean="0"/>
              <a:t>31</a:t>
            </a:r>
            <a:r>
              <a:rPr lang="ko-KR" altLang="en-US" sz="2800" dirty="0" smtClean="0"/>
              <a:t>일 </a:t>
            </a:r>
            <a:r>
              <a:rPr lang="ko-KR" altLang="en-US" sz="2800" dirty="0" smtClean="0">
                <a:ln>
                  <a:solidFill>
                    <a:schemeClr val="accent1"/>
                  </a:solidFill>
                </a:ln>
              </a:rPr>
              <a:t>일미화친조약</a:t>
            </a:r>
            <a:r>
              <a:rPr lang="ko-KR" altLang="en-US" sz="2800" dirty="0" smtClean="0"/>
              <a:t>을 체결</a:t>
            </a:r>
            <a:endParaRPr altLang="ko-KR" sz="2800" smtClean="0"/>
          </a:p>
          <a:p>
            <a:r>
              <a:rPr lang="ko-KR" altLang="en-US" sz="2800" dirty="0"/>
              <a:t>일러 화친 조약</a:t>
            </a:r>
          </a:p>
          <a:p>
            <a:pPr>
              <a:buNone/>
            </a:pPr>
            <a:r>
              <a:rPr lang="ko-KR" altLang="en-US" sz="2800" dirty="0"/>
              <a:t>   </a:t>
            </a:r>
            <a:r>
              <a:rPr altLang="ko-KR" sz="2800"/>
              <a:t>- 1855</a:t>
            </a:r>
            <a:r>
              <a:rPr lang="ko-KR" altLang="en-US" sz="2800" dirty="0"/>
              <a:t>년 월 </a:t>
            </a:r>
            <a:r>
              <a:rPr altLang="ko-KR" sz="2800"/>
              <a:t>7</a:t>
            </a:r>
            <a:r>
              <a:rPr lang="ko-KR" altLang="en-US" sz="2800" dirty="0"/>
              <a:t>일 </a:t>
            </a:r>
            <a:r>
              <a:rPr lang="ko-KR" altLang="en-US" sz="2800" dirty="0" err="1"/>
              <a:t>러일화친조약</a:t>
            </a:r>
            <a:r>
              <a:rPr lang="ko-KR" altLang="en-US" sz="2800" dirty="0"/>
              <a:t> 체결</a:t>
            </a:r>
          </a:p>
          <a:p>
            <a:pPr>
              <a:buNone/>
            </a:pPr>
            <a:r>
              <a:rPr lang="ko-KR" altLang="en-US" sz="2800" dirty="0"/>
              <a:t>   </a:t>
            </a:r>
            <a:r>
              <a:rPr altLang="ko-KR" sz="2800"/>
              <a:t>- </a:t>
            </a:r>
            <a:r>
              <a:rPr lang="ko-KR" altLang="en-US" sz="2800" dirty="0"/>
              <a:t>영토와 관련해서 맺은 최초의 조약</a:t>
            </a:r>
          </a:p>
          <a:p>
            <a:r>
              <a:rPr lang="ko-KR" altLang="en-US" sz="2800" dirty="0"/>
              <a:t>일미수호통상조약</a:t>
            </a:r>
          </a:p>
          <a:p>
            <a:pPr>
              <a:buNone/>
            </a:pPr>
            <a:r>
              <a:rPr lang="ko-KR" altLang="en-US" sz="2800" dirty="0"/>
              <a:t>   </a:t>
            </a:r>
            <a:r>
              <a:rPr altLang="ko-KR" sz="2800"/>
              <a:t>- </a:t>
            </a:r>
            <a:r>
              <a:rPr lang="ko-KR" altLang="en-US" sz="2800" dirty="0"/>
              <a:t>일본의 세계 자본주의 사회로 이행된 조약</a:t>
            </a:r>
          </a:p>
          <a:p>
            <a:pPr>
              <a:buNone/>
            </a:pPr>
            <a:r>
              <a:rPr lang="ko-KR" altLang="en-US" sz="2800" dirty="0"/>
              <a:t>   </a:t>
            </a:r>
            <a:r>
              <a:rPr altLang="ko-KR" sz="2800"/>
              <a:t>- </a:t>
            </a:r>
            <a:r>
              <a:rPr lang="ko-KR" altLang="en-US" sz="2600" dirty="0"/>
              <a:t>비록 불평등조약이었으나</a:t>
            </a:r>
            <a:r>
              <a:rPr altLang="ko-KR" sz="2600"/>
              <a:t>, 1899</a:t>
            </a:r>
            <a:r>
              <a:rPr lang="ko-KR" altLang="en-US" sz="2600" dirty="0"/>
              <a:t>년 완전 평등조약 개정</a:t>
            </a:r>
          </a:p>
          <a:p>
            <a:pPr>
              <a:buNone/>
            </a:pPr>
            <a:endParaRPr altLang="ko-KR" sz="2800" smtClean="0"/>
          </a:p>
          <a:p>
            <a:pPr>
              <a:buNone/>
            </a:pPr>
            <a:endParaRPr altLang="ko-KR" sz="2800"/>
          </a:p>
          <a:p>
            <a:pPr>
              <a:buNone/>
            </a:pPr>
            <a:endParaRPr altLang="ko-KR" sz="280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일본의 국제 공법 수용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근대 일본의 국제공법의 적용과 오용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자연 테마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자연 테마</Template>
  <TotalTime>189</TotalTime>
  <Words>1361</Words>
  <Application>Microsoft Office PowerPoint</Application>
  <PresentationFormat>화면 슬라이드 쇼(4:3)</PresentationFormat>
  <Paragraphs>121</Paragraphs>
  <Slides>26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자연 테마</vt:lpstr>
      <vt:lpstr>일본 제국의 국제공법 수용과 악용</vt:lpstr>
      <vt:lpstr>차  례 </vt:lpstr>
      <vt:lpstr>국제 공법의 성립과 영토 취득의 특성</vt:lpstr>
      <vt:lpstr>국제 공법의 성립</vt:lpstr>
      <vt:lpstr>국제 공법의 영토 취득 특징</vt:lpstr>
      <vt:lpstr>일본의 국제공법 수용 과정</vt:lpstr>
      <vt:lpstr>일본의 국제 공법 수용 배경</vt:lpstr>
      <vt:lpstr>일본의 국제 공법 수용</vt:lpstr>
      <vt:lpstr>근대 일본의 국제공법의 적용과 오용</vt:lpstr>
      <vt:lpstr>청일 전쟁</vt:lpstr>
      <vt:lpstr>근대 일본의 국제공법의 적용과 오용</vt:lpstr>
      <vt:lpstr>러일 전쟁</vt:lpstr>
      <vt:lpstr>러일 전쟁</vt:lpstr>
      <vt:lpstr>근대 일본의 국제공법의 적용과 오용</vt:lpstr>
      <vt:lpstr>근대 일본의 국제공법의 적용과 오용</vt:lpstr>
      <vt:lpstr>국제법적 측면에서의 일본의 주장</vt:lpstr>
      <vt:lpstr>1. 시마네현 편입 조치</vt:lpstr>
      <vt:lpstr>시마네현 편입 조치</vt:lpstr>
      <vt:lpstr>2. SCAPIN 제677호</vt:lpstr>
      <vt:lpstr>3. 공도정책</vt:lpstr>
      <vt:lpstr>국제법적 측면에서의  일본의 주장에 대한 비판</vt:lpstr>
      <vt:lpstr>1. 시마네현 편입 조치에 의하여 독도는 일본령이라는 주장 비판</vt:lpstr>
      <vt:lpstr>4. SCAPIN 제677호</vt:lpstr>
      <vt:lpstr>5. 공도정책이 영유권 포기라는 일본측 주장 비판</vt:lpstr>
      <vt:lpstr>슬라이드 25</vt:lpstr>
      <vt:lpstr>감사합니다 !!!!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제국의 국제공법 수용과 악용</dc:title>
  <dc:creator>snoopy</dc:creator>
  <cp:lastModifiedBy>prof</cp:lastModifiedBy>
  <cp:revision>23</cp:revision>
  <dcterms:created xsi:type="dcterms:W3CDTF">2010-04-13T10:09:58Z</dcterms:created>
  <dcterms:modified xsi:type="dcterms:W3CDTF">2010-04-14T09:44:18Z</dcterms:modified>
</cp:coreProperties>
</file>