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86" r:id="rId3"/>
    <p:sldId id="285" r:id="rId4"/>
    <p:sldId id="284" r:id="rId5"/>
    <p:sldId id="273" r:id="rId6"/>
    <p:sldId id="272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6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CDBC0"/>
    <a:srgbClr val="A95007"/>
    <a:srgbClr val="FBD1AF"/>
    <a:srgbClr val="99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3226" autoAdjust="0"/>
  </p:normalViewPr>
  <p:slideViewPr>
    <p:cSldViewPr showGuides="1">
      <p:cViewPr>
        <p:scale>
          <a:sx n="100" d="100"/>
          <a:sy n="100" d="100"/>
        </p:scale>
        <p:origin x="-300" y="-72"/>
      </p:cViewPr>
      <p:guideLst>
        <p:guide orient="horz" pos="2160"/>
        <p:guide pos="2880"/>
        <p:guide pos="1247"/>
        <p:guide pos="45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F79A6-9B93-4E3E-B5F4-310451A510D8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846BF-8EFF-483A-B56A-0A57EB679C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9178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846BF-8EFF-483A-B56A-0A57EB679CE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2525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8625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33930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6319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9316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09070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5683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198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59874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5759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9419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9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F94C-9981-4F37-B761-1326AC386150}" type="datetimeFigureOut">
              <a:rPr lang="ko-KR" altLang="en-US" smtClean="0"/>
              <a:pPr/>
              <a:t>2014-09-29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BB6E-9D88-455E-BDB3-8749B76BA42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69422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news.naver.com/main/read.nhn?mode=LPOD&amp;mid=tvh&amp;oid=057&amp;aid=0000199828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0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hannel.pandora.tv/channel/video.ptv?ch_userid=looottt&amp;prgid=45985270&amp;categid=34463928&amp;page=321&amp;ref=ch&amp;lot=cthum2_1_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31640" y="1628800"/>
            <a:ext cx="6336704" cy="864096"/>
          </a:xfrm>
          <a:prstGeom prst="rect">
            <a:avLst/>
          </a:prstGeom>
          <a:blipFill dpi="0" rotWithShape="1">
            <a:blip r:embed="rId3" cstate="print">
              <a:alphaModFix amt="4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오른쪽 대괄호 11"/>
          <p:cNvSpPr/>
          <p:nvPr/>
        </p:nvSpPr>
        <p:spPr>
          <a:xfrm>
            <a:off x="4860032" y="3681898"/>
            <a:ext cx="180007" cy="2411398"/>
          </a:xfrm>
          <a:prstGeom prst="rightBracke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-684584" y="1370092"/>
            <a:ext cx="878497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5400" dirty="0" smtClean="0">
                <a:ln>
                  <a:solidFill>
                    <a:schemeClr val="bg2">
                      <a:lumMod val="90000"/>
                    </a:schemeClr>
                  </a:solidFill>
                </a:ln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          </a:t>
            </a:r>
            <a:r>
              <a:rPr lang="ko-KR" altLang="en-US" sz="54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75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일본은 왜 대륙국가를 침략했는가</a:t>
            </a:r>
            <a:endParaRPr lang="ko-KR" altLang="en-US" sz="5400" dirty="0">
              <a:ln>
                <a:solidFill>
                  <a:schemeClr val="tx1"/>
                </a:solidFill>
              </a:ln>
              <a:solidFill>
                <a:schemeClr val="bg2">
                  <a:lumMod val="75000"/>
                </a:schemeClr>
              </a:solidFill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79712" y="3573016"/>
            <a:ext cx="2664296" cy="432048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en-US" altLang="ko-KR" sz="28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                             </a:t>
            </a:r>
          </a:p>
          <a:p>
            <a:pPr algn="ctr"/>
            <a:endParaRPr lang="en-US" altLang="ko-KR" sz="2800" spc="-150" dirty="0">
              <a:solidFill>
                <a:schemeClr val="tx1"/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547664" y="3429000"/>
            <a:ext cx="350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김희우  </a:t>
            </a:r>
            <a:r>
              <a:rPr lang="en-US" altLang="ko-KR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20606577</a:t>
            </a:r>
            <a:endParaRPr lang="ko-KR" altLang="en-US" sz="36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979712" y="4149080"/>
            <a:ext cx="2664296" cy="432048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                 </a:t>
            </a:r>
            <a:endParaRPr lang="ko-KR" altLang="en-US" sz="48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979712" y="4725144"/>
            <a:ext cx="2664296" cy="432048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en-US" altLang="ko-KR" sz="28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                             </a:t>
            </a:r>
          </a:p>
          <a:p>
            <a:pPr algn="ctr"/>
            <a:endParaRPr lang="en-US" altLang="ko-KR" sz="2800" spc="-150" dirty="0">
              <a:solidFill>
                <a:schemeClr val="tx1"/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979712" y="5301208"/>
            <a:ext cx="2664296" cy="432048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en-US" altLang="ko-KR" sz="28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                             </a:t>
            </a:r>
          </a:p>
          <a:p>
            <a:pPr algn="ctr"/>
            <a:endParaRPr lang="en-US" altLang="ko-KR" sz="2800" spc="-150" dirty="0">
              <a:solidFill>
                <a:schemeClr val="tx1"/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835696" y="4024114"/>
            <a:ext cx="3001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손형준  </a:t>
            </a:r>
            <a:r>
              <a:rPr lang="en-US" altLang="ko-KR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20902213</a:t>
            </a:r>
            <a:endParaRPr lang="ko-KR" altLang="en-US" sz="36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907704" y="4581128"/>
            <a:ext cx="291631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400" dirty="0" err="1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임나애</a:t>
            </a:r>
            <a:r>
              <a:rPr lang="ko-KR" altLang="en-US" sz="340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en-US" altLang="ko-KR" sz="340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20902491</a:t>
            </a:r>
            <a:endParaRPr lang="ko-KR" altLang="en-US" sz="3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703290" y="5185767"/>
            <a:ext cx="32912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장명준 </a:t>
            </a:r>
            <a:r>
              <a:rPr lang="en-US" altLang="ko-KR" sz="3600" spc="-150" dirty="0" smtClean="0"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21102177</a:t>
            </a:r>
            <a:endParaRPr lang="ko-KR" altLang="en-US" sz="36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979712" y="5877272"/>
            <a:ext cx="2664296" cy="432048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김병기 </a:t>
            </a:r>
            <a:r>
              <a:rPr lang="en-US" altLang="ko-KR" sz="36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2112222</a:t>
            </a:r>
            <a:endParaRPr lang="en-US" altLang="ko-KR" sz="3600" spc="-150" dirty="0">
              <a:solidFill>
                <a:schemeClr val="tx1"/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62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 advTm="2000"/>
    </mc:Choice>
    <mc:Fallback>
      <p:transition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3" y="1380509"/>
            <a:ext cx="5031218" cy="4505325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1943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위안부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602063" y="5656491"/>
            <a:ext cx="2130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/>
              <a:t> 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중국위안소의 일본군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180470888" descr="EMB00000b4c20f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08" y="332656"/>
            <a:ext cx="3799309" cy="2539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622" y="3215233"/>
            <a:ext cx="3799309" cy="2518023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716016" y="2761764"/>
            <a:ext cx="19479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위안부 숙소의 모습</a:t>
            </a:r>
            <a:endParaRPr lang="ko-KR" alt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4536860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_x180470968" descr="EMB00000b4c20f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1" y="2962275"/>
            <a:ext cx="4286250" cy="37790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 smtClean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  <a:p>
            <a:pPr fontAlgn="base"/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1945</a:t>
            </a:r>
            <a:r>
              <a:rPr lang="ko-KR" altLang="en-US" sz="2400" dirty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일본패망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  <a:p>
            <a:pPr fontAlgn="base"/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3528" y="331937"/>
            <a:ext cx="2377016" cy="304800"/>
          </a:xfrm>
          <a:prstGeom prst="rect">
            <a:avLst/>
          </a:prstGeom>
          <a:blipFill dpi="0" rotWithShape="1">
            <a:blip r:embed="rId3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1945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</a:t>
            </a:r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제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</a:t>
            </a:r>
            <a:r>
              <a:rPr lang="ko-KR" altLang="en-US" sz="2400" dirty="0" err="1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차세계대전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611561" y="2439055"/>
            <a:ext cx="3324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제 </a:t>
            </a:r>
            <a:r>
              <a:rPr lang="en-US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</a:t>
            </a:r>
            <a:r>
              <a:rPr lang="ko-KR" altLang="en-US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차 세계 대전 당시 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상황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_x30409568" descr="EMB00000b4c210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81325"/>
            <a:ext cx="4645148" cy="37600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379516" y="2439055"/>
            <a:ext cx="30989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제 </a:t>
            </a:r>
            <a:r>
              <a:rPr lang="en-US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</a:t>
            </a:r>
            <a:r>
              <a:rPr lang="ko-KR" altLang="en-US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차 세계 대전의 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피해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6" name="Picture 8" descr="http://upload.wikimedia.org/wikipedia/commons/e/e5/Shigemitsu-signs-surrend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6184404" cy="4404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708076" y="1124744"/>
            <a:ext cx="6256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9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월 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22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 </a:t>
            </a:r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일본 </a:t>
            </a:r>
            <a:r>
              <a:rPr lang="ko-KR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외무대신 </a:t>
            </a:r>
            <a:r>
              <a:rPr lang="ko-KR" altLang="en-US" sz="28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시게미츠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r>
              <a:rPr lang="ko-KR" altLang="en-US" sz="28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마모루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항복 </a:t>
            </a:r>
            <a:r>
              <a:rPr lang="ko-KR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문서에 </a:t>
            </a:r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서명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461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7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 smtClean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  <a:p>
            <a:pPr fontAlgn="base"/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3528" y="331937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센카쿠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열도분쟁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5588470" y="484337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중국에서의 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  <a:hlinkClick r:id="rId3"/>
              </a:rPr>
              <a:t>무력시위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187624" y="2060848"/>
            <a:ext cx="6040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endParaRPr lang="en-US" altLang="ko-KR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r>
              <a:rPr lang="ko-KR" altLang="en-US" sz="28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중국내에서의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무력시위</a:t>
            </a:r>
            <a:endParaRPr lang="ko-KR" altLang="en-US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pic>
        <p:nvPicPr>
          <p:cNvPr id="1026" name="Picture 2" descr="http://www.wikitree.co.kr/webdata/editor/201207/22/img_20120722155055_e2db21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165641" cy="3809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3507">
            <a:off x="2524050" y="3489888"/>
            <a:ext cx="2895381" cy="2402818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71861192" descr="EMB000027381b5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05" y="1844824"/>
            <a:ext cx="2539267" cy="2542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50" y="4077072"/>
            <a:ext cx="3882974" cy="260798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631" y="1196752"/>
            <a:ext cx="3882974" cy="288032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179512" y="1988840"/>
            <a:ext cx="49685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다섯 </a:t>
            </a:r>
            <a:r>
              <a:rPr lang="ko-KR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개의 무인도와 </a:t>
            </a:r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세 </a:t>
            </a:r>
            <a:r>
              <a:rPr lang="ko-KR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개의 암초로 </a:t>
            </a:r>
            <a:r>
              <a:rPr lang="ko-KR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구성된</a:t>
            </a:r>
            <a:endParaRPr lang="en-US" altLang="ko-KR" sz="28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타이완과 </a:t>
            </a:r>
            <a:r>
              <a:rPr lang="ko-KR" altLang="en-US" sz="28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류큐</a:t>
            </a:r>
            <a:r>
              <a:rPr lang="ko-KR" altLang="en-US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제도 사이에 위치</a:t>
            </a:r>
            <a:r>
              <a:rPr lang="en-US" altLang="ko-KR" sz="28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3020168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 smtClean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  <a:p>
            <a:pPr fontAlgn="base"/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3528" y="331937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쿠릴 열도분쟁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4" name="Picture 2" descr="http://www.mule.co.kr/mule_data/2011/10/16/99784a22-d450-41ab-a818-e9481df59db9_6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62" y="2852937"/>
            <a:ext cx="5419725" cy="3858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873507">
            <a:off x="3884267" y="1954808"/>
            <a:ext cx="3341051" cy="2772670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171862632" descr="EMB000027381b5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1936"/>
            <a:ext cx="2808312" cy="2448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실제 크기로 보시려면 클릭해 주세요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3919353" cy="3251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19927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 smtClean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  <a:p>
            <a:pPr fontAlgn="base"/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3528" y="331937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센카쿠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열도분쟁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187624" y="2060848"/>
            <a:ext cx="6040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endParaRPr lang="en-US" altLang="ko-KR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909412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altLang="ko-KR" dirty="0" smtClean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  <a:p>
            <a:pPr fontAlgn="base"/>
            <a:endParaRPr lang="ko-KR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23528" y="331937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err="1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센카쿠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열도분쟁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187624" y="2060848"/>
            <a:ext cx="6040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ko-KR" sz="28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endParaRPr lang="en-US" altLang="ko-KR" sz="28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4054206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11560" y="476672"/>
            <a:ext cx="431079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b="1" dirty="0" smtClean="0">
                <a:blipFill dpi="0" rotWithShape="1">
                  <a:blip r:embed="rId2">
                    <a:alphaModFix amt="60000"/>
                  </a:blip>
                  <a:srcRect/>
                  <a:tile tx="0" ty="0" sx="100000" sy="100000" flip="none" algn="tl"/>
                </a:blipFill>
                <a:latin typeface="HY그래픽M" pitchFamily="18" charset="-127"/>
                <a:ea typeface="HY그래픽M" pitchFamily="18" charset="-127"/>
              </a:rPr>
              <a:t>Q&amp;A</a:t>
            </a:r>
            <a:endParaRPr lang="ko-KR" altLang="en-US" sz="13800" b="1" dirty="0">
              <a:blipFill dpi="0" rotWithShape="1">
                <a:blip r:embed="rId2">
                  <a:alphaModFix amt="60000"/>
                </a:blip>
                <a:srcRect/>
                <a:tile tx="0" ty="0" sx="100000" sy="100000" flip="none" algn="tl"/>
              </a:blipFill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539552" y="5625452"/>
            <a:ext cx="8064896" cy="1008112"/>
          </a:xfrm>
          <a:prstGeom prst="roundRect">
            <a:avLst/>
          </a:prstGeom>
          <a:solidFill>
            <a:schemeClr val="bg2">
              <a:lumMod val="1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dirty="0" smtClean="0">
                <a:solidFill>
                  <a:schemeClr val="bg1">
                    <a:lumMod val="95000"/>
                  </a:schemeClr>
                </a:solidFill>
              </a:rPr>
              <a:t>   Q&amp;A</a:t>
            </a:r>
            <a:r>
              <a:rPr lang="ko-KR" altLang="en-US" sz="4400" dirty="0" err="1" smtClean="0">
                <a:solidFill>
                  <a:schemeClr val="bg1">
                    <a:lumMod val="95000"/>
                  </a:schemeClr>
                </a:solidFill>
              </a:rPr>
              <a:t>를밀어서</a:t>
            </a:r>
            <a:r>
              <a:rPr lang="ko-KR" altLang="en-US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ko-KR" altLang="en-US" sz="4400" dirty="0" err="1" smtClean="0">
                <a:solidFill>
                  <a:schemeClr val="bg1">
                    <a:lumMod val="95000"/>
                  </a:schemeClr>
                </a:solidFill>
              </a:rPr>
              <a:t>잠금해제</a:t>
            </a:r>
            <a:endParaRPr lang="ko-KR" altLang="en-US" sz="44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575348" y="5661248"/>
            <a:ext cx="1008112" cy="936104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755576" y="5733256"/>
            <a:ext cx="747238" cy="72008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238937633"/>
      </p:ext>
    </p:extLst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9.73861E-7 L 0.76389 9.7386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5.15845E-7 L 0.76389 -5.15845E-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1925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치안 유지 법 공포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pic>
        <p:nvPicPr>
          <p:cNvPr id="9" name="그림 8" descr="20110512_01200129000011_0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00504"/>
            <a:ext cx="3714776" cy="2214578"/>
          </a:xfrm>
          <a:prstGeom prst="rect">
            <a:avLst/>
          </a:prstGeom>
        </p:spPr>
      </p:pic>
      <p:pic>
        <p:nvPicPr>
          <p:cNvPr id="10" name="그림 9" descr="판결문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928802"/>
            <a:ext cx="4214842" cy="2857520"/>
          </a:xfrm>
          <a:prstGeom prst="rect">
            <a:avLst/>
          </a:prstGeom>
        </p:spPr>
      </p:pic>
      <p:pic>
        <p:nvPicPr>
          <p:cNvPr id="11" name="그림 10" descr="005_0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1500174"/>
            <a:ext cx="4214842" cy="2214578"/>
          </a:xfrm>
          <a:prstGeom prst="rect">
            <a:avLst/>
          </a:prstGeom>
        </p:spPr>
      </p:pic>
      <p:cxnSp>
        <p:nvCxnSpPr>
          <p:cNvPr id="12" name="직선 연결선 11"/>
          <p:cNvCxnSpPr/>
          <p:nvPr/>
        </p:nvCxnSpPr>
        <p:spPr>
          <a:xfrm>
            <a:off x="4924630" y="1189807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 flipH="1">
            <a:off x="4924630" y="1199729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이등변 삼각형 13"/>
          <p:cNvSpPr/>
          <p:nvPr/>
        </p:nvSpPr>
        <p:spPr>
          <a:xfrm rot="5400000">
            <a:off x="5432641" y="1139599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5857884" y="500042"/>
            <a:ext cx="43909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천황의 통치 체제가 압박 받게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되자 이를 억압 하기 위해 실시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했던 제도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8791400" y="4817514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 flipH="1">
            <a:off x="8215338" y="5429264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이등변 삼각형 20"/>
          <p:cNvSpPr/>
          <p:nvPr/>
        </p:nvSpPr>
        <p:spPr>
          <a:xfrm rot="16200000">
            <a:off x="8003270" y="5361214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240093" y="5072074"/>
            <a:ext cx="49039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자국의 천황 제와 군국주의를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지키기 위해 자신의 나라의 억압도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서슴지 않았던 일본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cxnSp>
        <p:nvCxnSpPr>
          <p:cNvPr id="27" name="직선 연결선 26"/>
          <p:cNvCxnSpPr/>
          <p:nvPr/>
        </p:nvCxnSpPr>
        <p:spPr>
          <a:xfrm flipH="1">
            <a:off x="3643306" y="857232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이등변 삼각형 27"/>
          <p:cNvSpPr/>
          <p:nvPr/>
        </p:nvSpPr>
        <p:spPr>
          <a:xfrm rot="16200000">
            <a:off x="3431238" y="789182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/>
          <p:cNvCxnSpPr/>
          <p:nvPr/>
        </p:nvCxnSpPr>
        <p:spPr>
          <a:xfrm>
            <a:off x="4214810" y="857232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직사각형 30"/>
          <p:cNvSpPr/>
          <p:nvPr/>
        </p:nvSpPr>
        <p:spPr>
          <a:xfrm>
            <a:off x="0" y="642918"/>
            <a:ext cx="4903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사회주의 사상과 민주주의 운동에 가담한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운동가 들이 체포되는 모습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1928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장 작 </a:t>
            </a:r>
            <a:r>
              <a:rPr lang="ko-KR" altLang="en-US" sz="2400" spc="-150" dirty="0" err="1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림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폭살 사건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857232"/>
            <a:ext cx="5072098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71942"/>
            <a:ext cx="4000528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00504"/>
            <a:ext cx="4071966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폭발 1 7"/>
          <p:cNvSpPr/>
          <p:nvPr/>
        </p:nvSpPr>
        <p:spPr>
          <a:xfrm>
            <a:off x="2857488" y="2571744"/>
            <a:ext cx="3349424" cy="244827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사소한 사건이 정치의 큰 영향으로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5496134" y="2475691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 flipH="1">
            <a:off x="5496134" y="2485613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이등변 삼각형 10"/>
          <p:cNvSpPr/>
          <p:nvPr/>
        </p:nvSpPr>
        <p:spPr>
          <a:xfrm rot="5400000">
            <a:off x="6004145" y="2425483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6215074" y="2214554"/>
            <a:ext cx="29289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장 작 </a:t>
            </a:r>
            <a:r>
              <a:rPr lang="ko-KR" altLang="en-US" sz="24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림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의 살해를 주도하고 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정권을 쥐려 한 사람들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15" name="타원형 설명선 14"/>
          <p:cNvSpPr/>
          <p:nvPr/>
        </p:nvSpPr>
        <p:spPr>
          <a:xfrm>
            <a:off x="4643438" y="428604"/>
            <a:ext cx="3357586" cy="92869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장 작 </a:t>
            </a:r>
            <a:r>
              <a:rPr lang="ko-KR" altLang="en-US" dirty="0" err="1" smtClean="0">
                <a:solidFill>
                  <a:schemeClr val="tx1"/>
                </a:solidFill>
              </a:rPr>
              <a:t>림</a:t>
            </a:r>
            <a:r>
              <a:rPr lang="ko-KR" altLang="en-US" dirty="0" smtClean="0">
                <a:solidFill>
                  <a:schemeClr val="tx1"/>
                </a:solidFill>
              </a:rPr>
              <a:t> 은 일본의 친일 파였다</a:t>
            </a:r>
            <a:r>
              <a:rPr lang="en-US" altLang="ko-KR" dirty="0" smtClean="0">
                <a:solidFill>
                  <a:schemeClr val="tx1"/>
                </a:solidFill>
              </a:rPr>
              <a:t>?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1929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쇼와 경제 대공황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2" name="그림 11" descr="250px-Japan_Relief_Movement_in_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000504"/>
            <a:ext cx="4071966" cy="2286016"/>
          </a:xfrm>
          <a:prstGeom prst="rect">
            <a:avLst/>
          </a:prstGeom>
        </p:spPr>
      </p:pic>
      <p:pic>
        <p:nvPicPr>
          <p:cNvPr id="13" name="그림 12" descr="300px-Kanto-daishins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928670"/>
            <a:ext cx="4071966" cy="2743200"/>
          </a:xfrm>
          <a:prstGeom prst="rect">
            <a:avLst/>
          </a:prstGeom>
        </p:spPr>
      </p:pic>
      <p:pic>
        <p:nvPicPr>
          <p:cNvPr id="14" name="그림 13" descr="sekaikyoko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1785926"/>
            <a:ext cx="3822700" cy="2692400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4885365" y="260648"/>
            <a:ext cx="40911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32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관동대지진이 쇼와 경제 대공황을 불러왔다</a:t>
            </a:r>
            <a:r>
              <a:rPr lang="en-US" altLang="ko-KR" sz="32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?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endParaRPr lang="en-US" altLang="ko-KR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4139952" y="458830"/>
            <a:ext cx="1" cy="61175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 flipH="1">
            <a:off x="4139952" y="468752"/>
            <a:ext cx="576062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이등변 삼각형 17"/>
          <p:cNvSpPr/>
          <p:nvPr/>
        </p:nvSpPr>
        <p:spPr>
          <a:xfrm rot="5400000">
            <a:off x="4647963" y="408622"/>
            <a:ext cx="280119" cy="14401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8434210" y="4674638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H="1">
            <a:off x="7858148" y="5286388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이등변 삼각형 26"/>
          <p:cNvSpPr/>
          <p:nvPr/>
        </p:nvSpPr>
        <p:spPr>
          <a:xfrm rot="16200000">
            <a:off x="7646080" y="5218338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4429124" y="50006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경제 공황으로 은행이 파산하기 전에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인출을 하기 위해 몰려든 사람들</a:t>
            </a:r>
            <a:endParaRPr lang="en-US" altLang="ko-KR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1931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   만보산사건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1930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   </a:t>
            </a:r>
            <a:r>
              <a:rPr lang="ko-KR" altLang="en-US" sz="2400" spc="-150" dirty="0" err="1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우서사</a:t>
            </a:r>
            <a:r>
              <a:rPr lang="ko-KR" altLang="en-US" sz="2400" spc="-150" dirty="0" err="1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건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85365" y="260648"/>
            <a:ext cx="28456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1930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년 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10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월 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9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타이완 원주민이 일으킨 사건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endParaRPr lang="en-US" altLang="ko-KR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139952" y="458830"/>
            <a:ext cx="1" cy="61175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H="1">
            <a:off x="4139952" y="468752"/>
            <a:ext cx="576062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이등변 삼각형 19"/>
          <p:cNvSpPr/>
          <p:nvPr/>
        </p:nvSpPr>
        <p:spPr>
          <a:xfrm rot="5400000">
            <a:off x="4647963" y="408622"/>
            <a:ext cx="280119" cy="14401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F:\일본사회와역사\우서사건11111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1" y="764705"/>
            <a:ext cx="4176465" cy="31214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 rot="19691461">
            <a:off x="4426231" y="955028"/>
            <a:ext cx="26457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77800" stA="99000" endPos="52000" dir="5400000" sy="-100000" algn="bl" rotWithShape="0"/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WHY?</a:t>
            </a:r>
            <a:endParaRPr lang="ko-KR" altLang="en-US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77800" stA="99000" endPos="52000" dir="5400000" sy="-100000" algn="bl" rotWithShape="0"/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5148064" y="5697570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F:\일본사회와역사\일본 경찰서에서 중국인의 보복으로부터 보호되고 있는 한국인 만보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147892" cy="30935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직선 연결선 21"/>
          <p:cNvCxnSpPr/>
          <p:nvPr/>
        </p:nvCxnSpPr>
        <p:spPr>
          <a:xfrm flipH="1">
            <a:off x="4572002" y="6309320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이등변 삼각형 22"/>
          <p:cNvSpPr/>
          <p:nvPr/>
        </p:nvSpPr>
        <p:spPr>
          <a:xfrm rot="16200000">
            <a:off x="4359934" y="6241270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-216024" y="587901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/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1931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년 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7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월 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일에 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중국 </a:t>
            </a:r>
            <a:r>
              <a:rPr lang="ko-KR" altLang="en-US" sz="24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만보산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지역에서 </a:t>
            </a:r>
            <a:endParaRPr lang="en-US" altLang="ko-KR" sz="24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algn="r" fontAlgn="base"/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조선농민과 중국 농민의 유혈사태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 rot="2216872">
            <a:off x="428473" y="4980780"/>
            <a:ext cx="18469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77800" stA="99000" endPos="52000" dir="5400000" sy="-100000" algn="bl" rotWithShape="0"/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WHY?</a:t>
            </a:r>
            <a:endParaRPr lang="ko-KR" altLang="en-US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77800" stA="99000" endPos="52000" dir="5400000" sy="-100000" algn="bl" rotWithShape="0"/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538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15125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1931</a:t>
            </a:r>
            <a:r>
              <a:rPr lang="ko-KR" altLang="en-US" sz="2400" spc="-150" dirty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   만주사변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1931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   만주사변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4139952" y="458830"/>
            <a:ext cx="1" cy="61175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F:\일본사회와역사\9.18 역사박물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5"/>
            <a:ext cx="4176464" cy="3107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직선 연결선 11"/>
          <p:cNvCxnSpPr/>
          <p:nvPr/>
        </p:nvCxnSpPr>
        <p:spPr>
          <a:xfrm flipH="1">
            <a:off x="4139952" y="468752"/>
            <a:ext cx="576062" cy="0"/>
          </a:xfrm>
          <a:prstGeom prst="line">
            <a:avLst/>
          </a:prstGeom>
          <a:ln w="15875">
            <a:solidFill>
              <a:srgbClr val="A9500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이등변 삼각형 5"/>
          <p:cNvSpPr/>
          <p:nvPr/>
        </p:nvSpPr>
        <p:spPr>
          <a:xfrm rot="5400000">
            <a:off x="4647963" y="408622"/>
            <a:ext cx="280119" cy="144013"/>
          </a:xfrm>
          <a:prstGeom prst="triangle">
            <a:avLst/>
          </a:prstGeom>
          <a:solidFill>
            <a:srgbClr val="A95007"/>
          </a:solidFill>
          <a:ln>
            <a:solidFill>
              <a:srgbClr val="A950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60029" y="260648"/>
            <a:ext cx="3355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9·18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역사박물관 </a:t>
            </a:r>
            <a:endParaRPr lang="en-US" altLang="ko-KR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'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국치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'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를 잊지 말 것을 다짐하는 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행사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5148064" y="5697570"/>
            <a:ext cx="1" cy="61175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upload.wikimedia.org/wikipedia/commons/c/cb/Mukden_1931_japan_shenya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56" y="2996952"/>
            <a:ext cx="4115916" cy="30898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직선 연결선 20"/>
          <p:cNvCxnSpPr/>
          <p:nvPr/>
        </p:nvCxnSpPr>
        <p:spPr>
          <a:xfrm flipH="1">
            <a:off x="4572002" y="6309320"/>
            <a:ext cx="576062" cy="0"/>
          </a:xfrm>
          <a:prstGeom prst="line">
            <a:avLst/>
          </a:prstGeom>
          <a:ln w="15875"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이등변 삼각형 21"/>
          <p:cNvSpPr/>
          <p:nvPr/>
        </p:nvSpPr>
        <p:spPr>
          <a:xfrm rot="16200000">
            <a:off x="4359934" y="6241270"/>
            <a:ext cx="280119" cy="144013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20174897">
            <a:off x="3220180" y="2948864"/>
            <a:ext cx="41601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5400" dirty="0" smtClean="0">
                <a:solidFill>
                  <a:srgbClr val="FBD1AF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77800" stA="99000" endPos="52000" dir="5400000" sy="-100000" algn="bl" rotWithShape="0"/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 </a:t>
            </a:r>
            <a:r>
              <a:rPr lang="en-US" altLang="ko-KR" sz="60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77800" stA="99000" endPos="52000" dir="5400000" sy="-100000" algn="bl" rotWithShape="0"/>
                </a:effectLst>
                <a:latin typeface="1훈고딕굴림 R" panose="02020603020101020101" pitchFamily="18" charset="-127"/>
                <a:ea typeface="1훈고딕굴림 R" panose="02020603020101020101" pitchFamily="18" charset="-127"/>
              </a:rPr>
              <a:t>WHY?</a:t>
            </a:r>
            <a:endParaRPr lang="ko-KR" altLang="en-US" sz="6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177800" stA="99000" endPos="52000" dir="5400000" sy="-100000" algn="bl" rotWithShape="0"/>
              </a:effectLst>
              <a:latin typeface="1훈고딕굴림 R" panose="02020603020101020101" pitchFamily="18" charset="-127"/>
              <a:ea typeface="1훈고딕굴림 R" panose="02020603020101020101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40160" y="56612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1931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년 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9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월 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18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</a:t>
            </a:r>
            <a:endParaRPr lang="en-US" altLang="ko-KR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  <a:p>
            <a:pPr fontAlgn="base"/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일본이 의도적으로 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일으킨 사건</a:t>
            </a:r>
            <a:r>
              <a:rPr lang="en-US" altLang="ko-KR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3538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1933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   </a:t>
            </a:r>
            <a:r>
              <a:rPr lang="en-US" altLang="ko-KR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2.26</a:t>
            </a:r>
            <a:r>
              <a:rPr lang="ko-KR" altLang="en-US" sz="2400" spc="-150" dirty="0" smtClean="0">
                <a:solidFill>
                  <a:schemeClr val="tx1"/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사건</a:t>
            </a:r>
            <a:endParaRPr lang="ko-KR" altLang="en-US" sz="2400" dirty="0"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116375" y="49411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1930</a:t>
            </a:r>
            <a:r>
              <a:rPr lang="ko-KR" altLang="en-US" sz="24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년대 이후 일본이 군국주의화되어 가고 있었음을 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알 수 있는 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2.26</a:t>
            </a:r>
            <a:r>
              <a:rPr lang="ko-KR" altLang="en-US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사건</a:t>
            </a:r>
            <a:r>
              <a:rPr lang="en-US" altLang="ko-KR" sz="24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.</a:t>
            </a:r>
            <a:endParaRPr lang="ko-KR" altLang="en-US" sz="2400" dirty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64223160" descr="EMB00000b7c1f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92534"/>
            <a:ext cx="5859580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6102">
            <a:off x="738597" y="3366111"/>
            <a:ext cx="2588227" cy="1830183"/>
          </a:xfrm>
          <a:prstGeom prst="rect">
            <a:avLst/>
          </a:prstGeom>
        </p:spPr>
      </p:pic>
      <p:sp>
        <p:nvSpPr>
          <p:cNvPr id="5" name="폭발 1 4"/>
          <p:cNvSpPr/>
          <p:nvPr/>
        </p:nvSpPr>
        <p:spPr>
          <a:xfrm>
            <a:off x="2843808" y="2599027"/>
            <a:ext cx="3349424" cy="2448272"/>
          </a:xfrm>
          <a:prstGeom prst="irregularSeal1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535804" y="3500097"/>
            <a:ext cx="1978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dirty="0" smtClean="0"/>
              <a:t>'</a:t>
            </a:r>
            <a:r>
              <a:rPr lang="ko-KR" altLang="en-US" sz="2800" dirty="0" err="1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천황기관설</a:t>
            </a:r>
            <a:r>
              <a:rPr lang="en-US" altLang="ko-KR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' </a:t>
            </a:r>
            <a:r>
              <a:rPr lang="ko-KR" altLang="en-US" sz="28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논쟁</a:t>
            </a:r>
          </a:p>
        </p:txBody>
      </p:sp>
    </p:spTree>
    <p:extLst>
      <p:ext uri="{BB962C8B-B14F-4D97-AF65-F5344CB8AC3E}">
        <p14:creationId xmlns="" xmlns:p14="http://schemas.microsoft.com/office/powerpoint/2010/main" val="1653538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25 L 1.66667E-6 4.0740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1937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 중일전쟁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71" y="2961098"/>
            <a:ext cx="4722185" cy="375169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6" y="2962275"/>
            <a:ext cx="4256534" cy="3750518"/>
          </a:xfrm>
          <a:prstGeom prst="rect">
            <a:avLst/>
          </a:prstGeom>
        </p:spPr>
      </p:pic>
      <p:sp>
        <p:nvSpPr>
          <p:cNvPr id="11" name="왼쪽/오른쪽 화살표 10"/>
          <p:cNvSpPr/>
          <p:nvPr/>
        </p:nvSpPr>
        <p:spPr>
          <a:xfrm>
            <a:off x="2555776" y="4822746"/>
            <a:ext cx="3816424" cy="1768574"/>
          </a:xfrm>
          <a:prstGeom prst="leftRightArrow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372182" y="5353090"/>
            <a:ext cx="21836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일본  </a:t>
            </a:r>
            <a:r>
              <a:rPr lang="en-US" altLang="ko-KR" sz="40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vs  </a:t>
            </a:r>
            <a:r>
              <a:rPr lang="ko-KR" altLang="en-US" sz="40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중</a:t>
            </a:r>
            <a:r>
              <a:rPr lang="ko-KR" altLang="en-US" sz="40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국</a:t>
            </a:r>
            <a:endParaRPr lang="en-US" altLang="ko-KR" sz="4000" dirty="0" smtClean="0">
              <a:latin typeface="1훈하얀고양이 R" panose="02020603020101020101" pitchFamily="18" charset="-127"/>
              <a:ea typeface="1훈하얀고양이 R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9712" y="1796623"/>
            <a:ext cx="49135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2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             1937-1945</a:t>
            </a:r>
          </a:p>
          <a:p>
            <a:pPr fontAlgn="base"/>
            <a:r>
              <a:rPr lang="en-US" altLang="ko-KR" sz="32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20</a:t>
            </a:r>
            <a:r>
              <a:rPr lang="ko-KR" altLang="en-US" sz="32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세기 아시아에서의 </a:t>
            </a:r>
            <a:r>
              <a:rPr lang="ko-KR" altLang="en-US" sz="40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최대</a:t>
            </a:r>
            <a:r>
              <a:rPr lang="ko-KR" altLang="en-US" sz="3200" dirty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 규모의 전쟁</a:t>
            </a:r>
          </a:p>
        </p:txBody>
      </p:sp>
    </p:spTree>
    <p:extLst>
      <p:ext uri="{BB962C8B-B14F-4D97-AF65-F5344CB8AC3E}">
        <p14:creationId xmlns="" xmlns:p14="http://schemas.microsoft.com/office/powerpoint/2010/main" val="1653538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0" y="0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 rot="5400000">
            <a:off x="-3364805" y="335031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0" y="6734174"/>
            <a:ext cx="9144000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 rot="5400000">
            <a:off x="5636319" y="3369369"/>
            <a:ext cx="6872486" cy="142875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481264" y="6286520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그래픽M" pitchFamily="18" charset="-127"/>
              <a:ea typeface="HY그래픽M" pitchFamily="18" charset="-127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180472248" descr="EMB00000b4c20f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20" y="1412776"/>
            <a:ext cx="5048250" cy="4505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323528" y="332656"/>
            <a:ext cx="2377016" cy="304800"/>
          </a:xfrm>
          <a:prstGeom prst="rect">
            <a:avLst/>
          </a:prstGeom>
          <a:blipFill dpi="0" rotWithShape="1">
            <a:blip r:embed="rId2" cstate="print">
              <a:alphaModFix amt="6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1940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년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r>
              <a:rPr lang="ko-KR" altLang="en-US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태평양전쟁</a:t>
            </a:r>
            <a:r>
              <a:rPr lang="en-US" altLang="ko-KR" sz="2400" dirty="0" smtClean="0">
                <a:solidFill>
                  <a:schemeClr val="bg2">
                    <a:lumMod val="10000"/>
                  </a:schemeClr>
                </a:solidFill>
                <a:latin typeface="타이포_꾸미기 입체빗금" panose="02020503020101020101" pitchFamily="18" charset="-127"/>
                <a:ea typeface="타이포_꾸미기 입체빗금" panose="02020503020101020101" pitchFamily="18" charset="-127"/>
              </a:rPr>
              <a:t> </a:t>
            </a:r>
            <a:endParaRPr lang="ko-KR" altLang="en-US" sz="2400" dirty="0">
              <a:solidFill>
                <a:schemeClr val="bg2">
                  <a:lumMod val="10000"/>
                </a:schemeClr>
              </a:solidFill>
              <a:latin typeface="타이포_꾸미기 입체빗금" panose="02020503020101020101" pitchFamily="18" charset="-127"/>
              <a:ea typeface="타이포_꾸미기 입체빗금" panose="020205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6573507">
            <a:off x="2895834" y="1720741"/>
            <a:ext cx="3352639" cy="278228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235" y="666056"/>
            <a:ext cx="3081149" cy="260987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105431" y="3212976"/>
            <a:ext cx="26356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 smtClean="0">
                <a:latin typeface="1훈하얀고양이 R" panose="02020603020101020101" pitchFamily="18" charset="-127"/>
                <a:ea typeface="1훈하얀고양이 R" panose="02020603020101020101" pitchFamily="18" charset="-127"/>
              </a:rPr>
              <a:t>히로시마 원폭 피해자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535389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 advTm="2000"/>
    </mc:Choice>
    <mc:Fallback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298</Words>
  <Application>Microsoft Office PowerPoint</Application>
  <PresentationFormat>화면 슬라이드 쇼(4:3)</PresentationFormat>
  <Paragraphs>74</Paragraphs>
  <Slides>16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auney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auney</dc:creator>
  <cp:lastModifiedBy>HIYA</cp:lastModifiedBy>
  <cp:revision>68</cp:revision>
  <dcterms:created xsi:type="dcterms:W3CDTF">2013-12-11T22:39:50Z</dcterms:created>
  <dcterms:modified xsi:type="dcterms:W3CDTF">2014-09-29T10:28:01Z</dcterms:modified>
</cp:coreProperties>
</file>