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24"/>
  </p:notesMasterIdLst>
  <p:handoutMasterIdLst>
    <p:handoutMasterId r:id="rId25"/>
  </p:handoutMasterIdLst>
  <p:sldIdLst>
    <p:sldId id="257" r:id="rId2"/>
    <p:sldId id="457" r:id="rId3"/>
    <p:sldId id="396" r:id="rId4"/>
    <p:sldId id="456" r:id="rId5"/>
    <p:sldId id="459" r:id="rId6"/>
    <p:sldId id="403" r:id="rId7"/>
    <p:sldId id="455" r:id="rId8"/>
    <p:sldId id="453" r:id="rId9"/>
    <p:sldId id="460" r:id="rId10"/>
    <p:sldId id="448" r:id="rId11"/>
    <p:sldId id="444" r:id="rId12"/>
    <p:sldId id="424" r:id="rId13"/>
    <p:sldId id="425" r:id="rId14"/>
    <p:sldId id="426" r:id="rId15"/>
    <p:sldId id="429" r:id="rId16"/>
    <p:sldId id="430" r:id="rId17"/>
    <p:sldId id="432" r:id="rId18"/>
    <p:sldId id="434" r:id="rId19"/>
    <p:sldId id="436" r:id="rId20"/>
    <p:sldId id="438" r:id="rId21"/>
    <p:sldId id="437" r:id="rId22"/>
    <p:sldId id="461" r:id="rId23"/>
  </p:sldIdLst>
  <p:sldSz cx="9144000" cy="6858000" type="screen4x3"/>
  <p:notesSz cx="6858000" cy="9144000"/>
  <p:embeddedFontLst>
    <p:embeddedFont>
      <p:font typeface="a대한늬우스L" panose="02020600000000000000" pitchFamily="18" charset="-127"/>
      <p:regular r:id="rId26"/>
    </p:embeddedFont>
    <p:embeddedFont>
      <p:font typeface="나눔고딕 ExtraBold" panose="020D0904000000000000" pitchFamily="50" charset="-127"/>
      <p:bold r:id="rId27"/>
    </p:embeddedFont>
    <p:embeddedFont>
      <p:font typeface="함초롬돋움" panose="02030504000101010101" pitchFamily="18" charset="-127"/>
      <p:regular r:id="rId28"/>
      <p:bold r:id="rId29"/>
    </p:embeddedFont>
    <p:embeddedFont>
      <p:font typeface="배달의민족 주아" panose="02020603020101020101" pitchFamily="18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-윤고딕360" panose="02030504000101010101" pitchFamily="18" charset="-12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나눔스퀘어 ExtraBold" panose="020B0600000101010101" pitchFamily="50" charset="-127"/>
      <p:bold r:id="rId38"/>
    </p:embeddedFont>
    <p:embeddedFont>
      <p:font typeface="나눔스퀘어 Bold" panose="020B0600000101010101" pitchFamily="50" charset="-127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95D"/>
    <a:srgbClr val="FFBE3B"/>
    <a:srgbClr val="E3E3E3"/>
    <a:srgbClr val="F3B825"/>
    <a:srgbClr val="FFC85B"/>
    <a:srgbClr val="FFC247"/>
    <a:srgbClr val="FFD581"/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6" autoAdjust="0"/>
    <p:restoredTop sz="89730" autoAdjust="0"/>
  </p:normalViewPr>
  <p:slideViewPr>
    <p:cSldViewPr snapToGrid="0">
      <p:cViewPr>
        <p:scale>
          <a:sx n="70" d="100"/>
          <a:sy n="70" d="100"/>
        </p:scale>
        <p:origin x="-660" y="-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13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783E6-FBC2-43A4-B04F-71B2AA0A6BCA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878C-5379-4E88-A6B2-76F85E3F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29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26488-E1B1-464F-A3BB-3C88E22697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4D60-7690-498B-A159-5BD8488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Image:</a:t>
            </a:r>
          </a:p>
          <a:p>
            <a:r>
              <a:rPr lang="en-US" dirty="0"/>
              <a:t>Right Click -&gt; Format Background</a:t>
            </a:r>
            <a:r>
              <a:rPr lang="en-US" baseline="0" dirty="0"/>
              <a:t> -&gt; Picture or Texture Fill -&gt; chose your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Image:</a:t>
            </a:r>
          </a:p>
          <a:p>
            <a:r>
              <a:rPr lang="en-US" dirty="0"/>
              <a:t>Right Click -&gt; Format Background</a:t>
            </a:r>
            <a:r>
              <a:rPr lang="en-US" baseline="0" dirty="0"/>
              <a:t> -&gt; Picture or Texture Fill -&gt; chose your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8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6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Image:</a:t>
            </a:r>
          </a:p>
          <a:p>
            <a:r>
              <a:rPr lang="en-US" dirty="0"/>
              <a:t>Right Click -&gt; Format Background</a:t>
            </a:r>
            <a:r>
              <a:rPr lang="en-US" baseline="0" dirty="0"/>
              <a:t> -&gt; Picture or Texture Fill -&gt; chose your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8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실천 현장에서 사람들과 마주할할 때나</a:t>
            </a:r>
            <a:r>
              <a:rPr lang="en-US" altLang="ko-KR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, </a:t>
            </a:r>
            <a:r>
              <a:rPr lang="ko-KR" altLang="en-US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구체적으로 사례관리에서 면담을 진행할 때</a:t>
            </a:r>
            <a:r>
              <a:rPr lang="en-US" altLang="ko-KR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, </a:t>
            </a:r>
          </a:p>
          <a:p>
            <a:pPr fontAlgn="base" latinLnBrk="1"/>
            <a:r>
              <a:rPr lang="ko-KR" altLang="en-US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그 소통과정에서의 기술을 사회복지실천론을 통해 도움을 받을 수 있었습니다</a:t>
            </a:r>
            <a:r>
              <a:rPr lang="en-US" altLang="ko-KR" sz="12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. 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5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r>
              <a:rPr lang="ko-KR" altLang="en-US" smtClean="0"/>
              <a:t>조</a:t>
            </a:r>
            <a:endParaRPr lang="en-US" altLang="ko-KR" smtClean="0"/>
          </a:p>
          <a:p>
            <a:r>
              <a:rPr lang="ko-KR" altLang="en-US" smtClean="0"/>
              <a:t>자원봉사자 사전 교육 부족</a:t>
            </a:r>
            <a:endParaRPr lang="en-US" altLang="ko-KR" smtClean="0"/>
          </a:p>
          <a:p>
            <a:r>
              <a:rPr lang="en-US" altLang="ko-KR" smtClean="0"/>
              <a:t>-&gt;</a:t>
            </a:r>
          </a:p>
          <a:p>
            <a:endParaRPr lang="en-US" altLang="ko-KR" smtClean="0"/>
          </a:p>
          <a:p>
            <a:r>
              <a:rPr lang="ko-KR" altLang="en-US" smtClean="0"/>
              <a:t>기관 내 잦은 인사이동</a:t>
            </a: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Image:</a:t>
            </a:r>
          </a:p>
          <a:p>
            <a:r>
              <a:rPr lang="en-US" dirty="0"/>
              <a:t>Right Click -&gt; Format Background</a:t>
            </a:r>
            <a:r>
              <a:rPr lang="en-US" baseline="0" dirty="0"/>
              <a:t> -&gt; Picture or Texture Fill -&gt; chose your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24D60-7690-498B-A159-5BD8488CEA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663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0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013" y="629880"/>
            <a:ext cx="7647974" cy="868885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2016, Inspirasign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422684"/>
            <a:ext cx="7658100" cy="280987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447372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8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5292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001" y="3429000"/>
            <a:ext cx="304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04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8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5292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4286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8395" y="3429000"/>
            <a:ext cx="4574286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0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8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5292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013" y="629880"/>
            <a:ext cx="7647974" cy="868885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2016, Inspirasign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422684"/>
            <a:ext cx="7658100" cy="280987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3788" y="3036091"/>
            <a:ext cx="1097280" cy="109728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11123" y="3036091"/>
            <a:ext cx="1097280" cy="109728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48458" y="3036091"/>
            <a:ext cx="1097280" cy="109728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85793" y="3036091"/>
            <a:ext cx="1097280" cy="109728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23128" y="3036091"/>
            <a:ext cx="1097280" cy="109728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9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8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5292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013" y="629880"/>
            <a:ext cx="7647974" cy="868885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2016, Inspirasign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9D6B-C410-4CF1-9A58-18677C318B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422684"/>
            <a:ext cx="7658100" cy="280987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47713" y="2028497"/>
            <a:ext cx="24003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71850" y="2028497"/>
            <a:ext cx="24003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95687" y="2028497"/>
            <a:ext cx="2400300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24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8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5292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2016, Inspirasign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9D6B-C410-4CF1-9A58-18677C318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9" r:id="rId2"/>
    <p:sldLayoutId id="2147483786" r:id="rId3"/>
    <p:sldLayoutId id="2147483789" r:id="rId4"/>
    <p:sldLayoutId id="2147483790" r:id="rId5"/>
    <p:sldLayoutId id="2147483791" r:id="rId6"/>
    <p:sldLayoutId id="21474837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8900000">
            <a:off x="4537710" y="1677307"/>
            <a:ext cx="68580" cy="1074290"/>
            <a:chOff x="3530277" y="717630"/>
            <a:chExt cx="64471" cy="2246260"/>
          </a:xfrm>
          <a:solidFill>
            <a:schemeClr val="bg2">
              <a:alpha val="22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530278" y="717630"/>
              <a:ext cx="64470" cy="937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30277" y="1958050"/>
              <a:ext cx="64470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Rectangle 5"/>
          <p:cNvSpPr/>
          <p:nvPr/>
        </p:nvSpPr>
        <p:spPr>
          <a:xfrm rot="2700000">
            <a:off x="4529627" y="1669224"/>
            <a:ext cx="68580" cy="107429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82124" y="2596800"/>
            <a:ext cx="7808161" cy="651904"/>
          </a:xfrm>
        </p:spPr>
        <p:txBody>
          <a:bodyPr>
            <a:normAutofit fontScale="90000"/>
          </a:bodyPr>
          <a:lstStyle/>
          <a:p>
            <a:r>
              <a:rPr lang="ko-KR" altLang="en-US" b="1" smtClean="0">
                <a:solidFill>
                  <a:schemeClr val="accent1"/>
                </a:solidFill>
                <a:ea typeface="나눔스퀘어 Bold" panose="020B0600000101010101" pitchFamily="50" charset="-127"/>
              </a:rPr>
              <a:t>사회복지현장 실습세미나</a:t>
            </a:r>
            <a:endParaRPr lang="en-US" b="1" dirty="0">
              <a:solidFill>
                <a:schemeClr val="accent1"/>
              </a:solidFill>
              <a:ea typeface="나눔스퀘어 Bold" panose="020B0600000101010101" pitchFamily="50" charset="-127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104488" y="4189865"/>
            <a:ext cx="6858000" cy="2324798"/>
          </a:xfrm>
        </p:spPr>
        <p:txBody>
          <a:bodyPr>
            <a:normAutofit/>
          </a:bodyPr>
          <a:lstStyle/>
          <a:p>
            <a:r>
              <a:rPr lang="en-US" altLang="ko-KR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ko-KR" altLang="en-US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 </a:t>
            </a:r>
            <a:r>
              <a:rPr lang="en-US" altLang="ko-KR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  <a:p>
            <a:endParaRPr lang="en-US" altLang="ko-KR" sz="1600" smtClean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sz="16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21616333 </a:t>
            </a:r>
            <a:r>
              <a:rPr lang="ko-KR" altLang="en-US" sz="16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박수경</a:t>
            </a:r>
            <a:endParaRPr lang="en-US" altLang="ko-KR" sz="160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sz="16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21616443 </a:t>
            </a:r>
            <a:r>
              <a:rPr lang="ko-KR" altLang="en-US" sz="16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이수민</a:t>
            </a:r>
            <a:endParaRPr lang="en-US" altLang="ko-KR" sz="1600" smtClean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sz="70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담당교수 </a:t>
            </a:r>
            <a:r>
              <a:rPr lang="en-US" altLang="ko-KR" sz="16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6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김석주</a:t>
            </a:r>
            <a:endParaRPr lang="en-US" sz="160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713676"/>
            <a:ext cx="7770683" cy="144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770684" y="6713676"/>
            <a:ext cx="1373317" cy="144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13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2171692"/>
            <a:ext cx="6343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1. </a:t>
            </a:r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슈퍼바이저와의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원활한 의사소통</a:t>
            </a:r>
            <a:endParaRPr lang="en-US" altLang="ko-KR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2.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사회복지관의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3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대기능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사업 모두에 참여</a:t>
            </a:r>
            <a:endParaRPr lang="en-US" altLang="ko-KR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3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.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수성구연합실습교육을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통해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수성구에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위치한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  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다양한 종합사회복지관들의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사업에 대해 배울 수 있는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기회제공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4.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사례관리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&amp;</a:t>
            </a:r>
            <a:r>
              <a:rPr lang="ko-KR" altLang="en-US" sz="16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프로포절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작성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endParaRPr lang="en-US" altLang="ko-KR" sz="1600" dirty="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en-US" altLang="ko-KR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5. </a:t>
            </a:r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공문서 작성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437" y="1609971"/>
            <a:ext cx="3108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좋았던 점</a:t>
            </a:r>
            <a:endParaRPr lang="en-US" sz="21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3212" y="2053470"/>
            <a:ext cx="1080135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418133" y="2971823"/>
            <a:ext cx="1837121" cy="1597668"/>
          </a:xfrm>
          <a:custGeom>
            <a:avLst/>
            <a:gdLst>
              <a:gd name="T0" fmla="*/ 138 w 198"/>
              <a:gd name="T1" fmla="*/ 51 h 172"/>
              <a:gd name="T2" fmla="*/ 155 w 198"/>
              <a:gd name="T3" fmla="*/ 39 h 172"/>
              <a:gd name="T4" fmla="*/ 144 w 198"/>
              <a:gd name="T5" fmla="*/ 56 h 172"/>
              <a:gd name="T6" fmla="*/ 104 w 198"/>
              <a:gd name="T7" fmla="*/ 70 h 172"/>
              <a:gd name="T8" fmla="*/ 84 w 198"/>
              <a:gd name="T9" fmla="*/ 89 h 172"/>
              <a:gd name="T10" fmla="*/ 81 w 198"/>
              <a:gd name="T11" fmla="*/ 82 h 172"/>
              <a:gd name="T12" fmla="*/ 117 w 198"/>
              <a:gd name="T13" fmla="*/ 72 h 172"/>
              <a:gd name="T14" fmla="*/ 140 w 198"/>
              <a:gd name="T15" fmla="*/ 102 h 172"/>
              <a:gd name="T16" fmla="*/ 133 w 198"/>
              <a:gd name="T17" fmla="*/ 103 h 172"/>
              <a:gd name="T18" fmla="*/ 137 w 198"/>
              <a:gd name="T19" fmla="*/ 68 h 172"/>
              <a:gd name="T20" fmla="*/ 121 w 198"/>
              <a:gd name="T21" fmla="*/ 101 h 172"/>
              <a:gd name="T22" fmla="*/ 77 w 198"/>
              <a:gd name="T23" fmla="*/ 57 h 172"/>
              <a:gd name="T24" fmla="*/ 124 w 198"/>
              <a:gd name="T25" fmla="*/ 60 h 172"/>
              <a:gd name="T26" fmla="*/ 127 w 198"/>
              <a:gd name="T27" fmla="*/ 51 h 172"/>
              <a:gd name="T28" fmla="*/ 71 w 198"/>
              <a:gd name="T29" fmla="*/ 107 h 172"/>
              <a:gd name="T30" fmla="*/ 122 w 198"/>
              <a:gd name="T31" fmla="*/ 114 h 172"/>
              <a:gd name="T32" fmla="*/ 122 w 198"/>
              <a:gd name="T33" fmla="*/ 120 h 172"/>
              <a:gd name="T34" fmla="*/ 178 w 198"/>
              <a:gd name="T35" fmla="*/ 170 h 172"/>
              <a:gd name="T36" fmla="*/ 179 w 198"/>
              <a:gd name="T37" fmla="*/ 170 h 172"/>
              <a:gd name="T38" fmla="*/ 190 w 198"/>
              <a:gd name="T39" fmla="*/ 163 h 172"/>
              <a:gd name="T40" fmla="*/ 189 w 198"/>
              <a:gd name="T41" fmla="*/ 159 h 172"/>
              <a:gd name="T42" fmla="*/ 190 w 198"/>
              <a:gd name="T43" fmla="*/ 153 h 172"/>
              <a:gd name="T44" fmla="*/ 198 w 198"/>
              <a:gd name="T45" fmla="*/ 132 h 172"/>
              <a:gd name="T46" fmla="*/ 170 w 198"/>
              <a:gd name="T47" fmla="*/ 125 h 172"/>
              <a:gd name="T48" fmla="*/ 186 w 198"/>
              <a:gd name="T49" fmla="*/ 20 h 172"/>
              <a:gd name="T50" fmla="*/ 12 w 198"/>
              <a:gd name="T51" fmla="*/ 125 h 172"/>
              <a:gd name="T52" fmla="*/ 140 w 198"/>
              <a:gd name="T53" fmla="*/ 146 h 172"/>
              <a:gd name="T54" fmla="*/ 0 w 198"/>
              <a:gd name="T55" fmla="*/ 132 h 172"/>
              <a:gd name="T56" fmla="*/ 14 w 198"/>
              <a:gd name="T57" fmla="*/ 0 h 172"/>
              <a:gd name="T58" fmla="*/ 198 w 198"/>
              <a:gd name="T59" fmla="*/ 14 h 172"/>
              <a:gd name="T60" fmla="*/ 22 w 198"/>
              <a:gd name="T61" fmla="*/ 16 h 172"/>
              <a:gd name="T62" fmla="*/ 22 w 198"/>
              <a:gd name="T63" fmla="*/ 8 h 172"/>
              <a:gd name="T64" fmla="*/ 33 w 198"/>
              <a:gd name="T65" fmla="*/ 12 h 172"/>
              <a:gd name="T66" fmla="*/ 41 w 198"/>
              <a:gd name="T67" fmla="*/ 12 h 172"/>
              <a:gd name="T68" fmla="*/ 33 w 198"/>
              <a:gd name="T69" fmla="*/ 12 h 172"/>
              <a:gd name="T70" fmla="*/ 52 w 198"/>
              <a:gd name="T71" fmla="*/ 16 h 172"/>
              <a:gd name="T72" fmla="*/ 52 w 198"/>
              <a:gd name="T73" fmla="*/ 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72">
                <a:moveTo>
                  <a:pt x="117" y="72"/>
                </a:moveTo>
                <a:cubicBezTo>
                  <a:pt x="138" y="51"/>
                  <a:pt x="138" y="51"/>
                  <a:pt x="138" y="51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87" y="88"/>
                  <a:pt x="87" y="88"/>
                  <a:pt x="87" y="88"/>
                </a:cubicBezTo>
                <a:cubicBezTo>
                  <a:pt x="86" y="88"/>
                  <a:pt x="85" y="89"/>
                  <a:pt x="84" y="89"/>
                </a:cubicBezTo>
                <a:cubicBezTo>
                  <a:pt x="83" y="89"/>
                  <a:pt x="82" y="88"/>
                  <a:pt x="81" y="88"/>
                </a:cubicBezTo>
                <a:cubicBezTo>
                  <a:pt x="80" y="86"/>
                  <a:pt x="80" y="84"/>
                  <a:pt x="81" y="82"/>
                </a:cubicBezTo>
                <a:cubicBezTo>
                  <a:pt x="104" y="59"/>
                  <a:pt x="104" y="59"/>
                  <a:pt x="104" y="59"/>
                </a:cubicBezTo>
                <a:lnTo>
                  <a:pt x="117" y="72"/>
                </a:lnTo>
                <a:close/>
                <a:moveTo>
                  <a:pt x="190" y="153"/>
                </a:moveTo>
                <a:cubicBezTo>
                  <a:pt x="150" y="113"/>
                  <a:pt x="140" y="102"/>
                  <a:pt x="140" y="102"/>
                </a:cubicBezTo>
                <a:cubicBezTo>
                  <a:pt x="138" y="101"/>
                  <a:pt x="135" y="101"/>
                  <a:pt x="134" y="102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91"/>
                  <a:pt x="140" y="79"/>
                  <a:pt x="137" y="68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1" y="85"/>
                  <a:pt x="128" y="94"/>
                  <a:pt x="121" y="101"/>
                </a:cubicBezTo>
                <a:cubicBezTo>
                  <a:pt x="109" y="113"/>
                  <a:pt x="89" y="113"/>
                  <a:pt x="76" y="101"/>
                </a:cubicBezTo>
                <a:cubicBezTo>
                  <a:pt x="64" y="89"/>
                  <a:pt x="64" y="69"/>
                  <a:pt x="77" y="57"/>
                </a:cubicBezTo>
                <a:cubicBezTo>
                  <a:pt x="89" y="44"/>
                  <a:pt x="109" y="45"/>
                  <a:pt x="121" y="57"/>
                </a:cubicBezTo>
                <a:cubicBezTo>
                  <a:pt x="122" y="58"/>
                  <a:pt x="123" y="59"/>
                  <a:pt x="124" y="60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29" y="53"/>
                  <a:pt x="128" y="52"/>
                  <a:pt x="127" y="51"/>
                </a:cubicBezTo>
                <a:cubicBezTo>
                  <a:pt x="111" y="35"/>
                  <a:pt x="86" y="35"/>
                  <a:pt x="71" y="51"/>
                </a:cubicBezTo>
                <a:cubicBezTo>
                  <a:pt x="55" y="66"/>
                  <a:pt x="55" y="92"/>
                  <a:pt x="71" y="107"/>
                </a:cubicBezTo>
                <a:cubicBezTo>
                  <a:pt x="84" y="121"/>
                  <a:pt x="105" y="122"/>
                  <a:pt x="121" y="112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0" y="116"/>
                  <a:pt x="120" y="118"/>
                  <a:pt x="122" y="120"/>
                </a:cubicBezTo>
                <a:cubicBezTo>
                  <a:pt x="161" y="159"/>
                  <a:pt x="172" y="170"/>
                  <a:pt x="172" y="170"/>
                </a:cubicBezTo>
                <a:cubicBezTo>
                  <a:pt x="174" y="172"/>
                  <a:pt x="176" y="172"/>
                  <a:pt x="178" y="170"/>
                </a:cubicBezTo>
                <a:cubicBezTo>
                  <a:pt x="178" y="170"/>
                  <a:pt x="178" y="170"/>
                  <a:pt x="178" y="17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0" y="171"/>
                  <a:pt x="181" y="171"/>
                  <a:pt x="182" y="170"/>
                </a:cubicBezTo>
                <a:cubicBezTo>
                  <a:pt x="190" y="163"/>
                  <a:pt x="190" y="163"/>
                  <a:pt x="190" y="163"/>
                </a:cubicBezTo>
                <a:cubicBezTo>
                  <a:pt x="191" y="162"/>
                  <a:pt x="191" y="160"/>
                  <a:pt x="190" y="159"/>
                </a:cubicBezTo>
                <a:cubicBezTo>
                  <a:pt x="189" y="159"/>
                  <a:pt x="189" y="159"/>
                  <a:pt x="189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91" y="157"/>
                  <a:pt x="191" y="154"/>
                  <a:pt x="190" y="153"/>
                </a:cubicBezTo>
                <a:close/>
                <a:moveTo>
                  <a:pt x="198" y="14"/>
                </a:moveTo>
                <a:cubicBezTo>
                  <a:pt x="198" y="132"/>
                  <a:pt x="198" y="132"/>
                  <a:pt x="198" y="132"/>
                </a:cubicBezTo>
                <a:cubicBezTo>
                  <a:pt x="198" y="138"/>
                  <a:pt x="195" y="142"/>
                  <a:pt x="190" y="145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7" y="146"/>
                  <a:pt x="0" y="140"/>
                  <a:pt x="0" y="13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92" y="0"/>
                  <a:pt x="198" y="7"/>
                  <a:pt x="198" y="14"/>
                </a:cubicBezTo>
                <a:close/>
                <a:moveTo>
                  <a:pt x="17" y="12"/>
                </a:moveTo>
                <a:cubicBezTo>
                  <a:pt x="17" y="14"/>
                  <a:pt x="19" y="16"/>
                  <a:pt x="22" y="16"/>
                </a:cubicBezTo>
                <a:cubicBezTo>
                  <a:pt x="24" y="16"/>
                  <a:pt x="26" y="14"/>
                  <a:pt x="26" y="12"/>
                </a:cubicBezTo>
                <a:cubicBezTo>
                  <a:pt x="26" y="10"/>
                  <a:pt x="24" y="8"/>
                  <a:pt x="22" y="8"/>
                </a:cubicBezTo>
                <a:cubicBezTo>
                  <a:pt x="19" y="8"/>
                  <a:pt x="17" y="10"/>
                  <a:pt x="17" y="12"/>
                </a:cubicBezTo>
                <a:close/>
                <a:moveTo>
                  <a:pt x="33" y="12"/>
                </a:moveTo>
                <a:cubicBezTo>
                  <a:pt x="33" y="14"/>
                  <a:pt x="35" y="16"/>
                  <a:pt x="37" y="16"/>
                </a:cubicBezTo>
                <a:cubicBezTo>
                  <a:pt x="39" y="16"/>
                  <a:pt x="41" y="14"/>
                  <a:pt x="41" y="12"/>
                </a:cubicBezTo>
                <a:cubicBezTo>
                  <a:pt x="41" y="10"/>
                  <a:pt x="39" y="8"/>
                  <a:pt x="37" y="8"/>
                </a:cubicBezTo>
                <a:cubicBezTo>
                  <a:pt x="35" y="8"/>
                  <a:pt x="33" y="10"/>
                  <a:pt x="33" y="12"/>
                </a:cubicBezTo>
                <a:close/>
                <a:moveTo>
                  <a:pt x="48" y="12"/>
                </a:moveTo>
                <a:cubicBezTo>
                  <a:pt x="48" y="14"/>
                  <a:pt x="50" y="16"/>
                  <a:pt x="52" y="16"/>
                </a:cubicBezTo>
                <a:cubicBezTo>
                  <a:pt x="55" y="16"/>
                  <a:pt x="57" y="14"/>
                  <a:pt x="57" y="12"/>
                </a:cubicBezTo>
                <a:cubicBezTo>
                  <a:pt x="57" y="10"/>
                  <a:pt x="55" y="8"/>
                  <a:pt x="52" y="8"/>
                </a:cubicBezTo>
                <a:cubicBezTo>
                  <a:pt x="50" y="8"/>
                  <a:pt x="48" y="10"/>
                  <a:pt x="48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677" y="5410697"/>
            <a:ext cx="3108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아쉬웠던 점</a:t>
            </a:r>
            <a:endParaRPr lang="en-US" sz="21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3" name="Straight Connector 7"/>
          <p:cNvCxnSpPr/>
          <p:nvPr/>
        </p:nvCxnSpPr>
        <p:spPr>
          <a:xfrm flipV="1">
            <a:off x="2824777" y="5826195"/>
            <a:ext cx="1438274" cy="1263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09580" y="5998498"/>
            <a:ext cx="617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-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사례관리 가정방문 후 또 다시 외로움을 느끼실 대상자에 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대한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염려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737127" y="468437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활동 평가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6" name="Straight Connector 16"/>
          <p:cNvCxnSpPr/>
          <p:nvPr/>
        </p:nvCxnSpPr>
        <p:spPr>
          <a:xfrm>
            <a:off x="2486603" y="1245401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773" y="201370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79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88670" y="5486103"/>
            <a:ext cx="6858000" cy="912495"/>
          </a:xfrm>
        </p:spPr>
        <p:txBody>
          <a:bodyPr>
            <a:noAutofit/>
          </a:bodyPr>
          <a:lstStyle/>
          <a:p>
            <a:pPr algn="r"/>
            <a:r>
              <a:rPr lang="ko-KR" altLang="en-US" sz="5400" b="1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사회복지현장에 대하여</a:t>
            </a:r>
            <a:endParaRPr lang="en-US" sz="5400" b="1" dirty="0">
              <a:solidFill>
                <a:schemeClr val="accent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88670" y="6334093"/>
            <a:ext cx="6858000" cy="258815"/>
          </a:xfrm>
        </p:spPr>
        <p:txBody>
          <a:bodyPr>
            <a:noAutofit/>
          </a:bodyPr>
          <a:lstStyle/>
          <a:p>
            <a:pPr algn="r"/>
            <a:r>
              <a:rPr lang="ko-KR" altLang="en-US" sz="18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이론</a:t>
            </a:r>
            <a:r>
              <a:rPr lang="en-US" altLang="ko-KR" sz="18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교과목</a:t>
            </a:r>
            <a:r>
              <a:rPr lang="en-US" altLang="ko-KR" sz="18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80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현장 비판</a:t>
            </a:r>
            <a:endParaRPr lang="en-US" altLang="ko-KR" sz="1800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713676"/>
            <a:ext cx="7770683" cy="144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770684" y="5486400"/>
            <a:ext cx="1373317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7258" y="5710535"/>
            <a:ext cx="11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#2</a:t>
            </a:r>
            <a:endParaRPr lang="en-US" altLang="ko-KR" sz="54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>
            <a:norm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사회복지이론과 현장실습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>
            <a:off x="4807131" y="2030994"/>
            <a:ext cx="4049486" cy="3886480"/>
          </a:xfrm>
          <a:prstGeom prst="triangle">
            <a:avLst>
              <a:gd name="adj" fmla="val 48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6378" y="3296172"/>
            <a:ext cx="42584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인간을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근본적으로 자기 실현을 위해 노력하는 존재로 규정하며</a:t>
            </a:r>
            <a:r>
              <a:rPr lang="en-US" altLang="ko-KR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</a:p>
          <a:p>
            <a:r>
              <a:rPr lang="ko-KR" altLang="en-US" b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인간의 모든 행위에는 동기가 있다고 봄</a:t>
            </a:r>
            <a:r>
              <a:rPr lang="en-US" altLang="ko-KR" b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r>
              <a:rPr lang="en-US" altLang="ko-KR" sz="3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en-US" altLang="ko-KR" sz="6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8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삶의 동기 및 완성에 </a:t>
            </a:r>
            <a:r>
              <a:rPr lang="ko-KR" altLang="en-US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욕구의 위계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주장</a:t>
            </a:r>
            <a:r>
              <a:rPr lang="en-US" altLang="ko-KR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8" name="사다리꼴 17"/>
          <p:cNvSpPr/>
          <p:nvPr/>
        </p:nvSpPr>
        <p:spPr>
          <a:xfrm>
            <a:off x="4767397" y="5133703"/>
            <a:ext cx="4089220" cy="783771"/>
          </a:xfrm>
          <a:prstGeom prst="trapezoid">
            <a:avLst>
              <a:gd name="adj" fmla="val 5265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다리꼴 18"/>
          <p:cNvSpPr/>
          <p:nvPr/>
        </p:nvSpPr>
        <p:spPr>
          <a:xfrm>
            <a:off x="5183230" y="4341629"/>
            <a:ext cx="3240000" cy="783771"/>
          </a:xfrm>
          <a:prstGeom prst="trapezoid">
            <a:avLst>
              <a:gd name="adj" fmla="val 52730"/>
            </a:avLst>
          </a:prstGeom>
          <a:solidFill>
            <a:srgbClr val="FFB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 19"/>
          <p:cNvSpPr/>
          <p:nvPr/>
        </p:nvSpPr>
        <p:spPr>
          <a:xfrm>
            <a:off x="5587044" y="3566157"/>
            <a:ext cx="2422800" cy="783775"/>
          </a:xfrm>
          <a:prstGeom prst="trapezoid">
            <a:avLst>
              <a:gd name="adj" fmla="val 52655"/>
            </a:avLst>
          </a:prstGeom>
          <a:solidFill>
            <a:srgbClr val="FFC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다리꼴 20"/>
          <p:cNvSpPr/>
          <p:nvPr/>
        </p:nvSpPr>
        <p:spPr>
          <a:xfrm>
            <a:off x="5995732" y="2782389"/>
            <a:ext cx="1605600" cy="783771"/>
          </a:xfrm>
          <a:prstGeom prst="trapezoid">
            <a:avLst>
              <a:gd name="adj" fmla="val 52655"/>
            </a:avLst>
          </a:prstGeom>
          <a:solidFill>
            <a:srgbClr val="FFD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526314" y="5357281"/>
            <a:ext cx="1047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생리적 욕구</a:t>
            </a:r>
            <a:endParaRPr lang="en-US" altLang="ko-KR" sz="14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58562" y="4579627"/>
            <a:ext cx="1047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안전의 욕구</a:t>
            </a:r>
            <a:endParaRPr lang="en-US" altLang="ko-KR" sz="14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351415" y="3804155"/>
            <a:ext cx="1582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소속과 애정의 욕구</a:t>
            </a:r>
            <a:endParaRPr lang="en-US" altLang="ko-KR" sz="14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78135" y="3020385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자기존중 욕구</a:t>
            </a:r>
            <a:endParaRPr lang="en-US" altLang="ko-KR" sz="14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179590" y="2337709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자아실현 욕구</a:t>
            </a:r>
            <a:endParaRPr lang="en-US" altLang="ko-KR" sz="14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680536" y="6039523"/>
            <a:ext cx="20152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Maslow</a:t>
            </a:r>
            <a:r>
              <a:rPr lang="ko-KR" altLang="en-US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</a:t>
            </a:r>
            <a:r>
              <a:rPr lang="en-US" altLang="ko-KR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욕구 </a:t>
            </a:r>
            <a:r>
              <a:rPr lang="en-US" altLang="ko-KR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1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단계</a:t>
            </a:r>
            <a:endParaRPr lang="en-US" altLang="ko-KR" sz="15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570" flipH="1">
            <a:off x="6482921" y="2840933"/>
            <a:ext cx="3053845" cy="3053845"/>
          </a:xfrm>
          <a:prstGeom prst="rect">
            <a:avLst/>
          </a:prstGeom>
        </p:spPr>
      </p:pic>
      <p:sp>
        <p:nvSpPr>
          <p:cNvPr id="29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 욕구 단계 이론 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0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6378" y="2669474"/>
            <a:ext cx="3524454" cy="461665"/>
          </a:xfrm>
          <a:prstGeom prst="rect">
            <a:avLst/>
          </a:prstGeom>
          <a:solidFill>
            <a:srgbClr val="FFC85B"/>
          </a:solidFill>
        </p:spPr>
        <p:txBody>
          <a:bodyPr wrap="square" rtlCol="0">
            <a:spAutoFit/>
          </a:bodyPr>
          <a:lstStyle/>
          <a:p>
            <a:r>
              <a:rPr lang="en-US" altLang="ko-KR" sz="2400" smtClean="0">
                <a:latin typeface="나눔스퀘어 Bold"/>
                <a:ea typeface="나눔스퀘어 Bold"/>
              </a:rPr>
              <a:t>① </a:t>
            </a:r>
            <a:r>
              <a:rPr lang="en-US" altLang="ko-KR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Maslow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욕구 단계 이론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8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/>
          <a:lstStyle/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사회복지이론과 현장실습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2950" y="1474937"/>
            <a:ext cx="7658100" cy="327738"/>
          </a:xfrm>
        </p:spPr>
        <p:txBody>
          <a:bodyPr/>
          <a:lstStyle/>
          <a:p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욕구 단계 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이론 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05129"/>
              </p:ext>
            </p:extLst>
          </p:nvPr>
        </p:nvGraphicFramePr>
        <p:xfrm>
          <a:off x="2091420" y="2187408"/>
          <a:ext cx="4938882" cy="3867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매슬로우</a:t>
                      </a:r>
                      <a:endParaRPr lang="en-US" altLang="ko-KR" b="1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b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</a:t>
                      </a:r>
                      <a:r>
                        <a:rPr lang="ko-KR" altLang="en-US" b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대 욕구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청곡</a:t>
                      </a:r>
                      <a:endParaRPr lang="en-US" altLang="ko-KR" b="1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종합사회복지관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자기실현의 </a:t>
                      </a:r>
                      <a:endParaRPr lang="en-US" altLang="ko-KR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욕구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자아존중의 </a:t>
                      </a:r>
                      <a:endParaRPr lang="en-US" altLang="ko-KR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욕구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소속과 애정에 대한 욕구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4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안전의 욕구</a:t>
                      </a:r>
                      <a:endParaRPr lang="ko-KR" altLang="en-US" b="1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생리적 욕구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5" y="4189229"/>
            <a:ext cx="750741" cy="5136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5" y="4820111"/>
            <a:ext cx="750741" cy="5136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5" y="5450993"/>
            <a:ext cx="750741" cy="513618"/>
          </a:xfrm>
          <a:prstGeom prst="rect">
            <a:avLst/>
          </a:prstGeom>
        </p:spPr>
      </p:pic>
      <p:sp>
        <p:nvSpPr>
          <p:cNvPr id="18" name="왼쪽 대괄호 17"/>
          <p:cNvSpPr/>
          <p:nvPr/>
        </p:nvSpPr>
        <p:spPr>
          <a:xfrm>
            <a:off x="1857334" y="4288419"/>
            <a:ext cx="234086" cy="161672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/>
          <a:lstStyle/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사회복지이론과 현장실습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욕구 단계 이론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2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" y="4841359"/>
            <a:ext cx="477981" cy="47798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" y="5393022"/>
            <a:ext cx="477981" cy="47798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27" y="4846801"/>
            <a:ext cx="477981" cy="47798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4" y="4846801"/>
            <a:ext cx="477981" cy="4779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9" y="2547308"/>
            <a:ext cx="1488919" cy="14889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3123" y="4145087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b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안전의 욕구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840145" y="4942069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안부전화서비스</a:t>
            </a:r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2486122"/>
            <a:ext cx="1611289" cy="161128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263331" y="4169392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b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소속과 애정에 대한 욕구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673072" y="494180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사회교육 프로그램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084870" y="4915041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경로 식당 운영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142578" y="5447346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푸드뱅크 사업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42578" y="416939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b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생리적 욕구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2" y="2364249"/>
            <a:ext cx="1671978" cy="16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2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/>
          <a:lstStyle/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사회복지이론과 현장실습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537" y="3489747"/>
            <a:ext cx="425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어떠한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특정 상황을 파악하여</a:t>
            </a:r>
            <a:endParaRPr lang="en-US" altLang="ko-KR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문제로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정의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내리고</a:t>
            </a:r>
            <a:r>
              <a:rPr lang="en-US" altLang="ko-KR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endParaRPr lang="en-US" altLang="ko-KR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이를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해결하기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위한 대안을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창출하는 과정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42" y="2025700"/>
            <a:ext cx="3730336" cy="3730336"/>
          </a:xfrm>
          <a:prstGeom prst="rect">
            <a:avLst/>
          </a:prstGeom>
        </p:spPr>
      </p:pic>
      <p:cxnSp>
        <p:nvCxnSpPr>
          <p:cNvPr id="9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문제해결이론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642" y="4999214"/>
            <a:ext cx="88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문제 지향</a:t>
            </a:r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985710" y="4870780"/>
            <a:ext cx="920507" cy="531792"/>
            <a:chOff x="5192319" y="3204320"/>
            <a:chExt cx="1376384" cy="45299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5192319" y="3204320"/>
              <a:ext cx="1362881" cy="452999"/>
            </a:xfrm>
            <a:prstGeom prst="roundRect">
              <a:avLst>
                <a:gd name="adj" fmla="val 34851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37897" y="3230277"/>
              <a:ext cx="1330806" cy="39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문제 규정</a:t>
              </a:r>
              <a:r>
                <a:rPr lang="en-US" altLang="ko-KR" sz="120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&amp;</a:t>
              </a:r>
              <a:r>
                <a:rPr lang="ko-KR" altLang="en-US" sz="120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형성</a:t>
              </a:r>
              <a:endParaRPr lang="ko-KR" altLang="en-US" sz="120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23493" y="4912641"/>
            <a:ext cx="87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 대안 창출</a:t>
            </a:r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6130" y="4995414"/>
            <a:ext cx="885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의사 결정</a:t>
            </a:r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4196" y="4876798"/>
            <a:ext cx="110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해결책 </a:t>
            </a:r>
            <a:endParaRPr lang="en-US" altLang="ko-KR" sz="120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r>
              <a:rPr lang="en-US" altLang="ko-KR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&amp; </a:t>
            </a:r>
            <a:r>
              <a:rPr lang="ko-KR" altLang="en-US" sz="12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검</a:t>
            </a:r>
            <a:r>
              <a:rPr lang="ko-KR" altLang="en-US" sz="12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증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61537" y="4870780"/>
            <a:ext cx="911476" cy="531792"/>
          </a:xfrm>
          <a:prstGeom prst="roundRect">
            <a:avLst>
              <a:gd name="adj" fmla="val 3485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003597" y="4870780"/>
            <a:ext cx="911476" cy="531792"/>
          </a:xfrm>
          <a:prstGeom prst="roundRect">
            <a:avLst>
              <a:gd name="adj" fmla="val 3485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4020609" y="4870780"/>
            <a:ext cx="911476" cy="531792"/>
          </a:xfrm>
          <a:prstGeom prst="roundRect">
            <a:avLst>
              <a:gd name="adj" fmla="val 3485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052575" y="4870780"/>
            <a:ext cx="911476" cy="531792"/>
          </a:xfrm>
          <a:prstGeom prst="roundRect">
            <a:avLst>
              <a:gd name="adj" fmla="val 3485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216" y="2680221"/>
            <a:ext cx="3524454" cy="461665"/>
          </a:xfrm>
          <a:prstGeom prst="rect">
            <a:avLst/>
          </a:prstGeom>
          <a:solidFill>
            <a:srgbClr val="FFC85B"/>
          </a:solidFill>
        </p:spPr>
        <p:txBody>
          <a:bodyPr wrap="square" rtlCol="0">
            <a:spAutoFit/>
          </a:bodyPr>
          <a:lstStyle/>
          <a:p>
            <a:r>
              <a:rPr lang="en-US" altLang="ko-KR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②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문제해결이론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4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/>
          <a:lstStyle/>
          <a:p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사회복지이론과 현장실습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297" y="2881996"/>
            <a:ext cx="28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사례관리의 전반적인 과정</a:t>
            </a:r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011" y="2170042"/>
            <a:ext cx="67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적용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811189" y="2170042"/>
            <a:ext cx="557349" cy="369332"/>
          </a:xfrm>
          <a:prstGeom prst="rightArrow">
            <a:avLst/>
          </a:prstGeom>
          <a:solidFill>
            <a:srgbClr val="FFB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문제해결이론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3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6167" y="2866768"/>
            <a:ext cx="28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실천을 위한 사업 진행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6949" y="5359217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latinLnBrk="1">
              <a:defRPr/>
            </a:pPr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시지동 </a:t>
            </a:r>
            <a:endParaRPr lang="en-US" altLang="ko-KR">
              <a:latin typeface="a대한늬우스L" panose="02020600000000000000" pitchFamily="18" charset="-127"/>
              <a:ea typeface="a대한늬우스L" panose="02020600000000000000" pitchFamily="18" charset="-127"/>
            </a:endParaRPr>
          </a:p>
          <a:p>
            <a:pPr lvl="0" algn="ctr" latinLnBrk="1">
              <a:defRPr/>
            </a:pPr>
            <a:endParaRPr lang="en-US" altLang="ko-KR" sz="500">
              <a:latin typeface="a대한늬우스L" panose="02020600000000000000" pitchFamily="18" charset="-127"/>
              <a:ea typeface="a대한늬우스L" panose="02020600000000000000" pitchFamily="18" charset="-127"/>
            </a:endParaRPr>
          </a:p>
          <a:p>
            <a:pPr lvl="0" algn="ctr" latinLnBrk="1">
              <a:defRPr/>
            </a:pPr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김영철</a:t>
            </a:r>
            <a:r>
              <a:rPr lang="en-US" altLang="ko-KR">
                <a:latin typeface="a대한늬우스L" panose="02020600000000000000" pitchFamily="18" charset="-127"/>
                <a:ea typeface="a대한늬우스L" panose="02020600000000000000" pitchFamily="18" charset="-127"/>
              </a:rPr>
              <a:t>(</a:t>
            </a:r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가명</a:t>
            </a:r>
            <a:r>
              <a:rPr lang="en-US" altLang="ko-KR">
                <a:latin typeface="a대한늬우스L" panose="02020600000000000000" pitchFamily="18" charset="-127"/>
                <a:ea typeface="a대한늬우스L" panose="02020600000000000000" pitchFamily="18" charset="-127"/>
              </a:rPr>
              <a:t>)</a:t>
            </a:r>
          </a:p>
          <a:p>
            <a:pPr lvl="0" algn="ctr" latinLnBrk="1">
              <a:defRPr/>
            </a:pPr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할아버지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128447" y="53592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저장강박행동 수반문제</a:t>
            </a:r>
            <a:endParaRPr lang="en-US" altLang="ko-KR">
              <a:latin typeface="a대한늬우스L" panose="02020600000000000000" pitchFamily="18" charset="-127"/>
              <a:ea typeface="a대한늬우스L" panose="02020600000000000000" pitchFamily="18" charset="-127"/>
            </a:endParaRPr>
          </a:p>
          <a:p>
            <a:pPr algn="ctr"/>
            <a:r>
              <a:rPr lang="ko-KR" altLang="en-US">
                <a:latin typeface="a대한늬우스L" panose="02020600000000000000" pitchFamily="18" charset="-127"/>
                <a:ea typeface="a대한늬우스L" panose="02020600000000000000" pitchFamily="18" charset="-127"/>
              </a:rPr>
              <a:t>해결프로그램</a:t>
            </a:r>
            <a:endParaRPr lang="en-US" altLang="ko-KR">
              <a:latin typeface="a대한늬우스L" panose="02020600000000000000" pitchFamily="18" charset="-127"/>
              <a:ea typeface="a대한늬우스L" panose="02020600000000000000" pitchFamily="18" charset="-127"/>
            </a:endParaRPr>
          </a:p>
          <a:p>
            <a:pPr algn="ctr"/>
            <a:r>
              <a:rPr lang="en-US" altLang="ko-KR" b="1">
                <a:latin typeface="a대한늬우스L" panose="02020600000000000000" pitchFamily="18" charset="-127"/>
                <a:ea typeface="a대한늬우스L" panose="02020600000000000000" pitchFamily="18" charset="-127"/>
              </a:rPr>
              <a:t>‘</a:t>
            </a:r>
            <a:r>
              <a:rPr lang="ko-KR" altLang="en-US" b="1">
                <a:latin typeface="a대한늬우스L" panose="02020600000000000000" pitchFamily="18" charset="-127"/>
                <a:ea typeface="a대한늬우스L" panose="02020600000000000000" pitchFamily="18" charset="-127"/>
              </a:rPr>
              <a:t>우리집이 살아났다</a:t>
            </a:r>
            <a:r>
              <a:rPr lang="en-US" altLang="ko-KR" b="1">
                <a:latin typeface="a대한늬우스L" panose="02020600000000000000" pitchFamily="18" charset="-127"/>
                <a:ea typeface="a대한늬우스L" panose="02020600000000000000" pitchFamily="18" charset="-127"/>
              </a:rPr>
              <a:t>’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36" y="3533302"/>
            <a:ext cx="1647441" cy="164744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55" y="3533302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"/>
          <p:cNvSpPr/>
          <p:nvPr/>
        </p:nvSpPr>
        <p:spPr>
          <a:xfrm>
            <a:off x="5942819" y="3819197"/>
            <a:ext cx="3201181" cy="3038803"/>
          </a:xfrm>
          <a:custGeom>
            <a:avLst/>
            <a:gdLst>
              <a:gd name="connsiteX0" fmla="*/ 1947639 w 3235926"/>
              <a:gd name="connsiteY0" fmla="*/ 0 h 3244845"/>
              <a:gd name="connsiteX1" fmla="*/ 3235926 w 3235926"/>
              <a:gd name="connsiteY1" fmla="*/ 1288287 h 3244845"/>
              <a:gd name="connsiteX2" fmla="*/ 3235926 w 3235926"/>
              <a:gd name="connsiteY2" fmla="*/ 3244845 h 3244845"/>
              <a:gd name="connsiteX3" fmla="*/ 1297207 w 3235926"/>
              <a:gd name="connsiteY3" fmla="*/ 3244845 h 3244845"/>
              <a:gd name="connsiteX4" fmla="*/ 0 w 3235926"/>
              <a:gd name="connsiteY4" fmla="*/ 1947638 h 324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926" h="3244845">
                <a:moveTo>
                  <a:pt x="1947639" y="0"/>
                </a:moveTo>
                <a:lnTo>
                  <a:pt x="3235926" y="1288287"/>
                </a:lnTo>
                <a:lnTo>
                  <a:pt x="3235926" y="3244845"/>
                </a:lnTo>
                <a:lnTo>
                  <a:pt x="1297207" y="3244845"/>
                </a:lnTo>
                <a:lnTo>
                  <a:pt x="0" y="1947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742950" y="3518946"/>
            <a:ext cx="56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사회복지실천 과정에서</a:t>
            </a:r>
            <a:r>
              <a:rPr lang="en-US" altLang="ko-KR" sz="20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다양한 </a:t>
            </a:r>
            <a:r>
              <a:rPr lang="ko-KR" altLang="en-US" sz="20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클라이언트를 </a:t>
            </a:r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만나고</a:t>
            </a:r>
            <a:r>
              <a:rPr lang="en-US" altLang="ko-KR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</a:t>
            </a:r>
          </a:p>
          <a:p>
            <a:pPr fontAlgn="base" latinLnBrk="1"/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전문적으로 서비스를 제공하고 원조하는 </a:t>
            </a:r>
            <a:r>
              <a:rPr lang="ko-KR" altLang="en-US" sz="20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데 </a:t>
            </a:r>
            <a:r>
              <a:rPr lang="ko-KR" altLang="en-US" sz="20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있어 </a:t>
            </a:r>
            <a:endParaRPr lang="en-US" altLang="ko-KR" sz="200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fontAlgn="base" latinLnBrk="1"/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필요로 하는 기본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이론</a:t>
            </a:r>
            <a:r>
              <a:rPr lang="ko-KR" altLang="en-US" sz="20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과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기술</a:t>
            </a:r>
            <a:r>
              <a:rPr lang="ko-KR" altLang="en-US" sz="20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을 </a:t>
            </a:r>
            <a:r>
              <a:rPr lang="ko-KR" altLang="en-US" sz="20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제시하는 </a:t>
            </a:r>
            <a:r>
              <a:rPr lang="ko-KR" altLang="en-US" sz="20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교과목</a:t>
            </a:r>
            <a:endParaRPr lang="ko-KR" altLang="en-US" sz="20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065" y="2729349"/>
            <a:ext cx="3524454" cy="461665"/>
          </a:xfrm>
          <a:prstGeom prst="rect">
            <a:avLst/>
          </a:prstGeom>
          <a:solidFill>
            <a:srgbClr val="FFC85B"/>
          </a:solidFill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</a:t>
            </a:r>
            <a:r>
              <a:rPr lang="ko-KR" altLang="en-US" sz="24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사회복지실천론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Freeform 253"/>
          <p:cNvSpPr>
            <a:spLocks noEditPoints="1"/>
          </p:cNvSpPr>
          <p:nvPr/>
        </p:nvSpPr>
        <p:spPr bwMode="auto">
          <a:xfrm>
            <a:off x="6960198" y="4924518"/>
            <a:ext cx="1440852" cy="1257918"/>
          </a:xfrm>
          <a:custGeom>
            <a:avLst/>
            <a:gdLst>
              <a:gd name="T0" fmla="*/ 28 w 76"/>
              <a:gd name="T1" fmla="*/ 36 h 68"/>
              <a:gd name="T2" fmla="*/ 10 w 76"/>
              <a:gd name="T3" fmla="*/ 36 h 68"/>
              <a:gd name="T4" fmla="*/ 18 w 76"/>
              <a:gd name="T5" fmla="*/ 40 h 68"/>
              <a:gd name="T6" fmla="*/ 44 w 76"/>
              <a:gd name="T7" fmla="*/ 18 h 68"/>
              <a:gd name="T8" fmla="*/ 44 w 76"/>
              <a:gd name="T9" fmla="*/ 7 h 68"/>
              <a:gd name="T10" fmla="*/ 55 w 76"/>
              <a:gd name="T11" fmla="*/ 7 h 68"/>
              <a:gd name="T12" fmla="*/ 50 w 76"/>
              <a:gd name="T13" fmla="*/ 3 h 68"/>
              <a:gd name="T14" fmla="*/ 46 w 76"/>
              <a:gd name="T15" fmla="*/ 0 h 68"/>
              <a:gd name="T16" fmla="*/ 42 w 76"/>
              <a:gd name="T17" fmla="*/ 0 h 68"/>
              <a:gd name="T18" fmla="*/ 38 w 76"/>
              <a:gd name="T19" fmla="*/ 2 h 68"/>
              <a:gd name="T20" fmla="*/ 5 w 76"/>
              <a:gd name="T21" fmla="*/ 23 h 68"/>
              <a:gd name="T22" fmla="*/ 1 w 76"/>
              <a:gd name="T23" fmla="*/ 32 h 68"/>
              <a:gd name="T24" fmla="*/ 0 w 76"/>
              <a:gd name="T25" fmla="*/ 39 h 68"/>
              <a:gd name="T26" fmla="*/ 2 w 76"/>
              <a:gd name="T27" fmla="*/ 44 h 68"/>
              <a:gd name="T28" fmla="*/ 10 w 76"/>
              <a:gd name="T29" fmla="*/ 49 h 68"/>
              <a:gd name="T30" fmla="*/ 10 w 76"/>
              <a:gd name="T31" fmla="*/ 52 h 68"/>
              <a:gd name="T32" fmla="*/ 76 w 76"/>
              <a:gd name="T33" fmla="*/ 49 h 68"/>
              <a:gd name="T34" fmla="*/ 45 w 76"/>
              <a:gd name="T35" fmla="*/ 4 h 68"/>
              <a:gd name="T36" fmla="*/ 53 w 76"/>
              <a:gd name="T37" fmla="*/ 6 h 68"/>
              <a:gd name="T38" fmla="*/ 52 w 76"/>
              <a:gd name="T39" fmla="*/ 14 h 68"/>
              <a:gd name="T40" fmla="*/ 47 w 76"/>
              <a:gd name="T41" fmla="*/ 21 h 68"/>
              <a:gd name="T42" fmla="*/ 37 w 76"/>
              <a:gd name="T43" fmla="*/ 18 h 68"/>
              <a:gd name="T44" fmla="*/ 35 w 76"/>
              <a:gd name="T45" fmla="*/ 11 h 68"/>
              <a:gd name="T46" fmla="*/ 9 w 76"/>
              <a:gd name="T47" fmla="*/ 23 h 68"/>
              <a:gd name="T48" fmla="*/ 10 w 76"/>
              <a:gd name="T49" fmla="*/ 49 h 68"/>
              <a:gd name="T50" fmla="*/ 2 w 76"/>
              <a:gd name="T51" fmla="*/ 37 h 68"/>
              <a:gd name="T52" fmla="*/ 6 w 76"/>
              <a:gd name="T53" fmla="*/ 25 h 68"/>
              <a:gd name="T54" fmla="*/ 22 w 76"/>
              <a:gd name="T55" fmla="*/ 20 h 68"/>
              <a:gd name="T56" fmla="*/ 31 w 76"/>
              <a:gd name="T57" fmla="*/ 32 h 68"/>
              <a:gd name="T58" fmla="*/ 32 w 76"/>
              <a:gd name="T59" fmla="*/ 44 h 68"/>
              <a:gd name="T60" fmla="*/ 18 w 76"/>
              <a:gd name="T61" fmla="*/ 49 h 68"/>
              <a:gd name="T62" fmla="*/ 16 w 76"/>
              <a:gd name="T63" fmla="*/ 53 h 68"/>
              <a:gd name="T64" fmla="*/ 21 w 76"/>
              <a:gd name="T65" fmla="*/ 54 h 68"/>
              <a:gd name="T66" fmla="*/ 27 w 76"/>
              <a:gd name="T67" fmla="*/ 48 h 68"/>
              <a:gd name="T68" fmla="*/ 34 w 76"/>
              <a:gd name="T69" fmla="*/ 44 h 68"/>
              <a:gd name="T70" fmla="*/ 36 w 76"/>
              <a:gd name="T71" fmla="*/ 38 h 68"/>
              <a:gd name="T72" fmla="*/ 33 w 76"/>
              <a:gd name="T73" fmla="*/ 31 h 68"/>
              <a:gd name="T74" fmla="*/ 31 w 76"/>
              <a:gd name="T75" fmla="*/ 23 h 68"/>
              <a:gd name="T76" fmla="*/ 26 w 76"/>
              <a:gd name="T77" fmla="*/ 19 h 68"/>
              <a:gd name="T78" fmla="*/ 16 w 76"/>
              <a:gd name="T79" fmla="*/ 19 h 68"/>
              <a:gd name="T80" fmla="*/ 34 w 76"/>
              <a:gd name="T81" fmla="*/ 7 h 68"/>
              <a:gd name="T82" fmla="*/ 33 w 76"/>
              <a:gd name="T83" fmla="*/ 10 h 68"/>
              <a:gd name="T84" fmla="*/ 35 w 76"/>
              <a:gd name="T85" fmla="*/ 14 h 68"/>
              <a:gd name="T86" fmla="*/ 37 w 76"/>
              <a:gd name="T87" fmla="*/ 20 h 68"/>
              <a:gd name="T88" fmla="*/ 39 w 76"/>
              <a:gd name="T89" fmla="*/ 22 h 68"/>
              <a:gd name="T90" fmla="*/ 46 w 76"/>
              <a:gd name="T91" fmla="*/ 22 h 68"/>
              <a:gd name="T92" fmla="*/ 50 w 76"/>
              <a:gd name="T93" fmla="*/ 21 h 68"/>
              <a:gd name="T94" fmla="*/ 53 w 76"/>
              <a:gd name="T95" fmla="*/ 20 h 68"/>
              <a:gd name="T96" fmla="*/ 55 w 76"/>
              <a:gd name="T97" fmla="*/ 14 h 68"/>
              <a:gd name="T98" fmla="*/ 66 w 76"/>
              <a:gd name="T99" fmla="*/ 32 h 68"/>
              <a:gd name="T100" fmla="*/ 17 w 76"/>
              <a:gd name="T101" fmla="*/ 52 h 68"/>
              <a:gd name="T102" fmla="*/ 57 w 76"/>
              <a:gd name="T103" fmla="*/ 65 h 68"/>
              <a:gd name="T104" fmla="*/ 46 w 76"/>
              <a:gd name="T105" fmla="*/ 50 h 68"/>
              <a:gd name="T106" fmla="*/ 69 w 76"/>
              <a:gd name="T10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" h="68">
                <a:moveTo>
                  <a:pt x="28" y="36"/>
                </a:moveTo>
                <a:cubicBezTo>
                  <a:pt x="28" y="30"/>
                  <a:pt x="23" y="26"/>
                  <a:pt x="18" y="26"/>
                </a:cubicBezTo>
                <a:cubicBezTo>
                  <a:pt x="12" y="26"/>
                  <a:pt x="8" y="30"/>
                  <a:pt x="8" y="36"/>
                </a:cubicBezTo>
                <a:cubicBezTo>
                  <a:pt x="8" y="41"/>
                  <a:pt x="12" y="45"/>
                  <a:pt x="18" y="45"/>
                </a:cubicBezTo>
                <a:cubicBezTo>
                  <a:pt x="23" y="45"/>
                  <a:pt x="28" y="41"/>
                  <a:pt x="28" y="36"/>
                </a:cubicBezTo>
                <a:close/>
                <a:moveTo>
                  <a:pt x="10" y="36"/>
                </a:moveTo>
                <a:cubicBezTo>
                  <a:pt x="10" y="31"/>
                  <a:pt x="14" y="28"/>
                  <a:pt x="18" y="28"/>
                </a:cubicBezTo>
                <a:cubicBezTo>
                  <a:pt x="22" y="28"/>
                  <a:pt x="26" y="31"/>
                  <a:pt x="26" y="36"/>
                </a:cubicBezTo>
                <a:cubicBezTo>
                  <a:pt x="26" y="40"/>
                  <a:pt x="22" y="43"/>
                  <a:pt x="18" y="43"/>
                </a:cubicBezTo>
                <a:cubicBezTo>
                  <a:pt x="14" y="43"/>
                  <a:pt x="10" y="40"/>
                  <a:pt x="10" y="36"/>
                </a:cubicBezTo>
                <a:close/>
                <a:moveTo>
                  <a:pt x="18" y="40"/>
                </a:moveTo>
                <a:cubicBezTo>
                  <a:pt x="16" y="40"/>
                  <a:pt x="14" y="38"/>
                  <a:pt x="14" y="36"/>
                </a:cubicBezTo>
                <a:cubicBezTo>
                  <a:pt x="14" y="34"/>
                  <a:pt x="16" y="32"/>
                  <a:pt x="18" y="32"/>
                </a:cubicBezTo>
                <a:cubicBezTo>
                  <a:pt x="20" y="32"/>
                  <a:pt x="22" y="34"/>
                  <a:pt x="22" y="36"/>
                </a:cubicBezTo>
                <a:cubicBezTo>
                  <a:pt x="22" y="38"/>
                  <a:pt x="20" y="40"/>
                  <a:pt x="18" y="40"/>
                </a:cubicBezTo>
                <a:close/>
                <a:moveTo>
                  <a:pt x="44" y="18"/>
                </a:moveTo>
                <a:cubicBezTo>
                  <a:pt x="48" y="18"/>
                  <a:pt x="51" y="15"/>
                  <a:pt x="51" y="11"/>
                </a:cubicBezTo>
                <a:cubicBezTo>
                  <a:pt x="51" y="8"/>
                  <a:pt x="48" y="5"/>
                  <a:pt x="44" y="5"/>
                </a:cubicBezTo>
                <a:cubicBezTo>
                  <a:pt x="41" y="5"/>
                  <a:pt x="38" y="8"/>
                  <a:pt x="38" y="11"/>
                </a:cubicBezTo>
                <a:cubicBezTo>
                  <a:pt x="38" y="15"/>
                  <a:pt x="41" y="18"/>
                  <a:pt x="44" y="18"/>
                </a:cubicBezTo>
                <a:close/>
                <a:moveTo>
                  <a:pt x="44" y="7"/>
                </a:moveTo>
                <a:cubicBezTo>
                  <a:pt x="47" y="7"/>
                  <a:pt x="49" y="9"/>
                  <a:pt x="49" y="11"/>
                </a:cubicBezTo>
                <a:cubicBezTo>
                  <a:pt x="49" y="14"/>
                  <a:pt x="47" y="16"/>
                  <a:pt x="44" y="16"/>
                </a:cubicBezTo>
                <a:cubicBezTo>
                  <a:pt x="42" y="16"/>
                  <a:pt x="40" y="14"/>
                  <a:pt x="40" y="11"/>
                </a:cubicBezTo>
                <a:cubicBezTo>
                  <a:pt x="40" y="9"/>
                  <a:pt x="42" y="7"/>
                  <a:pt x="44" y="7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4"/>
                  <a:pt x="70" y="34"/>
                </a:cubicBezTo>
                <a:cubicBezTo>
                  <a:pt x="70" y="22"/>
                  <a:pt x="64" y="13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3" y="3"/>
                </a:cubicBezTo>
                <a:cubicBezTo>
                  <a:pt x="53" y="3"/>
                  <a:pt x="53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4"/>
                  <a:pt x="51" y="4"/>
                  <a:pt x="50" y="3"/>
                </a:cubicBezTo>
                <a:cubicBezTo>
                  <a:pt x="50" y="3"/>
                  <a:pt x="50" y="3"/>
                  <a:pt x="50" y="2"/>
                </a:cubicBezTo>
                <a:cubicBezTo>
                  <a:pt x="50" y="2"/>
                  <a:pt x="50" y="2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8" y="0"/>
                  <a:pt x="4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1"/>
                </a:cubicBezTo>
                <a:cubicBezTo>
                  <a:pt x="46" y="1"/>
                  <a:pt x="45" y="2"/>
                  <a:pt x="45" y="2"/>
                </a:cubicBezTo>
                <a:cubicBezTo>
                  <a:pt x="44" y="2"/>
                  <a:pt x="44" y="1"/>
                  <a:pt x="44" y="1"/>
                </a:cubicBezTo>
                <a:cubicBezTo>
                  <a:pt x="44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1" y="0"/>
                  <a:pt x="40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8" y="2"/>
                  <a:pt x="38" y="2"/>
                </a:cubicBezTo>
                <a:cubicBezTo>
                  <a:pt x="24" y="2"/>
                  <a:pt x="12" y="11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7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4"/>
                  <a:pt x="3" y="26"/>
                  <a:pt x="2" y="27"/>
                </a:cubicBezTo>
                <a:cubicBezTo>
                  <a:pt x="2" y="27"/>
                  <a:pt x="2" y="28"/>
                  <a:pt x="2" y="28"/>
                </a:cubicBezTo>
                <a:cubicBezTo>
                  <a:pt x="2" y="28"/>
                  <a:pt x="2" y="28"/>
                  <a:pt x="3" y="28"/>
                </a:cubicBezTo>
                <a:cubicBezTo>
                  <a:pt x="4" y="29"/>
                  <a:pt x="4" y="30"/>
                  <a:pt x="4" y="31"/>
                </a:cubicBezTo>
                <a:cubicBezTo>
                  <a:pt x="3" y="32"/>
                  <a:pt x="2" y="33"/>
                  <a:pt x="1" y="32"/>
                </a:cubicBezTo>
                <a:cubicBezTo>
                  <a:pt x="1" y="32"/>
                  <a:pt x="1" y="32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5"/>
                  <a:pt x="0" y="36"/>
                </a:cubicBezTo>
                <a:cubicBezTo>
                  <a:pt x="0" y="37"/>
                  <a:pt x="0" y="37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2" y="39"/>
                  <a:pt x="3" y="39"/>
                  <a:pt x="4" y="40"/>
                </a:cubicBezTo>
                <a:cubicBezTo>
                  <a:pt x="4" y="41"/>
                  <a:pt x="4" y="43"/>
                  <a:pt x="3" y="43"/>
                </a:cubicBezTo>
                <a:cubicBezTo>
                  <a:pt x="2" y="43"/>
                  <a:pt x="2" y="43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6"/>
                  <a:pt x="4" y="47"/>
                  <a:pt x="5" y="48"/>
                </a:cubicBezTo>
                <a:cubicBezTo>
                  <a:pt x="5" y="49"/>
                  <a:pt x="5" y="49"/>
                  <a:pt x="6" y="49"/>
                </a:cubicBezTo>
                <a:cubicBezTo>
                  <a:pt x="6" y="49"/>
                  <a:pt x="6" y="49"/>
                  <a:pt x="6" y="48"/>
                </a:cubicBezTo>
                <a:cubicBezTo>
                  <a:pt x="7" y="48"/>
                  <a:pt x="8" y="47"/>
                  <a:pt x="9" y="48"/>
                </a:cubicBezTo>
                <a:cubicBezTo>
                  <a:pt x="10" y="48"/>
                  <a:pt x="10" y="49"/>
                  <a:pt x="10" y="49"/>
                </a:cubicBezTo>
                <a:cubicBezTo>
                  <a:pt x="10" y="49"/>
                  <a:pt x="10" y="48"/>
                  <a:pt x="9" y="48"/>
                </a:cubicBezTo>
                <a:cubicBezTo>
                  <a:pt x="10" y="49"/>
                  <a:pt x="10" y="49"/>
                  <a:pt x="10" y="50"/>
                </a:cubicBezTo>
                <a:cubicBezTo>
                  <a:pt x="10" y="50"/>
                  <a:pt x="10" y="50"/>
                  <a:pt x="10" y="51"/>
                </a:cubicBezTo>
                <a:cubicBezTo>
                  <a:pt x="10" y="51"/>
                  <a:pt x="10" y="51"/>
                  <a:pt x="1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1" y="53"/>
                  <a:pt x="12" y="53"/>
                  <a:pt x="13" y="53"/>
                </a:cubicBezTo>
                <a:cubicBezTo>
                  <a:pt x="18" y="61"/>
                  <a:pt x="28" y="66"/>
                  <a:pt x="38" y="66"/>
                </a:cubicBezTo>
                <a:cubicBezTo>
                  <a:pt x="41" y="66"/>
                  <a:pt x="43" y="65"/>
                  <a:pt x="46" y="65"/>
                </a:cubicBezTo>
                <a:cubicBezTo>
                  <a:pt x="49" y="67"/>
                  <a:pt x="53" y="68"/>
                  <a:pt x="57" y="68"/>
                </a:cubicBezTo>
                <a:cubicBezTo>
                  <a:pt x="68" y="68"/>
                  <a:pt x="76" y="60"/>
                  <a:pt x="76" y="49"/>
                </a:cubicBezTo>
                <a:cubicBezTo>
                  <a:pt x="76" y="44"/>
                  <a:pt x="74" y="38"/>
                  <a:pt x="70" y="35"/>
                </a:cubicBezTo>
                <a:close/>
                <a:moveTo>
                  <a:pt x="40" y="5"/>
                </a:moveTo>
                <a:cubicBezTo>
                  <a:pt x="41" y="4"/>
                  <a:pt x="41" y="3"/>
                  <a:pt x="41" y="2"/>
                </a:cubicBezTo>
                <a:cubicBezTo>
                  <a:pt x="41" y="2"/>
                  <a:pt x="42" y="2"/>
                  <a:pt x="42" y="2"/>
                </a:cubicBezTo>
                <a:cubicBezTo>
                  <a:pt x="42" y="3"/>
                  <a:pt x="43" y="4"/>
                  <a:pt x="45" y="4"/>
                </a:cubicBezTo>
                <a:cubicBezTo>
                  <a:pt x="46" y="4"/>
                  <a:pt x="47" y="3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4"/>
                  <a:pt x="49" y="5"/>
                </a:cubicBezTo>
                <a:cubicBezTo>
                  <a:pt x="50" y="6"/>
                  <a:pt x="51" y="6"/>
                  <a:pt x="52" y="5"/>
                </a:cubicBezTo>
                <a:cubicBezTo>
                  <a:pt x="52" y="6"/>
                  <a:pt x="53" y="6"/>
                  <a:pt x="53" y="6"/>
                </a:cubicBezTo>
                <a:cubicBezTo>
                  <a:pt x="52" y="7"/>
                  <a:pt x="52" y="8"/>
                  <a:pt x="52" y="9"/>
                </a:cubicBezTo>
                <a:cubicBezTo>
                  <a:pt x="52" y="10"/>
                  <a:pt x="53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2"/>
                  <a:pt x="52" y="13"/>
                  <a:pt x="52" y="14"/>
                </a:cubicBezTo>
                <a:cubicBezTo>
                  <a:pt x="52" y="15"/>
                  <a:pt x="52" y="16"/>
                  <a:pt x="53" y="17"/>
                </a:cubicBezTo>
                <a:cubicBezTo>
                  <a:pt x="53" y="17"/>
                  <a:pt x="52" y="17"/>
                  <a:pt x="52" y="18"/>
                </a:cubicBezTo>
                <a:cubicBezTo>
                  <a:pt x="51" y="17"/>
                  <a:pt x="50" y="17"/>
                  <a:pt x="49" y="18"/>
                </a:cubicBezTo>
                <a:cubicBezTo>
                  <a:pt x="48" y="18"/>
                  <a:pt x="48" y="20"/>
                  <a:pt x="48" y="21"/>
                </a:cubicBezTo>
                <a:cubicBezTo>
                  <a:pt x="48" y="21"/>
                  <a:pt x="48" y="21"/>
                  <a:pt x="47" y="21"/>
                </a:cubicBezTo>
                <a:cubicBezTo>
                  <a:pt x="47" y="20"/>
                  <a:pt x="46" y="19"/>
                  <a:pt x="45" y="19"/>
                </a:cubicBezTo>
                <a:cubicBezTo>
                  <a:pt x="43" y="19"/>
                  <a:pt x="42" y="20"/>
                  <a:pt x="42" y="21"/>
                </a:cubicBezTo>
                <a:cubicBezTo>
                  <a:pt x="42" y="21"/>
                  <a:pt x="41" y="21"/>
                  <a:pt x="41" y="21"/>
                </a:cubicBezTo>
                <a:cubicBezTo>
                  <a:pt x="41" y="20"/>
                  <a:pt x="41" y="18"/>
                  <a:pt x="40" y="18"/>
                </a:cubicBezTo>
                <a:cubicBezTo>
                  <a:pt x="39" y="17"/>
                  <a:pt x="38" y="17"/>
                  <a:pt x="37" y="18"/>
                </a:cubicBezTo>
                <a:cubicBezTo>
                  <a:pt x="37" y="17"/>
                  <a:pt x="37" y="17"/>
                  <a:pt x="36" y="17"/>
                </a:cubicBezTo>
                <a:cubicBezTo>
                  <a:pt x="37" y="16"/>
                  <a:pt x="37" y="15"/>
                  <a:pt x="37" y="14"/>
                </a:cubicBezTo>
                <a:cubicBezTo>
                  <a:pt x="37" y="13"/>
                  <a:pt x="36" y="12"/>
                  <a:pt x="35" y="12"/>
                </a:cubicBezTo>
                <a:cubicBezTo>
                  <a:pt x="35" y="12"/>
                  <a:pt x="35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7" y="10"/>
                  <a:pt x="37" y="9"/>
                </a:cubicBezTo>
                <a:cubicBezTo>
                  <a:pt x="37" y="8"/>
                  <a:pt x="37" y="7"/>
                  <a:pt x="36" y="6"/>
                </a:cubicBezTo>
                <a:cubicBezTo>
                  <a:pt x="37" y="6"/>
                  <a:pt x="37" y="6"/>
                  <a:pt x="37" y="5"/>
                </a:cubicBezTo>
                <a:cubicBezTo>
                  <a:pt x="38" y="6"/>
                  <a:pt x="39" y="6"/>
                  <a:pt x="40" y="5"/>
                </a:cubicBezTo>
                <a:close/>
                <a:moveTo>
                  <a:pt x="9" y="23"/>
                </a:moveTo>
                <a:cubicBezTo>
                  <a:pt x="9" y="24"/>
                  <a:pt x="9" y="24"/>
                  <a:pt x="8" y="24"/>
                </a:cubicBezTo>
                <a:cubicBezTo>
                  <a:pt x="9" y="24"/>
                  <a:pt x="9" y="24"/>
                  <a:pt x="9" y="23"/>
                </a:cubicBezTo>
                <a:close/>
                <a:moveTo>
                  <a:pt x="10" y="49"/>
                </a:moveTo>
                <a:cubicBezTo>
                  <a:pt x="10" y="49"/>
                  <a:pt x="10" y="49"/>
                  <a:pt x="10" y="50"/>
                </a:cubicBezTo>
                <a:cubicBezTo>
                  <a:pt x="10" y="49"/>
                  <a:pt x="10" y="49"/>
                  <a:pt x="10" y="49"/>
                </a:cubicBezTo>
                <a:close/>
                <a:moveTo>
                  <a:pt x="10" y="46"/>
                </a:moveTo>
                <a:cubicBezTo>
                  <a:pt x="9" y="45"/>
                  <a:pt x="7" y="45"/>
                  <a:pt x="6" y="46"/>
                </a:cubicBezTo>
                <a:cubicBezTo>
                  <a:pt x="5" y="46"/>
                  <a:pt x="5" y="45"/>
                  <a:pt x="4" y="44"/>
                </a:cubicBezTo>
                <a:cubicBezTo>
                  <a:pt x="6" y="43"/>
                  <a:pt x="6" y="41"/>
                  <a:pt x="6" y="40"/>
                </a:cubicBezTo>
                <a:cubicBezTo>
                  <a:pt x="5" y="38"/>
                  <a:pt x="4" y="37"/>
                  <a:pt x="2" y="37"/>
                </a:cubicBezTo>
                <a:cubicBezTo>
                  <a:pt x="2" y="37"/>
                  <a:pt x="2" y="36"/>
                  <a:pt x="2" y="36"/>
                </a:cubicBezTo>
                <a:cubicBezTo>
                  <a:pt x="2" y="35"/>
                  <a:pt x="2" y="35"/>
                  <a:pt x="2" y="34"/>
                </a:cubicBezTo>
                <a:cubicBezTo>
                  <a:pt x="4" y="34"/>
                  <a:pt x="5" y="33"/>
                  <a:pt x="6" y="32"/>
                </a:cubicBezTo>
                <a:cubicBezTo>
                  <a:pt x="6" y="30"/>
                  <a:pt x="6" y="28"/>
                  <a:pt x="4" y="27"/>
                </a:cubicBezTo>
                <a:cubicBezTo>
                  <a:pt x="5" y="26"/>
                  <a:pt x="5" y="26"/>
                  <a:pt x="6" y="25"/>
                </a:cubicBezTo>
                <a:cubicBezTo>
                  <a:pt x="7" y="26"/>
                  <a:pt x="9" y="26"/>
                  <a:pt x="10" y="25"/>
                </a:cubicBezTo>
                <a:cubicBezTo>
                  <a:pt x="12" y="24"/>
                  <a:pt x="12" y="22"/>
                  <a:pt x="12" y="21"/>
                </a:cubicBezTo>
                <a:cubicBezTo>
                  <a:pt x="13" y="20"/>
                  <a:pt x="14" y="20"/>
                  <a:pt x="14" y="20"/>
                </a:cubicBezTo>
                <a:cubicBezTo>
                  <a:pt x="15" y="21"/>
                  <a:pt x="16" y="22"/>
                  <a:pt x="18" y="22"/>
                </a:cubicBezTo>
                <a:cubicBezTo>
                  <a:pt x="20" y="22"/>
                  <a:pt x="21" y="21"/>
                  <a:pt x="22" y="20"/>
                </a:cubicBezTo>
                <a:cubicBezTo>
                  <a:pt x="23" y="20"/>
                  <a:pt x="24" y="20"/>
                  <a:pt x="24" y="21"/>
                </a:cubicBezTo>
                <a:cubicBezTo>
                  <a:pt x="24" y="22"/>
                  <a:pt x="25" y="24"/>
                  <a:pt x="26" y="25"/>
                </a:cubicBezTo>
                <a:cubicBezTo>
                  <a:pt x="27" y="26"/>
                  <a:pt x="29" y="26"/>
                  <a:pt x="31" y="25"/>
                </a:cubicBezTo>
                <a:cubicBezTo>
                  <a:pt x="31" y="26"/>
                  <a:pt x="32" y="26"/>
                  <a:pt x="32" y="27"/>
                </a:cubicBezTo>
                <a:cubicBezTo>
                  <a:pt x="31" y="28"/>
                  <a:pt x="30" y="30"/>
                  <a:pt x="31" y="32"/>
                </a:cubicBezTo>
                <a:cubicBezTo>
                  <a:pt x="31" y="33"/>
                  <a:pt x="33" y="34"/>
                  <a:pt x="35" y="34"/>
                </a:cubicBezTo>
                <a:cubicBezTo>
                  <a:pt x="35" y="35"/>
                  <a:pt x="35" y="35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3" y="37"/>
                  <a:pt x="31" y="38"/>
                  <a:pt x="31" y="40"/>
                </a:cubicBezTo>
                <a:cubicBezTo>
                  <a:pt x="30" y="41"/>
                  <a:pt x="31" y="43"/>
                  <a:pt x="32" y="44"/>
                </a:cubicBezTo>
                <a:cubicBezTo>
                  <a:pt x="32" y="45"/>
                  <a:pt x="31" y="46"/>
                  <a:pt x="31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25" y="47"/>
                  <a:pt x="24" y="49"/>
                  <a:pt x="24" y="51"/>
                </a:cubicBezTo>
                <a:cubicBezTo>
                  <a:pt x="24" y="51"/>
                  <a:pt x="23" y="51"/>
                  <a:pt x="22" y="52"/>
                </a:cubicBezTo>
                <a:cubicBezTo>
                  <a:pt x="21" y="50"/>
                  <a:pt x="20" y="49"/>
                  <a:pt x="18" y="49"/>
                </a:cubicBezTo>
                <a:cubicBezTo>
                  <a:pt x="16" y="49"/>
                  <a:pt x="15" y="50"/>
                  <a:pt x="14" y="52"/>
                </a:cubicBezTo>
                <a:cubicBezTo>
                  <a:pt x="14" y="51"/>
                  <a:pt x="13" y="51"/>
                  <a:pt x="12" y="51"/>
                </a:cubicBezTo>
                <a:cubicBezTo>
                  <a:pt x="12" y="49"/>
                  <a:pt x="12" y="47"/>
                  <a:pt x="10" y="46"/>
                </a:cubicBezTo>
                <a:close/>
                <a:moveTo>
                  <a:pt x="17" y="52"/>
                </a:moveTo>
                <a:cubicBezTo>
                  <a:pt x="16" y="52"/>
                  <a:pt x="16" y="52"/>
                  <a:pt x="16" y="53"/>
                </a:cubicBezTo>
                <a:cubicBezTo>
                  <a:pt x="16" y="52"/>
                  <a:pt x="16" y="52"/>
                  <a:pt x="17" y="52"/>
                </a:cubicBezTo>
                <a:close/>
                <a:moveTo>
                  <a:pt x="17" y="52"/>
                </a:moveTo>
                <a:cubicBezTo>
                  <a:pt x="17" y="51"/>
                  <a:pt x="18" y="51"/>
                  <a:pt x="18" y="51"/>
                </a:cubicBezTo>
                <a:cubicBezTo>
                  <a:pt x="19" y="51"/>
                  <a:pt x="20" y="52"/>
                  <a:pt x="20" y="53"/>
                </a:cubicBezTo>
                <a:cubicBezTo>
                  <a:pt x="20" y="53"/>
                  <a:pt x="20" y="53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3" y="54"/>
                  <a:pt x="25" y="53"/>
                  <a:pt x="26" y="52"/>
                </a:cubicBezTo>
                <a:cubicBezTo>
                  <a:pt x="26" y="52"/>
                  <a:pt x="27" y="52"/>
                  <a:pt x="27" y="52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0"/>
                  <a:pt x="26" y="49"/>
                  <a:pt x="27" y="48"/>
                </a:cubicBezTo>
                <a:cubicBezTo>
                  <a:pt x="28" y="47"/>
                  <a:pt x="29" y="48"/>
                  <a:pt x="30" y="48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3" y="47"/>
                  <a:pt x="34" y="46"/>
                  <a:pt x="34" y="44"/>
                </a:cubicBezTo>
                <a:cubicBezTo>
                  <a:pt x="35" y="44"/>
                  <a:pt x="35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3" y="43"/>
                  <a:pt x="32" y="41"/>
                  <a:pt x="33" y="40"/>
                </a:cubicBezTo>
                <a:cubicBezTo>
                  <a:pt x="33" y="39"/>
                  <a:pt x="34" y="39"/>
                  <a:pt x="35" y="39"/>
                </a:cubicBezTo>
                <a:cubicBezTo>
                  <a:pt x="35" y="39"/>
                  <a:pt x="36" y="39"/>
                  <a:pt x="36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7" y="37"/>
                  <a:pt x="37" y="37"/>
                  <a:pt x="37" y="36"/>
                </a:cubicBezTo>
                <a:cubicBezTo>
                  <a:pt x="37" y="35"/>
                  <a:pt x="37" y="34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2"/>
                  <a:pt x="35" y="32"/>
                  <a:pt x="35" y="32"/>
                </a:cubicBezTo>
                <a:cubicBezTo>
                  <a:pt x="34" y="33"/>
                  <a:pt x="33" y="32"/>
                  <a:pt x="33" y="31"/>
                </a:cubicBezTo>
                <a:cubicBezTo>
                  <a:pt x="32" y="30"/>
                  <a:pt x="33" y="29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8"/>
                  <a:pt x="35" y="27"/>
                  <a:pt x="34" y="27"/>
                </a:cubicBezTo>
                <a:cubicBezTo>
                  <a:pt x="34" y="26"/>
                  <a:pt x="33" y="24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9" y="24"/>
                  <a:pt x="28" y="24"/>
                  <a:pt x="27" y="23"/>
                </a:cubicBezTo>
                <a:cubicBezTo>
                  <a:pt x="26" y="23"/>
                  <a:pt x="26" y="22"/>
                  <a:pt x="27" y="21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6" y="19"/>
                  <a:pt x="26" y="19"/>
                </a:cubicBezTo>
                <a:cubicBezTo>
                  <a:pt x="25" y="18"/>
                  <a:pt x="23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0" y="18"/>
                  <a:pt x="20" y="18"/>
                  <a:pt x="20" y="19"/>
                </a:cubicBezTo>
                <a:cubicBezTo>
                  <a:pt x="20" y="20"/>
                  <a:pt x="19" y="20"/>
                  <a:pt x="18" y="20"/>
                </a:cubicBezTo>
                <a:cubicBezTo>
                  <a:pt x="17" y="20"/>
                  <a:pt x="16" y="20"/>
                  <a:pt x="16" y="19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9" y="12"/>
                  <a:pt x="26" y="7"/>
                  <a:pt x="34" y="6"/>
                </a:cubicBezTo>
                <a:cubicBezTo>
                  <a:pt x="34" y="6"/>
                  <a:pt x="34" y="6"/>
                  <a:pt x="34" y="7"/>
                </a:cubicBezTo>
                <a:cubicBezTo>
                  <a:pt x="34" y="7"/>
                  <a:pt x="34" y="7"/>
                  <a:pt x="35" y="7"/>
                </a:cubicBezTo>
                <a:cubicBezTo>
                  <a:pt x="35" y="7"/>
                  <a:pt x="35" y="8"/>
                  <a:pt x="35" y="8"/>
                </a:cubicBezTo>
                <a:cubicBezTo>
                  <a:pt x="35" y="9"/>
                  <a:pt x="35" y="9"/>
                  <a:pt x="34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9"/>
                  <a:pt x="33" y="10"/>
                  <a:pt x="33" y="10"/>
                </a:cubicBezTo>
                <a:cubicBezTo>
                  <a:pt x="33" y="10"/>
                  <a:pt x="33" y="11"/>
                  <a:pt x="33" y="11"/>
                </a:cubicBezTo>
                <a:cubicBezTo>
                  <a:pt x="33" y="12"/>
                  <a:pt x="33" y="12"/>
                  <a:pt x="33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5"/>
                  <a:pt x="35" y="15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35" y="18"/>
                  <a:pt x="35" y="19"/>
                  <a:pt x="36" y="20"/>
                </a:cubicBezTo>
                <a:cubicBezTo>
                  <a:pt x="36" y="20"/>
                  <a:pt x="37" y="20"/>
                  <a:pt x="37" y="20"/>
                </a:cubicBezTo>
                <a:cubicBezTo>
                  <a:pt x="37" y="20"/>
                  <a:pt x="37" y="20"/>
                  <a:pt x="38" y="20"/>
                </a:cubicBezTo>
                <a:cubicBezTo>
                  <a:pt x="38" y="19"/>
                  <a:pt x="38" y="19"/>
                  <a:pt x="39" y="19"/>
                </a:cubicBezTo>
                <a:cubicBezTo>
                  <a:pt x="39" y="20"/>
                  <a:pt x="39" y="20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3"/>
                  <a:pt x="41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2"/>
                  <a:pt x="44" y="22"/>
                </a:cubicBezTo>
                <a:cubicBezTo>
                  <a:pt x="44" y="22"/>
                  <a:pt x="44" y="21"/>
                  <a:pt x="45" y="21"/>
                </a:cubicBezTo>
                <a:cubicBezTo>
                  <a:pt x="45" y="21"/>
                  <a:pt x="46" y="22"/>
                  <a:pt x="46" y="22"/>
                </a:cubicBezTo>
                <a:cubicBezTo>
                  <a:pt x="46" y="22"/>
                  <a:pt x="46" y="23"/>
                  <a:pt x="46" y="23"/>
                </a:cubicBezTo>
                <a:cubicBezTo>
                  <a:pt x="46" y="23"/>
                  <a:pt x="46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3"/>
                  <a:pt x="49" y="23"/>
                  <a:pt x="50" y="22"/>
                </a:cubicBezTo>
                <a:cubicBezTo>
                  <a:pt x="50" y="22"/>
                  <a:pt x="50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50" y="19"/>
                </a:cubicBezTo>
                <a:cubicBezTo>
                  <a:pt x="51" y="19"/>
                  <a:pt x="51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19"/>
                  <a:pt x="55" y="18"/>
                  <a:pt x="55" y="17"/>
                </a:cubicBezTo>
                <a:cubicBezTo>
                  <a:pt x="55" y="17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4" y="15"/>
                  <a:pt x="54" y="15"/>
                  <a:pt x="54" y="14"/>
                </a:cubicBezTo>
                <a:cubicBezTo>
                  <a:pt x="54" y="14"/>
                  <a:pt x="54" y="14"/>
                  <a:pt x="55" y="14"/>
                </a:cubicBezTo>
                <a:cubicBezTo>
                  <a:pt x="55" y="14"/>
                  <a:pt x="56" y="14"/>
                  <a:pt x="56" y="14"/>
                </a:cubicBezTo>
                <a:cubicBezTo>
                  <a:pt x="56" y="14"/>
                  <a:pt x="56" y="13"/>
                  <a:pt x="56" y="13"/>
                </a:cubicBezTo>
                <a:cubicBezTo>
                  <a:pt x="56" y="12"/>
                  <a:pt x="56" y="12"/>
                  <a:pt x="56" y="11"/>
                </a:cubicBezTo>
                <a:cubicBezTo>
                  <a:pt x="56" y="12"/>
                  <a:pt x="56" y="12"/>
                  <a:pt x="56" y="13"/>
                </a:cubicBezTo>
                <a:cubicBezTo>
                  <a:pt x="62" y="18"/>
                  <a:pt x="65" y="25"/>
                  <a:pt x="66" y="32"/>
                </a:cubicBezTo>
                <a:cubicBezTo>
                  <a:pt x="63" y="31"/>
                  <a:pt x="60" y="30"/>
                  <a:pt x="57" y="30"/>
                </a:cubicBezTo>
                <a:cubicBezTo>
                  <a:pt x="47" y="30"/>
                  <a:pt x="38" y="39"/>
                  <a:pt x="38" y="49"/>
                </a:cubicBezTo>
                <a:cubicBezTo>
                  <a:pt x="38" y="54"/>
                  <a:pt x="40" y="58"/>
                  <a:pt x="43" y="61"/>
                </a:cubicBezTo>
                <a:cubicBezTo>
                  <a:pt x="41" y="62"/>
                  <a:pt x="39" y="62"/>
                  <a:pt x="38" y="62"/>
                </a:cubicBezTo>
                <a:cubicBezTo>
                  <a:pt x="29" y="62"/>
                  <a:pt x="22" y="58"/>
                  <a:pt x="17" y="52"/>
                </a:cubicBezTo>
                <a:close/>
                <a:moveTo>
                  <a:pt x="57" y="65"/>
                </a:moveTo>
                <a:cubicBezTo>
                  <a:pt x="48" y="65"/>
                  <a:pt x="41" y="58"/>
                  <a:pt x="41" y="49"/>
                </a:cubicBezTo>
                <a:cubicBezTo>
                  <a:pt x="41" y="40"/>
                  <a:pt x="48" y="33"/>
                  <a:pt x="57" y="33"/>
                </a:cubicBezTo>
                <a:cubicBezTo>
                  <a:pt x="66" y="33"/>
                  <a:pt x="73" y="40"/>
                  <a:pt x="73" y="49"/>
                </a:cubicBezTo>
                <a:cubicBezTo>
                  <a:pt x="73" y="58"/>
                  <a:pt x="66" y="65"/>
                  <a:pt x="57" y="65"/>
                </a:cubicBezTo>
                <a:close/>
                <a:moveTo>
                  <a:pt x="69" y="44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5" y="58"/>
                  <a:pt x="55" y="58"/>
                </a:cubicBezTo>
                <a:cubicBezTo>
                  <a:pt x="54" y="58"/>
                  <a:pt x="54" y="57"/>
                  <a:pt x="53" y="57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49"/>
                  <a:pt x="45" y="48"/>
                  <a:pt x="46" y="47"/>
                </a:cubicBezTo>
                <a:cubicBezTo>
                  <a:pt x="47" y="46"/>
                  <a:pt x="48" y="46"/>
                  <a:pt x="49" y="47"/>
                </a:cubicBezTo>
                <a:cubicBezTo>
                  <a:pt x="55" y="53"/>
                  <a:pt x="55" y="53"/>
                  <a:pt x="55" y="53"/>
                </a:cubicBezTo>
                <a:cubicBezTo>
                  <a:pt x="66" y="42"/>
                  <a:pt x="66" y="42"/>
                  <a:pt x="66" y="42"/>
                </a:cubicBezTo>
                <a:cubicBezTo>
                  <a:pt x="67" y="41"/>
                  <a:pt x="68" y="41"/>
                  <a:pt x="69" y="42"/>
                </a:cubicBezTo>
                <a:cubicBezTo>
                  <a:pt x="69" y="42"/>
                  <a:pt x="69" y="44"/>
                  <a:pt x="69" y="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748013" y="629880"/>
            <a:ext cx="7647974" cy="86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사회복지교과목과 현장실습</a:t>
            </a:r>
            <a:endParaRPr lang="en-US" altLang="ko-KR" b="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1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50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타원 95"/>
          <p:cNvSpPr/>
          <p:nvPr/>
        </p:nvSpPr>
        <p:spPr>
          <a:xfrm>
            <a:off x="5438611" y="4450652"/>
            <a:ext cx="1448710" cy="1466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3919886" y="2924341"/>
            <a:ext cx="1448710" cy="1466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2440043" y="4481525"/>
            <a:ext cx="1448710" cy="1466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892188" y="2924341"/>
            <a:ext cx="1448710" cy="1466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790434" y="651215"/>
            <a:ext cx="7647974" cy="86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사회복지교과목과 현장실습</a:t>
            </a:r>
            <a:endParaRPr lang="en-US" altLang="ko-KR" b="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>
            <a:off x="2542292" y="144043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 txBox="1">
            <a:spLocks/>
          </p:cNvSpPr>
          <p:nvPr/>
        </p:nvSpPr>
        <p:spPr>
          <a:xfrm>
            <a:off x="742950" y="153208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365" y="2058855"/>
            <a:ext cx="64952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사회복지실천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면접 기술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언어적 의사소통 기술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43" y="3010117"/>
            <a:ext cx="1183564" cy="118356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7" y="4570028"/>
            <a:ext cx="1158325" cy="1158325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6" y="3158408"/>
            <a:ext cx="998354" cy="998354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4712173"/>
            <a:ext cx="903489" cy="903489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749328" y="4505434"/>
            <a:ext cx="173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분위기조성</a:t>
            </a:r>
            <a:endParaRPr lang="en-US" altLang="ko-KR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기술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97184" y="6017820"/>
            <a:ext cx="173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경청 기술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36794" y="4527507"/>
            <a:ext cx="173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질</a:t>
            </a:r>
            <a:r>
              <a:rPr lang="ko-KR" altLang="en-US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문</a:t>
            </a:r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기술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38611" y="6034595"/>
            <a:ext cx="173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관찰 기술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6989698" y="2924341"/>
            <a:ext cx="1448710" cy="1466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34" y="3005066"/>
            <a:ext cx="1305038" cy="1305038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6846838" y="4557702"/>
            <a:ext cx="173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CT</a:t>
            </a:r>
            <a:r>
              <a:rPr lang="ko-KR" altLang="en-US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</a:t>
            </a:r>
            <a:endParaRPr lang="en-US" altLang="ko-KR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장점 강조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2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/>
          <p:cNvSpPr/>
          <p:nvPr/>
        </p:nvSpPr>
        <p:spPr>
          <a:xfrm>
            <a:off x="1" y="3944203"/>
            <a:ext cx="2934691" cy="2913797"/>
          </a:xfrm>
          <a:custGeom>
            <a:avLst/>
            <a:gdLst>
              <a:gd name="connsiteX0" fmla="*/ 1287739 w 3235377"/>
              <a:gd name="connsiteY0" fmla="*/ 0 h 3288749"/>
              <a:gd name="connsiteX1" fmla="*/ 3235377 w 3235377"/>
              <a:gd name="connsiteY1" fmla="*/ 1947638 h 3288749"/>
              <a:gd name="connsiteX2" fmla="*/ 1894266 w 3235377"/>
              <a:gd name="connsiteY2" fmla="*/ 3288749 h 3288749"/>
              <a:gd name="connsiteX3" fmla="*/ 0 w 3235377"/>
              <a:gd name="connsiteY3" fmla="*/ 3288749 h 3288749"/>
              <a:gd name="connsiteX4" fmla="*/ 0 w 3235377"/>
              <a:gd name="connsiteY4" fmla="*/ 1287738 h 328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377" h="3288749">
                <a:moveTo>
                  <a:pt x="1287739" y="0"/>
                </a:moveTo>
                <a:lnTo>
                  <a:pt x="3235377" y="1947638"/>
                </a:lnTo>
                <a:lnTo>
                  <a:pt x="1894266" y="3288749"/>
                </a:lnTo>
                <a:lnTo>
                  <a:pt x="0" y="3288749"/>
                </a:lnTo>
                <a:lnTo>
                  <a:pt x="0" y="12877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841" y="3436371"/>
            <a:ext cx="546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사회문제를 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접근 방법에 따라 </a:t>
            </a:r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문제들을 </a:t>
            </a:r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분류하고</a:t>
            </a:r>
            <a:r>
              <a:rPr lang="en-US" altLang="ko-KR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,</a:t>
            </a:r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endParaRPr lang="en-US" altLang="ko-KR" sz="200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각 </a:t>
            </a:r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문제에 </a:t>
            </a:r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대해 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다양한 방법을 </a:t>
            </a:r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통하여 </a:t>
            </a:r>
            <a:endParaRPr lang="en-US" altLang="ko-KR" sz="200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fontAlgn="base" latinLnBrk="1"/>
            <a:r>
              <a:rPr lang="ko-KR" altLang="en-US" sz="200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사회문제를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해결하는 과정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을 </a:t>
            </a:r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알려주는 </a:t>
            </a:r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교과목</a:t>
            </a:r>
            <a:endParaRPr lang="ko-KR" altLang="en-US" sz="20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790434" y="594065"/>
            <a:ext cx="7647974" cy="86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0" smtClean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사회복지교과목과 현장실습</a:t>
            </a:r>
            <a:endParaRPr lang="en-US" altLang="ko-KR" b="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사회문제론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2841" y="2545459"/>
            <a:ext cx="3524454" cy="461665"/>
          </a:xfrm>
          <a:prstGeom prst="rect">
            <a:avLst/>
          </a:prstGeom>
          <a:solidFill>
            <a:srgbClr val="FFC85B"/>
          </a:solidFill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사회문제론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Freeform 201"/>
          <p:cNvSpPr>
            <a:spLocks noEditPoints="1"/>
          </p:cNvSpPr>
          <p:nvPr/>
        </p:nvSpPr>
        <p:spPr bwMode="auto">
          <a:xfrm>
            <a:off x="565371" y="4981433"/>
            <a:ext cx="1154248" cy="1135957"/>
          </a:xfrm>
          <a:custGeom>
            <a:avLst/>
            <a:gdLst>
              <a:gd name="T0" fmla="*/ 7 w 71"/>
              <a:gd name="T1" fmla="*/ 53 h 76"/>
              <a:gd name="T2" fmla="*/ 6 w 71"/>
              <a:gd name="T3" fmla="*/ 50 h 76"/>
              <a:gd name="T4" fmla="*/ 21 w 71"/>
              <a:gd name="T5" fmla="*/ 13 h 76"/>
              <a:gd name="T6" fmla="*/ 24 w 71"/>
              <a:gd name="T7" fmla="*/ 11 h 76"/>
              <a:gd name="T8" fmla="*/ 17 w 71"/>
              <a:gd name="T9" fmla="*/ 7 h 76"/>
              <a:gd name="T10" fmla="*/ 9 w 71"/>
              <a:gd name="T11" fmla="*/ 33 h 76"/>
              <a:gd name="T12" fmla="*/ 2 w 71"/>
              <a:gd name="T13" fmla="*/ 36 h 76"/>
              <a:gd name="T14" fmla="*/ 35 w 71"/>
              <a:gd name="T15" fmla="*/ 10 h 76"/>
              <a:gd name="T16" fmla="*/ 35 w 71"/>
              <a:gd name="T17" fmla="*/ 0 h 76"/>
              <a:gd name="T18" fmla="*/ 35 w 71"/>
              <a:gd name="T19" fmla="*/ 10 h 76"/>
              <a:gd name="T20" fmla="*/ 50 w 71"/>
              <a:gd name="T21" fmla="*/ 13 h 76"/>
              <a:gd name="T22" fmla="*/ 51 w 71"/>
              <a:gd name="T23" fmla="*/ 5 h 76"/>
              <a:gd name="T24" fmla="*/ 58 w 71"/>
              <a:gd name="T25" fmla="*/ 23 h 76"/>
              <a:gd name="T26" fmla="*/ 66 w 71"/>
              <a:gd name="T27" fmla="*/ 17 h 76"/>
              <a:gd name="T28" fmla="*/ 57 w 71"/>
              <a:gd name="T29" fmla="*/ 22 h 76"/>
              <a:gd name="T30" fmla="*/ 62 w 71"/>
              <a:gd name="T31" fmla="*/ 33 h 76"/>
              <a:gd name="T32" fmla="*/ 69 w 71"/>
              <a:gd name="T33" fmla="*/ 36 h 76"/>
              <a:gd name="T34" fmla="*/ 13 w 71"/>
              <a:gd name="T35" fmla="*/ 20 h 76"/>
              <a:gd name="T36" fmla="*/ 6 w 71"/>
              <a:gd name="T37" fmla="*/ 19 h 76"/>
              <a:gd name="T38" fmla="*/ 14 w 71"/>
              <a:gd name="T39" fmla="*/ 22 h 76"/>
              <a:gd name="T40" fmla="*/ 49 w 71"/>
              <a:gd name="T41" fmla="*/ 49 h 76"/>
              <a:gd name="T42" fmla="*/ 45 w 71"/>
              <a:gd name="T43" fmla="*/ 61 h 76"/>
              <a:gd name="T44" fmla="*/ 46 w 71"/>
              <a:gd name="T45" fmla="*/ 66 h 76"/>
              <a:gd name="T46" fmla="*/ 42 w 71"/>
              <a:gd name="T47" fmla="*/ 73 h 76"/>
              <a:gd name="T48" fmla="*/ 33 w 71"/>
              <a:gd name="T49" fmla="*/ 76 h 76"/>
              <a:gd name="T50" fmla="*/ 25 w 71"/>
              <a:gd name="T51" fmla="*/ 70 h 76"/>
              <a:gd name="T52" fmla="*/ 26 w 71"/>
              <a:gd name="T53" fmla="*/ 65 h 76"/>
              <a:gd name="T54" fmla="*/ 25 w 71"/>
              <a:gd name="T55" fmla="*/ 59 h 76"/>
              <a:gd name="T56" fmla="*/ 16 w 71"/>
              <a:gd name="T57" fmla="*/ 35 h 76"/>
              <a:gd name="T58" fmla="*/ 41 w 71"/>
              <a:gd name="T59" fmla="*/ 73 h 76"/>
              <a:gd name="T60" fmla="*/ 30 w 71"/>
              <a:gd name="T61" fmla="*/ 73 h 76"/>
              <a:gd name="T62" fmla="*/ 41 w 71"/>
              <a:gd name="T63" fmla="*/ 73 h 76"/>
              <a:gd name="T64" fmla="*/ 30 w 71"/>
              <a:gd name="T65" fmla="*/ 69 h 76"/>
              <a:gd name="T66" fmla="*/ 33 w 71"/>
              <a:gd name="T67" fmla="*/ 71 h 76"/>
              <a:gd name="T68" fmla="*/ 44 w 71"/>
              <a:gd name="T69" fmla="*/ 70 h 76"/>
              <a:gd name="T70" fmla="*/ 30 w 71"/>
              <a:gd name="T71" fmla="*/ 66 h 76"/>
              <a:gd name="T72" fmla="*/ 41 w 71"/>
              <a:gd name="T73" fmla="*/ 67 h 76"/>
              <a:gd name="T74" fmla="*/ 41 w 71"/>
              <a:gd name="T75" fmla="*/ 62 h 76"/>
              <a:gd name="T76" fmla="*/ 30 w 71"/>
              <a:gd name="T77" fmla="*/ 64 h 76"/>
              <a:gd name="T78" fmla="*/ 44 w 71"/>
              <a:gd name="T79" fmla="*/ 59 h 76"/>
              <a:gd name="T80" fmla="*/ 28 w 71"/>
              <a:gd name="T81" fmla="*/ 59 h 76"/>
              <a:gd name="T82" fmla="*/ 30 w 71"/>
              <a:gd name="T83" fmla="*/ 60 h 76"/>
              <a:gd name="T84" fmla="*/ 52 w 71"/>
              <a:gd name="T85" fmla="*/ 35 h 76"/>
              <a:gd name="T86" fmla="*/ 24 w 71"/>
              <a:gd name="T87" fmla="*/ 47 h 76"/>
              <a:gd name="T88" fmla="*/ 28 w 71"/>
              <a:gd name="T89" fmla="*/ 39 h 76"/>
              <a:gd name="T90" fmla="*/ 33 w 71"/>
              <a:gd name="T91" fmla="*/ 56 h 76"/>
              <a:gd name="T92" fmla="*/ 42 w 71"/>
              <a:gd name="T93" fmla="*/ 38 h 76"/>
              <a:gd name="T94" fmla="*/ 42 w 71"/>
              <a:gd name="T95" fmla="*/ 56 h 76"/>
              <a:gd name="T96" fmla="*/ 65 w 71"/>
              <a:gd name="T97" fmla="*/ 50 h 76"/>
              <a:gd name="T98" fmla="*/ 58 w 71"/>
              <a:gd name="T99" fmla="*/ 50 h 76"/>
              <a:gd name="T100" fmla="*/ 66 w 71"/>
              <a:gd name="T101" fmla="*/ 53 h 76"/>
              <a:gd name="T102" fmla="*/ 21 w 71"/>
              <a:gd name="T103" fmla="*/ 57 h 76"/>
              <a:gd name="T104" fmla="*/ 19 w 71"/>
              <a:gd name="T105" fmla="*/ 66 h 76"/>
              <a:gd name="T106" fmla="*/ 23 w 71"/>
              <a:gd name="T107" fmla="*/ 57 h 76"/>
              <a:gd name="T108" fmla="*/ 47 w 71"/>
              <a:gd name="T109" fmla="*/ 59 h 76"/>
              <a:gd name="T110" fmla="*/ 53 w 71"/>
              <a:gd name="T111" fmla="*/ 6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" h="76">
                <a:moveTo>
                  <a:pt x="14" y="47"/>
                </a:moveTo>
                <a:cubicBezTo>
                  <a:pt x="14" y="48"/>
                  <a:pt x="14" y="49"/>
                  <a:pt x="13" y="50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6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5" y="52"/>
                  <a:pt x="5" y="51"/>
                  <a:pt x="6" y="50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7"/>
                  <a:pt x="14" y="47"/>
                </a:cubicBezTo>
                <a:close/>
                <a:moveTo>
                  <a:pt x="21" y="13"/>
                </a:moveTo>
                <a:cubicBezTo>
                  <a:pt x="21" y="13"/>
                  <a:pt x="22" y="14"/>
                  <a:pt x="22" y="14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19" y="4"/>
                  <a:pt x="18" y="5"/>
                </a:cubicBezTo>
                <a:cubicBezTo>
                  <a:pt x="17" y="5"/>
                  <a:pt x="17" y="6"/>
                  <a:pt x="17" y="7"/>
                </a:cubicBezTo>
                <a:lnTo>
                  <a:pt x="21" y="13"/>
                </a:lnTo>
                <a:close/>
                <a:moveTo>
                  <a:pt x="10" y="35"/>
                </a:moveTo>
                <a:cubicBezTo>
                  <a:pt x="10" y="34"/>
                  <a:pt x="10" y="33"/>
                  <a:pt x="9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1" y="36"/>
                  <a:pt x="2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0" y="35"/>
                </a:cubicBezTo>
                <a:close/>
                <a:moveTo>
                  <a:pt x="35" y="10"/>
                </a:moveTo>
                <a:cubicBezTo>
                  <a:pt x="36" y="10"/>
                  <a:pt x="37" y="9"/>
                  <a:pt x="37" y="8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0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5" y="10"/>
                  <a:pt x="35" y="10"/>
                </a:cubicBezTo>
                <a:close/>
                <a:moveTo>
                  <a:pt x="48" y="13"/>
                </a:moveTo>
                <a:cubicBezTo>
                  <a:pt x="48" y="13"/>
                  <a:pt x="48" y="14"/>
                  <a:pt x="49" y="14"/>
                </a:cubicBezTo>
                <a:cubicBezTo>
                  <a:pt x="49" y="14"/>
                  <a:pt x="50" y="13"/>
                  <a:pt x="50" y="13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3" y="5"/>
                </a:cubicBezTo>
                <a:cubicBezTo>
                  <a:pt x="52" y="4"/>
                  <a:pt x="51" y="4"/>
                  <a:pt x="51" y="5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2"/>
                  <a:pt x="47" y="13"/>
                  <a:pt x="48" y="13"/>
                </a:cubicBezTo>
                <a:close/>
                <a:moveTo>
                  <a:pt x="58" y="23"/>
                </a:moveTo>
                <a:cubicBezTo>
                  <a:pt x="59" y="23"/>
                  <a:pt x="59" y="23"/>
                  <a:pt x="59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9"/>
                  <a:pt x="66" y="18"/>
                  <a:pt x="66" y="17"/>
                </a:cubicBezTo>
                <a:cubicBezTo>
                  <a:pt x="65" y="17"/>
                  <a:pt x="65" y="16"/>
                  <a:pt x="64" y="17"/>
                </a:cubicBezTo>
                <a:cubicBezTo>
                  <a:pt x="58" y="20"/>
                  <a:pt x="58" y="20"/>
                  <a:pt x="58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3"/>
                  <a:pt x="58" y="23"/>
                  <a:pt x="58" y="23"/>
                </a:cubicBezTo>
                <a:close/>
                <a:moveTo>
                  <a:pt x="69" y="33"/>
                </a:move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4"/>
                  <a:pt x="60" y="35"/>
                </a:cubicBezTo>
                <a:cubicBezTo>
                  <a:pt x="60" y="36"/>
                  <a:pt x="61" y="36"/>
                  <a:pt x="62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1" y="36"/>
                  <a:pt x="71" y="35"/>
                </a:cubicBezTo>
                <a:cubicBezTo>
                  <a:pt x="71" y="34"/>
                  <a:pt x="70" y="33"/>
                  <a:pt x="69" y="33"/>
                </a:cubicBezTo>
                <a:close/>
                <a:moveTo>
                  <a:pt x="13" y="20"/>
                </a:moveTo>
                <a:cubicBezTo>
                  <a:pt x="7" y="17"/>
                  <a:pt x="7" y="17"/>
                  <a:pt x="7" y="17"/>
                </a:cubicBezTo>
                <a:cubicBezTo>
                  <a:pt x="6" y="16"/>
                  <a:pt x="5" y="17"/>
                  <a:pt x="5" y="17"/>
                </a:cubicBezTo>
                <a:cubicBezTo>
                  <a:pt x="5" y="18"/>
                  <a:pt x="5" y="19"/>
                  <a:pt x="6" y="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4" y="23"/>
                  <a:pt x="14" y="22"/>
                </a:cubicBezTo>
                <a:cubicBezTo>
                  <a:pt x="14" y="22"/>
                  <a:pt x="14" y="21"/>
                  <a:pt x="13" y="20"/>
                </a:cubicBezTo>
                <a:close/>
                <a:moveTo>
                  <a:pt x="55" y="35"/>
                </a:moveTo>
                <a:cubicBezTo>
                  <a:pt x="55" y="41"/>
                  <a:pt x="53" y="46"/>
                  <a:pt x="49" y="49"/>
                </a:cubicBezTo>
                <a:cubicBezTo>
                  <a:pt x="46" y="53"/>
                  <a:pt x="45" y="56"/>
                  <a:pt x="45" y="58"/>
                </a:cubicBezTo>
                <a:cubicBezTo>
                  <a:pt x="45" y="58"/>
                  <a:pt x="46" y="59"/>
                  <a:pt x="46" y="59"/>
                </a:cubicBezTo>
                <a:cubicBezTo>
                  <a:pt x="46" y="60"/>
                  <a:pt x="45" y="61"/>
                  <a:pt x="45" y="61"/>
                </a:cubicBezTo>
                <a:cubicBezTo>
                  <a:pt x="45" y="62"/>
                  <a:pt x="46" y="62"/>
                  <a:pt x="46" y="63"/>
                </a:cubicBezTo>
                <a:cubicBezTo>
                  <a:pt x="46" y="64"/>
                  <a:pt x="45" y="64"/>
                  <a:pt x="45" y="65"/>
                </a:cubicBezTo>
                <a:cubicBezTo>
                  <a:pt x="45" y="65"/>
                  <a:pt x="46" y="66"/>
                  <a:pt x="46" y="66"/>
                </a:cubicBezTo>
                <a:cubicBezTo>
                  <a:pt x="46" y="67"/>
                  <a:pt x="45" y="68"/>
                  <a:pt x="45" y="68"/>
                </a:cubicBezTo>
                <a:cubicBezTo>
                  <a:pt x="45" y="69"/>
                  <a:pt x="46" y="69"/>
                  <a:pt x="46" y="70"/>
                </a:cubicBezTo>
                <a:cubicBezTo>
                  <a:pt x="46" y="71"/>
                  <a:pt x="44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3" y="75"/>
                  <a:pt x="41" y="76"/>
                  <a:pt x="38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0" y="76"/>
                  <a:pt x="28" y="75"/>
                  <a:pt x="28" y="73"/>
                </a:cubicBezTo>
                <a:cubicBezTo>
                  <a:pt x="28" y="73"/>
                  <a:pt x="29" y="73"/>
                  <a:pt x="29" y="73"/>
                </a:cubicBezTo>
                <a:cubicBezTo>
                  <a:pt x="27" y="72"/>
                  <a:pt x="25" y="71"/>
                  <a:pt x="25" y="70"/>
                </a:cubicBezTo>
                <a:cubicBezTo>
                  <a:pt x="25" y="69"/>
                  <a:pt x="26" y="69"/>
                  <a:pt x="26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5" y="66"/>
                  <a:pt x="26" y="65"/>
                  <a:pt x="26" y="65"/>
                </a:cubicBezTo>
                <a:cubicBezTo>
                  <a:pt x="26" y="64"/>
                  <a:pt x="25" y="64"/>
                  <a:pt x="25" y="63"/>
                </a:cubicBezTo>
                <a:cubicBezTo>
                  <a:pt x="25" y="62"/>
                  <a:pt x="26" y="62"/>
                  <a:pt x="26" y="61"/>
                </a:cubicBezTo>
                <a:cubicBezTo>
                  <a:pt x="26" y="61"/>
                  <a:pt x="25" y="60"/>
                  <a:pt x="25" y="59"/>
                </a:cubicBezTo>
                <a:cubicBezTo>
                  <a:pt x="25" y="59"/>
                  <a:pt x="26" y="58"/>
                  <a:pt x="26" y="58"/>
                </a:cubicBezTo>
                <a:cubicBezTo>
                  <a:pt x="26" y="56"/>
                  <a:pt x="25" y="53"/>
                  <a:pt x="22" y="49"/>
                </a:cubicBezTo>
                <a:cubicBezTo>
                  <a:pt x="18" y="46"/>
                  <a:pt x="16" y="41"/>
                  <a:pt x="16" y="35"/>
                </a:cubicBezTo>
                <a:cubicBezTo>
                  <a:pt x="16" y="24"/>
                  <a:pt x="25" y="16"/>
                  <a:pt x="35" y="16"/>
                </a:cubicBezTo>
                <a:cubicBezTo>
                  <a:pt x="46" y="16"/>
                  <a:pt x="55" y="24"/>
                  <a:pt x="55" y="35"/>
                </a:cubicBezTo>
                <a:close/>
                <a:moveTo>
                  <a:pt x="41" y="73"/>
                </a:moveTo>
                <a:cubicBezTo>
                  <a:pt x="40" y="73"/>
                  <a:pt x="40" y="73"/>
                  <a:pt x="38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3"/>
                  <a:pt x="30" y="73"/>
                  <a:pt x="30" y="73"/>
                </a:cubicBezTo>
                <a:cubicBezTo>
                  <a:pt x="30" y="74"/>
                  <a:pt x="31" y="74"/>
                  <a:pt x="33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40" y="74"/>
                  <a:pt x="40" y="74"/>
                  <a:pt x="41" y="73"/>
                </a:cubicBezTo>
                <a:close/>
                <a:moveTo>
                  <a:pt x="44" y="70"/>
                </a:moveTo>
                <a:cubicBezTo>
                  <a:pt x="44" y="70"/>
                  <a:pt x="43" y="69"/>
                  <a:pt x="41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28" y="69"/>
                  <a:pt x="27" y="70"/>
                  <a:pt x="27" y="70"/>
                </a:cubicBezTo>
                <a:cubicBezTo>
                  <a:pt x="27" y="70"/>
                  <a:pt x="28" y="71"/>
                  <a:pt x="30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3" y="71"/>
                  <a:pt x="44" y="70"/>
                  <a:pt x="44" y="70"/>
                </a:cubicBezTo>
                <a:close/>
                <a:moveTo>
                  <a:pt x="44" y="66"/>
                </a:moveTo>
                <a:cubicBezTo>
                  <a:pt x="44" y="66"/>
                  <a:pt x="43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66"/>
                  <a:pt x="27" y="66"/>
                  <a:pt x="27" y="66"/>
                </a:cubicBezTo>
                <a:cubicBezTo>
                  <a:pt x="27" y="67"/>
                  <a:pt x="28" y="67"/>
                  <a:pt x="3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7"/>
                  <a:pt x="44" y="67"/>
                  <a:pt x="44" y="66"/>
                </a:cubicBezTo>
                <a:close/>
                <a:moveTo>
                  <a:pt x="44" y="63"/>
                </a:moveTo>
                <a:cubicBezTo>
                  <a:pt x="44" y="63"/>
                  <a:pt x="43" y="62"/>
                  <a:pt x="41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28" y="62"/>
                  <a:pt x="27" y="63"/>
                  <a:pt x="27" y="63"/>
                </a:cubicBezTo>
                <a:cubicBezTo>
                  <a:pt x="27" y="63"/>
                  <a:pt x="28" y="64"/>
                  <a:pt x="30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3" y="64"/>
                  <a:pt x="44" y="63"/>
                  <a:pt x="44" y="63"/>
                </a:cubicBezTo>
                <a:close/>
                <a:moveTo>
                  <a:pt x="44" y="59"/>
                </a:moveTo>
                <a:cubicBezTo>
                  <a:pt x="44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0"/>
                  <a:pt x="28" y="60"/>
                  <a:pt x="3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3" y="60"/>
                  <a:pt x="44" y="60"/>
                  <a:pt x="44" y="59"/>
                </a:cubicBezTo>
                <a:close/>
                <a:moveTo>
                  <a:pt x="52" y="35"/>
                </a:moveTo>
                <a:cubicBezTo>
                  <a:pt x="52" y="26"/>
                  <a:pt x="45" y="19"/>
                  <a:pt x="35" y="19"/>
                </a:cubicBezTo>
                <a:cubicBezTo>
                  <a:pt x="26" y="19"/>
                  <a:pt x="19" y="26"/>
                  <a:pt x="19" y="35"/>
                </a:cubicBezTo>
                <a:cubicBezTo>
                  <a:pt x="19" y="40"/>
                  <a:pt x="21" y="44"/>
                  <a:pt x="24" y="47"/>
                </a:cubicBezTo>
                <a:cubicBezTo>
                  <a:pt x="27" y="50"/>
                  <a:pt x="28" y="53"/>
                  <a:pt x="29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9" y="38"/>
                  <a:pt x="29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8"/>
                  <a:pt x="41" y="38"/>
                  <a:pt x="42" y="38"/>
                </a:cubicBezTo>
                <a:cubicBezTo>
                  <a:pt x="42" y="38"/>
                  <a:pt x="43" y="38"/>
                  <a:pt x="43" y="39"/>
                </a:cubicBezTo>
                <a:cubicBezTo>
                  <a:pt x="40" y="56"/>
                  <a:pt x="40" y="56"/>
                  <a:pt x="40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3"/>
                  <a:pt x="44" y="50"/>
                  <a:pt x="47" y="47"/>
                </a:cubicBezTo>
                <a:cubicBezTo>
                  <a:pt x="50" y="44"/>
                  <a:pt x="52" y="40"/>
                  <a:pt x="52" y="35"/>
                </a:cubicBezTo>
                <a:close/>
                <a:moveTo>
                  <a:pt x="65" y="50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8" y="47"/>
                  <a:pt x="57" y="47"/>
                </a:cubicBezTo>
                <a:cubicBezTo>
                  <a:pt x="57" y="48"/>
                  <a:pt x="57" y="49"/>
                  <a:pt x="58" y="50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5" y="53"/>
                </a:cubicBezTo>
                <a:cubicBezTo>
                  <a:pt x="65" y="53"/>
                  <a:pt x="66" y="53"/>
                  <a:pt x="66" y="53"/>
                </a:cubicBezTo>
                <a:cubicBezTo>
                  <a:pt x="66" y="52"/>
                  <a:pt x="66" y="51"/>
                  <a:pt x="65" y="50"/>
                </a:cubicBezTo>
                <a:close/>
                <a:moveTo>
                  <a:pt x="23" y="57"/>
                </a:moveTo>
                <a:cubicBezTo>
                  <a:pt x="22" y="56"/>
                  <a:pt x="21" y="56"/>
                  <a:pt x="21" y="57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4"/>
                  <a:pt x="17" y="65"/>
                  <a:pt x="18" y="65"/>
                </a:cubicBezTo>
                <a:cubicBezTo>
                  <a:pt x="18" y="66"/>
                  <a:pt x="18" y="66"/>
                  <a:pt x="19" y="66"/>
                </a:cubicBezTo>
                <a:cubicBezTo>
                  <a:pt x="19" y="66"/>
                  <a:pt x="20" y="65"/>
                  <a:pt x="20" y="65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8"/>
                  <a:pt x="24" y="57"/>
                  <a:pt x="23" y="57"/>
                </a:cubicBezTo>
                <a:close/>
                <a:moveTo>
                  <a:pt x="50" y="57"/>
                </a:moveTo>
                <a:cubicBezTo>
                  <a:pt x="50" y="56"/>
                  <a:pt x="49" y="56"/>
                  <a:pt x="48" y="57"/>
                </a:cubicBezTo>
                <a:cubicBezTo>
                  <a:pt x="47" y="57"/>
                  <a:pt x="47" y="58"/>
                  <a:pt x="47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2" y="66"/>
                  <a:pt x="52" y="66"/>
                </a:cubicBezTo>
                <a:cubicBezTo>
                  <a:pt x="53" y="66"/>
                  <a:pt x="53" y="66"/>
                  <a:pt x="53" y="65"/>
                </a:cubicBezTo>
                <a:cubicBezTo>
                  <a:pt x="54" y="65"/>
                  <a:pt x="54" y="64"/>
                  <a:pt x="54" y="63"/>
                </a:cubicBezTo>
                <a:lnTo>
                  <a:pt x="50" y="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47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3483429" cy="6858000"/>
          </a:xfrm>
          <a:prstGeom prst="rect">
            <a:avLst/>
          </a:prstGeom>
          <a:solidFill>
            <a:srgbClr val="50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506350" y="2805388"/>
            <a:ext cx="2431033" cy="655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BE3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en-US" sz="4000" b="1" dirty="0">
              <a:solidFill>
                <a:srgbClr val="FFBE3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84953" y="3460452"/>
            <a:ext cx="289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9113" y="1311216"/>
            <a:ext cx="10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#1</a:t>
            </a:r>
            <a:endParaRPr lang="ko-KR" altLang="en-US" sz="240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9113" y="4016436"/>
            <a:ext cx="104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#2</a:t>
            </a:r>
            <a:endParaRPr lang="ko-KR" altLang="en-US" sz="240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44142" y="1399675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소개</a:t>
            </a:r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44144" y="4062603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사회복지현장에 대하여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142" y="1822869"/>
            <a:ext cx="299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 기관소개 </a:t>
            </a:r>
            <a:r>
              <a:rPr lang="en-US" altLang="ko-KR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en-US" altLang="ko-KR" sz="160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 실습 활동 소개</a:t>
            </a:r>
            <a:endParaRPr lang="en-US" altLang="ko-KR" sz="160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ko-KR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</a:t>
            </a:r>
            <a:r>
              <a:rPr lang="en-US" altLang="ko-KR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활동 평가</a:t>
            </a:r>
            <a:endParaRPr lang="ko-KR" altLang="en-US" sz="16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4143" y="4485797"/>
            <a:ext cx="280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 이론 적용</a:t>
            </a:r>
            <a:endParaRPr lang="en-US" altLang="ko-KR" sz="160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 관련 교과목</a:t>
            </a:r>
            <a:endParaRPr lang="en-US" altLang="ko-KR" sz="160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ko-KR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・</a:t>
            </a:r>
            <a:r>
              <a:rPr lang="en-US" altLang="ko-KR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현장 비판</a:t>
            </a:r>
            <a:endParaRPr lang="ko-KR" altLang="en-US" sz="16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58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9"/>
          <p:cNvCxnSpPr/>
          <p:nvPr/>
        </p:nvCxnSpPr>
        <p:spPr>
          <a:xfrm>
            <a:off x="5968550" y="3140027"/>
            <a:ext cx="3012415" cy="0"/>
          </a:xfrm>
          <a:prstGeom prst="line">
            <a:avLst/>
          </a:prstGeom>
          <a:ln w="285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6"/>
          <p:cNvSpPr txBox="1">
            <a:spLocks/>
          </p:cNvSpPr>
          <p:nvPr/>
        </p:nvSpPr>
        <p:spPr>
          <a:xfrm>
            <a:off x="790434" y="594065"/>
            <a:ext cx="7647974" cy="86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사회복지교과목과 현장실습</a:t>
            </a:r>
            <a:endParaRPr lang="en-US" altLang="ko-KR" b="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Straight Connector 16"/>
          <p:cNvCxnSpPr/>
          <p:nvPr/>
        </p:nvCxnSpPr>
        <p:spPr>
          <a:xfrm>
            <a:off x="2542292" y="1383283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 txBox="1">
            <a:spLocks/>
          </p:cNvSpPr>
          <p:nvPr/>
        </p:nvSpPr>
        <p:spPr>
          <a:xfrm>
            <a:off x="742950" y="1474937"/>
            <a:ext cx="7658100" cy="32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사회문제론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099302" y="4393639"/>
            <a:ext cx="549787" cy="3630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812007" y="4375100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통합적 문제해결 개입</a:t>
            </a:r>
            <a:r>
              <a:rPr lang="ko-KR" altLang="en-US"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 </a:t>
            </a:r>
            <a:endParaRPr lang="ko-KR" altLang="en-US" sz="240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67558" y="5370221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증상 완화를 위한 정서적 </a:t>
            </a:r>
            <a:r>
              <a: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지원</a:t>
            </a: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67558" y="381902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0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주거환경 개선</a:t>
            </a: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15" name="왼쪽 대괄호 14"/>
          <p:cNvSpPr/>
          <p:nvPr/>
        </p:nvSpPr>
        <p:spPr>
          <a:xfrm>
            <a:off x="1091821" y="4003693"/>
            <a:ext cx="436728" cy="1616722"/>
          </a:xfrm>
          <a:prstGeom prst="leftBracket">
            <a:avLst/>
          </a:prstGeom>
          <a:ln w="31750">
            <a:solidFill>
              <a:srgbClr val="505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1456365" y="2195332"/>
            <a:ext cx="64952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2000" b="1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저장강박행동 수반문제 해결프로그램 </a:t>
            </a:r>
            <a:endParaRPr lang="en-US" altLang="ko-KR" sz="2000" b="1">
              <a:latin typeface="나눔스퀘어 ExtraBold" panose="020B0600000101010101" pitchFamily="50" charset="-127"/>
              <a:ea typeface="나눔스퀘어 ExtraBold" panose="020B0600000101010101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2000" b="1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‘</a:t>
            </a:r>
            <a:r>
              <a:rPr lang="ko-KR" altLang="en-US" sz="2000" b="1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우리집이 살아났다</a:t>
            </a:r>
            <a:r>
              <a:rPr lang="en-US" altLang="ko-KR" sz="2000" b="1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 pitchFamily="50" charset="-127"/>
              </a:rPr>
              <a:t>’</a:t>
            </a:r>
            <a:endParaRPr lang="ko-KR" altLang="en-US" sz="2000" b="1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함초롬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7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5002192" y="2844142"/>
            <a:ext cx="33632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자원봉사자 사전 교육 부족</a:t>
            </a:r>
            <a:endParaRPr lang="en-US" sz="2000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xmlns="" id="{43865D1A-981F-4DFC-AB28-0F54DD34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13" y="629880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실습생이 관찰한 사회복지현장 ㅣ 비판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1E0DCADF-3DD0-42D6-B285-833075669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22684"/>
            <a:ext cx="7658100" cy="280987"/>
          </a:xfrm>
        </p:spPr>
        <p:txBody>
          <a:bodyPr/>
          <a:lstStyle/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사회복지기관의 문제점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3" name="Straight Connector 16"/>
          <p:cNvCxnSpPr/>
          <p:nvPr/>
        </p:nvCxnSpPr>
        <p:spPr>
          <a:xfrm>
            <a:off x="2542292" y="1383283"/>
            <a:ext cx="4712264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xmlns="" id="{8D8845C8-0E43-4A8B-84BC-831B0B158A5C}"/>
              </a:ext>
            </a:extLst>
          </p:cNvPr>
          <p:cNvSpPr/>
          <p:nvPr/>
        </p:nvSpPr>
        <p:spPr>
          <a:xfrm rot="5400000">
            <a:off x="6366356" y="3652012"/>
            <a:ext cx="467892" cy="548640"/>
          </a:xfrm>
          <a:prstGeom prst="rightArrow">
            <a:avLst/>
          </a:prstGeom>
          <a:solidFill>
            <a:srgbClr val="FFBE3B"/>
          </a:solidFill>
          <a:ln>
            <a:solidFill>
              <a:srgbClr val="FFB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itle 13"/>
          <p:cNvSpPr txBox="1">
            <a:spLocks/>
          </p:cNvSpPr>
          <p:nvPr/>
        </p:nvSpPr>
        <p:spPr>
          <a:xfrm>
            <a:off x="523551" y="2841067"/>
            <a:ext cx="33632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잦은 인사이동</a:t>
            </a:r>
            <a:endParaRPr lang="en-US" sz="2000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1555" y="2257260"/>
            <a:ext cx="86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0595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2903" y="2257260"/>
            <a:ext cx="86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50595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en-US" sz="3200" b="1" dirty="0">
              <a:solidFill>
                <a:srgbClr val="50595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64770" y="4486364"/>
            <a:ext cx="362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대상자에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대한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이해 교육 및</a:t>
            </a:r>
            <a:endParaRPr lang="en-US" altLang="ko-KR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자원봉사의 기본 예절에 대한 </a:t>
            </a:r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</a:t>
            </a:r>
            <a:endParaRPr lang="en-US" altLang="ko-KR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요</a:t>
            </a:r>
            <a:endParaRPr lang="en-US" altLang="ko-KR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6289" y="4490813"/>
            <a:ext cx="3897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원활한 인수인계를 위해 </a:t>
            </a:r>
            <a:endParaRPr lang="en-US" altLang="ko-KR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문서화된 </a:t>
            </a:r>
            <a:r>
              <a: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업무 매뉴얼 확립</a:t>
            </a:r>
            <a:r>
              <a:rPr lang="en-US" altLang="ko-KR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24" name="화살표: 오른쪽 13">
            <a:extLst>
              <a:ext uri="{FF2B5EF4-FFF2-40B4-BE49-F238E27FC236}">
                <a16:creationId xmlns:a16="http://schemas.microsoft.com/office/drawing/2014/main" xmlns="" id="{8D8845C8-0E43-4A8B-84BC-831B0B158A5C}"/>
              </a:ext>
            </a:extLst>
          </p:cNvPr>
          <p:cNvSpPr/>
          <p:nvPr/>
        </p:nvSpPr>
        <p:spPr>
          <a:xfrm rot="5400000">
            <a:off x="1971215" y="3639099"/>
            <a:ext cx="467892" cy="548640"/>
          </a:xfrm>
          <a:prstGeom prst="rightArrow">
            <a:avLst/>
          </a:prstGeom>
          <a:solidFill>
            <a:srgbClr val="FFBE3B"/>
          </a:solidFill>
          <a:ln>
            <a:solidFill>
              <a:srgbClr val="FFB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9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8900000">
            <a:off x="4537710" y="2195931"/>
            <a:ext cx="68580" cy="1074290"/>
            <a:chOff x="3530277" y="717630"/>
            <a:chExt cx="64471" cy="2246260"/>
          </a:xfrm>
          <a:solidFill>
            <a:schemeClr val="bg2">
              <a:alpha val="22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530278" y="717630"/>
              <a:ext cx="64470" cy="937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30277" y="1958050"/>
              <a:ext cx="64470" cy="1005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Rectangle 5"/>
          <p:cNvSpPr/>
          <p:nvPr/>
        </p:nvSpPr>
        <p:spPr>
          <a:xfrm rot="2700000">
            <a:off x="4529627" y="2187848"/>
            <a:ext cx="68580" cy="107429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352741" y="3341202"/>
            <a:ext cx="6858000" cy="651904"/>
          </a:xfrm>
        </p:spPr>
        <p:txBody>
          <a:bodyPr>
            <a:noAutofit/>
          </a:bodyPr>
          <a:lstStyle/>
          <a:p>
            <a:r>
              <a:rPr lang="ko-KR" altLang="en-US" sz="6600" b="1" smtClean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6600" b="1" smtClean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en-US" sz="6600" b="1" dirty="0">
              <a:solidFill>
                <a:schemeClr val="accent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713676"/>
            <a:ext cx="7770683" cy="144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770684" y="6713676"/>
            <a:ext cx="1373317" cy="144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06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88670" y="5486103"/>
            <a:ext cx="6858000" cy="912495"/>
          </a:xfrm>
        </p:spPr>
        <p:txBody>
          <a:bodyPr>
            <a:noAutofit/>
          </a:bodyPr>
          <a:lstStyle/>
          <a:p>
            <a:pPr algn="r"/>
            <a:r>
              <a:rPr lang="ko-KR" altLang="en-US" sz="5400" b="1" smtClean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소개</a:t>
            </a:r>
            <a:endParaRPr lang="en-US" sz="5400" b="1" dirty="0">
              <a:solidFill>
                <a:schemeClr val="accent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88670" y="6334093"/>
            <a:ext cx="6858000" cy="258815"/>
          </a:xfrm>
        </p:spPr>
        <p:txBody>
          <a:bodyPr>
            <a:noAutofit/>
          </a:bodyPr>
          <a:lstStyle/>
          <a:p>
            <a:pPr algn="r"/>
            <a:r>
              <a:rPr lang="ko-KR" altLang="en-US" sz="1800" smtClean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 소개 및 실습활동 소개</a:t>
            </a:r>
            <a:endParaRPr lang="en-US" sz="1800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713676"/>
            <a:ext cx="7770683" cy="144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770684" y="5486400"/>
            <a:ext cx="1373317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7258" y="5710535"/>
            <a:ext cx="11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1963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37127" y="444373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 소개 ㅣ 청곡종합사회복지관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2486603" y="1245401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개체 틀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r="10610"/>
          <a:stretch>
            <a:fillRect/>
          </a:stretch>
        </p:blipFill>
        <p:spPr>
          <a:xfrm>
            <a:off x="473819" y="2231937"/>
            <a:ext cx="3670827" cy="3496026"/>
          </a:xfrm>
        </p:spPr>
      </p:pic>
      <p:grpSp>
        <p:nvGrpSpPr>
          <p:cNvPr id="16" name="그룹 15"/>
          <p:cNvGrpSpPr/>
          <p:nvPr/>
        </p:nvGrpSpPr>
        <p:grpSpPr>
          <a:xfrm>
            <a:off x="4780212" y="1728475"/>
            <a:ext cx="799349" cy="781951"/>
            <a:chOff x="4700193" y="2035693"/>
            <a:chExt cx="799349" cy="781951"/>
          </a:xfrm>
        </p:grpSpPr>
        <p:sp>
          <p:nvSpPr>
            <p:cNvPr id="29" name="Oval 22"/>
            <p:cNvSpPr/>
            <p:nvPr/>
          </p:nvSpPr>
          <p:spPr>
            <a:xfrm>
              <a:off x="4700193" y="2035693"/>
              <a:ext cx="799349" cy="7819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4916129" y="2231937"/>
              <a:ext cx="374327" cy="389465"/>
            </a:xfrm>
            <a:custGeom>
              <a:avLst/>
              <a:gdLst>
                <a:gd name="T0" fmla="*/ 149 w 177"/>
                <a:gd name="T1" fmla="*/ 6 h 176"/>
                <a:gd name="T2" fmla="*/ 15 w 177"/>
                <a:gd name="T3" fmla="*/ 122 h 176"/>
                <a:gd name="T4" fmla="*/ 7 w 177"/>
                <a:gd name="T5" fmla="*/ 154 h 176"/>
                <a:gd name="T6" fmla="*/ 9 w 177"/>
                <a:gd name="T7" fmla="*/ 174 h 176"/>
                <a:gd name="T8" fmla="*/ 54 w 177"/>
                <a:gd name="T9" fmla="*/ 162 h 176"/>
                <a:gd name="T10" fmla="*/ 171 w 177"/>
                <a:gd name="T11" fmla="*/ 45 h 176"/>
                <a:gd name="T12" fmla="*/ 44 w 177"/>
                <a:gd name="T13" fmla="*/ 157 h 176"/>
                <a:gd name="T14" fmla="*/ 15 w 177"/>
                <a:gd name="T15" fmla="*/ 151 h 176"/>
                <a:gd name="T16" fmla="*/ 21 w 177"/>
                <a:gd name="T17" fmla="*/ 128 h 176"/>
                <a:gd name="T18" fmla="*/ 44 w 177"/>
                <a:gd name="T19" fmla="*/ 157 h 176"/>
                <a:gd name="T20" fmla="*/ 25 w 177"/>
                <a:gd name="T21" fmla="*/ 122 h 176"/>
                <a:gd name="T22" fmla="*/ 110 w 177"/>
                <a:gd name="T23" fmla="*/ 47 h 176"/>
                <a:gd name="T24" fmla="*/ 54 w 177"/>
                <a:gd name="T25" fmla="*/ 152 h 176"/>
                <a:gd name="T26" fmla="*/ 153 w 177"/>
                <a:gd name="T27" fmla="*/ 53 h 176"/>
                <a:gd name="T28" fmla="*/ 163 w 177"/>
                <a:gd name="T29" fmla="*/ 40 h 176"/>
                <a:gd name="T30" fmla="*/ 161 w 177"/>
                <a:gd name="T31" fmla="*/ 29 h 176"/>
                <a:gd name="T32" fmla="*/ 160 w 177"/>
                <a:gd name="T33" fmla="*/ 35 h 176"/>
                <a:gd name="T34" fmla="*/ 148 w 177"/>
                <a:gd name="T35" fmla="*/ 48 h 176"/>
                <a:gd name="T36" fmla="*/ 137 w 177"/>
                <a:gd name="T37" fmla="*/ 11 h 176"/>
                <a:gd name="T38" fmla="*/ 166 w 177"/>
                <a:gd name="T39" fmla="*/ 32 h 176"/>
                <a:gd name="T40" fmla="*/ 6 w 177"/>
                <a:gd name="T41" fmla="*/ 46 h 176"/>
                <a:gd name="T42" fmla="*/ 6 w 177"/>
                <a:gd name="T43" fmla="*/ 36 h 176"/>
                <a:gd name="T44" fmla="*/ 42 w 177"/>
                <a:gd name="T45" fmla="*/ 0 h 176"/>
                <a:gd name="T46" fmla="*/ 86 w 177"/>
                <a:gd name="T47" fmla="*/ 44 h 176"/>
                <a:gd name="T48" fmla="*/ 80 w 177"/>
                <a:gd name="T49" fmla="*/ 49 h 176"/>
                <a:gd name="T50" fmla="*/ 71 w 177"/>
                <a:gd name="T51" fmla="*/ 53 h 176"/>
                <a:gd name="T52" fmla="*/ 73 w 177"/>
                <a:gd name="T53" fmla="*/ 41 h 176"/>
                <a:gd name="T54" fmla="*/ 63 w 177"/>
                <a:gd name="T55" fmla="*/ 46 h 176"/>
                <a:gd name="T56" fmla="*/ 65 w 177"/>
                <a:gd name="T57" fmla="*/ 34 h 176"/>
                <a:gd name="T58" fmla="*/ 56 w 177"/>
                <a:gd name="T59" fmla="*/ 38 h 176"/>
                <a:gd name="T60" fmla="*/ 58 w 177"/>
                <a:gd name="T61" fmla="*/ 27 h 176"/>
                <a:gd name="T62" fmla="*/ 49 w 177"/>
                <a:gd name="T63" fmla="*/ 31 h 176"/>
                <a:gd name="T64" fmla="*/ 52 w 177"/>
                <a:gd name="T65" fmla="*/ 21 h 176"/>
                <a:gd name="T66" fmla="*/ 35 w 177"/>
                <a:gd name="T67" fmla="*/ 28 h 176"/>
                <a:gd name="T68" fmla="*/ 42 w 177"/>
                <a:gd name="T69" fmla="*/ 10 h 176"/>
                <a:gd name="T70" fmla="*/ 57 w 177"/>
                <a:gd name="T71" fmla="*/ 73 h 176"/>
                <a:gd name="T72" fmla="*/ 6 w 177"/>
                <a:gd name="T73" fmla="*/ 46 h 176"/>
                <a:gd name="T74" fmla="*/ 172 w 177"/>
                <a:gd name="T75" fmla="*/ 140 h 176"/>
                <a:gd name="T76" fmla="*/ 136 w 177"/>
                <a:gd name="T77" fmla="*/ 176 h 176"/>
                <a:gd name="T78" fmla="*/ 92 w 177"/>
                <a:gd name="T79" fmla="*/ 132 h 176"/>
                <a:gd name="T80" fmla="*/ 143 w 177"/>
                <a:gd name="T81" fmla="*/ 159 h 176"/>
                <a:gd name="T82" fmla="*/ 161 w 177"/>
                <a:gd name="T83" fmla="*/ 130 h 176"/>
                <a:gd name="T84" fmla="*/ 144 w 177"/>
                <a:gd name="T85" fmla="*/ 136 h 176"/>
                <a:gd name="T86" fmla="*/ 153 w 177"/>
                <a:gd name="T87" fmla="*/ 121 h 176"/>
                <a:gd name="T88" fmla="*/ 143 w 177"/>
                <a:gd name="T89" fmla="*/ 125 h 176"/>
                <a:gd name="T90" fmla="*/ 145 w 177"/>
                <a:gd name="T91" fmla="*/ 114 h 176"/>
                <a:gd name="T92" fmla="*/ 136 w 177"/>
                <a:gd name="T93" fmla="*/ 118 h 176"/>
                <a:gd name="T94" fmla="*/ 138 w 177"/>
                <a:gd name="T95" fmla="*/ 107 h 176"/>
                <a:gd name="T96" fmla="*/ 129 w 177"/>
                <a:gd name="T97" fmla="*/ 111 h 176"/>
                <a:gd name="T98" fmla="*/ 131 w 177"/>
                <a:gd name="T99" fmla="*/ 99 h 176"/>
                <a:gd name="T100" fmla="*/ 121 w 177"/>
                <a:gd name="T101" fmla="*/ 104 h 176"/>
                <a:gd name="T102" fmla="*/ 128 w 177"/>
                <a:gd name="T103" fmla="*/ 96 h 176"/>
                <a:gd name="T104" fmla="*/ 172 w 177"/>
                <a:gd name="T105" fmla="*/ 1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76">
                  <a:moveTo>
                    <a:pt x="171" y="27"/>
                  </a:moveTo>
                  <a:cubicBezTo>
                    <a:pt x="149" y="6"/>
                    <a:pt x="149" y="6"/>
                    <a:pt x="149" y="6"/>
                  </a:cubicBezTo>
                  <a:cubicBezTo>
                    <a:pt x="145" y="1"/>
                    <a:pt x="137" y="1"/>
                    <a:pt x="132" y="6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7" y="154"/>
                    <a:pt x="7" y="154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2" y="173"/>
                    <a:pt x="4" y="175"/>
                    <a:pt x="9" y="174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54" y="162"/>
                    <a:pt x="54" y="16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6" y="40"/>
                    <a:pt x="176" y="32"/>
                    <a:pt x="171" y="27"/>
                  </a:cubicBezTo>
                  <a:close/>
                  <a:moveTo>
                    <a:pt x="44" y="157"/>
                  </a:moveTo>
                  <a:cubicBezTo>
                    <a:pt x="25" y="162"/>
                    <a:pt x="25" y="162"/>
                    <a:pt x="25" y="162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1"/>
                    <a:pt x="20" y="129"/>
                    <a:pt x="21" y="128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7" y="156"/>
                    <a:pt x="46" y="157"/>
                    <a:pt x="44" y="157"/>
                  </a:cubicBezTo>
                  <a:close/>
                  <a:moveTo>
                    <a:pt x="54" y="152"/>
                  </a:moveTo>
                  <a:cubicBezTo>
                    <a:pt x="25" y="122"/>
                    <a:pt x="25" y="122"/>
                    <a:pt x="25" y="12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34" y="72"/>
                    <a:pt x="134" y="72"/>
                    <a:pt x="134" y="72"/>
                  </a:cubicBezTo>
                  <a:lnTo>
                    <a:pt x="54" y="152"/>
                  </a:lnTo>
                  <a:close/>
                  <a:moveTo>
                    <a:pt x="166" y="40"/>
                  </a:moveTo>
                  <a:cubicBezTo>
                    <a:pt x="153" y="53"/>
                    <a:pt x="153" y="53"/>
                    <a:pt x="153" y="53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4" y="39"/>
                    <a:pt x="165" y="37"/>
                    <a:pt x="165" y="35"/>
                  </a:cubicBezTo>
                  <a:cubicBezTo>
                    <a:pt x="165" y="32"/>
                    <a:pt x="162" y="29"/>
                    <a:pt x="161" y="29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4"/>
                    <a:pt x="160" y="35"/>
                    <a:pt x="160" y="35"/>
                  </a:cubicBezTo>
                  <a:cubicBezTo>
                    <a:pt x="160" y="36"/>
                    <a:pt x="160" y="36"/>
                    <a:pt x="159" y="3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2" y="9"/>
                    <a:pt x="144" y="1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8" y="34"/>
                    <a:pt x="168" y="38"/>
                    <a:pt x="166" y="40"/>
                  </a:cubicBezTo>
                  <a:close/>
                  <a:moveTo>
                    <a:pt x="6" y="46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6" y="46"/>
                  </a:lnTo>
                  <a:close/>
                  <a:moveTo>
                    <a:pt x="177" y="135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72" y="130"/>
                    <a:pt x="172" y="130"/>
                    <a:pt x="172" y="130"/>
                  </a:cubicBezTo>
                  <a:lnTo>
                    <a:pt x="177" y="1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795497" y="2126325"/>
            <a:ext cx="310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아시아복지재단법인</a:t>
            </a:r>
            <a:endParaRPr 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5945" y="1816255"/>
            <a:ext cx="310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재단</a:t>
            </a:r>
            <a:endParaRPr lang="en-US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7309" y="3332315"/>
            <a:ext cx="24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1999.05.14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개관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2656" y="3014629"/>
            <a:ext cx="310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개관일</a:t>
            </a:r>
            <a:endParaRPr lang="en-US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767414" y="2963150"/>
            <a:ext cx="799349" cy="781951"/>
            <a:chOff x="4778175" y="3121118"/>
            <a:chExt cx="799349" cy="781951"/>
          </a:xfrm>
        </p:grpSpPr>
        <p:sp>
          <p:nvSpPr>
            <p:cNvPr id="36" name="Oval 18"/>
            <p:cNvSpPr/>
            <p:nvPr/>
          </p:nvSpPr>
          <p:spPr>
            <a:xfrm>
              <a:off x="4778175" y="3121118"/>
              <a:ext cx="799349" cy="7819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4957714" y="3333446"/>
              <a:ext cx="440273" cy="357297"/>
            </a:xfrm>
            <a:custGeom>
              <a:avLst/>
              <a:gdLst>
                <a:gd name="T0" fmla="*/ 184 w 198"/>
                <a:gd name="T1" fmla="*/ 0 h 146"/>
                <a:gd name="T2" fmla="*/ 14 w 198"/>
                <a:gd name="T3" fmla="*/ 0 h 146"/>
                <a:gd name="T4" fmla="*/ 0 w 198"/>
                <a:gd name="T5" fmla="*/ 14 h 146"/>
                <a:gd name="T6" fmla="*/ 0 w 198"/>
                <a:gd name="T7" fmla="*/ 132 h 146"/>
                <a:gd name="T8" fmla="*/ 14 w 198"/>
                <a:gd name="T9" fmla="*/ 146 h 146"/>
                <a:gd name="T10" fmla="*/ 184 w 198"/>
                <a:gd name="T11" fmla="*/ 146 h 146"/>
                <a:gd name="T12" fmla="*/ 198 w 198"/>
                <a:gd name="T13" fmla="*/ 132 h 146"/>
                <a:gd name="T14" fmla="*/ 198 w 198"/>
                <a:gd name="T15" fmla="*/ 14 h 146"/>
                <a:gd name="T16" fmla="*/ 184 w 198"/>
                <a:gd name="T17" fmla="*/ 0 h 146"/>
                <a:gd name="T18" fmla="*/ 52 w 198"/>
                <a:gd name="T19" fmla="*/ 7 h 146"/>
                <a:gd name="T20" fmla="*/ 57 w 198"/>
                <a:gd name="T21" fmla="*/ 12 h 146"/>
                <a:gd name="T22" fmla="*/ 52 w 198"/>
                <a:gd name="T23" fmla="*/ 16 h 146"/>
                <a:gd name="T24" fmla="*/ 48 w 198"/>
                <a:gd name="T25" fmla="*/ 12 h 146"/>
                <a:gd name="T26" fmla="*/ 52 w 198"/>
                <a:gd name="T27" fmla="*/ 7 h 146"/>
                <a:gd name="T28" fmla="*/ 37 w 198"/>
                <a:gd name="T29" fmla="*/ 7 h 146"/>
                <a:gd name="T30" fmla="*/ 41 w 198"/>
                <a:gd name="T31" fmla="*/ 12 h 146"/>
                <a:gd name="T32" fmla="*/ 37 w 198"/>
                <a:gd name="T33" fmla="*/ 16 h 146"/>
                <a:gd name="T34" fmla="*/ 33 w 198"/>
                <a:gd name="T35" fmla="*/ 12 h 146"/>
                <a:gd name="T36" fmla="*/ 37 w 198"/>
                <a:gd name="T37" fmla="*/ 7 h 146"/>
                <a:gd name="T38" fmla="*/ 22 w 198"/>
                <a:gd name="T39" fmla="*/ 7 h 146"/>
                <a:gd name="T40" fmla="*/ 26 w 198"/>
                <a:gd name="T41" fmla="*/ 12 h 146"/>
                <a:gd name="T42" fmla="*/ 22 w 198"/>
                <a:gd name="T43" fmla="*/ 16 h 146"/>
                <a:gd name="T44" fmla="*/ 17 w 198"/>
                <a:gd name="T45" fmla="*/ 12 h 146"/>
                <a:gd name="T46" fmla="*/ 22 w 198"/>
                <a:gd name="T47" fmla="*/ 7 h 146"/>
                <a:gd name="T48" fmla="*/ 186 w 198"/>
                <a:gd name="T49" fmla="*/ 124 h 146"/>
                <a:gd name="T50" fmla="*/ 12 w 198"/>
                <a:gd name="T51" fmla="*/ 124 h 146"/>
                <a:gd name="T52" fmla="*/ 12 w 198"/>
                <a:gd name="T53" fmla="*/ 20 h 146"/>
                <a:gd name="T54" fmla="*/ 186 w 198"/>
                <a:gd name="T55" fmla="*/ 20 h 146"/>
                <a:gd name="T56" fmla="*/ 186 w 198"/>
                <a:gd name="T57" fmla="*/ 124 h 146"/>
                <a:gd name="T58" fmla="*/ 25 w 198"/>
                <a:gd name="T59" fmla="*/ 32 h 146"/>
                <a:gd name="T60" fmla="*/ 25 w 198"/>
                <a:gd name="T61" fmla="*/ 113 h 146"/>
                <a:gd name="T62" fmla="*/ 173 w 198"/>
                <a:gd name="T63" fmla="*/ 113 h 146"/>
                <a:gd name="T64" fmla="*/ 173 w 198"/>
                <a:gd name="T65" fmla="*/ 32 h 146"/>
                <a:gd name="T66" fmla="*/ 25 w 198"/>
                <a:gd name="T67" fmla="*/ 32 h 146"/>
                <a:gd name="T68" fmla="*/ 166 w 198"/>
                <a:gd name="T69" fmla="*/ 40 h 146"/>
                <a:gd name="T70" fmla="*/ 166 w 198"/>
                <a:gd name="T71" fmla="*/ 62 h 146"/>
                <a:gd name="T72" fmla="*/ 71 w 198"/>
                <a:gd name="T73" fmla="*/ 62 h 146"/>
                <a:gd name="T74" fmla="*/ 71 w 198"/>
                <a:gd name="T75" fmla="*/ 40 h 146"/>
                <a:gd name="T76" fmla="*/ 166 w 198"/>
                <a:gd name="T77" fmla="*/ 40 h 146"/>
                <a:gd name="T78" fmla="*/ 32 w 198"/>
                <a:gd name="T79" fmla="*/ 40 h 146"/>
                <a:gd name="T80" fmla="*/ 63 w 198"/>
                <a:gd name="T81" fmla="*/ 40 h 146"/>
                <a:gd name="T82" fmla="*/ 63 w 198"/>
                <a:gd name="T83" fmla="*/ 62 h 146"/>
                <a:gd name="T84" fmla="*/ 32 w 198"/>
                <a:gd name="T85" fmla="*/ 62 h 146"/>
                <a:gd name="T86" fmla="*/ 32 w 198"/>
                <a:gd name="T87" fmla="*/ 40 h 146"/>
                <a:gd name="T88" fmla="*/ 32 w 198"/>
                <a:gd name="T89" fmla="*/ 105 h 146"/>
                <a:gd name="T90" fmla="*/ 32 w 198"/>
                <a:gd name="T91" fmla="*/ 70 h 146"/>
                <a:gd name="T92" fmla="*/ 63 w 198"/>
                <a:gd name="T93" fmla="*/ 70 h 146"/>
                <a:gd name="T94" fmla="*/ 63 w 198"/>
                <a:gd name="T95" fmla="*/ 105 h 146"/>
                <a:gd name="T96" fmla="*/ 32 w 198"/>
                <a:gd name="T97" fmla="*/ 105 h 146"/>
                <a:gd name="T98" fmla="*/ 166 w 198"/>
                <a:gd name="T99" fmla="*/ 105 h 146"/>
                <a:gd name="T100" fmla="*/ 71 w 198"/>
                <a:gd name="T101" fmla="*/ 105 h 146"/>
                <a:gd name="T102" fmla="*/ 71 w 198"/>
                <a:gd name="T103" fmla="*/ 70 h 146"/>
                <a:gd name="T104" fmla="*/ 166 w 198"/>
                <a:gd name="T105" fmla="*/ 70 h 146"/>
                <a:gd name="T106" fmla="*/ 166 w 198"/>
                <a:gd name="T107" fmla="*/ 10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146">
                  <a:moveTo>
                    <a:pt x="18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6" y="146"/>
                    <a:pt x="1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91" y="146"/>
                    <a:pt x="198" y="139"/>
                    <a:pt x="198" y="132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6"/>
                    <a:pt x="191" y="0"/>
                    <a:pt x="184" y="0"/>
                  </a:cubicBezTo>
                  <a:close/>
                  <a:moveTo>
                    <a:pt x="52" y="7"/>
                  </a:moveTo>
                  <a:cubicBezTo>
                    <a:pt x="55" y="7"/>
                    <a:pt x="57" y="9"/>
                    <a:pt x="57" y="12"/>
                  </a:cubicBezTo>
                  <a:cubicBezTo>
                    <a:pt x="57" y="14"/>
                    <a:pt x="55" y="16"/>
                    <a:pt x="52" y="16"/>
                  </a:cubicBezTo>
                  <a:cubicBezTo>
                    <a:pt x="50" y="16"/>
                    <a:pt x="48" y="14"/>
                    <a:pt x="48" y="12"/>
                  </a:cubicBezTo>
                  <a:cubicBezTo>
                    <a:pt x="48" y="9"/>
                    <a:pt x="50" y="7"/>
                    <a:pt x="52" y="7"/>
                  </a:cubicBezTo>
                  <a:close/>
                  <a:moveTo>
                    <a:pt x="37" y="7"/>
                  </a:moveTo>
                  <a:cubicBezTo>
                    <a:pt x="39" y="7"/>
                    <a:pt x="41" y="9"/>
                    <a:pt x="41" y="12"/>
                  </a:cubicBezTo>
                  <a:cubicBezTo>
                    <a:pt x="41" y="14"/>
                    <a:pt x="39" y="16"/>
                    <a:pt x="37" y="16"/>
                  </a:cubicBezTo>
                  <a:cubicBezTo>
                    <a:pt x="35" y="16"/>
                    <a:pt x="33" y="14"/>
                    <a:pt x="33" y="12"/>
                  </a:cubicBezTo>
                  <a:cubicBezTo>
                    <a:pt x="33" y="9"/>
                    <a:pt x="35" y="7"/>
                    <a:pt x="37" y="7"/>
                  </a:cubicBezTo>
                  <a:close/>
                  <a:moveTo>
                    <a:pt x="22" y="7"/>
                  </a:moveTo>
                  <a:cubicBezTo>
                    <a:pt x="24" y="7"/>
                    <a:pt x="26" y="9"/>
                    <a:pt x="26" y="12"/>
                  </a:cubicBezTo>
                  <a:cubicBezTo>
                    <a:pt x="26" y="14"/>
                    <a:pt x="24" y="16"/>
                    <a:pt x="22" y="16"/>
                  </a:cubicBezTo>
                  <a:cubicBezTo>
                    <a:pt x="19" y="16"/>
                    <a:pt x="17" y="14"/>
                    <a:pt x="17" y="12"/>
                  </a:cubicBezTo>
                  <a:cubicBezTo>
                    <a:pt x="17" y="9"/>
                    <a:pt x="19" y="7"/>
                    <a:pt x="22" y="7"/>
                  </a:cubicBezTo>
                  <a:close/>
                  <a:moveTo>
                    <a:pt x="186" y="124"/>
                  </a:moveTo>
                  <a:cubicBezTo>
                    <a:pt x="12" y="124"/>
                    <a:pt x="12" y="124"/>
                    <a:pt x="12" y="12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6" y="20"/>
                    <a:pt x="186" y="20"/>
                    <a:pt x="186" y="20"/>
                  </a:cubicBezTo>
                  <a:lnTo>
                    <a:pt x="186" y="124"/>
                  </a:lnTo>
                  <a:close/>
                  <a:moveTo>
                    <a:pt x="25" y="32"/>
                  </a:moveTo>
                  <a:cubicBezTo>
                    <a:pt x="25" y="113"/>
                    <a:pt x="25" y="113"/>
                    <a:pt x="25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32"/>
                    <a:pt x="173" y="32"/>
                    <a:pt x="173" y="32"/>
                  </a:cubicBezTo>
                  <a:lnTo>
                    <a:pt x="25" y="32"/>
                  </a:lnTo>
                  <a:close/>
                  <a:moveTo>
                    <a:pt x="166" y="40"/>
                  </a:moveTo>
                  <a:cubicBezTo>
                    <a:pt x="166" y="62"/>
                    <a:pt x="166" y="62"/>
                    <a:pt x="166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166" y="40"/>
                  </a:lnTo>
                  <a:close/>
                  <a:moveTo>
                    <a:pt x="32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32" y="62"/>
                    <a:pt x="32" y="62"/>
                    <a:pt x="32" y="62"/>
                  </a:cubicBezTo>
                  <a:lnTo>
                    <a:pt x="32" y="40"/>
                  </a:lnTo>
                  <a:close/>
                  <a:moveTo>
                    <a:pt x="32" y="105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105"/>
                    <a:pt x="63" y="105"/>
                    <a:pt x="63" y="105"/>
                  </a:cubicBezTo>
                  <a:lnTo>
                    <a:pt x="32" y="105"/>
                  </a:lnTo>
                  <a:close/>
                  <a:moveTo>
                    <a:pt x="166" y="105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66" y="70"/>
                    <a:pt x="166" y="70"/>
                    <a:pt x="166" y="70"/>
                  </a:cubicBezTo>
                  <a:lnTo>
                    <a:pt x="166" y="1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786861" y="4535041"/>
            <a:ext cx="3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대구광역시 수성구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노변공원로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49-1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0672" y="4199361"/>
            <a:ext cx="310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위치</a:t>
            </a:r>
            <a:endParaRPr lang="en-US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7885" y="5568706"/>
            <a:ext cx="30553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지역주민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행복권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옹호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지역공동체 마을조성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</a:p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지역복지네트워크구축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지역주민자활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자립실천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효율적인 복지서비스제공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7885" y="5268624"/>
            <a:ext cx="24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설립목적</a:t>
            </a:r>
            <a:endParaRPr lang="en-US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772015" y="5444420"/>
            <a:ext cx="799349" cy="781951"/>
            <a:chOff x="4739358" y="5651249"/>
            <a:chExt cx="799349" cy="781951"/>
          </a:xfrm>
        </p:grpSpPr>
        <p:sp>
          <p:nvSpPr>
            <p:cNvPr id="41" name="Oval 21"/>
            <p:cNvSpPr/>
            <p:nvPr/>
          </p:nvSpPr>
          <p:spPr>
            <a:xfrm>
              <a:off x="4739358" y="5651249"/>
              <a:ext cx="799349" cy="7819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4916130" y="5794885"/>
              <a:ext cx="445803" cy="460389"/>
            </a:xfrm>
            <a:custGeom>
              <a:avLst/>
              <a:gdLst>
                <a:gd name="T0" fmla="*/ 101 w 167"/>
                <a:gd name="T1" fmla="*/ 151 h 176"/>
                <a:gd name="T2" fmla="*/ 64 w 167"/>
                <a:gd name="T3" fmla="*/ 148 h 176"/>
                <a:gd name="T4" fmla="*/ 103 w 167"/>
                <a:gd name="T5" fmla="*/ 148 h 176"/>
                <a:gd name="T6" fmla="*/ 64 w 167"/>
                <a:gd name="T7" fmla="*/ 166 h 176"/>
                <a:gd name="T8" fmla="*/ 70 w 167"/>
                <a:gd name="T9" fmla="*/ 171 h 176"/>
                <a:gd name="T10" fmla="*/ 94 w 167"/>
                <a:gd name="T11" fmla="*/ 176 h 176"/>
                <a:gd name="T12" fmla="*/ 101 w 167"/>
                <a:gd name="T13" fmla="*/ 171 h 176"/>
                <a:gd name="T14" fmla="*/ 101 w 167"/>
                <a:gd name="T15" fmla="*/ 163 h 176"/>
                <a:gd name="T16" fmla="*/ 64 w 167"/>
                <a:gd name="T17" fmla="*/ 157 h 176"/>
                <a:gd name="T18" fmla="*/ 101 w 167"/>
                <a:gd name="T19" fmla="*/ 161 h 176"/>
                <a:gd name="T20" fmla="*/ 101 w 167"/>
                <a:gd name="T21" fmla="*/ 153 h 176"/>
                <a:gd name="T22" fmla="*/ 102 w 167"/>
                <a:gd name="T23" fmla="*/ 141 h 176"/>
                <a:gd name="T24" fmla="*/ 40 w 167"/>
                <a:gd name="T25" fmla="*/ 84 h 176"/>
                <a:gd name="T26" fmla="*/ 100 w 167"/>
                <a:gd name="T27" fmla="*/ 96 h 176"/>
                <a:gd name="T28" fmla="*/ 85 w 167"/>
                <a:gd name="T29" fmla="*/ 72 h 176"/>
                <a:gd name="T30" fmla="*/ 99 w 167"/>
                <a:gd name="T31" fmla="*/ 67 h 176"/>
                <a:gd name="T32" fmla="*/ 90 w 167"/>
                <a:gd name="T33" fmla="*/ 56 h 176"/>
                <a:gd name="T34" fmla="*/ 69 w 167"/>
                <a:gd name="T35" fmla="*/ 77 h 176"/>
                <a:gd name="T36" fmla="*/ 83 w 167"/>
                <a:gd name="T37" fmla="*/ 101 h 176"/>
                <a:gd name="T38" fmla="*/ 68 w 167"/>
                <a:gd name="T39" fmla="*/ 106 h 176"/>
                <a:gd name="T40" fmla="*/ 79 w 167"/>
                <a:gd name="T41" fmla="*/ 118 h 176"/>
                <a:gd name="T42" fmla="*/ 100 w 167"/>
                <a:gd name="T43" fmla="*/ 96 h 176"/>
                <a:gd name="T44" fmla="*/ 121 w 167"/>
                <a:gd name="T45" fmla="*/ 27 h 176"/>
                <a:gd name="T46" fmla="*/ 121 w 167"/>
                <a:gd name="T47" fmla="*/ 12 h 176"/>
                <a:gd name="T48" fmla="*/ 24 w 167"/>
                <a:gd name="T49" fmla="*/ 113 h 176"/>
                <a:gd name="T50" fmla="*/ 15 w 167"/>
                <a:gd name="T51" fmla="*/ 126 h 176"/>
                <a:gd name="T52" fmla="*/ 29 w 167"/>
                <a:gd name="T53" fmla="*/ 114 h 176"/>
                <a:gd name="T54" fmla="*/ 143 w 167"/>
                <a:gd name="T55" fmla="*/ 52 h 176"/>
                <a:gd name="T56" fmla="*/ 152 w 167"/>
                <a:gd name="T57" fmla="*/ 40 h 176"/>
                <a:gd name="T58" fmla="*/ 142 w 167"/>
                <a:gd name="T59" fmla="*/ 53 h 176"/>
                <a:gd name="T60" fmla="*/ 4 w 167"/>
                <a:gd name="T61" fmla="*/ 79 h 176"/>
                <a:gd name="T62" fmla="*/ 17 w 167"/>
                <a:gd name="T63" fmla="*/ 86 h 176"/>
                <a:gd name="T64" fmla="*/ 151 w 167"/>
                <a:gd name="T65" fmla="*/ 79 h 176"/>
                <a:gd name="T66" fmla="*/ 163 w 167"/>
                <a:gd name="T67" fmla="*/ 86 h 176"/>
                <a:gd name="T68" fmla="*/ 28 w 167"/>
                <a:gd name="T69" fmla="*/ 46 h 176"/>
                <a:gd name="T70" fmla="*/ 13 w 167"/>
                <a:gd name="T71" fmla="*/ 46 h 176"/>
                <a:gd name="T72" fmla="*/ 29 w 167"/>
                <a:gd name="T73" fmla="*/ 52 h 176"/>
                <a:gd name="T74" fmla="*/ 143 w 167"/>
                <a:gd name="T75" fmla="*/ 113 h 176"/>
                <a:gd name="T76" fmla="*/ 152 w 167"/>
                <a:gd name="T77" fmla="*/ 126 h 176"/>
                <a:gd name="T78" fmla="*/ 155 w 167"/>
                <a:gd name="T79" fmla="*/ 120 h 176"/>
                <a:gd name="T80" fmla="*/ 52 w 167"/>
                <a:gd name="T81" fmla="*/ 28 h 176"/>
                <a:gd name="T82" fmla="*/ 42 w 167"/>
                <a:gd name="T83" fmla="*/ 11 h 176"/>
                <a:gd name="T84" fmla="*/ 47 w 167"/>
                <a:gd name="T85" fmla="*/ 27 h 176"/>
                <a:gd name="T86" fmla="*/ 88 w 167"/>
                <a:gd name="T87" fmla="*/ 3 h 176"/>
                <a:gd name="T88" fmla="*/ 81 w 167"/>
                <a:gd name="T89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" h="176">
                  <a:moveTo>
                    <a:pt x="103" y="148"/>
                  </a:moveTo>
                  <a:cubicBezTo>
                    <a:pt x="103" y="148"/>
                    <a:pt x="103" y="148"/>
                    <a:pt x="103" y="148"/>
                  </a:cubicBezTo>
                  <a:cubicBezTo>
                    <a:pt x="103" y="150"/>
                    <a:pt x="102" y="151"/>
                    <a:pt x="101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66" y="151"/>
                    <a:pt x="64" y="150"/>
                    <a:pt x="64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4" y="146"/>
                    <a:pt x="66" y="144"/>
                    <a:pt x="68" y="144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2" y="144"/>
                    <a:pt x="103" y="146"/>
                    <a:pt x="103" y="148"/>
                  </a:cubicBezTo>
                  <a:close/>
                  <a:moveTo>
                    <a:pt x="101" y="163"/>
                  </a:moveTo>
                  <a:cubicBezTo>
                    <a:pt x="68" y="163"/>
                    <a:pt x="68" y="163"/>
                    <a:pt x="68" y="163"/>
                  </a:cubicBezTo>
                  <a:cubicBezTo>
                    <a:pt x="66" y="163"/>
                    <a:pt x="64" y="164"/>
                    <a:pt x="64" y="16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170"/>
                    <a:pt x="66" y="171"/>
                    <a:pt x="68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70" y="174"/>
                    <a:pt x="72" y="176"/>
                    <a:pt x="74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6" y="176"/>
                    <a:pt x="97" y="174"/>
                    <a:pt x="97" y="172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1"/>
                    <a:pt x="103" y="170"/>
                    <a:pt x="103" y="168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4"/>
                    <a:pt x="102" y="163"/>
                    <a:pt x="101" y="163"/>
                  </a:cubicBezTo>
                  <a:close/>
                  <a:moveTo>
                    <a:pt x="101" y="153"/>
                  </a:moveTo>
                  <a:cubicBezTo>
                    <a:pt x="68" y="153"/>
                    <a:pt x="68" y="153"/>
                    <a:pt x="68" y="153"/>
                  </a:cubicBezTo>
                  <a:cubicBezTo>
                    <a:pt x="66" y="153"/>
                    <a:pt x="64" y="155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4" y="159"/>
                    <a:pt x="66" y="161"/>
                    <a:pt x="68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2" y="161"/>
                    <a:pt x="103" y="159"/>
                    <a:pt x="103" y="157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55"/>
                    <a:pt x="102" y="153"/>
                    <a:pt x="101" y="153"/>
                  </a:cubicBezTo>
                  <a:close/>
                  <a:moveTo>
                    <a:pt x="128" y="84"/>
                  </a:moveTo>
                  <a:cubicBezTo>
                    <a:pt x="128" y="96"/>
                    <a:pt x="123" y="106"/>
                    <a:pt x="116" y="114"/>
                  </a:cubicBezTo>
                  <a:cubicBezTo>
                    <a:pt x="101" y="131"/>
                    <a:pt x="110" y="141"/>
                    <a:pt x="10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58" y="141"/>
                    <a:pt x="66" y="131"/>
                    <a:pt x="52" y="114"/>
                  </a:cubicBezTo>
                  <a:cubicBezTo>
                    <a:pt x="45" y="106"/>
                    <a:pt x="40" y="96"/>
                    <a:pt x="40" y="84"/>
                  </a:cubicBezTo>
                  <a:cubicBezTo>
                    <a:pt x="40" y="61"/>
                    <a:pt x="60" y="41"/>
                    <a:pt x="84" y="41"/>
                  </a:cubicBezTo>
                  <a:cubicBezTo>
                    <a:pt x="108" y="41"/>
                    <a:pt x="128" y="61"/>
                    <a:pt x="128" y="84"/>
                  </a:cubicBezTo>
                  <a:close/>
                  <a:moveTo>
                    <a:pt x="100" y="96"/>
                  </a:moveTo>
                  <a:cubicBezTo>
                    <a:pt x="100" y="87"/>
                    <a:pt x="93" y="83"/>
                    <a:pt x="88" y="81"/>
                  </a:cubicBezTo>
                  <a:cubicBezTo>
                    <a:pt x="81" y="79"/>
                    <a:pt x="81" y="77"/>
                    <a:pt x="81" y="76"/>
                  </a:cubicBezTo>
                  <a:cubicBezTo>
                    <a:pt x="81" y="74"/>
                    <a:pt x="82" y="72"/>
                    <a:pt x="85" y="72"/>
                  </a:cubicBezTo>
                  <a:cubicBezTo>
                    <a:pt x="89" y="72"/>
                    <a:pt x="91" y="74"/>
                    <a:pt x="92" y="75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4"/>
                    <a:pt x="92" y="63"/>
                    <a:pt x="90" y="62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3" y="65"/>
                    <a:pt x="69" y="71"/>
                    <a:pt x="69" y="77"/>
                  </a:cubicBezTo>
                  <a:cubicBezTo>
                    <a:pt x="69" y="85"/>
                    <a:pt x="76" y="89"/>
                    <a:pt x="82" y="91"/>
                  </a:cubicBezTo>
                  <a:cubicBezTo>
                    <a:pt x="88" y="93"/>
                    <a:pt x="88" y="95"/>
                    <a:pt x="88" y="97"/>
                  </a:cubicBezTo>
                  <a:cubicBezTo>
                    <a:pt x="88" y="99"/>
                    <a:pt x="86" y="101"/>
                    <a:pt x="83" y="101"/>
                  </a:cubicBezTo>
                  <a:cubicBezTo>
                    <a:pt x="80" y="101"/>
                    <a:pt x="77" y="100"/>
                    <a:pt x="74" y="98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2" y="109"/>
                    <a:pt x="75" y="111"/>
                    <a:pt x="79" y="11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6" y="108"/>
                    <a:pt x="100" y="103"/>
                    <a:pt x="100" y="96"/>
                  </a:cubicBezTo>
                  <a:close/>
                  <a:moveTo>
                    <a:pt x="116" y="28"/>
                  </a:moveTo>
                  <a:cubicBezTo>
                    <a:pt x="116" y="28"/>
                    <a:pt x="117" y="29"/>
                    <a:pt x="118" y="29"/>
                  </a:cubicBezTo>
                  <a:cubicBezTo>
                    <a:pt x="119" y="29"/>
                    <a:pt x="120" y="28"/>
                    <a:pt x="121" y="27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8" y="13"/>
                    <a:pt x="127" y="12"/>
                    <a:pt x="126" y="11"/>
                  </a:cubicBezTo>
                  <a:cubicBezTo>
                    <a:pt x="124" y="10"/>
                    <a:pt x="121" y="10"/>
                    <a:pt x="121" y="1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4"/>
                    <a:pt x="114" y="27"/>
                    <a:pt x="116" y="28"/>
                  </a:cubicBezTo>
                  <a:close/>
                  <a:moveTo>
                    <a:pt x="24" y="113"/>
                  </a:moveTo>
                  <a:cubicBezTo>
                    <a:pt x="13" y="120"/>
                    <a:pt x="13" y="120"/>
                    <a:pt x="13" y="120"/>
                  </a:cubicBezTo>
                  <a:cubicBezTo>
                    <a:pt x="11" y="121"/>
                    <a:pt x="10" y="122"/>
                    <a:pt x="11" y="124"/>
                  </a:cubicBezTo>
                  <a:cubicBezTo>
                    <a:pt x="12" y="125"/>
                    <a:pt x="13" y="126"/>
                    <a:pt x="15" y="126"/>
                  </a:cubicBezTo>
                  <a:cubicBezTo>
                    <a:pt x="15" y="126"/>
                    <a:pt x="16" y="126"/>
                    <a:pt x="17" y="126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30" y="119"/>
                    <a:pt x="30" y="116"/>
                    <a:pt x="29" y="114"/>
                  </a:cubicBezTo>
                  <a:cubicBezTo>
                    <a:pt x="28" y="112"/>
                    <a:pt x="26" y="112"/>
                    <a:pt x="24" y="113"/>
                  </a:cubicBezTo>
                  <a:close/>
                  <a:moveTo>
                    <a:pt x="142" y="53"/>
                  </a:moveTo>
                  <a:cubicBezTo>
                    <a:pt x="142" y="53"/>
                    <a:pt x="143" y="52"/>
                    <a:pt x="143" y="52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7" y="45"/>
                    <a:pt x="157" y="42"/>
                    <a:pt x="156" y="41"/>
                  </a:cubicBezTo>
                  <a:cubicBezTo>
                    <a:pt x="155" y="40"/>
                    <a:pt x="153" y="39"/>
                    <a:pt x="152" y="40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39" y="47"/>
                    <a:pt x="138" y="50"/>
                    <a:pt x="139" y="52"/>
                  </a:cubicBezTo>
                  <a:cubicBezTo>
                    <a:pt x="140" y="52"/>
                    <a:pt x="141" y="53"/>
                    <a:pt x="142" y="53"/>
                  </a:cubicBezTo>
                  <a:close/>
                  <a:moveTo>
                    <a:pt x="20" y="82"/>
                  </a:moveTo>
                  <a:cubicBezTo>
                    <a:pt x="20" y="81"/>
                    <a:pt x="19" y="79"/>
                    <a:pt x="17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" y="79"/>
                    <a:pt x="0" y="81"/>
                    <a:pt x="0" y="82"/>
                  </a:cubicBezTo>
                  <a:cubicBezTo>
                    <a:pt x="0" y="85"/>
                    <a:pt x="2" y="86"/>
                    <a:pt x="4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9" y="86"/>
                    <a:pt x="20" y="85"/>
                    <a:pt x="20" y="82"/>
                  </a:cubicBezTo>
                  <a:close/>
                  <a:moveTo>
                    <a:pt x="163" y="79"/>
                  </a:moveTo>
                  <a:cubicBezTo>
                    <a:pt x="151" y="79"/>
                    <a:pt x="151" y="79"/>
                    <a:pt x="151" y="79"/>
                  </a:cubicBezTo>
                  <a:cubicBezTo>
                    <a:pt x="149" y="79"/>
                    <a:pt x="147" y="81"/>
                    <a:pt x="147" y="82"/>
                  </a:cubicBezTo>
                  <a:cubicBezTo>
                    <a:pt x="147" y="85"/>
                    <a:pt x="149" y="86"/>
                    <a:pt x="151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6" y="86"/>
                    <a:pt x="167" y="85"/>
                    <a:pt x="167" y="82"/>
                  </a:cubicBezTo>
                  <a:cubicBezTo>
                    <a:pt x="167" y="81"/>
                    <a:pt x="166" y="79"/>
                    <a:pt x="163" y="79"/>
                  </a:cubicBezTo>
                  <a:close/>
                  <a:moveTo>
                    <a:pt x="28" y="46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5" y="39"/>
                    <a:pt x="12" y="40"/>
                    <a:pt x="11" y="41"/>
                  </a:cubicBezTo>
                  <a:cubicBezTo>
                    <a:pt x="10" y="42"/>
                    <a:pt x="11" y="45"/>
                    <a:pt x="13" y="4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3"/>
                    <a:pt x="26" y="53"/>
                  </a:cubicBezTo>
                  <a:cubicBezTo>
                    <a:pt x="27" y="53"/>
                    <a:pt x="29" y="52"/>
                    <a:pt x="29" y="52"/>
                  </a:cubicBezTo>
                  <a:cubicBezTo>
                    <a:pt x="30" y="50"/>
                    <a:pt x="30" y="47"/>
                    <a:pt x="28" y="46"/>
                  </a:cubicBezTo>
                  <a:close/>
                  <a:moveTo>
                    <a:pt x="155" y="120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2" y="112"/>
                    <a:pt x="140" y="112"/>
                    <a:pt x="139" y="114"/>
                  </a:cubicBezTo>
                  <a:cubicBezTo>
                    <a:pt x="138" y="116"/>
                    <a:pt x="139" y="119"/>
                    <a:pt x="140" y="12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6"/>
                    <a:pt x="152" y="126"/>
                    <a:pt x="153" y="126"/>
                  </a:cubicBezTo>
                  <a:cubicBezTo>
                    <a:pt x="154" y="126"/>
                    <a:pt x="155" y="125"/>
                    <a:pt x="156" y="124"/>
                  </a:cubicBezTo>
                  <a:cubicBezTo>
                    <a:pt x="157" y="122"/>
                    <a:pt x="157" y="121"/>
                    <a:pt x="155" y="120"/>
                  </a:cubicBezTo>
                  <a:close/>
                  <a:moveTo>
                    <a:pt x="47" y="27"/>
                  </a:moveTo>
                  <a:cubicBezTo>
                    <a:pt x="48" y="28"/>
                    <a:pt x="50" y="29"/>
                    <a:pt x="50" y="29"/>
                  </a:cubicBezTo>
                  <a:cubicBezTo>
                    <a:pt x="51" y="29"/>
                    <a:pt x="51" y="28"/>
                    <a:pt x="52" y="28"/>
                  </a:cubicBezTo>
                  <a:cubicBezTo>
                    <a:pt x="54" y="27"/>
                    <a:pt x="54" y="24"/>
                    <a:pt x="53" y="2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0"/>
                    <a:pt x="44" y="10"/>
                    <a:pt x="42" y="11"/>
                  </a:cubicBezTo>
                  <a:cubicBezTo>
                    <a:pt x="40" y="12"/>
                    <a:pt x="40" y="13"/>
                    <a:pt x="40" y="1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84" y="20"/>
                  </a:moveTo>
                  <a:cubicBezTo>
                    <a:pt x="86" y="20"/>
                    <a:pt x="88" y="18"/>
                    <a:pt x="88" y="16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1"/>
                    <a:pt x="86" y="0"/>
                    <a:pt x="84" y="0"/>
                  </a:cubicBezTo>
                  <a:cubicBezTo>
                    <a:pt x="81" y="0"/>
                    <a:pt x="81" y="1"/>
                    <a:pt x="81" y="3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8"/>
                    <a:pt x="81" y="20"/>
                    <a:pt x="84" y="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767414" y="4203784"/>
            <a:ext cx="799349" cy="781952"/>
            <a:chOff x="4739358" y="4257719"/>
            <a:chExt cx="799349" cy="781952"/>
          </a:xfrm>
        </p:grpSpPr>
        <p:sp>
          <p:nvSpPr>
            <p:cNvPr id="40" name="Oval 20"/>
            <p:cNvSpPr/>
            <p:nvPr/>
          </p:nvSpPr>
          <p:spPr>
            <a:xfrm>
              <a:off x="4739358" y="4257720"/>
              <a:ext cx="799349" cy="7819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156" y="4257719"/>
              <a:ext cx="781951" cy="781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83930" y="1914588"/>
            <a:ext cx="4174958" cy="4362625"/>
            <a:chOff x="505326" y="1668582"/>
            <a:chExt cx="4174958" cy="436262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694893" y="2211936"/>
              <a:ext cx="862965" cy="10706"/>
            </a:xfrm>
            <a:prstGeom prst="line">
              <a:avLst/>
            </a:prstGeom>
            <a:ln w="28575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그림 개체 틀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16334" r="6997" b="16334"/>
            <a:stretch/>
          </p:blipFill>
          <p:spPr>
            <a:xfrm>
              <a:off x="505326" y="1668582"/>
              <a:ext cx="4174958" cy="4362625"/>
            </a:xfrm>
            <a:prstGeom prst="rect">
              <a:avLst/>
            </a:prstGeom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sp>
          <p:nvSpPr>
            <p:cNvPr id="4" name="자유형 3"/>
            <p:cNvSpPr/>
            <p:nvPr/>
          </p:nvSpPr>
          <p:spPr>
            <a:xfrm>
              <a:off x="2243797" y="2539218"/>
              <a:ext cx="2308710" cy="2785404"/>
            </a:xfrm>
            <a:custGeom>
              <a:avLst/>
              <a:gdLst>
                <a:gd name="connsiteX0" fmla="*/ 485335 w 2308710"/>
                <a:gd name="connsiteY0" fmla="*/ 28136 h 2785404"/>
                <a:gd name="connsiteX1" fmla="*/ 492369 w 2308710"/>
                <a:gd name="connsiteY1" fmla="*/ 133644 h 2785404"/>
                <a:gd name="connsiteX2" fmla="*/ 499403 w 2308710"/>
                <a:gd name="connsiteY2" fmla="*/ 154745 h 2785404"/>
                <a:gd name="connsiteX3" fmla="*/ 478301 w 2308710"/>
                <a:gd name="connsiteY3" fmla="*/ 168813 h 2785404"/>
                <a:gd name="connsiteX4" fmla="*/ 485335 w 2308710"/>
                <a:gd name="connsiteY4" fmla="*/ 189914 h 2785404"/>
                <a:gd name="connsiteX5" fmla="*/ 478301 w 2308710"/>
                <a:gd name="connsiteY5" fmla="*/ 274320 h 2785404"/>
                <a:gd name="connsiteX6" fmla="*/ 457200 w 2308710"/>
                <a:gd name="connsiteY6" fmla="*/ 295422 h 2785404"/>
                <a:gd name="connsiteX7" fmla="*/ 443132 w 2308710"/>
                <a:gd name="connsiteY7" fmla="*/ 316524 h 2785404"/>
                <a:gd name="connsiteX8" fmla="*/ 422031 w 2308710"/>
                <a:gd name="connsiteY8" fmla="*/ 337625 h 2785404"/>
                <a:gd name="connsiteX9" fmla="*/ 393895 w 2308710"/>
                <a:gd name="connsiteY9" fmla="*/ 379828 h 2785404"/>
                <a:gd name="connsiteX10" fmla="*/ 323557 w 2308710"/>
                <a:gd name="connsiteY10" fmla="*/ 393896 h 2785404"/>
                <a:gd name="connsiteX11" fmla="*/ 323557 w 2308710"/>
                <a:gd name="connsiteY11" fmla="*/ 527539 h 2785404"/>
                <a:gd name="connsiteX12" fmla="*/ 344658 w 2308710"/>
                <a:gd name="connsiteY12" fmla="*/ 534573 h 2785404"/>
                <a:gd name="connsiteX13" fmla="*/ 379828 w 2308710"/>
                <a:gd name="connsiteY13" fmla="*/ 569742 h 2785404"/>
                <a:gd name="connsiteX14" fmla="*/ 422031 w 2308710"/>
                <a:gd name="connsiteY14" fmla="*/ 583810 h 2785404"/>
                <a:gd name="connsiteX15" fmla="*/ 443132 w 2308710"/>
                <a:gd name="connsiteY15" fmla="*/ 626013 h 2785404"/>
                <a:gd name="connsiteX16" fmla="*/ 436098 w 2308710"/>
                <a:gd name="connsiteY16" fmla="*/ 654148 h 2785404"/>
                <a:gd name="connsiteX17" fmla="*/ 422031 w 2308710"/>
                <a:gd name="connsiteY17" fmla="*/ 675250 h 2785404"/>
                <a:gd name="connsiteX18" fmla="*/ 400929 w 2308710"/>
                <a:gd name="connsiteY18" fmla="*/ 759656 h 2785404"/>
                <a:gd name="connsiteX19" fmla="*/ 386861 w 2308710"/>
                <a:gd name="connsiteY19" fmla="*/ 780757 h 2785404"/>
                <a:gd name="connsiteX20" fmla="*/ 379828 w 2308710"/>
                <a:gd name="connsiteY20" fmla="*/ 801859 h 2785404"/>
                <a:gd name="connsiteX21" fmla="*/ 372794 w 2308710"/>
                <a:gd name="connsiteY21" fmla="*/ 829994 h 2785404"/>
                <a:gd name="connsiteX22" fmla="*/ 330591 w 2308710"/>
                <a:gd name="connsiteY22" fmla="*/ 872197 h 2785404"/>
                <a:gd name="connsiteX23" fmla="*/ 288388 w 2308710"/>
                <a:gd name="connsiteY23" fmla="*/ 893299 h 2785404"/>
                <a:gd name="connsiteX24" fmla="*/ 246185 w 2308710"/>
                <a:gd name="connsiteY24" fmla="*/ 928468 h 2785404"/>
                <a:gd name="connsiteX25" fmla="*/ 203981 w 2308710"/>
                <a:gd name="connsiteY25" fmla="*/ 963637 h 2785404"/>
                <a:gd name="connsiteX26" fmla="*/ 189914 w 2308710"/>
                <a:gd name="connsiteY26" fmla="*/ 984739 h 2785404"/>
                <a:gd name="connsiteX27" fmla="*/ 147711 w 2308710"/>
                <a:gd name="connsiteY27" fmla="*/ 1019908 h 2785404"/>
                <a:gd name="connsiteX28" fmla="*/ 133643 w 2308710"/>
                <a:gd name="connsiteY28" fmla="*/ 1041010 h 2785404"/>
                <a:gd name="connsiteX29" fmla="*/ 63305 w 2308710"/>
                <a:gd name="connsiteY29" fmla="*/ 1055077 h 2785404"/>
                <a:gd name="connsiteX30" fmla="*/ 7034 w 2308710"/>
                <a:gd name="connsiteY30" fmla="*/ 1090247 h 2785404"/>
                <a:gd name="connsiteX31" fmla="*/ 0 w 2308710"/>
                <a:gd name="connsiteY31" fmla="*/ 1111348 h 2785404"/>
                <a:gd name="connsiteX32" fmla="*/ 49237 w 2308710"/>
                <a:gd name="connsiteY32" fmla="*/ 1230924 h 2785404"/>
                <a:gd name="connsiteX33" fmla="*/ 77372 w 2308710"/>
                <a:gd name="connsiteY33" fmla="*/ 1237957 h 2785404"/>
                <a:gd name="connsiteX34" fmla="*/ 98474 w 2308710"/>
                <a:gd name="connsiteY34" fmla="*/ 1244991 h 2785404"/>
                <a:gd name="connsiteX35" fmla="*/ 105508 w 2308710"/>
                <a:gd name="connsiteY35" fmla="*/ 1266093 h 2785404"/>
                <a:gd name="connsiteX36" fmla="*/ 133643 w 2308710"/>
                <a:gd name="connsiteY36" fmla="*/ 1308296 h 2785404"/>
                <a:gd name="connsiteX37" fmla="*/ 147711 w 2308710"/>
                <a:gd name="connsiteY37" fmla="*/ 1357533 h 2785404"/>
                <a:gd name="connsiteX38" fmla="*/ 161778 w 2308710"/>
                <a:gd name="connsiteY38" fmla="*/ 1378634 h 2785404"/>
                <a:gd name="connsiteX39" fmla="*/ 196948 w 2308710"/>
                <a:gd name="connsiteY39" fmla="*/ 1371600 h 2785404"/>
                <a:gd name="connsiteX40" fmla="*/ 225083 w 2308710"/>
                <a:gd name="connsiteY40" fmla="*/ 1427871 h 2785404"/>
                <a:gd name="connsiteX41" fmla="*/ 232117 w 2308710"/>
                <a:gd name="connsiteY41" fmla="*/ 1448973 h 2785404"/>
                <a:gd name="connsiteX42" fmla="*/ 203981 w 2308710"/>
                <a:gd name="connsiteY42" fmla="*/ 1526345 h 2785404"/>
                <a:gd name="connsiteX43" fmla="*/ 211015 w 2308710"/>
                <a:gd name="connsiteY43" fmla="*/ 1554480 h 2785404"/>
                <a:gd name="connsiteX44" fmla="*/ 260252 w 2308710"/>
                <a:gd name="connsiteY44" fmla="*/ 1610751 h 2785404"/>
                <a:gd name="connsiteX45" fmla="*/ 288388 w 2308710"/>
                <a:gd name="connsiteY45" fmla="*/ 1638887 h 2785404"/>
                <a:gd name="connsiteX46" fmla="*/ 302455 w 2308710"/>
                <a:gd name="connsiteY46" fmla="*/ 1659988 h 2785404"/>
                <a:gd name="connsiteX47" fmla="*/ 302455 w 2308710"/>
                <a:gd name="connsiteY47" fmla="*/ 1765496 h 2785404"/>
                <a:gd name="connsiteX48" fmla="*/ 323557 w 2308710"/>
                <a:gd name="connsiteY48" fmla="*/ 1786597 h 2785404"/>
                <a:gd name="connsiteX49" fmla="*/ 330591 w 2308710"/>
                <a:gd name="connsiteY49" fmla="*/ 1807699 h 2785404"/>
                <a:gd name="connsiteX50" fmla="*/ 372794 w 2308710"/>
                <a:gd name="connsiteY50" fmla="*/ 1828800 h 2785404"/>
                <a:gd name="connsiteX51" fmla="*/ 400929 w 2308710"/>
                <a:gd name="connsiteY51" fmla="*/ 1835834 h 2785404"/>
                <a:gd name="connsiteX52" fmla="*/ 604911 w 2308710"/>
                <a:gd name="connsiteY52" fmla="*/ 1842868 h 2785404"/>
                <a:gd name="connsiteX53" fmla="*/ 647114 w 2308710"/>
                <a:gd name="connsiteY53" fmla="*/ 1856936 h 2785404"/>
                <a:gd name="connsiteX54" fmla="*/ 668215 w 2308710"/>
                <a:gd name="connsiteY54" fmla="*/ 1863970 h 2785404"/>
                <a:gd name="connsiteX55" fmla="*/ 696351 w 2308710"/>
                <a:gd name="connsiteY55" fmla="*/ 1878037 h 2785404"/>
                <a:gd name="connsiteX56" fmla="*/ 717452 w 2308710"/>
                <a:gd name="connsiteY56" fmla="*/ 1892105 h 2785404"/>
                <a:gd name="connsiteX57" fmla="*/ 738554 w 2308710"/>
                <a:gd name="connsiteY57" fmla="*/ 1899139 h 2785404"/>
                <a:gd name="connsiteX58" fmla="*/ 766689 w 2308710"/>
                <a:gd name="connsiteY58" fmla="*/ 1948376 h 2785404"/>
                <a:gd name="connsiteX59" fmla="*/ 780757 w 2308710"/>
                <a:gd name="connsiteY59" fmla="*/ 1969477 h 2785404"/>
                <a:gd name="connsiteX60" fmla="*/ 773723 w 2308710"/>
                <a:gd name="connsiteY60" fmla="*/ 2004647 h 2785404"/>
                <a:gd name="connsiteX61" fmla="*/ 766689 w 2308710"/>
                <a:gd name="connsiteY61" fmla="*/ 2053884 h 2785404"/>
                <a:gd name="connsiteX62" fmla="*/ 759655 w 2308710"/>
                <a:gd name="connsiteY62" fmla="*/ 2082019 h 2785404"/>
                <a:gd name="connsiteX63" fmla="*/ 745588 w 2308710"/>
                <a:gd name="connsiteY63" fmla="*/ 2138290 h 2785404"/>
                <a:gd name="connsiteX64" fmla="*/ 696351 w 2308710"/>
                <a:gd name="connsiteY64" fmla="*/ 2208628 h 2785404"/>
                <a:gd name="connsiteX65" fmla="*/ 710418 w 2308710"/>
                <a:gd name="connsiteY65" fmla="*/ 2236764 h 2785404"/>
                <a:gd name="connsiteX66" fmla="*/ 724486 w 2308710"/>
                <a:gd name="connsiteY66" fmla="*/ 2257865 h 2785404"/>
                <a:gd name="connsiteX67" fmla="*/ 731520 w 2308710"/>
                <a:gd name="connsiteY67" fmla="*/ 2278967 h 2785404"/>
                <a:gd name="connsiteX68" fmla="*/ 759655 w 2308710"/>
                <a:gd name="connsiteY68" fmla="*/ 2321170 h 2785404"/>
                <a:gd name="connsiteX69" fmla="*/ 886265 w 2308710"/>
                <a:gd name="connsiteY69" fmla="*/ 2370407 h 2785404"/>
                <a:gd name="connsiteX70" fmla="*/ 893298 w 2308710"/>
                <a:gd name="connsiteY70" fmla="*/ 2391508 h 2785404"/>
                <a:gd name="connsiteX71" fmla="*/ 914400 w 2308710"/>
                <a:gd name="connsiteY71" fmla="*/ 2412610 h 2785404"/>
                <a:gd name="connsiteX72" fmla="*/ 921434 w 2308710"/>
                <a:gd name="connsiteY72" fmla="*/ 2433711 h 2785404"/>
                <a:gd name="connsiteX73" fmla="*/ 935501 w 2308710"/>
                <a:gd name="connsiteY73" fmla="*/ 2525151 h 2785404"/>
                <a:gd name="connsiteX74" fmla="*/ 928468 w 2308710"/>
                <a:gd name="connsiteY74" fmla="*/ 2595490 h 2785404"/>
                <a:gd name="connsiteX75" fmla="*/ 907366 w 2308710"/>
                <a:gd name="connsiteY75" fmla="*/ 2609557 h 2785404"/>
                <a:gd name="connsiteX76" fmla="*/ 893298 w 2308710"/>
                <a:gd name="connsiteY76" fmla="*/ 2630659 h 2785404"/>
                <a:gd name="connsiteX77" fmla="*/ 872197 w 2308710"/>
                <a:gd name="connsiteY77" fmla="*/ 2651760 h 2785404"/>
                <a:gd name="connsiteX78" fmla="*/ 879231 w 2308710"/>
                <a:gd name="connsiteY78" fmla="*/ 2679896 h 2785404"/>
                <a:gd name="connsiteX79" fmla="*/ 900332 w 2308710"/>
                <a:gd name="connsiteY79" fmla="*/ 2686930 h 2785404"/>
                <a:gd name="connsiteX80" fmla="*/ 956603 w 2308710"/>
                <a:gd name="connsiteY80" fmla="*/ 2693964 h 2785404"/>
                <a:gd name="connsiteX81" fmla="*/ 977705 w 2308710"/>
                <a:gd name="connsiteY81" fmla="*/ 2700997 h 2785404"/>
                <a:gd name="connsiteX82" fmla="*/ 1005840 w 2308710"/>
                <a:gd name="connsiteY82" fmla="*/ 2743200 h 2785404"/>
                <a:gd name="connsiteX83" fmla="*/ 1012874 w 2308710"/>
                <a:gd name="connsiteY83" fmla="*/ 2764302 h 2785404"/>
                <a:gd name="connsiteX84" fmla="*/ 1062111 w 2308710"/>
                <a:gd name="connsiteY84" fmla="*/ 2785404 h 2785404"/>
                <a:gd name="connsiteX85" fmla="*/ 1181686 w 2308710"/>
                <a:gd name="connsiteY85" fmla="*/ 2764302 h 2785404"/>
                <a:gd name="connsiteX86" fmla="*/ 1202788 w 2308710"/>
                <a:gd name="connsiteY86" fmla="*/ 2750234 h 2785404"/>
                <a:gd name="connsiteX87" fmla="*/ 1216855 w 2308710"/>
                <a:gd name="connsiteY87" fmla="*/ 2729133 h 2785404"/>
                <a:gd name="connsiteX88" fmla="*/ 1259058 w 2308710"/>
                <a:gd name="connsiteY88" fmla="*/ 2700997 h 2785404"/>
                <a:gd name="connsiteX89" fmla="*/ 1266092 w 2308710"/>
                <a:gd name="connsiteY89" fmla="*/ 2679896 h 2785404"/>
                <a:gd name="connsiteX90" fmla="*/ 1287194 w 2308710"/>
                <a:gd name="connsiteY90" fmla="*/ 2623625 h 2785404"/>
                <a:gd name="connsiteX91" fmla="*/ 1336431 w 2308710"/>
                <a:gd name="connsiteY91" fmla="*/ 2602524 h 2785404"/>
                <a:gd name="connsiteX92" fmla="*/ 1406769 w 2308710"/>
                <a:gd name="connsiteY92" fmla="*/ 2630659 h 2785404"/>
                <a:gd name="connsiteX93" fmla="*/ 1448972 w 2308710"/>
                <a:gd name="connsiteY93" fmla="*/ 2658794 h 2785404"/>
                <a:gd name="connsiteX94" fmla="*/ 1554480 w 2308710"/>
                <a:gd name="connsiteY94" fmla="*/ 2637693 h 2785404"/>
                <a:gd name="connsiteX95" fmla="*/ 1568548 w 2308710"/>
                <a:gd name="connsiteY95" fmla="*/ 2574388 h 2785404"/>
                <a:gd name="connsiteX96" fmla="*/ 1589649 w 2308710"/>
                <a:gd name="connsiteY96" fmla="*/ 2532185 h 2785404"/>
                <a:gd name="connsiteX97" fmla="*/ 1610751 w 2308710"/>
                <a:gd name="connsiteY97" fmla="*/ 2511084 h 2785404"/>
                <a:gd name="connsiteX98" fmla="*/ 1659988 w 2308710"/>
                <a:gd name="connsiteY98" fmla="*/ 2504050 h 2785404"/>
                <a:gd name="connsiteX99" fmla="*/ 1688123 w 2308710"/>
                <a:gd name="connsiteY99" fmla="*/ 2497016 h 2785404"/>
                <a:gd name="connsiteX100" fmla="*/ 1751428 w 2308710"/>
                <a:gd name="connsiteY100" fmla="*/ 2461847 h 2785404"/>
                <a:gd name="connsiteX101" fmla="*/ 1772529 w 2308710"/>
                <a:gd name="connsiteY101" fmla="*/ 2447779 h 2785404"/>
                <a:gd name="connsiteX102" fmla="*/ 1800665 w 2308710"/>
                <a:gd name="connsiteY102" fmla="*/ 2405576 h 2785404"/>
                <a:gd name="connsiteX103" fmla="*/ 1807698 w 2308710"/>
                <a:gd name="connsiteY103" fmla="*/ 2314136 h 2785404"/>
                <a:gd name="connsiteX104" fmla="*/ 1828800 w 2308710"/>
                <a:gd name="connsiteY104" fmla="*/ 2307102 h 2785404"/>
                <a:gd name="connsiteX105" fmla="*/ 1976511 w 2308710"/>
                <a:gd name="connsiteY105" fmla="*/ 2300068 h 2785404"/>
                <a:gd name="connsiteX106" fmla="*/ 2011680 w 2308710"/>
                <a:gd name="connsiteY106" fmla="*/ 2236764 h 2785404"/>
                <a:gd name="connsiteX107" fmla="*/ 2018714 w 2308710"/>
                <a:gd name="connsiteY107" fmla="*/ 2201594 h 2785404"/>
                <a:gd name="connsiteX108" fmla="*/ 1990578 w 2308710"/>
                <a:gd name="connsiteY108" fmla="*/ 2145324 h 2785404"/>
                <a:gd name="connsiteX109" fmla="*/ 1976511 w 2308710"/>
                <a:gd name="connsiteY109" fmla="*/ 2082019 h 2785404"/>
                <a:gd name="connsiteX110" fmla="*/ 1962443 w 2308710"/>
                <a:gd name="connsiteY110" fmla="*/ 2060917 h 2785404"/>
                <a:gd name="connsiteX111" fmla="*/ 1955409 w 2308710"/>
                <a:gd name="connsiteY111" fmla="*/ 1983545 h 2785404"/>
                <a:gd name="connsiteX112" fmla="*/ 1948375 w 2308710"/>
                <a:gd name="connsiteY112" fmla="*/ 1934308 h 2785404"/>
                <a:gd name="connsiteX113" fmla="*/ 1927274 w 2308710"/>
                <a:gd name="connsiteY113" fmla="*/ 1920240 h 2785404"/>
                <a:gd name="connsiteX114" fmla="*/ 1920240 w 2308710"/>
                <a:gd name="connsiteY114" fmla="*/ 1899139 h 2785404"/>
                <a:gd name="connsiteX115" fmla="*/ 1913206 w 2308710"/>
                <a:gd name="connsiteY115" fmla="*/ 1856936 h 2785404"/>
                <a:gd name="connsiteX116" fmla="*/ 1871003 w 2308710"/>
                <a:gd name="connsiteY116" fmla="*/ 1828800 h 2785404"/>
                <a:gd name="connsiteX117" fmla="*/ 1835834 w 2308710"/>
                <a:gd name="connsiteY117" fmla="*/ 1772530 h 2785404"/>
                <a:gd name="connsiteX118" fmla="*/ 1814732 w 2308710"/>
                <a:gd name="connsiteY118" fmla="*/ 1744394 h 2785404"/>
                <a:gd name="connsiteX119" fmla="*/ 1800665 w 2308710"/>
                <a:gd name="connsiteY119" fmla="*/ 1652954 h 2785404"/>
                <a:gd name="connsiteX120" fmla="*/ 1807698 w 2308710"/>
                <a:gd name="connsiteY120" fmla="*/ 1519311 h 2785404"/>
                <a:gd name="connsiteX121" fmla="*/ 1821766 w 2308710"/>
                <a:gd name="connsiteY121" fmla="*/ 1498210 h 2785404"/>
                <a:gd name="connsiteX122" fmla="*/ 1842868 w 2308710"/>
                <a:gd name="connsiteY122" fmla="*/ 1491176 h 2785404"/>
                <a:gd name="connsiteX123" fmla="*/ 1885071 w 2308710"/>
                <a:gd name="connsiteY123" fmla="*/ 1463040 h 2785404"/>
                <a:gd name="connsiteX124" fmla="*/ 1906172 w 2308710"/>
                <a:gd name="connsiteY124" fmla="*/ 1441939 h 2785404"/>
                <a:gd name="connsiteX125" fmla="*/ 1934308 w 2308710"/>
                <a:gd name="connsiteY125" fmla="*/ 1427871 h 2785404"/>
                <a:gd name="connsiteX126" fmla="*/ 1955409 w 2308710"/>
                <a:gd name="connsiteY126" fmla="*/ 1413804 h 2785404"/>
                <a:gd name="connsiteX127" fmla="*/ 1962443 w 2308710"/>
                <a:gd name="connsiteY127" fmla="*/ 1385668 h 2785404"/>
                <a:gd name="connsiteX128" fmla="*/ 1983545 w 2308710"/>
                <a:gd name="connsiteY128" fmla="*/ 1371600 h 2785404"/>
                <a:gd name="connsiteX129" fmla="*/ 1997612 w 2308710"/>
                <a:gd name="connsiteY129" fmla="*/ 1350499 h 2785404"/>
                <a:gd name="connsiteX130" fmla="*/ 2004646 w 2308710"/>
                <a:gd name="connsiteY130" fmla="*/ 1329397 h 2785404"/>
                <a:gd name="connsiteX131" fmla="*/ 2053883 w 2308710"/>
                <a:gd name="connsiteY131" fmla="*/ 1322364 h 2785404"/>
                <a:gd name="connsiteX132" fmla="*/ 2074985 w 2308710"/>
                <a:gd name="connsiteY132" fmla="*/ 1308296 h 2785404"/>
                <a:gd name="connsiteX133" fmla="*/ 2096086 w 2308710"/>
                <a:gd name="connsiteY133" fmla="*/ 1287194 h 2785404"/>
                <a:gd name="connsiteX134" fmla="*/ 2117188 w 2308710"/>
                <a:gd name="connsiteY134" fmla="*/ 1280160 h 2785404"/>
                <a:gd name="connsiteX135" fmla="*/ 2159391 w 2308710"/>
                <a:gd name="connsiteY135" fmla="*/ 1287194 h 2785404"/>
                <a:gd name="connsiteX136" fmla="*/ 2180492 w 2308710"/>
                <a:gd name="connsiteY136" fmla="*/ 1301262 h 2785404"/>
                <a:gd name="connsiteX137" fmla="*/ 2201594 w 2308710"/>
                <a:gd name="connsiteY137" fmla="*/ 1308296 h 2785404"/>
                <a:gd name="connsiteX138" fmla="*/ 2264898 w 2308710"/>
                <a:gd name="connsiteY138" fmla="*/ 1294228 h 2785404"/>
                <a:gd name="connsiteX139" fmla="*/ 2286000 w 2308710"/>
                <a:gd name="connsiteY139" fmla="*/ 1287194 h 2785404"/>
                <a:gd name="connsiteX140" fmla="*/ 2278966 w 2308710"/>
                <a:gd name="connsiteY140" fmla="*/ 1244991 h 2785404"/>
                <a:gd name="connsiteX141" fmla="*/ 2257865 w 2308710"/>
                <a:gd name="connsiteY141" fmla="*/ 1237957 h 2785404"/>
                <a:gd name="connsiteX142" fmla="*/ 2243797 w 2308710"/>
                <a:gd name="connsiteY142" fmla="*/ 1216856 h 2785404"/>
                <a:gd name="connsiteX143" fmla="*/ 2229729 w 2308710"/>
                <a:gd name="connsiteY143" fmla="*/ 1139484 h 2785404"/>
                <a:gd name="connsiteX144" fmla="*/ 2250831 w 2308710"/>
                <a:gd name="connsiteY144" fmla="*/ 1012874 h 2785404"/>
                <a:gd name="connsiteX145" fmla="*/ 2264898 w 2308710"/>
                <a:gd name="connsiteY145" fmla="*/ 991773 h 2785404"/>
                <a:gd name="connsiteX146" fmla="*/ 2293034 w 2308710"/>
                <a:gd name="connsiteY146" fmla="*/ 928468 h 2785404"/>
                <a:gd name="connsiteX147" fmla="*/ 2278966 w 2308710"/>
                <a:gd name="connsiteY147" fmla="*/ 872197 h 2785404"/>
                <a:gd name="connsiteX148" fmla="*/ 2264898 w 2308710"/>
                <a:gd name="connsiteY148" fmla="*/ 822960 h 2785404"/>
                <a:gd name="connsiteX149" fmla="*/ 2257865 w 2308710"/>
                <a:gd name="connsiteY149" fmla="*/ 675250 h 2785404"/>
                <a:gd name="connsiteX150" fmla="*/ 2229729 w 2308710"/>
                <a:gd name="connsiteY150" fmla="*/ 633047 h 2785404"/>
                <a:gd name="connsiteX151" fmla="*/ 2194560 w 2308710"/>
                <a:gd name="connsiteY151" fmla="*/ 590844 h 2785404"/>
                <a:gd name="connsiteX152" fmla="*/ 2173458 w 2308710"/>
                <a:gd name="connsiteY152" fmla="*/ 583810 h 2785404"/>
                <a:gd name="connsiteX153" fmla="*/ 2187526 w 2308710"/>
                <a:gd name="connsiteY153" fmla="*/ 562708 h 2785404"/>
                <a:gd name="connsiteX154" fmla="*/ 2229729 w 2308710"/>
                <a:gd name="connsiteY154" fmla="*/ 548640 h 2785404"/>
                <a:gd name="connsiteX155" fmla="*/ 2307101 w 2308710"/>
                <a:gd name="connsiteY155" fmla="*/ 548640 h 2785404"/>
                <a:gd name="connsiteX156" fmla="*/ 2300068 w 2308710"/>
                <a:gd name="connsiteY156" fmla="*/ 527539 h 2785404"/>
                <a:gd name="connsiteX157" fmla="*/ 2264898 w 2308710"/>
                <a:gd name="connsiteY157" fmla="*/ 499404 h 2785404"/>
                <a:gd name="connsiteX158" fmla="*/ 2236763 w 2308710"/>
                <a:gd name="connsiteY158" fmla="*/ 457200 h 2785404"/>
                <a:gd name="connsiteX159" fmla="*/ 2173458 w 2308710"/>
                <a:gd name="connsiteY159" fmla="*/ 429065 h 2785404"/>
                <a:gd name="connsiteX160" fmla="*/ 2152357 w 2308710"/>
                <a:gd name="connsiteY160" fmla="*/ 422031 h 2785404"/>
                <a:gd name="connsiteX161" fmla="*/ 2131255 w 2308710"/>
                <a:gd name="connsiteY161" fmla="*/ 407964 h 2785404"/>
                <a:gd name="connsiteX162" fmla="*/ 2110154 w 2308710"/>
                <a:gd name="connsiteY162" fmla="*/ 400930 h 2785404"/>
                <a:gd name="connsiteX163" fmla="*/ 2089052 w 2308710"/>
                <a:gd name="connsiteY163" fmla="*/ 386862 h 2785404"/>
                <a:gd name="connsiteX164" fmla="*/ 2046849 w 2308710"/>
                <a:gd name="connsiteY164" fmla="*/ 372794 h 2785404"/>
                <a:gd name="connsiteX165" fmla="*/ 1976511 w 2308710"/>
                <a:gd name="connsiteY165" fmla="*/ 358727 h 2785404"/>
                <a:gd name="connsiteX166" fmla="*/ 1927274 w 2308710"/>
                <a:gd name="connsiteY166" fmla="*/ 372794 h 2785404"/>
                <a:gd name="connsiteX167" fmla="*/ 1906172 w 2308710"/>
                <a:gd name="connsiteY167" fmla="*/ 386862 h 2785404"/>
                <a:gd name="connsiteX168" fmla="*/ 1885071 w 2308710"/>
                <a:gd name="connsiteY168" fmla="*/ 407964 h 2785404"/>
                <a:gd name="connsiteX169" fmla="*/ 1842868 w 2308710"/>
                <a:gd name="connsiteY169" fmla="*/ 436099 h 2785404"/>
                <a:gd name="connsiteX170" fmla="*/ 1779563 w 2308710"/>
                <a:gd name="connsiteY170" fmla="*/ 485336 h 2785404"/>
                <a:gd name="connsiteX171" fmla="*/ 1758461 w 2308710"/>
                <a:gd name="connsiteY171" fmla="*/ 499404 h 2785404"/>
                <a:gd name="connsiteX172" fmla="*/ 1716258 w 2308710"/>
                <a:gd name="connsiteY172" fmla="*/ 513471 h 2785404"/>
                <a:gd name="connsiteX173" fmla="*/ 1575581 w 2308710"/>
                <a:gd name="connsiteY173" fmla="*/ 527539 h 2785404"/>
                <a:gd name="connsiteX174" fmla="*/ 1406769 w 2308710"/>
                <a:gd name="connsiteY174" fmla="*/ 527539 h 2785404"/>
                <a:gd name="connsiteX175" fmla="*/ 1364566 w 2308710"/>
                <a:gd name="connsiteY175" fmla="*/ 513471 h 2785404"/>
                <a:gd name="connsiteX176" fmla="*/ 1146517 w 2308710"/>
                <a:gd name="connsiteY176" fmla="*/ 506437 h 2785404"/>
                <a:gd name="connsiteX177" fmla="*/ 1125415 w 2308710"/>
                <a:gd name="connsiteY177" fmla="*/ 485336 h 2785404"/>
                <a:gd name="connsiteX178" fmla="*/ 1104314 w 2308710"/>
                <a:gd name="connsiteY178" fmla="*/ 457200 h 2785404"/>
                <a:gd name="connsiteX179" fmla="*/ 1083212 w 2308710"/>
                <a:gd name="connsiteY179" fmla="*/ 450167 h 2785404"/>
                <a:gd name="connsiteX180" fmla="*/ 1062111 w 2308710"/>
                <a:gd name="connsiteY180" fmla="*/ 436099 h 2785404"/>
                <a:gd name="connsiteX181" fmla="*/ 1041009 w 2308710"/>
                <a:gd name="connsiteY181" fmla="*/ 429065 h 2785404"/>
                <a:gd name="connsiteX182" fmla="*/ 991772 w 2308710"/>
                <a:gd name="connsiteY182" fmla="*/ 365760 h 2785404"/>
                <a:gd name="connsiteX183" fmla="*/ 977705 w 2308710"/>
                <a:gd name="connsiteY183" fmla="*/ 323557 h 2785404"/>
                <a:gd name="connsiteX184" fmla="*/ 963637 w 2308710"/>
                <a:gd name="connsiteY184" fmla="*/ 232117 h 2785404"/>
                <a:gd name="connsiteX185" fmla="*/ 949569 w 2308710"/>
                <a:gd name="connsiteY185" fmla="*/ 189914 h 2785404"/>
                <a:gd name="connsiteX186" fmla="*/ 921434 w 2308710"/>
                <a:gd name="connsiteY186" fmla="*/ 147711 h 2785404"/>
                <a:gd name="connsiteX187" fmla="*/ 907366 w 2308710"/>
                <a:gd name="connsiteY187" fmla="*/ 126610 h 2785404"/>
                <a:gd name="connsiteX188" fmla="*/ 886265 w 2308710"/>
                <a:gd name="connsiteY188" fmla="*/ 56271 h 2785404"/>
                <a:gd name="connsiteX189" fmla="*/ 872197 w 2308710"/>
                <a:gd name="connsiteY189" fmla="*/ 28136 h 2785404"/>
                <a:gd name="connsiteX190" fmla="*/ 851095 w 2308710"/>
                <a:gd name="connsiteY190" fmla="*/ 21102 h 2785404"/>
                <a:gd name="connsiteX191" fmla="*/ 794825 w 2308710"/>
                <a:gd name="connsiteY191" fmla="*/ 7034 h 2785404"/>
                <a:gd name="connsiteX192" fmla="*/ 766689 w 2308710"/>
                <a:gd name="connsiteY192" fmla="*/ 0 h 2785404"/>
                <a:gd name="connsiteX193" fmla="*/ 590843 w 2308710"/>
                <a:gd name="connsiteY193" fmla="*/ 7034 h 2785404"/>
                <a:gd name="connsiteX194" fmla="*/ 569741 w 2308710"/>
                <a:gd name="connsiteY194" fmla="*/ 14068 h 2785404"/>
                <a:gd name="connsiteX195" fmla="*/ 485335 w 2308710"/>
                <a:gd name="connsiteY195" fmla="*/ 28136 h 278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308710" h="2785404">
                  <a:moveTo>
                    <a:pt x="485335" y="28136"/>
                  </a:moveTo>
                  <a:cubicBezTo>
                    <a:pt x="472440" y="48065"/>
                    <a:pt x="488476" y="98612"/>
                    <a:pt x="492369" y="133644"/>
                  </a:cubicBezTo>
                  <a:cubicBezTo>
                    <a:pt x="493188" y="141013"/>
                    <a:pt x="502157" y="147861"/>
                    <a:pt x="499403" y="154745"/>
                  </a:cubicBezTo>
                  <a:cubicBezTo>
                    <a:pt x="496263" y="162594"/>
                    <a:pt x="485335" y="164124"/>
                    <a:pt x="478301" y="168813"/>
                  </a:cubicBezTo>
                  <a:cubicBezTo>
                    <a:pt x="480646" y="175847"/>
                    <a:pt x="485335" y="182500"/>
                    <a:pt x="485335" y="189914"/>
                  </a:cubicBezTo>
                  <a:cubicBezTo>
                    <a:pt x="485335" y="218147"/>
                    <a:pt x="485575" y="247040"/>
                    <a:pt x="478301" y="274320"/>
                  </a:cubicBezTo>
                  <a:cubicBezTo>
                    <a:pt x="475738" y="283931"/>
                    <a:pt x="463568" y="287780"/>
                    <a:pt x="457200" y="295422"/>
                  </a:cubicBezTo>
                  <a:cubicBezTo>
                    <a:pt x="451788" y="301916"/>
                    <a:pt x="448544" y="310030"/>
                    <a:pt x="443132" y="316524"/>
                  </a:cubicBezTo>
                  <a:cubicBezTo>
                    <a:pt x="436764" y="324166"/>
                    <a:pt x="428138" y="329773"/>
                    <a:pt x="422031" y="337625"/>
                  </a:cubicBezTo>
                  <a:cubicBezTo>
                    <a:pt x="411651" y="350971"/>
                    <a:pt x="409935" y="374481"/>
                    <a:pt x="393895" y="379828"/>
                  </a:cubicBezTo>
                  <a:cubicBezTo>
                    <a:pt x="357066" y="392105"/>
                    <a:pt x="380134" y="385813"/>
                    <a:pt x="323557" y="393896"/>
                  </a:cubicBezTo>
                  <a:cubicBezTo>
                    <a:pt x="322877" y="402731"/>
                    <a:pt x="308022" y="500353"/>
                    <a:pt x="323557" y="527539"/>
                  </a:cubicBezTo>
                  <a:cubicBezTo>
                    <a:pt x="327235" y="533976"/>
                    <a:pt x="337624" y="532228"/>
                    <a:pt x="344658" y="534573"/>
                  </a:cubicBezTo>
                  <a:cubicBezTo>
                    <a:pt x="357492" y="553823"/>
                    <a:pt x="357616" y="559870"/>
                    <a:pt x="379828" y="569742"/>
                  </a:cubicBezTo>
                  <a:cubicBezTo>
                    <a:pt x="393379" y="575765"/>
                    <a:pt x="422031" y="583810"/>
                    <a:pt x="422031" y="583810"/>
                  </a:cubicBezTo>
                  <a:cubicBezTo>
                    <a:pt x="429143" y="594479"/>
                    <a:pt x="443132" y="611453"/>
                    <a:pt x="443132" y="626013"/>
                  </a:cubicBezTo>
                  <a:cubicBezTo>
                    <a:pt x="443132" y="635680"/>
                    <a:pt x="439906" y="645263"/>
                    <a:pt x="436098" y="654148"/>
                  </a:cubicBezTo>
                  <a:cubicBezTo>
                    <a:pt x="432768" y="661918"/>
                    <a:pt x="426720" y="668216"/>
                    <a:pt x="422031" y="675250"/>
                  </a:cubicBezTo>
                  <a:cubicBezTo>
                    <a:pt x="418515" y="696345"/>
                    <a:pt x="413314" y="741079"/>
                    <a:pt x="400929" y="759656"/>
                  </a:cubicBezTo>
                  <a:lnTo>
                    <a:pt x="386861" y="780757"/>
                  </a:lnTo>
                  <a:cubicBezTo>
                    <a:pt x="384517" y="787791"/>
                    <a:pt x="381865" y="794730"/>
                    <a:pt x="379828" y="801859"/>
                  </a:cubicBezTo>
                  <a:cubicBezTo>
                    <a:pt x="377172" y="811154"/>
                    <a:pt x="376602" y="821109"/>
                    <a:pt x="372794" y="829994"/>
                  </a:cubicBezTo>
                  <a:cubicBezTo>
                    <a:pt x="363366" y="851992"/>
                    <a:pt x="350038" y="858307"/>
                    <a:pt x="330591" y="872197"/>
                  </a:cubicBezTo>
                  <a:cubicBezTo>
                    <a:pt x="306729" y="889241"/>
                    <a:pt x="314520" y="884588"/>
                    <a:pt x="288388" y="893299"/>
                  </a:cubicBezTo>
                  <a:cubicBezTo>
                    <a:pt x="226728" y="954956"/>
                    <a:pt x="304950" y="879496"/>
                    <a:pt x="246185" y="928468"/>
                  </a:cubicBezTo>
                  <a:cubicBezTo>
                    <a:pt x="192040" y="973590"/>
                    <a:pt x="256361" y="928720"/>
                    <a:pt x="203981" y="963637"/>
                  </a:cubicBezTo>
                  <a:cubicBezTo>
                    <a:pt x="199292" y="970671"/>
                    <a:pt x="195326" y="978245"/>
                    <a:pt x="189914" y="984739"/>
                  </a:cubicBezTo>
                  <a:cubicBezTo>
                    <a:pt x="172992" y="1005045"/>
                    <a:pt x="168456" y="1006077"/>
                    <a:pt x="147711" y="1019908"/>
                  </a:cubicBezTo>
                  <a:cubicBezTo>
                    <a:pt x="143022" y="1026942"/>
                    <a:pt x="140677" y="1036321"/>
                    <a:pt x="133643" y="1041010"/>
                  </a:cubicBezTo>
                  <a:cubicBezTo>
                    <a:pt x="126646" y="1045675"/>
                    <a:pt x="63447" y="1055053"/>
                    <a:pt x="63305" y="1055077"/>
                  </a:cubicBezTo>
                  <a:cubicBezTo>
                    <a:pt x="24811" y="1067908"/>
                    <a:pt x="22640" y="1059035"/>
                    <a:pt x="7034" y="1090247"/>
                  </a:cubicBezTo>
                  <a:cubicBezTo>
                    <a:pt x="3718" y="1096878"/>
                    <a:pt x="2345" y="1104314"/>
                    <a:pt x="0" y="1111348"/>
                  </a:cubicBezTo>
                  <a:cubicBezTo>
                    <a:pt x="89530" y="1141192"/>
                    <a:pt x="8203" y="1099615"/>
                    <a:pt x="49237" y="1230924"/>
                  </a:cubicBezTo>
                  <a:cubicBezTo>
                    <a:pt x="52120" y="1240151"/>
                    <a:pt x="68077" y="1235301"/>
                    <a:pt x="77372" y="1237957"/>
                  </a:cubicBezTo>
                  <a:cubicBezTo>
                    <a:pt x="84501" y="1239994"/>
                    <a:pt x="91440" y="1242646"/>
                    <a:pt x="98474" y="1244991"/>
                  </a:cubicBezTo>
                  <a:cubicBezTo>
                    <a:pt x="100819" y="1252025"/>
                    <a:pt x="101907" y="1259612"/>
                    <a:pt x="105508" y="1266093"/>
                  </a:cubicBezTo>
                  <a:cubicBezTo>
                    <a:pt x="113719" y="1280873"/>
                    <a:pt x="133643" y="1308296"/>
                    <a:pt x="133643" y="1308296"/>
                  </a:cubicBezTo>
                  <a:cubicBezTo>
                    <a:pt x="135897" y="1317311"/>
                    <a:pt x="142666" y="1347442"/>
                    <a:pt x="147711" y="1357533"/>
                  </a:cubicBezTo>
                  <a:cubicBezTo>
                    <a:pt x="151491" y="1365094"/>
                    <a:pt x="157089" y="1371600"/>
                    <a:pt x="161778" y="1378634"/>
                  </a:cubicBezTo>
                  <a:cubicBezTo>
                    <a:pt x="173501" y="1376289"/>
                    <a:pt x="184992" y="1371600"/>
                    <a:pt x="196948" y="1371600"/>
                  </a:cubicBezTo>
                  <a:cubicBezTo>
                    <a:pt x="232767" y="1371600"/>
                    <a:pt x="219258" y="1398747"/>
                    <a:pt x="225083" y="1427871"/>
                  </a:cubicBezTo>
                  <a:cubicBezTo>
                    <a:pt x="226537" y="1435141"/>
                    <a:pt x="229772" y="1441939"/>
                    <a:pt x="232117" y="1448973"/>
                  </a:cubicBezTo>
                  <a:cubicBezTo>
                    <a:pt x="215999" y="1513445"/>
                    <a:pt x="228774" y="1489157"/>
                    <a:pt x="203981" y="1526345"/>
                  </a:cubicBezTo>
                  <a:cubicBezTo>
                    <a:pt x="206326" y="1535723"/>
                    <a:pt x="206692" y="1545834"/>
                    <a:pt x="211015" y="1554480"/>
                  </a:cubicBezTo>
                  <a:cubicBezTo>
                    <a:pt x="231531" y="1595512"/>
                    <a:pt x="231237" y="1591408"/>
                    <a:pt x="260252" y="1610751"/>
                  </a:cubicBezTo>
                  <a:cubicBezTo>
                    <a:pt x="275599" y="1656791"/>
                    <a:pt x="254284" y="1611604"/>
                    <a:pt x="288388" y="1638887"/>
                  </a:cubicBezTo>
                  <a:cubicBezTo>
                    <a:pt x="294989" y="1644168"/>
                    <a:pt x="297766" y="1652954"/>
                    <a:pt x="302455" y="1659988"/>
                  </a:cubicBezTo>
                  <a:cubicBezTo>
                    <a:pt x="295786" y="1700003"/>
                    <a:pt x="288107" y="1722452"/>
                    <a:pt x="302455" y="1765496"/>
                  </a:cubicBezTo>
                  <a:cubicBezTo>
                    <a:pt x="305601" y="1774933"/>
                    <a:pt x="316523" y="1779563"/>
                    <a:pt x="323557" y="1786597"/>
                  </a:cubicBezTo>
                  <a:cubicBezTo>
                    <a:pt x="325902" y="1793631"/>
                    <a:pt x="325959" y="1801909"/>
                    <a:pt x="330591" y="1807699"/>
                  </a:cubicBezTo>
                  <a:cubicBezTo>
                    <a:pt x="339727" y="1819119"/>
                    <a:pt x="359577" y="1825024"/>
                    <a:pt x="372794" y="1828800"/>
                  </a:cubicBezTo>
                  <a:cubicBezTo>
                    <a:pt x="382089" y="1831456"/>
                    <a:pt x="391280" y="1835249"/>
                    <a:pt x="400929" y="1835834"/>
                  </a:cubicBezTo>
                  <a:cubicBezTo>
                    <a:pt x="468839" y="1839950"/>
                    <a:pt x="536917" y="1840523"/>
                    <a:pt x="604911" y="1842868"/>
                  </a:cubicBezTo>
                  <a:lnTo>
                    <a:pt x="647114" y="1856936"/>
                  </a:lnTo>
                  <a:cubicBezTo>
                    <a:pt x="654148" y="1859281"/>
                    <a:pt x="661583" y="1860654"/>
                    <a:pt x="668215" y="1863970"/>
                  </a:cubicBezTo>
                  <a:cubicBezTo>
                    <a:pt x="677594" y="1868659"/>
                    <a:pt x="687247" y="1872835"/>
                    <a:pt x="696351" y="1878037"/>
                  </a:cubicBezTo>
                  <a:cubicBezTo>
                    <a:pt x="703691" y="1882231"/>
                    <a:pt x="709891" y="1888324"/>
                    <a:pt x="717452" y="1892105"/>
                  </a:cubicBezTo>
                  <a:cubicBezTo>
                    <a:pt x="724084" y="1895421"/>
                    <a:pt x="731520" y="1896794"/>
                    <a:pt x="738554" y="1899139"/>
                  </a:cubicBezTo>
                  <a:cubicBezTo>
                    <a:pt x="772833" y="1950558"/>
                    <a:pt x="730984" y="1885894"/>
                    <a:pt x="766689" y="1948376"/>
                  </a:cubicBezTo>
                  <a:cubicBezTo>
                    <a:pt x="770883" y="1955716"/>
                    <a:pt x="776068" y="1962443"/>
                    <a:pt x="780757" y="1969477"/>
                  </a:cubicBezTo>
                  <a:cubicBezTo>
                    <a:pt x="778412" y="1981200"/>
                    <a:pt x="775688" y="1992854"/>
                    <a:pt x="773723" y="2004647"/>
                  </a:cubicBezTo>
                  <a:cubicBezTo>
                    <a:pt x="770997" y="2021000"/>
                    <a:pt x="769655" y="2037572"/>
                    <a:pt x="766689" y="2053884"/>
                  </a:cubicBezTo>
                  <a:cubicBezTo>
                    <a:pt x="764960" y="2063395"/>
                    <a:pt x="761752" y="2072582"/>
                    <a:pt x="759655" y="2082019"/>
                  </a:cubicBezTo>
                  <a:cubicBezTo>
                    <a:pt x="757347" y="2092405"/>
                    <a:pt x="752568" y="2125725"/>
                    <a:pt x="745588" y="2138290"/>
                  </a:cubicBezTo>
                  <a:cubicBezTo>
                    <a:pt x="733221" y="2160551"/>
                    <a:pt x="712154" y="2187557"/>
                    <a:pt x="696351" y="2208628"/>
                  </a:cubicBezTo>
                  <a:cubicBezTo>
                    <a:pt x="683517" y="2247129"/>
                    <a:pt x="685738" y="2217020"/>
                    <a:pt x="710418" y="2236764"/>
                  </a:cubicBezTo>
                  <a:cubicBezTo>
                    <a:pt x="717019" y="2242045"/>
                    <a:pt x="719797" y="2250831"/>
                    <a:pt x="724486" y="2257865"/>
                  </a:cubicBezTo>
                  <a:cubicBezTo>
                    <a:pt x="726831" y="2264899"/>
                    <a:pt x="727919" y="2272486"/>
                    <a:pt x="731520" y="2278967"/>
                  </a:cubicBezTo>
                  <a:cubicBezTo>
                    <a:pt x="739731" y="2293747"/>
                    <a:pt x="759655" y="2321170"/>
                    <a:pt x="759655" y="2321170"/>
                  </a:cubicBezTo>
                  <a:cubicBezTo>
                    <a:pt x="775888" y="2402332"/>
                    <a:pt x="750358" y="2332655"/>
                    <a:pt x="886265" y="2370407"/>
                  </a:cubicBezTo>
                  <a:cubicBezTo>
                    <a:pt x="893409" y="2372391"/>
                    <a:pt x="889185" y="2385339"/>
                    <a:pt x="893298" y="2391508"/>
                  </a:cubicBezTo>
                  <a:cubicBezTo>
                    <a:pt x="898816" y="2399785"/>
                    <a:pt x="907366" y="2405576"/>
                    <a:pt x="914400" y="2412610"/>
                  </a:cubicBezTo>
                  <a:cubicBezTo>
                    <a:pt x="916745" y="2419644"/>
                    <a:pt x="919826" y="2426473"/>
                    <a:pt x="921434" y="2433711"/>
                  </a:cubicBezTo>
                  <a:cubicBezTo>
                    <a:pt x="925340" y="2451288"/>
                    <a:pt x="933256" y="2509433"/>
                    <a:pt x="935501" y="2525151"/>
                  </a:cubicBezTo>
                  <a:cubicBezTo>
                    <a:pt x="933157" y="2548597"/>
                    <a:pt x="935919" y="2573136"/>
                    <a:pt x="928468" y="2595490"/>
                  </a:cubicBezTo>
                  <a:cubicBezTo>
                    <a:pt x="925795" y="2603510"/>
                    <a:pt x="913344" y="2603579"/>
                    <a:pt x="907366" y="2609557"/>
                  </a:cubicBezTo>
                  <a:cubicBezTo>
                    <a:pt x="901388" y="2615535"/>
                    <a:pt x="898710" y="2624165"/>
                    <a:pt x="893298" y="2630659"/>
                  </a:cubicBezTo>
                  <a:cubicBezTo>
                    <a:pt x="886930" y="2638301"/>
                    <a:pt x="879231" y="2644726"/>
                    <a:pt x="872197" y="2651760"/>
                  </a:cubicBezTo>
                  <a:cubicBezTo>
                    <a:pt x="874542" y="2661139"/>
                    <a:pt x="873192" y="2672347"/>
                    <a:pt x="879231" y="2679896"/>
                  </a:cubicBezTo>
                  <a:cubicBezTo>
                    <a:pt x="883862" y="2685686"/>
                    <a:pt x="893037" y="2685604"/>
                    <a:pt x="900332" y="2686930"/>
                  </a:cubicBezTo>
                  <a:cubicBezTo>
                    <a:pt x="918930" y="2690312"/>
                    <a:pt x="937846" y="2691619"/>
                    <a:pt x="956603" y="2693964"/>
                  </a:cubicBezTo>
                  <a:cubicBezTo>
                    <a:pt x="963637" y="2696308"/>
                    <a:pt x="972462" y="2695754"/>
                    <a:pt x="977705" y="2700997"/>
                  </a:cubicBezTo>
                  <a:cubicBezTo>
                    <a:pt x="989660" y="2712952"/>
                    <a:pt x="1005840" y="2743200"/>
                    <a:pt x="1005840" y="2743200"/>
                  </a:cubicBezTo>
                  <a:cubicBezTo>
                    <a:pt x="1008185" y="2750234"/>
                    <a:pt x="1008242" y="2758512"/>
                    <a:pt x="1012874" y="2764302"/>
                  </a:cubicBezTo>
                  <a:cubicBezTo>
                    <a:pt x="1025018" y="2779482"/>
                    <a:pt x="1045215" y="2781180"/>
                    <a:pt x="1062111" y="2785404"/>
                  </a:cubicBezTo>
                  <a:cubicBezTo>
                    <a:pt x="1086741" y="2783165"/>
                    <a:pt x="1153571" y="2783045"/>
                    <a:pt x="1181686" y="2764302"/>
                  </a:cubicBezTo>
                  <a:lnTo>
                    <a:pt x="1202788" y="2750234"/>
                  </a:lnTo>
                  <a:cubicBezTo>
                    <a:pt x="1207477" y="2743200"/>
                    <a:pt x="1210493" y="2734700"/>
                    <a:pt x="1216855" y="2729133"/>
                  </a:cubicBezTo>
                  <a:cubicBezTo>
                    <a:pt x="1229579" y="2717999"/>
                    <a:pt x="1259058" y="2700997"/>
                    <a:pt x="1259058" y="2700997"/>
                  </a:cubicBezTo>
                  <a:cubicBezTo>
                    <a:pt x="1261403" y="2693963"/>
                    <a:pt x="1264294" y="2687089"/>
                    <a:pt x="1266092" y="2679896"/>
                  </a:cubicBezTo>
                  <a:cubicBezTo>
                    <a:pt x="1271366" y="2658800"/>
                    <a:pt x="1268911" y="2638861"/>
                    <a:pt x="1287194" y="2623625"/>
                  </a:cubicBezTo>
                  <a:cubicBezTo>
                    <a:pt x="1298786" y="2613965"/>
                    <a:pt x="1321769" y="2607411"/>
                    <a:pt x="1336431" y="2602524"/>
                  </a:cubicBezTo>
                  <a:cubicBezTo>
                    <a:pt x="1446840" y="2616324"/>
                    <a:pt x="1361755" y="2591272"/>
                    <a:pt x="1406769" y="2630659"/>
                  </a:cubicBezTo>
                  <a:cubicBezTo>
                    <a:pt x="1419493" y="2641792"/>
                    <a:pt x="1448972" y="2658794"/>
                    <a:pt x="1448972" y="2658794"/>
                  </a:cubicBezTo>
                  <a:cubicBezTo>
                    <a:pt x="1467333" y="2657264"/>
                    <a:pt x="1532184" y="2665562"/>
                    <a:pt x="1554480" y="2637693"/>
                  </a:cubicBezTo>
                  <a:cubicBezTo>
                    <a:pt x="1561788" y="2628558"/>
                    <a:pt x="1568443" y="2574861"/>
                    <a:pt x="1568548" y="2574388"/>
                  </a:cubicBezTo>
                  <a:cubicBezTo>
                    <a:pt x="1572393" y="2557084"/>
                    <a:pt x="1578151" y="2545982"/>
                    <a:pt x="1589649" y="2532185"/>
                  </a:cubicBezTo>
                  <a:cubicBezTo>
                    <a:pt x="1596017" y="2524543"/>
                    <a:pt x="1601515" y="2514778"/>
                    <a:pt x="1610751" y="2511084"/>
                  </a:cubicBezTo>
                  <a:cubicBezTo>
                    <a:pt x="1626144" y="2504927"/>
                    <a:pt x="1643676" y="2507016"/>
                    <a:pt x="1659988" y="2504050"/>
                  </a:cubicBezTo>
                  <a:cubicBezTo>
                    <a:pt x="1669499" y="2502321"/>
                    <a:pt x="1678745" y="2499361"/>
                    <a:pt x="1688123" y="2497016"/>
                  </a:cubicBezTo>
                  <a:cubicBezTo>
                    <a:pt x="1736495" y="2464767"/>
                    <a:pt x="1714286" y="2474226"/>
                    <a:pt x="1751428" y="2461847"/>
                  </a:cubicBezTo>
                  <a:cubicBezTo>
                    <a:pt x="1758462" y="2457158"/>
                    <a:pt x="1766962" y="2454141"/>
                    <a:pt x="1772529" y="2447779"/>
                  </a:cubicBezTo>
                  <a:cubicBezTo>
                    <a:pt x="1783663" y="2435055"/>
                    <a:pt x="1800665" y="2405576"/>
                    <a:pt x="1800665" y="2405576"/>
                  </a:cubicBezTo>
                  <a:cubicBezTo>
                    <a:pt x="1803009" y="2375096"/>
                    <a:pt x="1799300" y="2343530"/>
                    <a:pt x="1807698" y="2314136"/>
                  </a:cubicBezTo>
                  <a:cubicBezTo>
                    <a:pt x="1809735" y="2307007"/>
                    <a:pt x="1821411" y="2307718"/>
                    <a:pt x="1828800" y="2307102"/>
                  </a:cubicBezTo>
                  <a:cubicBezTo>
                    <a:pt x="1877923" y="2303008"/>
                    <a:pt x="1927274" y="2302413"/>
                    <a:pt x="1976511" y="2300068"/>
                  </a:cubicBezTo>
                  <a:cubicBezTo>
                    <a:pt x="1997464" y="2268638"/>
                    <a:pt x="2004252" y="2266475"/>
                    <a:pt x="2011680" y="2236764"/>
                  </a:cubicBezTo>
                  <a:cubicBezTo>
                    <a:pt x="2014580" y="2225165"/>
                    <a:pt x="2016369" y="2213317"/>
                    <a:pt x="2018714" y="2201594"/>
                  </a:cubicBezTo>
                  <a:cubicBezTo>
                    <a:pt x="2003459" y="2110065"/>
                    <a:pt x="2027596" y="2191597"/>
                    <a:pt x="1990578" y="2145324"/>
                  </a:cubicBezTo>
                  <a:cubicBezTo>
                    <a:pt x="1983226" y="2136134"/>
                    <a:pt x="1976704" y="2082598"/>
                    <a:pt x="1976511" y="2082019"/>
                  </a:cubicBezTo>
                  <a:cubicBezTo>
                    <a:pt x="1973838" y="2073999"/>
                    <a:pt x="1967132" y="2067951"/>
                    <a:pt x="1962443" y="2060917"/>
                  </a:cubicBezTo>
                  <a:cubicBezTo>
                    <a:pt x="1960098" y="2035126"/>
                    <a:pt x="1958269" y="2009284"/>
                    <a:pt x="1955409" y="1983545"/>
                  </a:cubicBezTo>
                  <a:cubicBezTo>
                    <a:pt x="1953578" y="1967067"/>
                    <a:pt x="1955108" y="1949458"/>
                    <a:pt x="1948375" y="1934308"/>
                  </a:cubicBezTo>
                  <a:cubicBezTo>
                    <a:pt x="1944942" y="1926583"/>
                    <a:pt x="1934308" y="1924929"/>
                    <a:pt x="1927274" y="1920240"/>
                  </a:cubicBezTo>
                  <a:cubicBezTo>
                    <a:pt x="1924929" y="1913206"/>
                    <a:pt x="1921848" y="1906377"/>
                    <a:pt x="1920240" y="1899139"/>
                  </a:cubicBezTo>
                  <a:cubicBezTo>
                    <a:pt x="1917146" y="1885217"/>
                    <a:pt x="1921385" y="1868620"/>
                    <a:pt x="1913206" y="1856936"/>
                  </a:cubicBezTo>
                  <a:cubicBezTo>
                    <a:pt x="1903510" y="1843085"/>
                    <a:pt x="1871003" y="1828800"/>
                    <a:pt x="1871003" y="1828800"/>
                  </a:cubicBezTo>
                  <a:cubicBezTo>
                    <a:pt x="1854262" y="1778577"/>
                    <a:pt x="1869273" y="1794822"/>
                    <a:pt x="1835834" y="1772530"/>
                  </a:cubicBezTo>
                  <a:cubicBezTo>
                    <a:pt x="1828800" y="1763151"/>
                    <a:pt x="1819493" y="1755107"/>
                    <a:pt x="1814732" y="1744394"/>
                  </a:cubicBezTo>
                  <a:cubicBezTo>
                    <a:pt x="1809127" y="1731782"/>
                    <a:pt x="1801060" y="1656113"/>
                    <a:pt x="1800665" y="1652954"/>
                  </a:cubicBezTo>
                  <a:cubicBezTo>
                    <a:pt x="1803009" y="1608406"/>
                    <a:pt x="1801671" y="1563511"/>
                    <a:pt x="1807698" y="1519311"/>
                  </a:cubicBezTo>
                  <a:cubicBezTo>
                    <a:pt x="1808840" y="1510935"/>
                    <a:pt x="1815165" y="1503491"/>
                    <a:pt x="1821766" y="1498210"/>
                  </a:cubicBezTo>
                  <a:cubicBezTo>
                    <a:pt x="1827556" y="1493578"/>
                    <a:pt x="1835834" y="1493521"/>
                    <a:pt x="1842868" y="1491176"/>
                  </a:cubicBezTo>
                  <a:cubicBezTo>
                    <a:pt x="1856936" y="1481797"/>
                    <a:pt x="1873116" y="1474995"/>
                    <a:pt x="1885071" y="1463040"/>
                  </a:cubicBezTo>
                  <a:cubicBezTo>
                    <a:pt x="1892105" y="1456006"/>
                    <a:pt x="1898078" y="1447721"/>
                    <a:pt x="1906172" y="1441939"/>
                  </a:cubicBezTo>
                  <a:cubicBezTo>
                    <a:pt x="1914705" y="1435844"/>
                    <a:pt x="1925204" y="1433073"/>
                    <a:pt x="1934308" y="1427871"/>
                  </a:cubicBezTo>
                  <a:cubicBezTo>
                    <a:pt x="1941648" y="1423677"/>
                    <a:pt x="1948375" y="1418493"/>
                    <a:pt x="1955409" y="1413804"/>
                  </a:cubicBezTo>
                  <a:cubicBezTo>
                    <a:pt x="1957754" y="1404425"/>
                    <a:pt x="1957081" y="1393712"/>
                    <a:pt x="1962443" y="1385668"/>
                  </a:cubicBezTo>
                  <a:cubicBezTo>
                    <a:pt x="1967132" y="1378634"/>
                    <a:pt x="1977567" y="1377578"/>
                    <a:pt x="1983545" y="1371600"/>
                  </a:cubicBezTo>
                  <a:cubicBezTo>
                    <a:pt x="1989522" y="1365623"/>
                    <a:pt x="1993832" y="1358060"/>
                    <a:pt x="1997612" y="1350499"/>
                  </a:cubicBezTo>
                  <a:cubicBezTo>
                    <a:pt x="2000928" y="1343867"/>
                    <a:pt x="1998014" y="1332713"/>
                    <a:pt x="2004646" y="1329397"/>
                  </a:cubicBezTo>
                  <a:cubicBezTo>
                    <a:pt x="2019475" y="1321983"/>
                    <a:pt x="2037471" y="1324708"/>
                    <a:pt x="2053883" y="1322364"/>
                  </a:cubicBezTo>
                  <a:cubicBezTo>
                    <a:pt x="2060917" y="1317675"/>
                    <a:pt x="2068491" y="1313708"/>
                    <a:pt x="2074985" y="1308296"/>
                  </a:cubicBezTo>
                  <a:cubicBezTo>
                    <a:pt x="2082627" y="1301928"/>
                    <a:pt x="2087809" y="1292712"/>
                    <a:pt x="2096086" y="1287194"/>
                  </a:cubicBezTo>
                  <a:cubicBezTo>
                    <a:pt x="2102255" y="1283081"/>
                    <a:pt x="2110154" y="1282505"/>
                    <a:pt x="2117188" y="1280160"/>
                  </a:cubicBezTo>
                  <a:cubicBezTo>
                    <a:pt x="2131256" y="1282505"/>
                    <a:pt x="2145861" y="1282684"/>
                    <a:pt x="2159391" y="1287194"/>
                  </a:cubicBezTo>
                  <a:cubicBezTo>
                    <a:pt x="2167411" y="1289867"/>
                    <a:pt x="2172931" y="1297481"/>
                    <a:pt x="2180492" y="1301262"/>
                  </a:cubicBezTo>
                  <a:cubicBezTo>
                    <a:pt x="2187124" y="1304578"/>
                    <a:pt x="2194560" y="1305951"/>
                    <a:pt x="2201594" y="1308296"/>
                  </a:cubicBezTo>
                  <a:cubicBezTo>
                    <a:pt x="2225770" y="1303461"/>
                    <a:pt x="2241719" y="1300851"/>
                    <a:pt x="2264898" y="1294228"/>
                  </a:cubicBezTo>
                  <a:cubicBezTo>
                    <a:pt x="2272027" y="1292191"/>
                    <a:pt x="2278966" y="1289539"/>
                    <a:pt x="2286000" y="1287194"/>
                  </a:cubicBezTo>
                  <a:cubicBezTo>
                    <a:pt x="2283655" y="1273126"/>
                    <a:pt x="2286042" y="1257374"/>
                    <a:pt x="2278966" y="1244991"/>
                  </a:cubicBezTo>
                  <a:cubicBezTo>
                    <a:pt x="2275288" y="1238554"/>
                    <a:pt x="2263655" y="1242589"/>
                    <a:pt x="2257865" y="1237957"/>
                  </a:cubicBezTo>
                  <a:cubicBezTo>
                    <a:pt x="2251264" y="1232676"/>
                    <a:pt x="2248486" y="1223890"/>
                    <a:pt x="2243797" y="1216856"/>
                  </a:cubicBezTo>
                  <a:cubicBezTo>
                    <a:pt x="2241510" y="1205421"/>
                    <a:pt x="2229729" y="1148483"/>
                    <a:pt x="2229729" y="1139484"/>
                  </a:cubicBezTo>
                  <a:cubicBezTo>
                    <a:pt x="2229729" y="1123669"/>
                    <a:pt x="2245705" y="1020564"/>
                    <a:pt x="2250831" y="1012874"/>
                  </a:cubicBezTo>
                  <a:cubicBezTo>
                    <a:pt x="2255520" y="1005840"/>
                    <a:pt x="2261465" y="999498"/>
                    <a:pt x="2264898" y="991773"/>
                  </a:cubicBezTo>
                  <a:cubicBezTo>
                    <a:pt x="2298379" y="916441"/>
                    <a:pt x="2261197" y="976223"/>
                    <a:pt x="2293034" y="928468"/>
                  </a:cubicBezTo>
                  <a:cubicBezTo>
                    <a:pt x="2278734" y="856970"/>
                    <a:pt x="2293385" y="922663"/>
                    <a:pt x="2278966" y="872197"/>
                  </a:cubicBezTo>
                  <a:cubicBezTo>
                    <a:pt x="2261301" y="810372"/>
                    <a:pt x="2281763" y="873556"/>
                    <a:pt x="2264898" y="822960"/>
                  </a:cubicBezTo>
                  <a:cubicBezTo>
                    <a:pt x="2262554" y="773723"/>
                    <a:pt x="2266841" y="723718"/>
                    <a:pt x="2257865" y="675250"/>
                  </a:cubicBezTo>
                  <a:cubicBezTo>
                    <a:pt x="2254786" y="658625"/>
                    <a:pt x="2239108" y="647115"/>
                    <a:pt x="2229729" y="633047"/>
                  </a:cubicBezTo>
                  <a:cubicBezTo>
                    <a:pt x="2219349" y="617477"/>
                    <a:pt x="2210807" y="601676"/>
                    <a:pt x="2194560" y="590844"/>
                  </a:cubicBezTo>
                  <a:cubicBezTo>
                    <a:pt x="2188391" y="586731"/>
                    <a:pt x="2180492" y="586155"/>
                    <a:pt x="2173458" y="583810"/>
                  </a:cubicBezTo>
                  <a:cubicBezTo>
                    <a:pt x="2178147" y="576776"/>
                    <a:pt x="2180357" y="567189"/>
                    <a:pt x="2187526" y="562708"/>
                  </a:cubicBezTo>
                  <a:cubicBezTo>
                    <a:pt x="2200101" y="554849"/>
                    <a:pt x="2229729" y="548640"/>
                    <a:pt x="2229729" y="548640"/>
                  </a:cubicBezTo>
                  <a:cubicBezTo>
                    <a:pt x="2243517" y="550938"/>
                    <a:pt x="2291652" y="564089"/>
                    <a:pt x="2307101" y="548640"/>
                  </a:cubicBezTo>
                  <a:cubicBezTo>
                    <a:pt x="2312344" y="543398"/>
                    <a:pt x="2303384" y="534170"/>
                    <a:pt x="2300068" y="527539"/>
                  </a:cubicBezTo>
                  <a:cubicBezTo>
                    <a:pt x="2287342" y="502086"/>
                    <a:pt x="2289236" y="507516"/>
                    <a:pt x="2264898" y="499404"/>
                  </a:cubicBezTo>
                  <a:cubicBezTo>
                    <a:pt x="2255520" y="485336"/>
                    <a:pt x="2252803" y="462546"/>
                    <a:pt x="2236763" y="457200"/>
                  </a:cubicBezTo>
                  <a:cubicBezTo>
                    <a:pt x="2127898" y="420913"/>
                    <a:pt x="2240330" y="462502"/>
                    <a:pt x="2173458" y="429065"/>
                  </a:cubicBezTo>
                  <a:cubicBezTo>
                    <a:pt x="2166827" y="425749"/>
                    <a:pt x="2158988" y="425347"/>
                    <a:pt x="2152357" y="422031"/>
                  </a:cubicBezTo>
                  <a:cubicBezTo>
                    <a:pt x="2144796" y="418250"/>
                    <a:pt x="2138816" y="411745"/>
                    <a:pt x="2131255" y="407964"/>
                  </a:cubicBezTo>
                  <a:cubicBezTo>
                    <a:pt x="2124624" y="404648"/>
                    <a:pt x="2116785" y="404246"/>
                    <a:pt x="2110154" y="400930"/>
                  </a:cubicBezTo>
                  <a:cubicBezTo>
                    <a:pt x="2102593" y="397149"/>
                    <a:pt x="2096777" y="390295"/>
                    <a:pt x="2089052" y="386862"/>
                  </a:cubicBezTo>
                  <a:cubicBezTo>
                    <a:pt x="2075501" y="380839"/>
                    <a:pt x="2061390" y="375702"/>
                    <a:pt x="2046849" y="372794"/>
                  </a:cubicBezTo>
                  <a:lnTo>
                    <a:pt x="1976511" y="358727"/>
                  </a:lnTo>
                  <a:cubicBezTo>
                    <a:pt x="1967491" y="360982"/>
                    <a:pt x="1937369" y="367746"/>
                    <a:pt x="1927274" y="372794"/>
                  </a:cubicBezTo>
                  <a:cubicBezTo>
                    <a:pt x="1919713" y="376575"/>
                    <a:pt x="1912666" y="381450"/>
                    <a:pt x="1906172" y="386862"/>
                  </a:cubicBezTo>
                  <a:cubicBezTo>
                    <a:pt x="1898530" y="393230"/>
                    <a:pt x="1892923" y="401857"/>
                    <a:pt x="1885071" y="407964"/>
                  </a:cubicBezTo>
                  <a:cubicBezTo>
                    <a:pt x="1871725" y="418344"/>
                    <a:pt x="1854823" y="424144"/>
                    <a:pt x="1842868" y="436099"/>
                  </a:cubicBezTo>
                  <a:cubicBezTo>
                    <a:pt x="1809811" y="469155"/>
                    <a:pt x="1830042" y="451683"/>
                    <a:pt x="1779563" y="485336"/>
                  </a:cubicBezTo>
                  <a:cubicBezTo>
                    <a:pt x="1772529" y="490025"/>
                    <a:pt x="1766481" y="496731"/>
                    <a:pt x="1758461" y="499404"/>
                  </a:cubicBezTo>
                  <a:cubicBezTo>
                    <a:pt x="1744393" y="504093"/>
                    <a:pt x="1730938" y="511374"/>
                    <a:pt x="1716258" y="513471"/>
                  </a:cubicBezTo>
                  <a:cubicBezTo>
                    <a:pt x="1636758" y="524828"/>
                    <a:pt x="1683551" y="519233"/>
                    <a:pt x="1575581" y="527539"/>
                  </a:cubicBezTo>
                  <a:cubicBezTo>
                    <a:pt x="1507436" y="544576"/>
                    <a:pt x="1530200" y="541781"/>
                    <a:pt x="1406769" y="527539"/>
                  </a:cubicBezTo>
                  <a:cubicBezTo>
                    <a:pt x="1392038" y="525839"/>
                    <a:pt x="1379387" y="513949"/>
                    <a:pt x="1364566" y="513471"/>
                  </a:cubicBezTo>
                  <a:lnTo>
                    <a:pt x="1146517" y="506437"/>
                  </a:lnTo>
                  <a:cubicBezTo>
                    <a:pt x="1139483" y="499403"/>
                    <a:pt x="1131889" y="492889"/>
                    <a:pt x="1125415" y="485336"/>
                  </a:cubicBezTo>
                  <a:cubicBezTo>
                    <a:pt x="1117786" y="476435"/>
                    <a:pt x="1113320" y="464705"/>
                    <a:pt x="1104314" y="457200"/>
                  </a:cubicBezTo>
                  <a:cubicBezTo>
                    <a:pt x="1098618" y="452453"/>
                    <a:pt x="1090246" y="452511"/>
                    <a:pt x="1083212" y="450167"/>
                  </a:cubicBezTo>
                  <a:cubicBezTo>
                    <a:pt x="1076178" y="445478"/>
                    <a:pt x="1069672" y="439880"/>
                    <a:pt x="1062111" y="436099"/>
                  </a:cubicBezTo>
                  <a:cubicBezTo>
                    <a:pt x="1055479" y="432783"/>
                    <a:pt x="1047178" y="433178"/>
                    <a:pt x="1041009" y="429065"/>
                  </a:cubicBezTo>
                  <a:cubicBezTo>
                    <a:pt x="1025403" y="418661"/>
                    <a:pt x="995764" y="377737"/>
                    <a:pt x="991772" y="365760"/>
                  </a:cubicBezTo>
                  <a:lnTo>
                    <a:pt x="977705" y="323557"/>
                  </a:lnTo>
                  <a:cubicBezTo>
                    <a:pt x="974414" y="297229"/>
                    <a:pt x="971073" y="259381"/>
                    <a:pt x="963637" y="232117"/>
                  </a:cubicBezTo>
                  <a:cubicBezTo>
                    <a:pt x="959735" y="217811"/>
                    <a:pt x="957794" y="202252"/>
                    <a:pt x="949569" y="189914"/>
                  </a:cubicBezTo>
                  <a:lnTo>
                    <a:pt x="921434" y="147711"/>
                  </a:lnTo>
                  <a:lnTo>
                    <a:pt x="907366" y="126610"/>
                  </a:lnTo>
                  <a:cubicBezTo>
                    <a:pt x="902318" y="106420"/>
                    <a:pt x="894825" y="73391"/>
                    <a:pt x="886265" y="56271"/>
                  </a:cubicBezTo>
                  <a:cubicBezTo>
                    <a:pt x="881576" y="46893"/>
                    <a:pt x="879611" y="35550"/>
                    <a:pt x="872197" y="28136"/>
                  </a:cubicBezTo>
                  <a:cubicBezTo>
                    <a:pt x="866954" y="22893"/>
                    <a:pt x="858248" y="23053"/>
                    <a:pt x="851095" y="21102"/>
                  </a:cubicBezTo>
                  <a:cubicBezTo>
                    <a:pt x="832442" y="16015"/>
                    <a:pt x="813582" y="11723"/>
                    <a:pt x="794825" y="7034"/>
                  </a:cubicBezTo>
                  <a:lnTo>
                    <a:pt x="766689" y="0"/>
                  </a:lnTo>
                  <a:cubicBezTo>
                    <a:pt x="708074" y="2345"/>
                    <a:pt x="649356" y="2854"/>
                    <a:pt x="590843" y="7034"/>
                  </a:cubicBezTo>
                  <a:cubicBezTo>
                    <a:pt x="583447" y="7562"/>
                    <a:pt x="576934" y="12270"/>
                    <a:pt x="569741" y="14068"/>
                  </a:cubicBezTo>
                  <a:cubicBezTo>
                    <a:pt x="532409" y="23401"/>
                    <a:pt x="498230" y="8207"/>
                    <a:pt x="485335" y="28136"/>
                  </a:cubicBezTo>
                  <a:close/>
                </a:path>
              </a:pathLst>
            </a:custGeom>
            <a:noFill/>
            <a:ln w="19050">
              <a:solidFill>
                <a:srgbClr val="FFBE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8013" y="445068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 소개 ㅣ 지역적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특성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9" name="그림 개체 틀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4510"/>
          <a:stretch>
            <a:fillRect/>
          </a:stretch>
        </p:blipFill>
        <p:spPr>
          <a:xfrm>
            <a:off x="3727766" y="2318193"/>
            <a:ext cx="796616" cy="758682"/>
          </a:xfrm>
        </p:spPr>
      </p:pic>
      <p:sp>
        <p:nvSpPr>
          <p:cNvPr id="19" name="TextBox 18"/>
          <p:cNvSpPr txBox="1"/>
          <p:nvPr/>
        </p:nvSpPr>
        <p:spPr>
          <a:xfrm>
            <a:off x="5214634" y="1923450"/>
            <a:ext cx="346534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수성구 동남쪽에 위치</a:t>
            </a: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just">
              <a:lnSpc>
                <a:spcPts val="1500"/>
              </a:lnSpc>
            </a:pP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 </a:t>
            </a: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3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개의 </a:t>
            </a:r>
            <a:r>
              <a:rPr lang="ko-KR" altLang="en-US" sz="1400" err="1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행정동과</a:t>
            </a:r>
            <a:r>
              <a:rPr lang="ko-KR" altLang="en-US" sz="140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</a:t>
            </a:r>
            <a:r>
              <a:rPr lang="en-US" altLang="ko-KR" sz="140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13</a:t>
            </a:r>
            <a:r>
              <a:rPr lang="ko-KR" altLang="en-US" sz="140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개의 법정동으로 구성</a:t>
            </a:r>
            <a:endParaRPr lang="id-ID" sz="1400" dirty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8314" y="1484227"/>
            <a:ext cx="18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ExtraBold" pitchFamily="50" charset="-127"/>
                <a:ea typeface="나눔스퀘어 ExtraBold" pitchFamily="50" charset="-127"/>
              </a:rPr>
              <a:t>고산지</a:t>
            </a:r>
            <a:r>
              <a:rPr lang="ko-KR" altLang="en-US" dirty="0">
                <a:latin typeface="나눔스퀘어 ExtraBold" pitchFamily="50" charset="-127"/>
                <a:ea typeface="나눔스퀘어 ExtraBold" pitchFamily="50" charset="-127"/>
              </a:rPr>
              <a:t>역</a:t>
            </a:r>
            <a:endParaRPr lang="en-US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0809" y="3458669"/>
            <a:ext cx="3706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대규모 아파트 단지 조성</a:t>
            </a:r>
            <a:r>
              <a:rPr lang="en-US" altLang="ko-KR" sz="140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, 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인구 </a:t>
            </a: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10</a:t>
            </a:r>
            <a:r>
              <a:rPr lang="ko-KR" altLang="en-US" sz="1400" dirty="0" err="1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만명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육박</a:t>
            </a: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endParaRPr lang="en-US" altLang="ko-KR" sz="1400" dirty="0" smtClean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algn="just">
              <a:lnSpc>
                <a:spcPts val="1500"/>
              </a:lnSpc>
            </a:pPr>
            <a:r>
              <a:rPr lang="en-US" altLang="ko-KR" sz="140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 </a:t>
            </a:r>
            <a:r>
              <a:rPr lang="ko-KR" altLang="en-US" sz="14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삼성라이온즈파크</a:t>
            </a: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대구미술관</a:t>
            </a: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just">
              <a:lnSpc>
                <a:spcPts val="1500"/>
              </a:lnSpc>
            </a:pPr>
            <a:r>
              <a:rPr 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</a:t>
            </a:r>
          </a:p>
          <a:p>
            <a:pPr algn="just">
              <a:lnSpc>
                <a:spcPts val="1500"/>
              </a:lnSpc>
            </a:pPr>
            <a:r>
              <a:rPr lang="en-US" sz="1600" dirty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</a:t>
            </a:r>
            <a:r>
              <a:rPr lang="en-US" sz="16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 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대구의 중심</a:t>
            </a:r>
            <a:endParaRPr lang="en-US" sz="16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endParaRPr lang="id-ID" sz="16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7734" y="2996787"/>
            <a:ext cx="24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스퀘어 ExtraBold" pitchFamily="50" charset="-127"/>
                <a:ea typeface="나눔스퀘어 ExtraBold" pitchFamily="50" charset="-127"/>
              </a:rPr>
              <a:t>생활편의</a:t>
            </a:r>
            <a:r>
              <a:rPr lang="en-US" altLang="ko-KR" dirty="0">
                <a:latin typeface="나눔스퀘어 ExtraBold" pitchFamily="50" charset="-127"/>
                <a:ea typeface="나눔스퀘어 ExtraBold" pitchFamily="50" charset="-127"/>
                <a:cs typeface="함초롬돋움" pitchFamily="50" charset="-127"/>
              </a:rPr>
              <a:t> · </a:t>
            </a:r>
            <a:r>
              <a:rPr lang="ko-KR" altLang="en-US" dirty="0" smtClean="0">
                <a:latin typeface="나눔스퀘어 ExtraBold" pitchFamily="50" charset="-127"/>
                <a:ea typeface="나눔스퀘어 ExtraBold" pitchFamily="50" charset="-127"/>
              </a:rPr>
              <a:t>상업시설 </a:t>
            </a:r>
            <a:endParaRPr lang="en-US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411079" y="3314982"/>
            <a:ext cx="1989772" cy="18115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52711" y="5149183"/>
            <a:ext cx="334327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endParaRPr lang="en-US" altLang="ko-KR" sz="14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500"/>
              </a:lnSpc>
            </a:pP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                                  농촌지역</a:t>
            </a: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n-US" altLang="ko-KR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공동체 의식 함양</a:t>
            </a:r>
            <a:endParaRPr lang="ko-KR" altLang="en-US" sz="1400" dirty="0">
              <a:latin typeface="나눔스퀘어 Bold" pitchFamily="50" charset="-127"/>
              <a:ea typeface="나눔스퀘어 Bold" pitchFamily="50" charset="-127"/>
            </a:endParaRPr>
          </a:p>
          <a:p>
            <a:pPr algn="just">
              <a:lnSpc>
                <a:spcPts val="1500"/>
              </a:lnSpc>
            </a:pPr>
            <a:endParaRPr lang="en-US" altLang="ko-KR" sz="14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                                   </a:t>
            </a:r>
            <a:r>
              <a:rPr lang="ko-KR" alt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중심지역</a:t>
            </a:r>
            <a:endParaRPr lang="en-US" sz="1400" dirty="0" smtClean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n-US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  </a:t>
            </a:r>
          </a:p>
          <a:p>
            <a:pPr algn="just">
              <a:lnSpc>
                <a:spcPts val="1500"/>
              </a:lnSpc>
            </a:pPr>
            <a:r>
              <a:rPr lang="en-US" altLang="ko-KR" sz="1400" dirty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</a:t>
            </a:r>
            <a:r>
              <a:rPr lang="en-US" altLang="ko-KR" sz="14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          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Lato" panose="020F0502020204030203" pitchFamily="34" charset="0"/>
              </a:rPr>
              <a:t>주민인식변화와 참여를 유도</a:t>
            </a:r>
            <a:endParaRPr lang="en-US" sz="1600" dirty="0">
              <a:latin typeface="나눔스퀘어 Bold" pitchFamily="50" charset="-127"/>
              <a:ea typeface="나눔스퀘어 Bold" pitchFamily="50" charset="-127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314" y="4879506"/>
            <a:ext cx="18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스퀘어 ExtraBold" pitchFamily="50" charset="-127"/>
                <a:ea typeface="나눔스퀘어 ExtraBold" pitchFamily="50" charset="-127"/>
              </a:rPr>
              <a:t>도농복합지역</a:t>
            </a:r>
            <a:endParaRPr lang="en-US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395135" y="5215816"/>
            <a:ext cx="1332547" cy="1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6"/>
          <p:cNvCxnSpPr/>
          <p:nvPr/>
        </p:nvCxnSpPr>
        <p:spPr>
          <a:xfrm>
            <a:off x="2497489" y="1246096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왼쪽 대괄호 11"/>
          <p:cNvSpPr/>
          <p:nvPr/>
        </p:nvSpPr>
        <p:spPr>
          <a:xfrm>
            <a:off x="6662437" y="5444800"/>
            <a:ext cx="228600" cy="623043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7681614" y="5918221"/>
            <a:ext cx="133350" cy="29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7681614" y="5276042"/>
            <a:ext cx="133350" cy="282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150808" y="6315746"/>
            <a:ext cx="390525" cy="2030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7378" y="180482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3466811" y="3012002"/>
            <a:ext cx="167684" cy="226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오른쪽 화살표 33"/>
          <p:cNvSpPr/>
          <p:nvPr/>
        </p:nvSpPr>
        <p:spPr>
          <a:xfrm>
            <a:off x="5150809" y="4251410"/>
            <a:ext cx="390525" cy="2030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Straight Connector 23"/>
          <p:cNvCxnSpPr/>
          <p:nvPr/>
        </p:nvCxnSpPr>
        <p:spPr>
          <a:xfrm flipV="1">
            <a:off x="5346071" y="1783856"/>
            <a:ext cx="1989772" cy="18115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37" y="2203241"/>
            <a:ext cx="1600200" cy="129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77" y="2094404"/>
            <a:ext cx="1836860" cy="15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9422" y="472116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 소개 ㅣ 관련기관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2814" y="4148508"/>
            <a:ext cx="2469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자원봉사자 모집 및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  면접</a:t>
            </a:r>
            <a:r>
              <a:rPr lang="en-US" altLang="ko-KR" sz="16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배치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자원봉사 홍보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자원봉사조직육성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26772" y="4025397"/>
            <a:ext cx="291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1600" dirty="0">
                <a:latin typeface="+mj-ea"/>
                <a:ea typeface="+mj-ea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발달장애아동들에게 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  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보육환경을 제공 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발달</a:t>
            </a:r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특성 </a:t>
            </a:r>
            <a:r>
              <a:rPr lang="ko-KR" altLang="en-US" sz="16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요구에 </a:t>
            </a:r>
            <a:r>
              <a:rPr lang="en-US" altLang="ko-KR" sz="16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  <a:r>
              <a:rPr lang="ko-KR" altLang="en-US" sz="16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적합한 </a:t>
            </a:r>
            <a:endParaRPr lang="en-US" altLang="ko-KR" sz="160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신체</a:t>
            </a:r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언어</a:t>
            </a:r>
            <a:r>
              <a:rPr lang="en-US" altLang="ko-KR" sz="160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정서</a:t>
            </a:r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사회성발달 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영역을 교육 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및 치료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1216" y="4130432"/>
            <a:ext cx="263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1600" dirty="0">
                <a:latin typeface="+mj-ea"/>
                <a:ea typeface="+mj-ea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장애인을 대상으로 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주간 보호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기본생활교육</a:t>
            </a:r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사회적응훈련</a:t>
            </a:r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  </a:t>
            </a:r>
          </a:p>
          <a:p>
            <a:pPr algn="ctr" fontAlgn="base" latinLnBrk="1"/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심리지원서비스 등 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다양한 재활서비스 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제공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1216" y="3517720"/>
            <a:ext cx="250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아시아재활교육센터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8" y="2077640"/>
            <a:ext cx="1640773" cy="151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27"/>
          <p:cNvCxnSpPr/>
          <p:nvPr/>
        </p:nvCxnSpPr>
        <p:spPr>
          <a:xfrm>
            <a:off x="277946" y="3896039"/>
            <a:ext cx="174783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7"/>
          <p:cNvCxnSpPr/>
          <p:nvPr/>
        </p:nvCxnSpPr>
        <p:spPr>
          <a:xfrm>
            <a:off x="2780880" y="3896890"/>
            <a:ext cx="1204913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7"/>
          <p:cNvCxnSpPr/>
          <p:nvPr/>
        </p:nvCxnSpPr>
        <p:spPr>
          <a:xfrm>
            <a:off x="4872435" y="3926791"/>
            <a:ext cx="174783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6"/>
          <p:cNvCxnSpPr/>
          <p:nvPr/>
        </p:nvCxnSpPr>
        <p:spPr>
          <a:xfrm>
            <a:off x="2623701" y="1225519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67" y="2116622"/>
            <a:ext cx="1699258" cy="14740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67959" y="4271619"/>
            <a:ext cx="23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상담 및 심리검사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심리치료</a:t>
            </a:r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</a:p>
          <a:p>
            <a:pPr algn="ctr" fontAlgn="base" latinLnBrk="1"/>
            <a:r>
              <a:rPr lang="en-US" altLang="ko-KR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·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가족관계증진 사업</a:t>
            </a:r>
            <a:endParaRPr lang="en-US" altLang="ko-KR" sz="1600" dirty="0"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3556" y="3520455"/>
            <a:ext cx="250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ko-KR" altLang="en-US" b="1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청곡가족상담지원센터</a:t>
            </a:r>
            <a:endPara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1" name="Straight Connector 27"/>
          <p:cNvCxnSpPr/>
          <p:nvPr/>
        </p:nvCxnSpPr>
        <p:spPr>
          <a:xfrm>
            <a:off x="7027558" y="3923861"/>
            <a:ext cx="1986562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88787" y="207530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457" y="3502643"/>
            <a:ext cx="208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수성구자원봉사센터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35297" y="3516291"/>
            <a:ext cx="18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</a:t>
            </a:r>
            <a:r>
              <a:rPr lang="ko-KR" altLang="en-US" b="1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선화어린이집</a:t>
            </a:r>
            <a:endPara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5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66096" y="2023318"/>
            <a:ext cx="1366961" cy="1366961"/>
            <a:chOff x="-988844" y="2824152"/>
            <a:chExt cx="3059730" cy="3059728"/>
          </a:xfrm>
        </p:grpSpPr>
        <p:grpSp>
          <p:nvGrpSpPr>
            <p:cNvPr id="25" name="Group 24"/>
            <p:cNvGrpSpPr/>
            <p:nvPr/>
          </p:nvGrpSpPr>
          <p:grpSpPr>
            <a:xfrm rot="18900000">
              <a:off x="466379" y="2824152"/>
              <a:ext cx="195325" cy="3059728"/>
              <a:chOff x="3530277" y="717630"/>
              <a:chExt cx="64471" cy="2246260"/>
            </a:xfrm>
            <a:solidFill>
              <a:schemeClr val="accent1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3530278" y="717630"/>
                <a:ext cx="64470" cy="937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30277" y="1958050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2700000">
              <a:off x="443358" y="2801131"/>
              <a:ext cx="195325" cy="3059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88461" y="2032651"/>
            <a:ext cx="1366961" cy="1366961"/>
            <a:chOff x="-988844" y="2824152"/>
            <a:chExt cx="3059730" cy="3059728"/>
          </a:xfrm>
        </p:grpSpPr>
        <p:grpSp>
          <p:nvGrpSpPr>
            <p:cNvPr id="30" name="Group 29"/>
            <p:cNvGrpSpPr/>
            <p:nvPr/>
          </p:nvGrpSpPr>
          <p:grpSpPr>
            <a:xfrm rot="18900000">
              <a:off x="466379" y="2824152"/>
              <a:ext cx="195325" cy="3059728"/>
              <a:chOff x="3530277" y="717630"/>
              <a:chExt cx="64471" cy="2246260"/>
            </a:xfrm>
            <a:solidFill>
              <a:schemeClr val="accent1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3530278" y="717630"/>
                <a:ext cx="64470" cy="937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30277" y="1958050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 rot="2700000">
              <a:off x="443358" y="2801131"/>
              <a:ext cx="195325" cy="3059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8929" y="3355248"/>
            <a:ext cx="1366961" cy="1366960"/>
            <a:chOff x="-988844" y="2824155"/>
            <a:chExt cx="3059730" cy="3059726"/>
          </a:xfrm>
        </p:grpSpPr>
        <p:grpSp>
          <p:nvGrpSpPr>
            <p:cNvPr id="35" name="Group 34"/>
            <p:cNvGrpSpPr/>
            <p:nvPr/>
          </p:nvGrpSpPr>
          <p:grpSpPr>
            <a:xfrm rot="18900000">
              <a:off x="466377" y="2824155"/>
              <a:ext cx="195325" cy="3059726"/>
              <a:chOff x="3530276" y="717631"/>
              <a:chExt cx="64471" cy="2246259"/>
            </a:xfrm>
            <a:solidFill>
              <a:schemeClr val="accent1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3530276" y="717631"/>
                <a:ext cx="64470" cy="937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530277" y="1958050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 rot="2700000">
              <a:off x="443358" y="2801131"/>
              <a:ext cx="195325" cy="3059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60719" y="3339164"/>
            <a:ext cx="1366961" cy="1383978"/>
            <a:chOff x="-988844" y="2832062"/>
            <a:chExt cx="3059730" cy="3097816"/>
          </a:xfrm>
        </p:grpSpPr>
        <p:grpSp>
          <p:nvGrpSpPr>
            <p:cNvPr id="40" name="Group 39"/>
            <p:cNvGrpSpPr/>
            <p:nvPr/>
          </p:nvGrpSpPr>
          <p:grpSpPr>
            <a:xfrm rot="18900000">
              <a:off x="447318" y="2832062"/>
              <a:ext cx="233404" cy="3097816"/>
              <a:chOff x="3517708" y="717630"/>
              <a:chExt cx="77040" cy="2274222"/>
            </a:xfrm>
            <a:solidFill>
              <a:schemeClr val="accent1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3530278" y="717630"/>
                <a:ext cx="64470" cy="937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17708" y="1986012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2700000">
              <a:off x="443358" y="2801131"/>
              <a:ext cx="195325" cy="3059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583" y="2022366"/>
            <a:ext cx="1366961" cy="1366961"/>
            <a:chOff x="-988844" y="2824152"/>
            <a:chExt cx="3059730" cy="3059728"/>
          </a:xfrm>
        </p:grpSpPr>
        <p:grpSp>
          <p:nvGrpSpPr>
            <p:cNvPr id="14" name="Group 13"/>
            <p:cNvGrpSpPr/>
            <p:nvPr/>
          </p:nvGrpSpPr>
          <p:grpSpPr>
            <a:xfrm rot="18900000">
              <a:off x="466379" y="2824152"/>
              <a:ext cx="195325" cy="3059728"/>
              <a:chOff x="3530277" y="717630"/>
              <a:chExt cx="64471" cy="2246260"/>
            </a:xfrm>
            <a:solidFill>
              <a:schemeClr val="accent1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3530278" y="717630"/>
                <a:ext cx="64470" cy="937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30277" y="1958050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2700000">
              <a:off x="443358" y="2801131"/>
              <a:ext cx="195325" cy="3059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11" name="그림 개체 틀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538"/>
          <a:stretch>
            <a:fillRect/>
          </a:stretch>
        </p:blipFill>
        <p:spPr>
          <a:xfrm>
            <a:off x="503669" y="2143760"/>
            <a:ext cx="1096962" cy="1098550"/>
          </a:xfrm>
        </p:spPr>
      </p:pic>
      <p:pic>
        <p:nvPicPr>
          <p:cNvPr id="12" name="그림 개체 틀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2483"/>
          <a:stretch>
            <a:fillRect/>
          </a:stretch>
        </p:blipFill>
        <p:spPr>
          <a:xfrm>
            <a:off x="1816807" y="2157365"/>
            <a:ext cx="1096963" cy="1096963"/>
          </a:xfrm>
        </p:spPr>
      </p:pic>
      <p:pic>
        <p:nvPicPr>
          <p:cNvPr id="13" name="그림 개체 틀 12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538"/>
          <a:stretch>
            <a:fillRect/>
          </a:stretch>
        </p:blipFill>
        <p:spPr>
          <a:xfrm>
            <a:off x="3136047" y="2153717"/>
            <a:ext cx="1096962" cy="1098550"/>
          </a:xfrm>
        </p:spPr>
      </p:pic>
      <p:pic>
        <p:nvPicPr>
          <p:cNvPr id="18" name="그림 개체 틀 17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2483"/>
          <a:stretch>
            <a:fillRect/>
          </a:stretch>
        </p:blipFill>
        <p:spPr>
          <a:xfrm>
            <a:off x="811075" y="3491387"/>
            <a:ext cx="1096963" cy="1096962"/>
          </a:xfrm>
        </p:spPr>
      </p:pic>
      <p:pic>
        <p:nvPicPr>
          <p:cNvPr id="19" name="그림 개체 틀 18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12483"/>
          <a:stretch>
            <a:fillRect/>
          </a:stretch>
        </p:blipFill>
        <p:spPr>
          <a:xfrm>
            <a:off x="2524228" y="3470628"/>
            <a:ext cx="1096963" cy="1096963"/>
          </a:xfrm>
        </p:spPr>
      </p:pic>
      <p:sp>
        <p:nvSpPr>
          <p:cNvPr id="47" name="TextBox 46"/>
          <p:cNvSpPr txBox="1"/>
          <p:nvPr/>
        </p:nvSpPr>
        <p:spPr>
          <a:xfrm>
            <a:off x="388379" y="4788592"/>
            <a:ext cx="12019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</a:p>
        </p:txBody>
      </p:sp>
      <p:cxnSp>
        <p:nvCxnSpPr>
          <p:cNvPr id="48" name="Straight Connector 8"/>
          <p:cNvCxnSpPr/>
          <p:nvPr/>
        </p:nvCxnSpPr>
        <p:spPr>
          <a:xfrm>
            <a:off x="513201" y="5556109"/>
            <a:ext cx="617220" cy="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11095" y="4927091"/>
            <a:ext cx="25147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25" dirty="0" smtClean="0">
                <a:latin typeface="나눔스퀘어 ExtraBold" pitchFamily="50" charset="-127"/>
                <a:ea typeface="나눔스퀘어 ExtraBold" pitchFamily="50" charset="-127"/>
              </a:rPr>
              <a:t>수성구복지관협회</a:t>
            </a:r>
            <a:endParaRPr lang="en-US" altLang="ko-KR" sz="2025" dirty="0" smtClean="0">
              <a:latin typeface="나눔스퀘어 ExtraBold" pitchFamily="50" charset="-127"/>
              <a:ea typeface="나눔스퀘어 ExtraBold" pitchFamily="50" charset="-127"/>
            </a:endParaRPr>
          </a:p>
          <a:p>
            <a:r>
              <a:rPr lang="ko-KR" altLang="en-US" sz="2025" dirty="0" smtClean="0">
                <a:latin typeface="나눔스퀘어 ExtraBold" pitchFamily="50" charset="-127"/>
                <a:ea typeface="나눔스퀘어 ExtraBold" pitchFamily="50" charset="-127"/>
              </a:rPr>
              <a:t>연합실습교</a:t>
            </a:r>
            <a:r>
              <a:rPr lang="ko-KR" altLang="en-US" sz="2025" dirty="0">
                <a:latin typeface="나눔스퀘어 ExtraBold" pitchFamily="50" charset="-127"/>
                <a:ea typeface="나눔스퀘어 ExtraBold" pitchFamily="50" charset="-127"/>
              </a:rPr>
              <a:t>육</a:t>
            </a:r>
            <a:endParaRPr lang="en-US" sz="2025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41530" y="4788592"/>
            <a:ext cx="12019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</a:p>
        </p:txBody>
      </p:sp>
      <p:cxnSp>
        <p:nvCxnSpPr>
          <p:cNvPr id="64" name="Straight Connector 19"/>
          <p:cNvCxnSpPr/>
          <p:nvPr/>
        </p:nvCxnSpPr>
        <p:spPr>
          <a:xfrm>
            <a:off x="5418382" y="5548232"/>
            <a:ext cx="617220" cy="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36649" y="5082902"/>
            <a:ext cx="25147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25" dirty="0" smtClean="0">
                <a:latin typeface="나눔스퀘어 ExtraBold" pitchFamily="50" charset="-127"/>
                <a:ea typeface="나눔스퀘어 ExtraBold" pitchFamily="50" charset="-127"/>
              </a:rPr>
              <a:t>법인산하기관 방문</a:t>
            </a:r>
            <a:endParaRPr lang="en-US" sz="2025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grpSp>
        <p:nvGrpSpPr>
          <p:cNvPr id="66" name="Group 23"/>
          <p:cNvGrpSpPr/>
          <p:nvPr/>
        </p:nvGrpSpPr>
        <p:grpSpPr>
          <a:xfrm>
            <a:off x="5785316" y="2414219"/>
            <a:ext cx="2093039" cy="2108754"/>
            <a:chOff x="-1052965" y="2824152"/>
            <a:chExt cx="3144018" cy="3059728"/>
          </a:xfrm>
        </p:grpSpPr>
        <p:grpSp>
          <p:nvGrpSpPr>
            <p:cNvPr id="67" name="Group 24"/>
            <p:cNvGrpSpPr/>
            <p:nvPr/>
          </p:nvGrpSpPr>
          <p:grpSpPr>
            <a:xfrm rot="18900000">
              <a:off x="466379" y="2824152"/>
              <a:ext cx="195325" cy="3059728"/>
              <a:chOff x="3530277" y="717630"/>
              <a:chExt cx="64471" cy="2246260"/>
            </a:xfrm>
            <a:solidFill>
              <a:schemeClr val="accent1"/>
            </a:solidFill>
          </p:grpSpPr>
          <p:sp>
            <p:nvSpPr>
              <p:cNvPr id="69" name="Rectangle 26"/>
              <p:cNvSpPr/>
              <p:nvPr/>
            </p:nvSpPr>
            <p:spPr>
              <a:xfrm>
                <a:off x="3530278" y="717630"/>
                <a:ext cx="64470" cy="937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27"/>
              <p:cNvSpPr/>
              <p:nvPr/>
            </p:nvSpPr>
            <p:spPr>
              <a:xfrm>
                <a:off x="3530277" y="1958050"/>
                <a:ext cx="64470" cy="1005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Rectangle 25"/>
            <p:cNvSpPr/>
            <p:nvPr/>
          </p:nvSpPr>
          <p:spPr>
            <a:xfrm rot="2700000">
              <a:off x="410696" y="2795328"/>
              <a:ext cx="216696" cy="31440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109" name="그림 개체 틀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r="21916"/>
          <a:stretch>
            <a:fillRect/>
          </a:stretch>
        </p:blipFill>
        <p:spPr>
          <a:xfrm>
            <a:off x="6025661" y="2659101"/>
            <a:ext cx="1692239" cy="169468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</p:pic>
      <p:sp>
        <p:nvSpPr>
          <p:cNvPr id="50" name="Title 10"/>
          <p:cNvSpPr>
            <a:spLocks noGrp="1"/>
          </p:cNvSpPr>
          <p:nvPr>
            <p:ph type="title"/>
          </p:nvPr>
        </p:nvSpPr>
        <p:spPr>
          <a:xfrm>
            <a:off x="737127" y="468437"/>
            <a:ext cx="7647974" cy="868885"/>
          </a:xfrm>
        </p:spPr>
        <p:txBody>
          <a:bodyPr/>
          <a:lstStyle/>
          <a:p>
            <a:r>
              <a:rPr lang="ko-KR" altLang="en-US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활동 소개</a:t>
            </a:r>
            <a:endParaRPr 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1" name="Straight Connector 16"/>
          <p:cNvCxnSpPr/>
          <p:nvPr/>
        </p:nvCxnSpPr>
        <p:spPr>
          <a:xfrm>
            <a:off x="2486603" y="1245401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55773" y="201370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48463" y="2205040"/>
            <a:ext cx="75534" cy="350526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8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86042" y="1360807"/>
            <a:ext cx="4214403" cy="25388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dirty="0" smtClean="0"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pic>
        <p:nvPicPr>
          <p:cNvPr id="4" name="그림 개체 틀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378348" y="1360806"/>
            <a:ext cx="4216509" cy="2538528"/>
          </a:xfrm>
        </p:spPr>
      </p:pic>
      <p:pic>
        <p:nvPicPr>
          <p:cNvPr id="6" name="그림 개체 틀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4583936" y="3899334"/>
            <a:ext cx="4216509" cy="2750904"/>
          </a:xfrm>
        </p:spPr>
      </p:pic>
      <p:sp>
        <p:nvSpPr>
          <p:cNvPr id="10" name="Rectangle 9"/>
          <p:cNvSpPr/>
          <p:nvPr/>
        </p:nvSpPr>
        <p:spPr>
          <a:xfrm>
            <a:off x="380634" y="3906862"/>
            <a:ext cx="4214403" cy="2743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19338" y="1784037"/>
            <a:ext cx="144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>
                <a:solidFill>
                  <a:schemeClr val="bg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사례관리</a:t>
            </a:r>
            <a:endParaRPr lang="id-ID" sz="2000" b="1" dirty="0">
              <a:solidFill>
                <a:schemeClr val="bg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9544" y="5103604"/>
            <a:ext cx="281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프로포절</a:t>
            </a:r>
            <a:r>
              <a:rPr lang="ko-KR" altLang="en-US" sz="16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작성 후 </a:t>
            </a:r>
            <a:endParaRPr lang="en-US" altLang="ko-KR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  <a:p>
            <a:pPr algn="just"/>
            <a:r>
              <a:rPr lang="ko-KR" altLang="en-US" sz="1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   </a:t>
            </a:r>
            <a:r>
              <a:rPr lang="ko-KR" altLang="en-US" sz="16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발표와 </a:t>
            </a:r>
            <a:r>
              <a:rPr lang="ko-KR" altLang="en-US" sz="16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피드백</a:t>
            </a:r>
            <a:endParaRPr lang="ko-KR" altLang="en-US" sz="1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485" y="4374540"/>
            <a:ext cx="144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2000" b="1" dirty="0" err="1" smtClean="0">
                <a:solidFill>
                  <a:schemeClr val="bg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프로포절</a:t>
            </a:r>
            <a:endParaRPr lang="id-ID" sz="2000" b="1" dirty="0">
              <a:solidFill>
                <a:schemeClr val="bg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5" name="Isosceles Triangle 14"/>
          <p:cNvSpPr/>
          <p:nvPr/>
        </p:nvSpPr>
        <p:spPr>
          <a:xfrm rot="16200000">
            <a:off x="4083993" y="1789185"/>
            <a:ext cx="742189" cy="29874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4340130" y="4960464"/>
            <a:ext cx="742189" cy="29874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1445" y="599193"/>
            <a:ext cx="7647974" cy="67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smtClean="0">
                <a:latin typeface="나눔스퀘어 Bold" pitchFamily="50" charset="-127"/>
                <a:ea typeface="나눔스퀘어 Bold" pitchFamily="50" charset="-127"/>
              </a:rPr>
              <a:t>실습 활동 소개</a:t>
            </a:r>
            <a:endParaRPr lang="en-US" sz="3600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9849" y="1494957"/>
            <a:ext cx="11079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en-US" sz="495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8" name="Straight Connector 8"/>
          <p:cNvCxnSpPr/>
          <p:nvPr/>
        </p:nvCxnSpPr>
        <p:spPr>
          <a:xfrm>
            <a:off x="4994053" y="2263740"/>
            <a:ext cx="568944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1445" y="4068539"/>
            <a:ext cx="11079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en-US" sz="495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0" name="Straight Connector 8"/>
          <p:cNvCxnSpPr/>
          <p:nvPr/>
        </p:nvCxnSpPr>
        <p:spPr>
          <a:xfrm>
            <a:off x="915132" y="4818447"/>
            <a:ext cx="568944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6"/>
          <p:cNvCxnSpPr/>
          <p:nvPr/>
        </p:nvCxnSpPr>
        <p:spPr>
          <a:xfrm>
            <a:off x="2522728" y="1173212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55773" y="201370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55087" y="25917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1"/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가정방문 후</a:t>
            </a:r>
            <a:endParaRPr lang="en-US" altLang="ko-KR" sz="1600" smtClean="0">
              <a:solidFill>
                <a:schemeClr val="bg1"/>
              </a:solidFill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사정기록지</a:t>
            </a:r>
            <a:r>
              <a:rPr lang="en-US" altLang="ko-KR" sz="16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 </a:t>
            </a:r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서비스 </a:t>
            </a:r>
            <a:r>
              <a:rPr lang="ko-KR" altLang="en-US" sz="160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계획서</a:t>
            </a:r>
            <a:r>
              <a:rPr lang="en-US" altLang="ko-KR" sz="16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 pitchFamily="50" charset="-127"/>
              </a:rPr>
              <a:t>·</a:t>
            </a:r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사례관리 </a:t>
            </a:r>
            <a:r>
              <a:rPr lang="ko-KR" altLang="en-US" sz="160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판정지 </a:t>
            </a:r>
            <a:endParaRPr lang="en-US" altLang="ko-KR" sz="1600" smtClean="0">
              <a:solidFill>
                <a:schemeClr val="bg1"/>
              </a:solidFill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  <a:p>
            <a:pPr algn="ctr" fontAlgn="base" latinLnBrk="1"/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작성</a:t>
            </a:r>
            <a:r>
              <a:rPr lang="en-US" altLang="ko-KR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, </a:t>
            </a:r>
            <a:r>
              <a:rPr lang="ko-KR" altLang="en-US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발표와</a:t>
            </a:r>
            <a:r>
              <a:rPr lang="en-US" altLang="ko-KR" sz="1600" smtClean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 </a:t>
            </a:r>
            <a:r>
              <a:rPr lang="ko-KR" altLang="en-US" sz="160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  <a:cs typeface="함초롬돋움" pitchFamily="50" charset="-127"/>
              </a:rPr>
              <a:t>피드백</a:t>
            </a:r>
            <a:endParaRPr lang="ko-KR" altLang="en-US" sz="1600" dirty="0">
              <a:solidFill>
                <a:schemeClr val="bg1"/>
              </a:solidFill>
              <a:latin typeface="나눔스퀘어 Bold" pitchFamily="50" charset="-127"/>
              <a:ea typeface="나눔스퀘어 Bold" pitchFamily="50" charset="-127"/>
              <a:cs typeface="함초롬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17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개체 틀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 b="14727"/>
          <a:stretch>
            <a:fillRect/>
          </a:stretch>
        </p:blipFill>
        <p:spPr>
          <a:xfrm>
            <a:off x="370987" y="4542084"/>
            <a:ext cx="2628064" cy="2135280"/>
          </a:xfr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77" y="4541835"/>
            <a:ext cx="2628000" cy="213190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77" y="2270228"/>
            <a:ext cx="2626012" cy="2134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9354" y="1279572"/>
            <a:ext cx="12019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smtClean="0">
                <a:solidFill>
                  <a:schemeClr val="accent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en-US" sz="4950" b="1" dirty="0">
              <a:solidFill>
                <a:schemeClr val="accent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7" name="Straight Connector 8"/>
          <p:cNvCxnSpPr/>
          <p:nvPr/>
        </p:nvCxnSpPr>
        <p:spPr>
          <a:xfrm>
            <a:off x="704176" y="2047089"/>
            <a:ext cx="617220" cy="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89613" y="1527717"/>
            <a:ext cx="25147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25" smtClean="0">
                <a:latin typeface="나눔스퀘어 ExtraBold" pitchFamily="50" charset="-127"/>
                <a:ea typeface="나눔스퀘어 ExtraBold" pitchFamily="50" charset="-127"/>
              </a:rPr>
              <a:t>실무 참여</a:t>
            </a:r>
            <a:endParaRPr lang="en-US" sz="2025" dirty="0">
              <a:latin typeface="나눔스퀘어 ExtraBold" pitchFamily="50" charset="-127"/>
              <a:ea typeface="나눔스퀘어 ExtraBold" pitchFamily="50" charset="-127"/>
            </a:endParaRPr>
          </a:p>
        </p:txBody>
      </p:sp>
      <p:cxnSp>
        <p:nvCxnSpPr>
          <p:cNvPr id="34" name="Straight Connector 16"/>
          <p:cNvCxnSpPr/>
          <p:nvPr/>
        </p:nvCxnSpPr>
        <p:spPr>
          <a:xfrm>
            <a:off x="2486603" y="1245401"/>
            <a:ext cx="4144258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55773" y="201370"/>
            <a:ext cx="2329543" cy="369332"/>
          </a:xfrm>
          <a:prstGeom prst="rect">
            <a:avLst/>
          </a:prstGeom>
          <a:solidFill>
            <a:srgbClr val="5059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청곡종합사회복지관</a:t>
            </a:r>
            <a:endParaRPr lang="ko-KR" altLang="en-US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7" name="Title 10"/>
          <p:cNvSpPr txBox="1">
            <a:spLocks/>
          </p:cNvSpPr>
          <p:nvPr/>
        </p:nvSpPr>
        <p:spPr>
          <a:xfrm>
            <a:off x="734745" y="615438"/>
            <a:ext cx="7647974" cy="868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활동 소개</a:t>
            </a:r>
            <a:endParaRPr lang="en-US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3" name="Title 13"/>
          <p:cNvSpPr txBox="1">
            <a:spLocks/>
          </p:cNvSpPr>
          <p:nvPr/>
        </p:nvSpPr>
        <p:spPr>
          <a:xfrm>
            <a:off x="2975525" y="2211453"/>
            <a:ext cx="1734362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저장강박행동 수반문제</a:t>
            </a:r>
            <a:endParaRPr lang="en-US" altLang="ko-KR" sz="1600" b="1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해결 프로그램</a:t>
            </a:r>
            <a:endParaRPr lang="en-US" sz="1600" b="1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38" name="Title 13"/>
          <p:cNvSpPr txBox="1">
            <a:spLocks/>
          </p:cNvSpPr>
          <p:nvPr/>
        </p:nvSpPr>
        <p:spPr>
          <a:xfrm>
            <a:off x="3085086" y="4475344"/>
            <a:ext cx="142217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600" b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수박화채나눔행사</a:t>
            </a:r>
            <a:endParaRPr lang="en-US" sz="1600" b="1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40" name="Title 13"/>
          <p:cNvSpPr txBox="1">
            <a:spLocks/>
          </p:cNvSpPr>
          <p:nvPr/>
        </p:nvSpPr>
        <p:spPr>
          <a:xfrm>
            <a:off x="7433767" y="4550742"/>
            <a:ext cx="142217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아시아재활</a:t>
            </a:r>
            <a:endParaRPr lang="en-US" altLang="ko-KR" sz="1600" b="1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교육센</a:t>
            </a:r>
            <a:r>
              <a:rPr lang="ko-KR" altLang="en-US" sz="1600" b="1" dirty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터</a:t>
            </a:r>
            <a:endParaRPr lang="en-US" sz="1600" b="1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42" name="Title 13"/>
          <p:cNvSpPr txBox="1">
            <a:spLocks/>
          </p:cNvSpPr>
          <p:nvPr/>
        </p:nvSpPr>
        <p:spPr>
          <a:xfrm>
            <a:off x="7372530" y="2270228"/>
            <a:ext cx="177147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소외지역</a:t>
            </a:r>
            <a:endParaRPr lang="en-US" altLang="ko-KR" sz="1600" b="1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경로당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활성화사업</a:t>
            </a:r>
            <a:endParaRPr lang="en-US" sz="1600" b="1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cxnSp>
        <p:nvCxnSpPr>
          <p:cNvPr id="43" name="Straight Connector 41"/>
          <p:cNvCxnSpPr/>
          <p:nvPr/>
        </p:nvCxnSpPr>
        <p:spPr>
          <a:xfrm>
            <a:off x="3104969" y="3034890"/>
            <a:ext cx="1475474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3"/>
          <p:cNvCxnSpPr/>
          <p:nvPr/>
        </p:nvCxnSpPr>
        <p:spPr>
          <a:xfrm>
            <a:off x="7557017" y="5135517"/>
            <a:ext cx="1237684" cy="25764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4"/>
          <p:cNvCxnSpPr/>
          <p:nvPr/>
        </p:nvCxnSpPr>
        <p:spPr>
          <a:xfrm>
            <a:off x="7543506" y="2857914"/>
            <a:ext cx="1509959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1"/>
          <p:cNvCxnSpPr/>
          <p:nvPr/>
        </p:nvCxnSpPr>
        <p:spPr>
          <a:xfrm>
            <a:off x="3104969" y="5060119"/>
            <a:ext cx="1475474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2" t="18326" r="-451"/>
          <a:stretch/>
        </p:blipFill>
        <p:spPr>
          <a:xfrm>
            <a:off x="382137" y="2270228"/>
            <a:ext cx="2631600" cy="20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axpoi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B03"/>
      </a:accent1>
      <a:accent2>
        <a:srgbClr val="FC7F03"/>
      </a:accent2>
      <a:accent3>
        <a:srgbClr val="FC3903"/>
      </a:accent3>
      <a:accent4>
        <a:srgbClr val="D1024E"/>
      </a:accent4>
      <a:accent5>
        <a:srgbClr val="A6026C"/>
      </a:accent5>
      <a:accent6>
        <a:srgbClr val="0F6193"/>
      </a:accent6>
      <a:hlink>
        <a:srgbClr val="0563C1"/>
      </a:hlink>
      <a:folHlink>
        <a:srgbClr val="954F72"/>
      </a:folHlink>
    </a:clrScheme>
    <a:fontScheme name="Maxpoint">
      <a:majorFont>
        <a:latin typeface="Lato"/>
        <a:ea typeface=""/>
        <a:cs typeface=""/>
      </a:majorFont>
      <a:minorFont>
        <a:latin typeface="Merriweath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730</Words>
  <Application>Microsoft Office PowerPoint</Application>
  <PresentationFormat>화면 슬라이드 쇼(4:3)</PresentationFormat>
  <Paragraphs>249</Paragraphs>
  <Slides>22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6" baseType="lpstr">
      <vt:lpstr>굴림</vt:lpstr>
      <vt:lpstr>Arial</vt:lpstr>
      <vt:lpstr>a대한늬우스L</vt:lpstr>
      <vt:lpstr>나눔고딕 ExtraBold</vt:lpstr>
      <vt:lpstr>함초롬돋움</vt:lpstr>
      <vt:lpstr>Merriweather</vt:lpstr>
      <vt:lpstr>배달의민족 주아</vt:lpstr>
      <vt:lpstr>맑은 고딕</vt:lpstr>
      <vt:lpstr>-윤고딕360</vt:lpstr>
      <vt:lpstr>Calibri</vt:lpstr>
      <vt:lpstr>Lato</vt:lpstr>
      <vt:lpstr>나눔스퀘어 ExtraBold</vt:lpstr>
      <vt:lpstr>나눔스퀘어 Bold</vt:lpstr>
      <vt:lpstr>2_Office Theme</vt:lpstr>
      <vt:lpstr>사회복지현장 실습세미나</vt:lpstr>
      <vt:lpstr>PowerPoint 프레젠테이션</vt:lpstr>
      <vt:lpstr>소개</vt:lpstr>
      <vt:lpstr>기관 소개 ㅣ 청곡종합사회복지관</vt:lpstr>
      <vt:lpstr>기관 소개 ㅣ 지역적 특성</vt:lpstr>
      <vt:lpstr>기관 소개 ㅣ 관련기관</vt:lpstr>
      <vt:lpstr>실습 활동 소개</vt:lpstr>
      <vt:lpstr>PowerPoint 프레젠테이션</vt:lpstr>
      <vt:lpstr>PowerPoint 프레젠테이션</vt:lpstr>
      <vt:lpstr>실습 활동 평가</vt:lpstr>
      <vt:lpstr>사회복지현장에 대하여</vt:lpstr>
      <vt:lpstr>사회복지이론과 현장실습</vt:lpstr>
      <vt:lpstr>사회복지이론과 현장실습</vt:lpstr>
      <vt:lpstr>사회복지이론과 현장실습</vt:lpstr>
      <vt:lpstr>사회복지이론과 현장실습</vt:lpstr>
      <vt:lpstr>사회복지이론과 현장실습</vt:lpstr>
      <vt:lpstr>PowerPoint 프레젠테이션</vt:lpstr>
      <vt:lpstr>PowerPoint 프레젠테이션</vt:lpstr>
      <vt:lpstr>PowerPoint 프레젠테이션</vt:lpstr>
      <vt:lpstr>PowerPoint 프레젠테이션</vt:lpstr>
      <vt:lpstr>실습생이 관찰한 사회복지현장 ㅣ 비판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X-Note</cp:lastModifiedBy>
  <cp:revision>1383</cp:revision>
  <dcterms:created xsi:type="dcterms:W3CDTF">2016-02-22T07:45:08Z</dcterms:created>
  <dcterms:modified xsi:type="dcterms:W3CDTF">2018-11-19T10:21:48Z</dcterms:modified>
</cp:coreProperties>
</file>