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68" r:id="rId14"/>
    <p:sldId id="273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9F"/>
    <a:srgbClr val="FFC611"/>
    <a:srgbClr val="FFD757"/>
    <a:srgbClr val="EEB500"/>
    <a:srgbClr val="FFCC99"/>
    <a:srgbClr val="FFFF66"/>
    <a:srgbClr val="FFCC6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3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열2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열3</c:v>
                </c:pt>
              </c:strCache>
            </c:strRef>
          </c:tx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marker val="1"/>
        <c:axId val="34838784"/>
        <c:axId val="37232640"/>
      </c:lineChart>
      <c:catAx>
        <c:axId val="34838784"/>
        <c:scaling>
          <c:orientation val="minMax"/>
        </c:scaling>
        <c:axPos val="b"/>
        <c:numFmt formatCode="General" sourceLinked="1"/>
        <c:majorTickMark val="none"/>
        <c:tickLblPos val="nextTo"/>
        <c:crossAx val="37232640"/>
        <c:crossesAt val="0"/>
        <c:auto val="1"/>
        <c:lblAlgn val="ctr"/>
        <c:lblOffset val="100"/>
      </c:catAx>
      <c:valAx>
        <c:axId val="37232640"/>
        <c:scaling>
          <c:orientation val="minMax"/>
          <c:max val="240"/>
          <c:min val="0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000"/>
            </a:pPr>
            <a:endParaRPr lang="ko-KR"/>
          </a:p>
        </c:txPr>
        <c:crossAx val="34838784"/>
        <c:crosses val="autoZero"/>
        <c:crossBetween val="between"/>
        <c:majorUnit val="30"/>
        <c:minorUnit val="4.0000000000000042E-2"/>
      </c:valAx>
    </c:plotArea>
    <c:plotVisOnly val="1"/>
  </c:chart>
  <c:spPr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ko-K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autoTitleDeleted val="1"/>
    <c:plotArea>
      <c:layout>
        <c:manualLayout>
          <c:layoutTarget val="inner"/>
          <c:xMode val="edge"/>
          <c:yMode val="edge"/>
          <c:x val="6.3768290589863538E-2"/>
          <c:y val="7.3949618976837939E-2"/>
          <c:w val="0.84927494951486804"/>
          <c:h val="0.8521007620463241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Sheet1!$A$2:$A$6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110.4</c:v>
                </c:pt>
                <c:pt idx="1">
                  <c:v>71.400000000000006</c:v>
                </c:pt>
                <c:pt idx="2">
                  <c:v>28.4</c:v>
                </c:pt>
                <c:pt idx="3">
                  <c:v>14.1</c:v>
                </c:pt>
                <c:pt idx="4">
                  <c:v>12.4</c:v>
                </c:pt>
              </c:numCache>
            </c:numRef>
          </c:val>
        </c:ser>
        <c:gapWidth val="72"/>
        <c:overlap val="-1"/>
        <c:axId val="37181312"/>
        <c:axId val="37182848"/>
      </c:barChart>
      <c:catAx>
        <c:axId val="37181312"/>
        <c:scaling>
          <c:orientation val="maxMin"/>
        </c:scaling>
        <c:delete val="1"/>
        <c:axPos val="l"/>
        <c:tickLblPos val="nextTo"/>
        <c:crossAx val="37182848"/>
        <c:crosses val="autoZero"/>
        <c:auto val="1"/>
        <c:lblAlgn val="ctr"/>
        <c:lblOffset val="100"/>
      </c:catAx>
      <c:valAx>
        <c:axId val="37182848"/>
        <c:scaling>
          <c:orientation val="minMax"/>
          <c:max val="150"/>
          <c:min val="0"/>
        </c:scaling>
        <c:axPos val="t"/>
        <c:majorGridlines/>
        <c:numFmt formatCode="General" sourceLinked="1"/>
        <c:majorTickMark val="none"/>
        <c:tickLblPos val="none"/>
        <c:crossAx val="37181312"/>
        <c:crosses val="autoZero"/>
        <c:crossBetween val="between"/>
        <c:majorUnit val="100"/>
        <c:minorUnit val="20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264-95BF-4ED1-BA5C-7E9CF2E94243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CFA3-BB81-40E7-BBAA-5D0D8CC8CE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264-95BF-4ED1-BA5C-7E9CF2E94243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CFA3-BB81-40E7-BBAA-5D0D8CC8CE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264-95BF-4ED1-BA5C-7E9CF2E94243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CFA3-BB81-40E7-BBAA-5D0D8CC8CE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264-95BF-4ED1-BA5C-7E9CF2E94243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CFA3-BB81-40E7-BBAA-5D0D8CC8CE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264-95BF-4ED1-BA5C-7E9CF2E94243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CFA3-BB81-40E7-BBAA-5D0D8CC8CE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264-95BF-4ED1-BA5C-7E9CF2E94243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CFA3-BB81-40E7-BBAA-5D0D8CC8CE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264-95BF-4ED1-BA5C-7E9CF2E94243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CFA3-BB81-40E7-BBAA-5D0D8CC8CE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264-95BF-4ED1-BA5C-7E9CF2E94243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CFA3-BB81-40E7-BBAA-5D0D8CC8CE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264-95BF-4ED1-BA5C-7E9CF2E94243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CFA3-BB81-40E7-BBAA-5D0D8CC8CE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264-95BF-4ED1-BA5C-7E9CF2E94243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CFA3-BB81-40E7-BBAA-5D0D8CC8CE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264-95BF-4ED1-BA5C-7E9CF2E94243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CFA3-BB81-40E7-BBAA-5D0D8CC8CE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E7264-95BF-4ED1-BA5C-7E9CF2E94243}" type="datetimeFigureOut">
              <a:rPr lang="ko-KR" altLang="en-US" smtClean="0"/>
              <a:pPr/>
              <a:t>2010-11-09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1CFA3-BB81-40E7-BBAA-5D0D8CC8CE5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chart" Target="../charts/chart2.xml"/><Relationship Id="rId7" Type="http://schemas.openxmlformats.org/officeDocument/2006/relationships/image" Target="../media/image3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gi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 descr="oulu_img4.jpg"/>
          <p:cNvPicPr>
            <a:picLocks noChangeAspect="1"/>
          </p:cNvPicPr>
          <p:nvPr/>
        </p:nvPicPr>
        <p:blipFill>
          <a:blip r:embed="rId2"/>
          <a:srcRect l="1785" t="2168" r="1785" b="21301"/>
          <a:stretch>
            <a:fillRect/>
          </a:stretch>
        </p:blipFill>
        <p:spPr>
          <a:xfrm>
            <a:off x="5698744" y="3500436"/>
            <a:ext cx="2520000" cy="1680000"/>
          </a:xfrm>
          <a:prstGeom prst="rect">
            <a:avLst/>
          </a:prstGeom>
          <a:effectLst>
            <a:reflection blurRad="6350" stA="50000" endA="300" endPos="55000" dir="5400000" sy="-100000" algn="bl" rotWithShape="0"/>
            <a:softEdge rad="63500"/>
          </a:effectLst>
        </p:spPr>
      </p:pic>
      <p:sp>
        <p:nvSpPr>
          <p:cNvPr id="23" name="직사각형 22"/>
          <p:cNvSpPr/>
          <p:nvPr/>
        </p:nvSpPr>
        <p:spPr>
          <a:xfrm>
            <a:off x="8277284" y="0"/>
            <a:ext cx="223806" cy="6595840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0" y="6201038"/>
            <a:ext cx="9144000" cy="156920"/>
          </a:xfrm>
          <a:prstGeom prst="rect">
            <a:avLst/>
          </a:prstGeom>
          <a:solidFill>
            <a:srgbClr val="FFE8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0" name="직사각형 29"/>
          <p:cNvSpPr/>
          <p:nvPr/>
        </p:nvSpPr>
        <p:spPr>
          <a:xfrm rot="20700000">
            <a:off x="1322078" y="2859758"/>
            <a:ext cx="114300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Location</a:t>
            </a:r>
            <a:endParaRPr lang="ko-KR" altLang="en-US" sz="1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 rot="900000">
            <a:off x="1964466" y="1573874"/>
            <a:ext cx="114300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Cluster</a:t>
            </a:r>
            <a:endParaRPr lang="ko-KR" alt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1678964" y="928670"/>
            <a:ext cx="1733629" cy="1733629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1157436" y="2326828"/>
            <a:ext cx="1485968" cy="1485968"/>
          </a:xfrm>
          <a:prstGeom prst="ellipse">
            <a:avLst/>
          </a:prstGeom>
          <a:noFill/>
          <a:ln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0" name="그룹 19"/>
          <p:cNvGrpSpPr/>
          <p:nvPr/>
        </p:nvGrpSpPr>
        <p:grpSpPr>
          <a:xfrm>
            <a:off x="2241744" y="1850411"/>
            <a:ext cx="2385070" cy="2354488"/>
            <a:chOff x="2241744" y="1850411"/>
            <a:chExt cx="2385070" cy="2354488"/>
          </a:xfrm>
        </p:grpSpPr>
        <p:sp>
          <p:nvSpPr>
            <p:cNvPr id="12" name="타원 11"/>
            <p:cNvSpPr/>
            <p:nvPr/>
          </p:nvSpPr>
          <p:spPr>
            <a:xfrm rot="1800000">
              <a:off x="2241744" y="1850411"/>
              <a:ext cx="2385070" cy="235448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C000"/>
              </a:solidFill>
            </a:ln>
            <a:effectLst>
              <a:outerShdw blurRad="3048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4" name="Picture 3" descr="C:\Users\sub\Desktop\oulu\심볼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3018" y="2643183"/>
              <a:ext cx="1797228" cy="875572"/>
            </a:xfrm>
            <a:prstGeom prst="rect">
              <a:avLst/>
            </a:prstGeom>
            <a:noFill/>
          </p:spPr>
        </p:pic>
      </p:grpSp>
      <p:sp>
        <p:nvSpPr>
          <p:cNvPr id="18" name="직사각형 17"/>
          <p:cNvSpPr/>
          <p:nvPr/>
        </p:nvSpPr>
        <p:spPr>
          <a:xfrm>
            <a:off x="0" y="6343914"/>
            <a:ext cx="9144000" cy="299796"/>
          </a:xfrm>
          <a:prstGeom prst="rect">
            <a:avLst/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8491598" y="0"/>
            <a:ext cx="366682" cy="6595840"/>
          </a:xfrm>
          <a:prstGeom prst="rect">
            <a:avLst/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8749214" y="0"/>
            <a:ext cx="509558" cy="6595840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400" dirty="0">
              <a:solidFill>
                <a:schemeClr val="tx1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 rot="2700000">
            <a:off x="-331431" y="-1077643"/>
            <a:ext cx="1127133" cy="2762449"/>
          </a:xfrm>
          <a:prstGeom prst="rect">
            <a:avLst/>
          </a:prstGeom>
          <a:solidFill>
            <a:schemeClr val="bg1">
              <a:lumMod val="85000"/>
            </a:schemeClr>
          </a:solidFill>
          <a:ln w="244475" cmpd="sng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8" name="그림 27" descr="oulu_img1.jpg"/>
          <p:cNvPicPr>
            <a:picLocks noChangeAspect="1"/>
          </p:cNvPicPr>
          <p:nvPr/>
        </p:nvPicPr>
        <p:blipFill>
          <a:blip r:embed="rId4"/>
          <a:srcRect l="1607" t="1875" r="1964" b="21249"/>
          <a:stretch>
            <a:fillRect/>
          </a:stretch>
        </p:blipFill>
        <p:spPr>
          <a:xfrm>
            <a:off x="5698744" y="1746462"/>
            <a:ext cx="2520000" cy="17220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9" name="그림 28" descr="oulu_img2.jpg"/>
          <p:cNvPicPr>
            <a:picLocks noChangeAspect="1"/>
          </p:cNvPicPr>
          <p:nvPr/>
        </p:nvPicPr>
        <p:blipFill>
          <a:blip r:embed="rId5"/>
          <a:srcRect l="803" t="2553" r="51875" b="22304"/>
          <a:stretch>
            <a:fillRect/>
          </a:stretch>
        </p:blipFill>
        <p:spPr>
          <a:xfrm>
            <a:off x="5698744" y="50337"/>
            <a:ext cx="2520000" cy="166415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31" name="직사각형 30"/>
          <p:cNvSpPr/>
          <p:nvPr/>
        </p:nvSpPr>
        <p:spPr>
          <a:xfrm>
            <a:off x="141778" y="5214950"/>
            <a:ext cx="5500694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i="1" dirty="0" smtClean="0">
                <a:solidFill>
                  <a:schemeClr val="tx1"/>
                </a:solidFill>
                <a:latin typeface="Adobe Caslon Pro" pitchFamily="18" charset="0"/>
                <a:ea typeface="HY헤드라인M" pitchFamily="18" charset="-127"/>
                <a:cs typeface="Adobe Arabic" pitchFamily="18" charset="-78"/>
              </a:rPr>
              <a:t>Cluster – Finland Oulu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0" y="6500834"/>
            <a:ext cx="9144000" cy="371234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20308901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장우식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 20665152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장민주  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20809549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이원진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-685178" y="43278"/>
            <a:ext cx="4042732" cy="943860"/>
          </a:xfrm>
          <a:prstGeom prst="roundRect">
            <a:avLst>
              <a:gd name="adj" fmla="val 49487"/>
            </a:avLst>
          </a:prstGeom>
          <a:solidFill>
            <a:schemeClr val="bg1"/>
          </a:solidFill>
          <a:ln w="635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-571536" y="-10798"/>
            <a:ext cx="10031652" cy="500066"/>
          </a:xfrm>
          <a:prstGeom prst="roundRect">
            <a:avLst>
              <a:gd name="adj" fmla="val 49487"/>
            </a:avLst>
          </a:prstGeom>
          <a:solidFill>
            <a:srgbClr val="FFC611"/>
          </a:solidFill>
          <a:ln w="635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500834"/>
            <a:ext cx="9144000" cy="371234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20308901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장우식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 20665152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장민주  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20809549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이원진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270"/>
            <a:ext cx="50439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Ⅳ. Oulu Cluster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성공요인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8596" y="471906"/>
            <a:ext cx="264320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똑똑한 정부</a:t>
            </a:r>
            <a:endParaRPr lang="ko-KR" altLang="en-US" sz="2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" name="그림 10" descr="심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6682" y="99550"/>
            <a:ext cx="642910" cy="31321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3643306" y="3786190"/>
            <a:ext cx="5143536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Oulu </a:t>
            </a:r>
            <a:r>
              <a:rPr lang="ko-KR" altLang="en-US" sz="1600" dirty="0" smtClean="0">
                <a:solidFill>
                  <a:schemeClr val="tx1"/>
                </a:solidFill>
              </a:rPr>
              <a:t>테크노폴리스는 사기업 같은 그룹 형태로 조직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</a:rPr>
              <a:t> 첨단산업기업체를 지원하는 특화사업체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테크노폴리스 </a:t>
            </a:r>
            <a:r>
              <a:rPr lang="en-US" altLang="ko-KR" sz="1600" dirty="0" smtClean="0">
                <a:solidFill>
                  <a:schemeClr val="tx1"/>
                </a:solidFill>
              </a:rPr>
              <a:t>PLC</a:t>
            </a:r>
            <a:r>
              <a:rPr lang="ko-KR" altLang="en-US" sz="1600" dirty="0" smtClean="0">
                <a:solidFill>
                  <a:schemeClr val="tx1"/>
                </a:solidFill>
              </a:rPr>
              <a:t>社</a:t>
            </a:r>
            <a:endParaRPr lang="en-US" altLang="ko-KR" sz="1200" dirty="0" smtClean="0">
              <a:solidFill>
                <a:schemeClr val="tx1"/>
              </a:solidFill>
            </a:endParaRPr>
          </a:p>
        </p:txBody>
      </p:sp>
      <p:grpSp>
        <p:nvGrpSpPr>
          <p:cNvPr id="70" name="그룹 69"/>
          <p:cNvGrpSpPr/>
          <p:nvPr/>
        </p:nvGrpSpPr>
        <p:grpSpPr>
          <a:xfrm>
            <a:off x="357158" y="4071942"/>
            <a:ext cx="3143272" cy="2088794"/>
            <a:chOff x="5715008" y="1257152"/>
            <a:chExt cx="3143272" cy="19459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모서리가 둥근 직사각형 38"/>
            <p:cNvSpPr/>
            <p:nvPr/>
          </p:nvSpPr>
          <p:spPr>
            <a:xfrm>
              <a:off x="5715008" y="1257152"/>
              <a:ext cx="3143272" cy="1945918"/>
            </a:xfrm>
            <a:prstGeom prst="roundRect">
              <a:avLst>
                <a:gd name="adj" fmla="val 6525"/>
              </a:avLst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모서리가 둥근 직사각형 12"/>
            <p:cNvSpPr/>
            <p:nvPr/>
          </p:nvSpPr>
          <p:spPr>
            <a:xfrm>
              <a:off x="6106382" y="1471466"/>
              <a:ext cx="2357454" cy="32703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Oulu </a:t>
              </a:r>
              <a:r>
                <a:rPr lang="en-US" altLang="ko-KR" sz="10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Technopolis</a:t>
              </a:r>
              <a:r>
                <a:rPr lang="en-US" altLang="ko-KR" sz="1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Group</a:t>
              </a:r>
              <a:endPara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5929322" y="2042970"/>
              <a:ext cx="857256" cy="37428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테크노폴리스 </a:t>
              </a:r>
              <a:r>
                <a:rPr lang="en-US" altLang="ko-KR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PLC </a:t>
              </a:r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社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6858016" y="2042970"/>
              <a:ext cx="857256" cy="37428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오타니에미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ko-KR" altLang="en-US" sz="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사이언스파크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7786710" y="2042970"/>
              <a:ext cx="857256" cy="37428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헬싱키 </a:t>
              </a:r>
              <a:r>
                <a:rPr lang="ko-KR" altLang="en-US" sz="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봔타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테크노폴리스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5929322" y="2631566"/>
              <a:ext cx="1102187" cy="35959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테크노폴리스 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하이테크주식회사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7102947" y="2631566"/>
              <a:ext cx="785818" cy="35959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메디폴리스</a:t>
              </a:r>
              <a:endPara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ko-KR" altLang="en-US" sz="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ko-KR" altLang="en-US" sz="8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주식화사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3" name="꺾인 연결선 22"/>
            <p:cNvCxnSpPr>
              <a:stCxn id="14" idx="2"/>
              <a:endCxn id="18" idx="0"/>
            </p:cNvCxnSpPr>
            <p:nvPr/>
          </p:nvCxnSpPr>
          <p:spPr>
            <a:xfrm rot="16200000" flipH="1">
              <a:off x="6312026" y="2463176"/>
              <a:ext cx="214314" cy="122466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꺾인 연결선 24"/>
            <p:cNvCxnSpPr>
              <a:stCxn id="14" idx="2"/>
              <a:endCxn id="19" idx="0"/>
            </p:cNvCxnSpPr>
            <p:nvPr/>
          </p:nvCxnSpPr>
          <p:spPr>
            <a:xfrm rot="16200000" flipH="1">
              <a:off x="6819746" y="1955456"/>
              <a:ext cx="214314" cy="1137906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꺾인 연결선 26"/>
            <p:cNvCxnSpPr>
              <a:stCxn id="13" idx="2"/>
              <a:endCxn id="14" idx="0"/>
            </p:cNvCxnSpPr>
            <p:nvPr/>
          </p:nvCxnSpPr>
          <p:spPr>
            <a:xfrm rot="5400000">
              <a:off x="6699295" y="1457156"/>
              <a:ext cx="244470" cy="927159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꺾인 연결선 28"/>
            <p:cNvCxnSpPr>
              <a:stCxn id="13" idx="2"/>
              <a:endCxn id="17" idx="0"/>
            </p:cNvCxnSpPr>
            <p:nvPr/>
          </p:nvCxnSpPr>
          <p:spPr>
            <a:xfrm rot="16200000" flipH="1">
              <a:off x="7627988" y="1455620"/>
              <a:ext cx="244470" cy="930229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꺾인 연결선 30"/>
            <p:cNvCxnSpPr>
              <a:stCxn id="13" idx="2"/>
              <a:endCxn id="16" idx="0"/>
            </p:cNvCxnSpPr>
            <p:nvPr/>
          </p:nvCxnSpPr>
          <p:spPr>
            <a:xfrm rot="16200000" flipH="1">
              <a:off x="7163641" y="1919967"/>
              <a:ext cx="244470" cy="1535"/>
            </a:xfrm>
            <a:prstGeom prst="bentConnector3">
              <a:avLst>
                <a:gd name="adj1" fmla="val 50000"/>
              </a:avLst>
            </a:prstGeom>
            <a:ln w="15875">
              <a:solidFill>
                <a:schemeClr val="bg1">
                  <a:lumMod val="9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직사각형 70"/>
          <p:cNvSpPr/>
          <p:nvPr/>
        </p:nvSpPr>
        <p:spPr>
          <a:xfrm>
            <a:off x="3857620" y="5000636"/>
            <a:ext cx="4929222" cy="1357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Oulu </a:t>
            </a:r>
            <a:r>
              <a:rPr lang="ko-KR" altLang="en-US" sz="1400" dirty="0" smtClean="0">
                <a:solidFill>
                  <a:schemeClr val="tx1"/>
                </a:solidFill>
              </a:rPr>
              <a:t>지역을 관장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첨단과학기술단지로는 최초로 </a:t>
            </a:r>
            <a:r>
              <a:rPr lang="en-US" altLang="ko-KR" sz="1400" dirty="0" smtClean="0">
                <a:solidFill>
                  <a:schemeClr val="tx1"/>
                </a:solidFill>
              </a:rPr>
              <a:t>1998</a:t>
            </a:r>
            <a:r>
              <a:rPr lang="ko-KR" altLang="en-US" sz="1400" dirty="0" smtClean="0">
                <a:solidFill>
                  <a:schemeClr val="tx1"/>
                </a:solidFill>
              </a:rPr>
              <a:t>년 주식시장에 상장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설립목적 </a:t>
            </a:r>
            <a:r>
              <a:rPr lang="en-US" altLang="ko-KR" sz="1400" dirty="0" smtClean="0">
                <a:solidFill>
                  <a:schemeClr val="tx1"/>
                </a:solidFill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</a:rPr>
              <a:t>입주 기업에게 최상의 서비스를 제공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주요사업 </a:t>
            </a:r>
            <a:r>
              <a:rPr lang="en-US" altLang="ko-KR" sz="1400" dirty="0" smtClean="0">
                <a:solidFill>
                  <a:schemeClr val="tx1"/>
                </a:solidFill>
              </a:rPr>
              <a:t>: </a:t>
            </a:r>
            <a:r>
              <a:rPr lang="ko-KR" altLang="en-US" sz="1400" dirty="0" smtClean="0">
                <a:solidFill>
                  <a:schemeClr val="tx1"/>
                </a:solidFill>
              </a:rPr>
              <a:t>네트워크구축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이미지 구축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필요시설 임대사업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428596" y="1142984"/>
            <a:ext cx="535785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정부차원에서 전문기술센터 운영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전국적으로 </a:t>
            </a:r>
            <a:r>
              <a:rPr lang="en-US" altLang="ko-KR" sz="1200" dirty="0" smtClean="0">
                <a:solidFill>
                  <a:schemeClr val="tx1"/>
                </a:solidFill>
              </a:rPr>
              <a:t>16</a:t>
            </a:r>
            <a:r>
              <a:rPr lang="ko-KR" altLang="en-US" sz="1200" dirty="0" smtClean="0">
                <a:solidFill>
                  <a:schemeClr val="tx1"/>
                </a:solidFill>
              </a:rPr>
              <a:t>개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Oulu </a:t>
            </a:r>
            <a:r>
              <a:rPr lang="ko-KR" altLang="en-US" sz="1600" dirty="0" smtClean="0">
                <a:solidFill>
                  <a:schemeClr val="tx1"/>
                </a:solidFill>
              </a:rPr>
              <a:t>전문기술센터는 정보통신기술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의료기술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</a:rPr>
              <a:t> 생화학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</a:t>
            </a:r>
            <a:r>
              <a:rPr lang="ko-KR" altLang="en-US" sz="1600" dirty="0" smtClean="0">
                <a:solidFill>
                  <a:schemeClr val="tx1"/>
                </a:solidFill>
              </a:rPr>
              <a:t>기술에 특화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전문기술센터의 역할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73" name="직사각형 72"/>
          <p:cNvSpPr/>
          <p:nvPr/>
        </p:nvSpPr>
        <p:spPr>
          <a:xfrm>
            <a:off x="642910" y="2857496"/>
            <a:ext cx="4929222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프로젝트 관리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프로젝트 자금지원 기술의 상업화 및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 경쟁력강화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기술하부구조 구축 및 자금지원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지식창출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77" name="표 76"/>
          <p:cNvGraphicFramePr>
            <a:graphicFrameLocks noGrp="1"/>
          </p:cNvGraphicFramePr>
          <p:nvPr/>
        </p:nvGraphicFramePr>
        <p:xfrm>
          <a:off x="5715008" y="1214424"/>
          <a:ext cx="3048000" cy="23403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43140"/>
                <a:gridCol w="904860"/>
              </a:tblGrid>
              <a:tr h="29254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/>
                        <a:t>전문기술센터 프로그램운영 결과</a:t>
                      </a:r>
                      <a:endParaRPr lang="ko-KR" altLang="en-US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</a:tr>
              <a:tr h="2925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전문기술센터 프로그램운영 결과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1999~2002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25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지식산업분야 고용창출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7,100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25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고용이동효과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9,000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925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신규 첨단기술 도입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489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25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첨단기술개발 참여인구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3,075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925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기술혁신 수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1,800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25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smtClean="0"/>
                        <a:t>수행프로젝트 수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1,286</a:t>
                      </a:r>
                      <a:endParaRPr lang="ko-KR" altLang="en-US" sz="10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9" name="이중 물결 78"/>
          <p:cNvSpPr/>
          <p:nvPr/>
        </p:nvSpPr>
        <p:spPr>
          <a:xfrm>
            <a:off x="-571536" y="2285992"/>
            <a:ext cx="10358510" cy="2643206"/>
          </a:xfrm>
          <a:prstGeom prst="doubleWave">
            <a:avLst/>
          </a:prstGeom>
          <a:solidFill>
            <a:srgbClr val="FFC611"/>
          </a:solidFill>
          <a:ln>
            <a:solidFill>
              <a:srgbClr val="FFE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세계적인 기업인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Nokia, HP, IBM, </a:t>
            </a:r>
            <a:r>
              <a:rPr lang="en-US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StoraEnso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와</a:t>
            </a:r>
            <a:endParaRPr lang="en-US" altLang="ko-K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핀란드 국립연구소 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곳을 유치</a:t>
            </a:r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428596" y="4500570"/>
            <a:ext cx="8358246" cy="99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prstClr val="black"/>
                </a:solidFill>
              </a:rPr>
              <a:t> 핀란드 대표적 연구기관인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바이오센터</a:t>
            </a:r>
            <a:r>
              <a:rPr lang="en-US" altLang="ko-KR" sz="1200" dirty="0" smtClean="0">
                <a:solidFill>
                  <a:prstClr val="black"/>
                </a:solidFill>
              </a:rPr>
              <a:t>(BT)</a:t>
            </a:r>
            <a:r>
              <a:rPr lang="en-US" altLang="ko-KR" sz="1600" dirty="0" smtClean="0">
                <a:solidFill>
                  <a:prstClr val="black"/>
                </a:solidFill>
              </a:rPr>
              <a:t>,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인포텍</a:t>
            </a:r>
            <a:r>
              <a:rPr lang="en-US" altLang="ko-KR" sz="1200" dirty="0" smtClean="0">
                <a:solidFill>
                  <a:prstClr val="black"/>
                </a:solidFill>
              </a:rPr>
              <a:t>(IT)</a:t>
            </a:r>
            <a:r>
              <a:rPr lang="en-US" altLang="ko-KR" sz="1600" dirty="0" smtClean="0">
                <a:solidFill>
                  <a:prstClr val="black"/>
                </a:solidFill>
              </a:rPr>
              <a:t>,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툴레</a:t>
            </a:r>
            <a:r>
              <a:rPr lang="en-US" altLang="ko-KR" sz="1200" dirty="0" smtClean="0">
                <a:solidFill>
                  <a:prstClr val="black"/>
                </a:solidFill>
              </a:rPr>
              <a:t>(</a:t>
            </a:r>
            <a:r>
              <a:rPr lang="ko-KR" altLang="en-US" sz="1200" dirty="0" smtClean="0">
                <a:solidFill>
                  <a:prstClr val="black"/>
                </a:solidFill>
              </a:rPr>
              <a:t>환경</a:t>
            </a:r>
            <a:r>
              <a:rPr lang="en-US" altLang="ko-KR" sz="1200" dirty="0" smtClean="0">
                <a:solidFill>
                  <a:prstClr val="black"/>
                </a:solidFill>
              </a:rPr>
              <a:t>)</a:t>
            </a:r>
            <a:r>
              <a:rPr lang="ko-KR" altLang="en-US" sz="1600" dirty="0" smtClean="0">
                <a:solidFill>
                  <a:prstClr val="black"/>
                </a:solidFill>
              </a:rPr>
              <a:t> 연구소 보유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북핀란드</a:t>
            </a:r>
            <a:r>
              <a:rPr lang="ko-KR" altLang="en-US" sz="1600" dirty="0" smtClean="0">
                <a:solidFill>
                  <a:prstClr val="black"/>
                </a:solidFill>
              </a:rPr>
              <a:t> 최대의 대학병원 보유</a:t>
            </a:r>
            <a:r>
              <a:rPr lang="en-US" altLang="ko-KR" sz="1600" dirty="0" smtClean="0">
                <a:solidFill>
                  <a:prstClr val="black"/>
                </a:solidFill>
              </a:rPr>
              <a:t>, </a:t>
            </a:r>
            <a:r>
              <a:rPr lang="en-US" altLang="ko-KR" sz="1600" dirty="0" err="1" smtClean="0">
                <a:solidFill>
                  <a:prstClr val="black"/>
                </a:solidFill>
              </a:rPr>
              <a:t>Medipolis</a:t>
            </a:r>
            <a:r>
              <a:rPr lang="ko-KR" altLang="en-US" sz="1600" dirty="0" smtClean="0">
                <a:solidFill>
                  <a:prstClr val="black"/>
                </a:solidFill>
              </a:rPr>
              <a:t>의 대주주로써</a:t>
            </a: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</a:rPr>
              <a:t>강력한 상호협력관계 유지</a:t>
            </a:r>
            <a:endParaRPr lang="en-US" altLang="ko-KR" sz="1600" dirty="0" smtClean="0">
              <a:solidFill>
                <a:prstClr val="black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-685178" y="43278"/>
            <a:ext cx="4042732" cy="943860"/>
          </a:xfrm>
          <a:prstGeom prst="roundRect">
            <a:avLst>
              <a:gd name="adj" fmla="val 49487"/>
            </a:avLst>
          </a:prstGeom>
          <a:solidFill>
            <a:schemeClr val="bg1"/>
          </a:solidFill>
          <a:ln w="635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-571536" y="-10798"/>
            <a:ext cx="10031652" cy="500066"/>
          </a:xfrm>
          <a:prstGeom prst="roundRect">
            <a:avLst>
              <a:gd name="adj" fmla="val 49487"/>
            </a:avLst>
          </a:prstGeom>
          <a:solidFill>
            <a:srgbClr val="FFC611"/>
          </a:solidFill>
          <a:ln w="635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500834"/>
            <a:ext cx="9144000" cy="371234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20308901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장우식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 20665152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장민주  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20809549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이원진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270"/>
            <a:ext cx="50439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Ⅳ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Oulu Cluster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성공요인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8596" y="471906"/>
            <a:ext cx="264320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우수한 인력</a:t>
            </a:r>
            <a:endParaRPr lang="ko-KR" altLang="en-US" sz="2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" name="그림 10" descr="심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6682" y="99550"/>
            <a:ext cx="642910" cy="31321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706330" y="2143116"/>
            <a:ext cx="4214842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1958</a:t>
            </a:r>
            <a:r>
              <a:rPr lang="ko-KR" altLang="en-US" sz="1600" dirty="0" smtClean="0">
                <a:solidFill>
                  <a:schemeClr val="tx1"/>
                </a:solidFill>
              </a:rPr>
              <a:t>년 </a:t>
            </a:r>
            <a:r>
              <a:rPr lang="en-US" altLang="ko-KR" sz="1600" dirty="0" smtClean="0">
                <a:solidFill>
                  <a:schemeClr val="tx1"/>
                </a:solidFill>
              </a:rPr>
              <a:t>Oulu University </a:t>
            </a:r>
            <a:r>
              <a:rPr lang="ko-KR" altLang="en-US" sz="1600" dirty="0" smtClean="0">
                <a:solidFill>
                  <a:schemeClr val="tx1"/>
                </a:solidFill>
              </a:rPr>
              <a:t>설립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2003</a:t>
            </a:r>
            <a:r>
              <a:rPr lang="ko-KR" altLang="en-US" sz="1600" dirty="0" smtClean="0">
                <a:solidFill>
                  <a:schemeClr val="tx1"/>
                </a:solidFill>
              </a:rPr>
              <a:t>년 현재 학생수 </a:t>
            </a:r>
            <a:r>
              <a:rPr lang="en-US" altLang="ko-KR" sz="1600" dirty="0" smtClean="0">
                <a:solidFill>
                  <a:schemeClr val="tx1"/>
                </a:solidFill>
              </a:rPr>
              <a:t>1</a:t>
            </a:r>
            <a:r>
              <a:rPr lang="ko-KR" altLang="en-US" sz="1600" dirty="0" smtClean="0">
                <a:solidFill>
                  <a:schemeClr val="tx1"/>
                </a:solidFill>
              </a:rPr>
              <a:t>만 </a:t>
            </a:r>
            <a:r>
              <a:rPr lang="en-US" altLang="ko-KR" sz="1600" dirty="0" smtClean="0">
                <a:solidFill>
                  <a:schemeClr val="tx1"/>
                </a:solidFill>
              </a:rPr>
              <a:t>5</a:t>
            </a:r>
            <a:r>
              <a:rPr lang="ko-KR" altLang="en-US" sz="1600" dirty="0" smtClean="0">
                <a:solidFill>
                  <a:schemeClr val="tx1"/>
                </a:solidFill>
              </a:rPr>
              <a:t>천명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핀란드 제</a:t>
            </a:r>
            <a:r>
              <a:rPr lang="en-US" altLang="ko-KR" sz="1600" dirty="0" smtClean="0">
                <a:solidFill>
                  <a:schemeClr val="tx1"/>
                </a:solidFill>
              </a:rPr>
              <a:t>2</a:t>
            </a:r>
            <a:r>
              <a:rPr lang="ko-KR" altLang="en-US" sz="1600" dirty="0" smtClean="0">
                <a:solidFill>
                  <a:schemeClr val="tx1"/>
                </a:solidFill>
              </a:rPr>
              <a:t>의 대학으로 최대전공과목 보유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지역산업과 연계한 정보통신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생명공학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ko-KR" altLang="en-US" sz="1600" dirty="0" smtClean="0">
                <a:solidFill>
                  <a:schemeClr val="tx1"/>
                </a:solidFill>
              </a:rPr>
              <a:t>  생화학부문 특화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pic>
        <p:nvPicPr>
          <p:cNvPr id="13" name="Picture 5" descr="C:\Users\sub\Desktop\oulu\logo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88" y="2500304"/>
            <a:ext cx="1285884" cy="18912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:\Users\sub\Desktop\oulu\50e69_university_of_oul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470596"/>
            <a:ext cx="2741244" cy="194999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그룹 36"/>
          <p:cNvGrpSpPr/>
          <p:nvPr/>
        </p:nvGrpSpPr>
        <p:grpSpPr>
          <a:xfrm>
            <a:off x="1474528" y="5643578"/>
            <a:ext cx="6163830" cy="642942"/>
            <a:chOff x="1214414" y="3777644"/>
            <a:chExt cx="6163830" cy="6429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4" name="모서리가 둥근 직사각형 13"/>
            <p:cNvSpPr/>
            <p:nvPr/>
          </p:nvSpPr>
          <p:spPr>
            <a:xfrm>
              <a:off x="1214414" y="3929066"/>
              <a:ext cx="1285884" cy="338391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연구기관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</a:t>
              </a:r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대학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3214678" y="3929066"/>
              <a:ext cx="1071570" cy="338391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기   업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4929190" y="3929066"/>
              <a:ext cx="1071570" cy="33839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대학병원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24" name="직선 화살표 연결선 23"/>
            <p:cNvCxnSpPr>
              <a:stCxn id="14" idx="3"/>
              <a:endCxn id="18" idx="1"/>
            </p:cNvCxnSpPr>
            <p:nvPr/>
          </p:nvCxnSpPr>
          <p:spPr>
            <a:xfrm>
              <a:off x="2500298" y="4098262"/>
              <a:ext cx="714380" cy="1588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>
              <a:stCxn id="18" idx="3"/>
              <a:endCxn id="19" idx="1"/>
            </p:cNvCxnSpPr>
            <p:nvPr/>
          </p:nvCxnSpPr>
          <p:spPr>
            <a:xfrm>
              <a:off x="4286248" y="4098262"/>
              <a:ext cx="642942" cy="1588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타원 26"/>
            <p:cNvSpPr/>
            <p:nvPr/>
          </p:nvSpPr>
          <p:spPr>
            <a:xfrm>
              <a:off x="6592426" y="3777644"/>
              <a:ext cx="785818" cy="64294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시장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cxnSp>
          <p:nvCxnSpPr>
            <p:cNvPr id="31" name="직선 화살표 연결선 30"/>
            <p:cNvCxnSpPr>
              <a:stCxn id="19" idx="3"/>
              <a:endCxn id="27" idx="2"/>
            </p:cNvCxnSpPr>
            <p:nvPr/>
          </p:nvCxnSpPr>
          <p:spPr>
            <a:xfrm>
              <a:off x="6000760" y="4098262"/>
              <a:ext cx="591666" cy="853"/>
            </a:xfrm>
            <a:prstGeom prst="straightConnector1">
              <a:avLst/>
            </a:prstGeom>
            <a:ln w="25400">
              <a:solidFill>
                <a:schemeClr val="bg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직사각형 32"/>
            <p:cNvSpPr/>
            <p:nvPr/>
          </p:nvSpPr>
          <p:spPr>
            <a:xfrm>
              <a:off x="2428860" y="3831989"/>
              <a:ext cx="857256" cy="1905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연구</a:t>
              </a:r>
              <a:endParaRPr lang="en-US" altLang="ko-KR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결과제공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5" name="직사각형 34"/>
            <p:cNvSpPr/>
            <p:nvPr/>
          </p:nvSpPr>
          <p:spPr>
            <a:xfrm>
              <a:off x="4172080" y="3831989"/>
              <a:ext cx="857256" cy="1905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시제품</a:t>
              </a:r>
              <a:endParaRPr lang="en-US" altLang="ko-KR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테스트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5857884" y="3831989"/>
              <a:ext cx="857256" cy="1905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상품화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428596" y="1214422"/>
            <a:ext cx="8501122" cy="99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</a:rPr>
              <a:t>국제경영개발원 선정 교육경쟁력 </a:t>
            </a:r>
            <a:r>
              <a:rPr lang="en-US" altLang="ko-KR" sz="1600" dirty="0" smtClean="0">
                <a:solidFill>
                  <a:prstClr val="black"/>
                </a:solidFill>
              </a:rPr>
              <a:t>1</a:t>
            </a:r>
            <a:r>
              <a:rPr lang="ko-KR" altLang="en-US" sz="1600" dirty="0" smtClean="0">
                <a:solidFill>
                  <a:prstClr val="black"/>
                </a:solidFill>
              </a:rPr>
              <a:t>위</a:t>
            </a:r>
            <a:r>
              <a:rPr lang="en-US" altLang="ko-KR" sz="1200" dirty="0" smtClean="0">
                <a:solidFill>
                  <a:prstClr val="black"/>
                </a:solidFill>
              </a:rPr>
              <a:t>(‘03~’06)</a:t>
            </a:r>
            <a:r>
              <a:rPr lang="en-US" altLang="ko-KR" sz="1600" dirty="0" smtClean="0">
                <a:solidFill>
                  <a:prstClr val="black"/>
                </a:solidFill>
              </a:rPr>
              <a:t>, OECD </a:t>
            </a:r>
            <a:r>
              <a:rPr lang="ko-KR" altLang="en-US" sz="1600" dirty="0" smtClean="0">
                <a:solidFill>
                  <a:prstClr val="black"/>
                </a:solidFill>
              </a:rPr>
              <a:t>선정 국제학업성취도평가 </a:t>
            </a:r>
            <a:r>
              <a:rPr lang="en-US" altLang="ko-KR" sz="1600" dirty="0" smtClean="0">
                <a:solidFill>
                  <a:prstClr val="black"/>
                </a:solidFill>
              </a:rPr>
              <a:t>1</a:t>
            </a:r>
            <a:r>
              <a:rPr lang="ko-KR" altLang="en-US" sz="1600" dirty="0" smtClean="0">
                <a:solidFill>
                  <a:prstClr val="black"/>
                </a:solidFill>
              </a:rPr>
              <a:t>위</a:t>
            </a:r>
            <a:r>
              <a:rPr lang="en-US" altLang="ko-KR" sz="1200" dirty="0" smtClean="0">
                <a:solidFill>
                  <a:prstClr val="black"/>
                </a:solidFill>
              </a:rPr>
              <a:t>(‘00,’03,’06)</a:t>
            </a:r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lvl="0"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</a:rPr>
              <a:t>핀란드는 국가 정책적으로 교육의 중요성을 강조 </a:t>
            </a:r>
            <a:endParaRPr lang="en-US" altLang="ko-KR" sz="16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-685178" y="43278"/>
            <a:ext cx="4042732" cy="943860"/>
          </a:xfrm>
          <a:prstGeom prst="roundRect">
            <a:avLst>
              <a:gd name="adj" fmla="val 49487"/>
            </a:avLst>
          </a:prstGeom>
          <a:solidFill>
            <a:schemeClr val="bg1"/>
          </a:solidFill>
          <a:ln w="635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-571536" y="-10798"/>
            <a:ext cx="10031652" cy="500066"/>
          </a:xfrm>
          <a:prstGeom prst="roundRect">
            <a:avLst>
              <a:gd name="adj" fmla="val 49487"/>
            </a:avLst>
          </a:prstGeom>
          <a:solidFill>
            <a:srgbClr val="FFC611"/>
          </a:solidFill>
          <a:ln w="635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500834"/>
            <a:ext cx="9144000" cy="371234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20308901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장우식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 20665152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장민주  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20809549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이원진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270"/>
            <a:ext cx="50439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Ⅳ</a:t>
            </a:r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Oulu Cluster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성공요인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8596" y="471906"/>
            <a:ext cx="264320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스타기업의 존재</a:t>
            </a:r>
            <a:endParaRPr lang="ko-KR" altLang="en-US" sz="2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" name="그림 10" descr="심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6682" y="99550"/>
            <a:ext cx="642910" cy="31321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28596" y="1142984"/>
            <a:ext cx="8286808" cy="214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Nokia, HP, IBM,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StoraEnso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등이 입지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</a:rPr>
              <a:t> 특히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세계 최대의 이동통신업체 </a:t>
            </a:r>
            <a:r>
              <a:rPr lang="en-US" altLang="ko-KR" sz="1600" dirty="0" smtClean="0">
                <a:solidFill>
                  <a:schemeClr val="tx1"/>
                </a:solidFill>
              </a:rPr>
              <a:t>Nokia</a:t>
            </a:r>
            <a:r>
              <a:rPr lang="ko-KR" altLang="en-US" sz="1600" dirty="0" smtClean="0">
                <a:solidFill>
                  <a:schemeClr val="tx1"/>
                </a:solidFill>
              </a:rPr>
              <a:t>는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노키아</a:t>
            </a:r>
            <a:r>
              <a:rPr lang="ko-KR" altLang="en-US" sz="1600" dirty="0" smtClean="0">
                <a:solidFill>
                  <a:schemeClr val="tx1"/>
                </a:solidFill>
              </a:rPr>
              <a:t> 이동전화</a:t>
            </a:r>
            <a:r>
              <a:rPr lang="en-US" altLang="ko-KR" sz="1600" dirty="0" smtClean="0">
                <a:solidFill>
                  <a:schemeClr val="tx1"/>
                </a:solidFill>
              </a:rPr>
              <a:t>,</a:t>
            </a:r>
          </a:p>
          <a:p>
            <a:pPr>
              <a:lnSpc>
                <a:spcPct val="17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노키아</a:t>
            </a:r>
            <a:r>
              <a:rPr lang="ko-KR" altLang="en-US" sz="1600" dirty="0" smtClean="0">
                <a:solidFill>
                  <a:schemeClr val="tx1"/>
                </a:solidFill>
              </a:rPr>
              <a:t> 생산창출 단지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노키아</a:t>
            </a:r>
            <a:r>
              <a:rPr lang="ko-KR" altLang="en-US" sz="1600" dirty="0" smtClean="0">
                <a:solidFill>
                  <a:schemeClr val="tx1"/>
                </a:solidFill>
              </a:rPr>
              <a:t> 네트워크 고객전담 회사 등이 입지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Nokia</a:t>
            </a:r>
            <a:r>
              <a:rPr lang="ko-KR" altLang="en-US" sz="1600" dirty="0" smtClean="0">
                <a:solidFill>
                  <a:schemeClr val="tx1"/>
                </a:solidFill>
              </a:rPr>
              <a:t>가 </a:t>
            </a:r>
            <a:r>
              <a:rPr lang="en-US" altLang="ko-KR" sz="1600" dirty="0" smtClean="0">
                <a:solidFill>
                  <a:schemeClr val="tx1"/>
                </a:solidFill>
              </a:rPr>
              <a:t>Oulu </a:t>
            </a:r>
            <a:r>
              <a:rPr lang="ko-KR" altLang="en-US" sz="1600" dirty="0" smtClean="0">
                <a:solidFill>
                  <a:schemeClr val="tx1"/>
                </a:solidFill>
              </a:rPr>
              <a:t>테크노폴리스의 임대수익의 </a:t>
            </a:r>
            <a:r>
              <a:rPr lang="en-US" altLang="ko-KR" sz="1600" dirty="0" smtClean="0">
                <a:solidFill>
                  <a:schemeClr val="tx1"/>
                </a:solidFill>
              </a:rPr>
              <a:t>50%</a:t>
            </a:r>
            <a:r>
              <a:rPr lang="ko-KR" altLang="en-US" sz="1600" dirty="0" smtClean="0">
                <a:solidFill>
                  <a:schemeClr val="tx1"/>
                </a:solidFill>
              </a:rPr>
              <a:t>를 차지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Nokia</a:t>
            </a:r>
            <a:r>
              <a:rPr lang="ko-KR" altLang="en-US" sz="1600" dirty="0" smtClean="0">
                <a:solidFill>
                  <a:schemeClr val="tx1"/>
                </a:solidFill>
              </a:rPr>
              <a:t>의 성장은 </a:t>
            </a:r>
            <a:r>
              <a:rPr lang="en-US" altLang="ko-KR" sz="1600" dirty="0" smtClean="0">
                <a:solidFill>
                  <a:schemeClr val="tx1"/>
                </a:solidFill>
              </a:rPr>
              <a:t>Oulu</a:t>
            </a:r>
            <a:r>
              <a:rPr lang="ko-KR" altLang="en-US" sz="1600" dirty="0" smtClean="0">
                <a:solidFill>
                  <a:schemeClr val="tx1"/>
                </a:solidFill>
              </a:rPr>
              <a:t>의 성장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00" name="그룹 99"/>
          <p:cNvGrpSpPr/>
          <p:nvPr/>
        </p:nvGrpSpPr>
        <p:grpSpPr>
          <a:xfrm>
            <a:off x="357158" y="3429000"/>
            <a:ext cx="3143272" cy="2857520"/>
            <a:chOff x="5643570" y="3286124"/>
            <a:chExt cx="3265986" cy="3000396"/>
          </a:xfrm>
        </p:grpSpPr>
        <p:grpSp>
          <p:nvGrpSpPr>
            <p:cNvPr id="57" name="그룹 56"/>
            <p:cNvGrpSpPr/>
            <p:nvPr/>
          </p:nvGrpSpPr>
          <p:grpSpPr>
            <a:xfrm>
              <a:off x="5643570" y="3286124"/>
              <a:ext cx="3143272" cy="3000396"/>
              <a:chOff x="5643570" y="3000372"/>
              <a:chExt cx="3143272" cy="3000396"/>
            </a:xfrm>
          </p:grpSpPr>
          <p:sp>
            <p:nvSpPr>
              <p:cNvPr id="16" name="정오각형 15"/>
              <p:cNvSpPr/>
              <p:nvPr/>
            </p:nvSpPr>
            <p:spPr>
              <a:xfrm>
                <a:off x="5775727" y="3126238"/>
                <a:ext cx="2871812" cy="2735056"/>
              </a:xfrm>
              <a:prstGeom prst="pentagon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정오각형 16"/>
              <p:cNvSpPr/>
              <p:nvPr/>
            </p:nvSpPr>
            <p:spPr>
              <a:xfrm>
                <a:off x="6257936" y="3585484"/>
                <a:ext cx="1907394" cy="1816564"/>
              </a:xfrm>
              <a:prstGeom prst="pentagon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정오각형 17"/>
              <p:cNvSpPr/>
              <p:nvPr/>
            </p:nvSpPr>
            <p:spPr>
              <a:xfrm>
                <a:off x="6858016" y="4143380"/>
                <a:ext cx="735810" cy="700770"/>
              </a:xfrm>
              <a:prstGeom prst="pentagon">
                <a:avLst/>
              </a:prstGeom>
              <a:noFill/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0" name="직선 연결선 19"/>
              <p:cNvCxnSpPr/>
              <p:nvPr/>
            </p:nvCxnSpPr>
            <p:spPr>
              <a:xfrm rot="16200000" flipV="1">
                <a:off x="6432867" y="3782711"/>
                <a:ext cx="1572430" cy="7752"/>
              </a:xfrm>
              <a:prstGeom prst="line">
                <a:avLst/>
              </a:prstGeom>
              <a:ln w="317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직선 연결선 21"/>
              <p:cNvCxnSpPr/>
              <p:nvPr/>
            </p:nvCxnSpPr>
            <p:spPr>
              <a:xfrm flipV="1">
                <a:off x="7215206" y="4143380"/>
                <a:ext cx="1571636" cy="402990"/>
              </a:xfrm>
              <a:prstGeom prst="line">
                <a:avLst/>
              </a:prstGeom>
              <a:ln w="317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직선 연결선 23"/>
              <p:cNvCxnSpPr/>
              <p:nvPr/>
            </p:nvCxnSpPr>
            <p:spPr>
              <a:xfrm rot="16200000" flipH="1">
                <a:off x="6996619" y="4782049"/>
                <a:ext cx="1454398" cy="983040"/>
              </a:xfrm>
              <a:prstGeom prst="line">
                <a:avLst/>
              </a:prstGeom>
              <a:ln w="317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 rot="10800000">
                <a:off x="5643570" y="4143380"/>
                <a:ext cx="1580182" cy="394444"/>
              </a:xfrm>
              <a:prstGeom prst="line">
                <a:avLst/>
              </a:prstGeom>
              <a:ln w="317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 rot="5400000">
                <a:off x="6000760" y="4786322"/>
                <a:ext cx="1428760" cy="1000132"/>
              </a:xfrm>
              <a:prstGeom prst="line">
                <a:avLst/>
              </a:prstGeom>
              <a:ln w="31750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직사각형 33"/>
            <p:cNvSpPr/>
            <p:nvPr/>
          </p:nvSpPr>
          <p:spPr>
            <a:xfrm>
              <a:off x="6878178" y="4671098"/>
              <a:ext cx="694218" cy="2506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/>
                <a:t>Nokia</a:t>
              </a:r>
              <a:endParaRPr lang="ko-KR" altLang="en-US" sz="1200" dirty="0"/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6163159" y="4143380"/>
              <a:ext cx="746134" cy="35719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smtClean="0"/>
                <a:t>협력업체조합</a:t>
              </a:r>
              <a:endParaRPr lang="ko-KR" altLang="en-US" sz="1000" dirty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6429388" y="3714752"/>
              <a:ext cx="694218" cy="2506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/>
                <a:t>고객</a:t>
              </a:r>
              <a:endParaRPr lang="ko-KR" altLang="en-US" sz="1000" dirty="0"/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7000892" y="3286124"/>
              <a:ext cx="694218" cy="2506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/>
                <a:t>소비자</a:t>
              </a:r>
              <a:endParaRPr lang="ko-KR" altLang="en-US" sz="1000" dirty="0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7215206" y="4071942"/>
              <a:ext cx="729400" cy="2506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/>
                <a:t>유통채널</a:t>
              </a:r>
              <a:endParaRPr lang="ko-KR" altLang="en-US" sz="1000" dirty="0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8072462" y="4000504"/>
              <a:ext cx="762867" cy="2506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/>
                <a:t>관련산업</a:t>
              </a:r>
              <a:endParaRPr lang="ko-KR" altLang="en-US" sz="1000" dirty="0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6311613" y="5143512"/>
              <a:ext cx="811993" cy="39348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/>
                <a:t>시스템</a:t>
              </a:r>
              <a:endParaRPr lang="en-US" altLang="ko-KR" sz="1000" dirty="0" smtClean="0"/>
            </a:p>
            <a:p>
              <a:pPr algn="ctr"/>
              <a:r>
                <a:rPr lang="ko-KR" altLang="en-US" sz="1000" dirty="0" smtClean="0"/>
                <a:t>공급업체</a:t>
              </a:r>
              <a:endParaRPr lang="ko-KR" altLang="en-US" sz="1000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7429520" y="5143512"/>
              <a:ext cx="737766" cy="39348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/>
                <a:t>시제품</a:t>
              </a:r>
              <a:endParaRPr lang="en-US" altLang="ko-KR" sz="1000" dirty="0" smtClean="0"/>
            </a:p>
            <a:p>
              <a:pPr algn="ctr"/>
              <a:r>
                <a:rPr lang="ko-KR" altLang="en-US" sz="1000" dirty="0" smtClean="0"/>
                <a:t>공급업체</a:t>
              </a:r>
              <a:endParaRPr lang="ko-KR" altLang="en-US" sz="1000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6215073" y="5786454"/>
              <a:ext cx="764581" cy="25061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/>
                <a:t>하청업체</a:t>
              </a:r>
              <a:endParaRPr lang="ko-KR" altLang="en-US" sz="1000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7072329" y="5893034"/>
              <a:ext cx="798048" cy="39348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/>
                <a:t>파트너</a:t>
              </a:r>
              <a:endParaRPr lang="en-US" altLang="ko-KR" sz="1000" dirty="0" smtClean="0"/>
            </a:p>
            <a:p>
              <a:pPr algn="ctr"/>
              <a:r>
                <a:rPr lang="ko-KR" altLang="en-US" sz="1000" dirty="0" smtClean="0"/>
                <a:t>공급업체</a:t>
              </a:r>
              <a:endParaRPr lang="ko-KR" altLang="en-US" sz="1000" dirty="0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7929586" y="4671098"/>
              <a:ext cx="979970" cy="25061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smtClean="0"/>
                <a:t>대학</a:t>
              </a:r>
              <a:r>
                <a:rPr lang="en-US" altLang="ko-KR" sz="1000" dirty="0" smtClean="0"/>
                <a:t>/</a:t>
              </a:r>
              <a:r>
                <a:rPr lang="ko-KR" altLang="en-US" sz="1000" dirty="0" smtClean="0"/>
                <a:t>연구소</a:t>
              </a:r>
              <a:endParaRPr lang="ko-KR" altLang="en-US" sz="1000" dirty="0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5643570" y="4671098"/>
              <a:ext cx="765656" cy="2506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" dirty="0" smtClean="0"/>
                <a:t>경쟁업체</a:t>
              </a:r>
              <a:endParaRPr lang="ko-KR" altLang="en-US" sz="1000" dirty="0"/>
            </a:p>
          </p:txBody>
        </p:sp>
        <p:cxnSp>
          <p:nvCxnSpPr>
            <p:cNvPr id="59" name="직선 화살표 연결선 58"/>
            <p:cNvCxnSpPr>
              <a:stCxn id="34" idx="3"/>
              <a:endCxn id="55" idx="1"/>
            </p:cNvCxnSpPr>
            <p:nvPr/>
          </p:nvCxnSpPr>
          <p:spPr>
            <a:xfrm>
              <a:off x="7572396" y="4796403"/>
              <a:ext cx="35719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/>
            <p:nvPr/>
          </p:nvCxnSpPr>
          <p:spPr>
            <a:xfrm rot="10800000" flipV="1">
              <a:off x="7500958" y="4286256"/>
              <a:ext cx="714380" cy="35719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/>
            <p:nvPr/>
          </p:nvCxnSpPr>
          <p:spPr>
            <a:xfrm rot="5400000">
              <a:off x="6750859" y="4321975"/>
              <a:ext cx="64294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/>
            <p:cNvCxnSpPr/>
            <p:nvPr/>
          </p:nvCxnSpPr>
          <p:spPr>
            <a:xfrm rot="16200000" flipV="1">
              <a:off x="6858016" y="4500570"/>
              <a:ext cx="142876" cy="14287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직선 화살표 연결선 74"/>
            <p:cNvCxnSpPr/>
            <p:nvPr/>
          </p:nvCxnSpPr>
          <p:spPr>
            <a:xfrm rot="5400000" flipH="1" flipV="1">
              <a:off x="6965173" y="3607595"/>
              <a:ext cx="21431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화살표 연결선 76"/>
            <p:cNvCxnSpPr/>
            <p:nvPr/>
          </p:nvCxnSpPr>
          <p:spPr>
            <a:xfrm rot="5400000">
              <a:off x="6893735" y="5036355"/>
              <a:ext cx="21431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화살표 연결선 78"/>
            <p:cNvCxnSpPr/>
            <p:nvPr/>
          </p:nvCxnSpPr>
          <p:spPr>
            <a:xfrm rot="5400000">
              <a:off x="7393801" y="5036355"/>
              <a:ext cx="214314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화살표 연결선 80"/>
            <p:cNvCxnSpPr>
              <a:stCxn id="34" idx="1"/>
              <a:endCxn id="56" idx="3"/>
            </p:cNvCxnSpPr>
            <p:nvPr/>
          </p:nvCxnSpPr>
          <p:spPr>
            <a:xfrm rot="10800000">
              <a:off x="6409226" y="4796403"/>
              <a:ext cx="468952" cy="166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화살표 연결선 82"/>
            <p:cNvCxnSpPr>
              <a:endCxn id="50" idx="2"/>
            </p:cNvCxnSpPr>
            <p:nvPr/>
          </p:nvCxnSpPr>
          <p:spPr>
            <a:xfrm rot="16200000" flipV="1">
              <a:off x="6627367" y="5627241"/>
              <a:ext cx="249457" cy="689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직선 화살표 연결선 84"/>
            <p:cNvCxnSpPr/>
            <p:nvPr/>
          </p:nvCxnSpPr>
          <p:spPr>
            <a:xfrm rot="16200000" flipV="1">
              <a:off x="6965173" y="5679297"/>
              <a:ext cx="285752" cy="7143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직선 화살표 연결선 86"/>
            <p:cNvCxnSpPr/>
            <p:nvPr/>
          </p:nvCxnSpPr>
          <p:spPr>
            <a:xfrm rot="5400000" flipH="1" flipV="1">
              <a:off x="7215206" y="4500570"/>
              <a:ext cx="285752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직선 화살표 연결선 88"/>
            <p:cNvCxnSpPr>
              <a:stCxn id="48" idx="0"/>
            </p:cNvCxnSpPr>
            <p:nvPr/>
          </p:nvCxnSpPr>
          <p:spPr>
            <a:xfrm rot="16200000" flipV="1">
              <a:off x="7326118" y="3818155"/>
              <a:ext cx="500065" cy="751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그룹 101"/>
          <p:cNvGrpSpPr/>
          <p:nvPr/>
        </p:nvGrpSpPr>
        <p:grpSpPr>
          <a:xfrm>
            <a:off x="6715140" y="1325562"/>
            <a:ext cx="2190744" cy="1960562"/>
            <a:chOff x="6715140" y="1214422"/>
            <a:chExt cx="2190744" cy="1960562"/>
          </a:xfrm>
        </p:grpSpPr>
        <p:graphicFrame>
          <p:nvGraphicFramePr>
            <p:cNvPr id="91" name="차트 90"/>
            <p:cNvGraphicFramePr/>
            <p:nvPr/>
          </p:nvGraphicFramePr>
          <p:xfrm>
            <a:off x="6715140" y="1285860"/>
            <a:ext cx="2190744" cy="1889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99" name="그룹 98"/>
            <p:cNvGrpSpPr/>
            <p:nvPr/>
          </p:nvGrpSpPr>
          <p:grpSpPr>
            <a:xfrm>
              <a:off x="6795124" y="1214422"/>
              <a:ext cx="2063156" cy="1785950"/>
              <a:chOff x="6795124" y="1214422"/>
              <a:chExt cx="2063156" cy="1785950"/>
            </a:xfrm>
          </p:grpSpPr>
          <p:pic>
            <p:nvPicPr>
              <p:cNvPr id="1026" name="Picture 2" descr="C:\Users\sub\Desktop\oulu\logo_nokia_115_40_1b.gif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8261138" y="1525812"/>
                <a:ext cx="431803" cy="150192"/>
              </a:xfrm>
              <a:prstGeom prst="rect">
                <a:avLst/>
              </a:prstGeom>
              <a:noFill/>
            </p:spPr>
          </p:pic>
          <p:sp>
            <p:nvSpPr>
              <p:cNvPr id="92" name="직사각형 91"/>
              <p:cNvSpPr/>
              <p:nvPr/>
            </p:nvSpPr>
            <p:spPr>
              <a:xfrm>
                <a:off x="7829440" y="1474536"/>
                <a:ext cx="428628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800" dirty="0" smtClean="0">
                    <a:solidFill>
                      <a:schemeClr val="bg1"/>
                    </a:solidFill>
                  </a:rPr>
                  <a:t>110.4</a:t>
                </a:r>
                <a:endParaRPr lang="ko-KR" alt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3" name="직사각형 92"/>
              <p:cNvSpPr/>
              <p:nvPr/>
            </p:nvSpPr>
            <p:spPr>
              <a:xfrm>
                <a:off x="7380650" y="1803018"/>
                <a:ext cx="428628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800" dirty="0" smtClean="0">
                    <a:solidFill>
                      <a:schemeClr val="bg1"/>
                    </a:solidFill>
                  </a:rPr>
                  <a:t>71.4</a:t>
                </a:r>
                <a:endParaRPr lang="ko-KR" alt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4" name="직사각형 93"/>
              <p:cNvSpPr/>
              <p:nvPr/>
            </p:nvSpPr>
            <p:spPr>
              <a:xfrm>
                <a:off x="6837854" y="2126024"/>
                <a:ext cx="428628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800" dirty="0" smtClean="0">
                    <a:solidFill>
                      <a:schemeClr val="bg1"/>
                    </a:solidFill>
                  </a:rPr>
                  <a:t>28.4</a:t>
                </a:r>
                <a:endParaRPr lang="ko-KR" alt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5" name="직사각형 94"/>
              <p:cNvSpPr/>
              <p:nvPr/>
            </p:nvSpPr>
            <p:spPr>
              <a:xfrm>
                <a:off x="6803670" y="2437414"/>
                <a:ext cx="428628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800" dirty="0" smtClean="0">
                    <a:solidFill>
                      <a:schemeClr val="tx1"/>
                    </a:solidFill>
                  </a:rPr>
                  <a:t>14.1</a:t>
                </a:r>
                <a:endParaRPr lang="ko-KR" altLang="en-US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직사각형 95"/>
              <p:cNvSpPr/>
              <p:nvPr/>
            </p:nvSpPr>
            <p:spPr>
              <a:xfrm>
                <a:off x="6795124" y="2760420"/>
                <a:ext cx="428628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800" dirty="0" smtClean="0">
                    <a:solidFill>
                      <a:schemeClr val="tx1"/>
                    </a:solidFill>
                  </a:rPr>
                  <a:t>12.4</a:t>
                </a:r>
                <a:endParaRPr lang="ko-KR" altLang="en-US" sz="8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027" name="Picture 3" descr="C:\Users\sub\Desktop\oulu\sam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743981" y="1784075"/>
                <a:ext cx="500066" cy="223434"/>
              </a:xfrm>
              <a:prstGeom prst="rect">
                <a:avLst/>
              </a:prstGeom>
              <a:noFill/>
            </p:spPr>
          </p:pic>
          <p:pic>
            <p:nvPicPr>
              <p:cNvPr id="1028" name="Picture 4" descr="C:\Users\sub\Desktop\oulu\rim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11974" y="2777512"/>
                <a:ext cx="317546" cy="211697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 descr="C:\Users\sub\Desktop\oulu\apple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135223" y="2442878"/>
                <a:ext cx="214314" cy="207256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C:\Users\sub\Desktop\oulu\LG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215206" y="2143116"/>
                <a:ext cx="428628" cy="166976"/>
              </a:xfrm>
              <a:prstGeom prst="rect">
                <a:avLst/>
              </a:prstGeom>
              <a:noFill/>
            </p:spPr>
          </p:pic>
          <p:sp>
            <p:nvSpPr>
              <p:cNvPr id="97" name="직사각형 96"/>
              <p:cNvSpPr/>
              <p:nvPr/>
            </p:nvSpPr>
            <p:spPr>
              <a:xfrm>
                <a:off x="6840924" y="1214422"/>
                <a:ext cx="1857388" cy="21431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000" dirty="0" smtClean="0">
                    <a:solidFill>
                      <a:schemeClr val="tx1"/>
                    </a:solidFill>
                  </a:rPr>
                  <a:t>’10. 3</a:t>
                </a:r>
                <a:r>
                  <a:rPr lang="ko-KR" altLang="en-US" sz="1000" dirty="0" smtClean="0">
                    <a:solidFill>
                      <a:schemeClr val="tx1"/>
                    </a:solidFill>
                  </a:rPr>
                  <a:t>분기 이동전화 판매량</a:t>
                </a:r>
                <a:endParaRPr lang="ko-KR" alt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직사각형 97"/>
              <p:cNvSpPr/>
              <p:nvPr/>
            </p:nvSpPr>
            <p:spPr>
              <a:xfrm>
                <a:off x="8001024" y="2786058"/>
                <a:ext cx="857256" cy="21431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800" dirty="0" smtClean="0">
                    <a:solidFill>
                      <a:schemeClr val="tx1"/>
                    </a:solidFill>
                  </a:rPr>
                  <a:t>단위 </a:t>
                </a:r>
                <a:r>
                  <a:rPr lang="en-US" altLang="ko-KR" sz="800" dirty="0" smtClean="0">
                    <a:solidFill>
                      <a:schemeClr val="tx1"/>
                    </a:solidFill>
                  </a:rPr>
                  <a:t>: </a:t>
                </a:r>
                <a:r>
                  <a:rPr lang="ko-KR" altLang="en-US" sz="800" dirty="0" err="1" smtClean="0">
                    <a:solidFill>
                      <a:schemeClr val="tx1"/>
                    </a:solidFill>
                  </a:rPr>
                  <a:t>백만대</a:t>
                </a:r>
                <a:endParaRPr lang="ko-KR" altLang="en-US" sz="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1" name="직사각형 100"/>
          <p:cNvSpPr/>
          <p:nvPr/>
        </p:nvSpPr>
        <p:spPr>
          <a:xfrm>
            <a:off x="3714744" y="3611292"/>
            <a:ext cx="5000660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</a:rPr>
              <a:t> Nokia </a:t>
            </a:r>
            <a:r>
              <a:rPr lang="ko-KR" altLang="en-US" sz="1600" dirty="0" smtClean="0">
                <a:solidFill>
                  <a:prstClr val="black"/>
                </a:solidFill>
              </a:rPr>
              <a:t>전형적인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네트워크형</a:t>
            </a:r>
            <a:r>
              <a:rPr lang="ko-KR" altLang="en-US" sz="1600" dirty="0" smtClean="0">
                <a:solidFill>
                  <a:prstClr val="black"/>
                </a:solidFill>
              </a:rPr>
              <a:t> 기업</a:t>
            </a:r>
            <a:r>
              <a:rPr lang="en-US" altLang="ko-KR" sz="1600" dirty="0" smtClean="0">
                <a:solidFill>
                  <a:prstClr val="black"/>
                </a:solidFill>
              </a:rPr>
              <a:t>,</a:t>
            </a:r>
          </a:p>
          <a:p>
            <a:pPr lvl="0">
              <a:lnSpc>
                <a:spcPct val="170000"/>
              </a:lnSpc>
            </a:pP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</a:rPr>
              <a:t>Oulu</a:t>
            </a:r>
            <a:r>
              <a:rPr lang="ko-KR" altLang="en-US" sz="1600" dirty="0" smtClean="0">
                <a:solidFill>
                  <a:prstClr val="black"/>
                </a:solidFill>
              </a:rPr>
              <a:t>는 </a:t>
            </a:r>
            <a:r>
              <a:rPr lang="en-US" altLang="ko-KR" sz="1600" dirty="0" smtClean="0">
                <a:solidFill>
                  <a:prstClr val="black"/>
                </a:solidFill>
              </a:rPr>
              <a:t>Nokia </a:t>
            </a:r>
            <a:r>
              <a:rPr lang="ko-KR" altLang="en-US" sz="1600" dirty="0" smtClean="0">
                <a:solidFill>
                  <a:prstClr val="black"/>
                </a:solidFill>
              </a:rPr>
              <a:t>중심의 </a:t>
            </a:r>
            <a:r>
              <a:rPr lang="en-US" altLang="ko-KR" sz="1600" dirty="0" smtClean="0">
                <a:solidFill>
                  <a:prstClr val="black"/>
                </a:solidFill>
              </a:rPr>
              <a:t>R&amp;D</a:t>
            </a:r>
            <a:r>
              <a:rPr lang="ko-KR" altLang="en-US" sz="1600" dirty="0" smtClean="0">
                <a:solidFill>
                  <a:prstClr val="black"/>
                </a:solidFill>
              </a:rPr>
              <a:t>네트워크를 형성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lvl="0">
              <a:lnSpc>
                <a:spcPct val="17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ko-KR" sz="1600" dirty="0" smtClean="0">
                <a:solidFill>
                  <a:prstClr val="black"/>
                </a:solidFill>
              </a:rPr>
              <a:t>Nokia</a:t>
            </a:r>
            <a:r>
              <a:rPr lang="ko-KR" altLang="en-US" sz="1600" dirty="0" smtClean="0">
                <a:solidFill>
                  <a:prstClr val="black"/>
                </a:solidFill>
              </a:rPr>
              <a:t>는 제품디자인</a:t>
            </a:r>
            <a:r>
              <a:rPr lang="en-US" altLang="ko-KR" sz="1600" dirty="0" smtClean="0">
                <a:solidFill>
                  <a:prstClr val="black"/>
                </a:solidFill>
              </a:rPr>
              <a:t>, R&amp;D, </a:t>
            </a:r>
            <a:r>
              <a:rPr lang="ko-KR" altLang="en-US" sz="1600" dirty="0" smtClean="0">
                <a:solidFill>
                  <a:prstClr val="black"/>
                </a:solidFill>
              </a:rPr>
              <a:t>브랜드관리에 핵심역량 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lvl="0">
              <a:lnSpc>
                <a:spcPct val="170000"/>
              </a:lnSpc>
            </a:pPr>
            <a:r>
              <a:rPr lang="en-US" altLang="ko-KR" sz="1600" dirty="0" smtClean="0">
                <a:solidFill>
                  <a:prstClr val="black"/>
                </a:solidFill>
              </a:rPr>
              <a:t>  </a:t>
            </a:r>
            <a:r>
              <a:rPr lang="ko-KR" altLang="en-US" sz="1600" dirty="0" smtClean="0">
                <a:solidFill>
                  <a:prstClr val="black"/>
                </a:solidFill>
              </a:rPr>
              <a:t>집중하고</a:t>
            </a:r>
            <a:r>
              <a:rPr lang="en-US" altLang="ko-KR" sz="1600" dirty="0" smtClean="0">
                <a:solidFill>
                  <a:prstClr val="black"/>
                </a:solidFill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</a:rPr>
              <a:t>생산프로세스의 대부분을 </a:t>
            </a:r>
            <a:r>
              <a:rPr lang="ko-KR" altLang="en-US" sz="1600" dirty="0" err="1" smtClean="0">
                <a:solidFill>
                  <a:prstClr val="black"/>
                </a:solidFill>
              </a:rPr>
              <a:t>아웃소싱에</a:t>
            </a:r>
            <a:r>
              <a:rPr lang="ko-KR" altLang="en-US" sz="1600" dirty="0" smtClean="0">
                <a:solidFill>
                  <a:prstClr val="black"/>
                </a:solidFill>
              </a:rPr>
              <a:t> </a:t>
            </a:r>
            <a:endParaRPr lang="en-US" altLang="ko-KR" sz="1600" dirty="0" smtClean="0">
              <a:solidFill>
                <a:prstClr val="black"/>
              </a:solidFill>
            </a:endParaRPr>
          </a:p>
          <a:p>
            <a:pPr lvl="0">
              <a:lnSpc>
                <a:spcPct val="170000"/>
              </a:lnSpc>
            </a:pPr>
            <a:r>
              <a:rPr lang="en-US" altLang="ko-KR" sz="1600" dirty="0" smtClean="0">
                <a:solidFill>
                  <a:prstClr val="black"/>
                </a:solidFill>
              </a:rPr>
              <a:t>  </a:t>
            </a:r>
            <a:r>
              <a:rPr lang="ko-KR" altLang="en-US" sz="1600" dirty="0" smtClean="0">
                <a:solidFill>
                  <a:prstClr val="black"/>
                </a:solidFill>
              </a:rPr>
              <a:t>맡겨 전후방 연계가 이뤄짐</a:t>
            </a:r>
            <a:r>
              <a:rPr lang="en-US" altLang="ko-KR" sz="1600" dirty="0" smtClean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prstClr val="black"/>
                </a:solidFill>
              </a:rPr>
              <a:t> Nokia</a:t>
            </a:r>
            <a:r>
              <a:rPr lang="ko-KR" altLang="en-US" sz="1600" dirty="0" smtClean="0">
                <a:solidFill>
                  <a:prstClr val="black"/>
                </a:solidFill>
              </a:rPr>
              <a:t>의 막대한 영향력은 </a:t>
            </a:r>
            <a:r>
              <a:rPr lang="en-US" altLang="ko-KR" sz="1600" dirty="0" smtClean="0">
                <a:solidFill>
                  <a:prstClr val="black"/>
                </a:solidFill>
              </a:rPr>
              <a:t>Oulu</a:t>
            </a:r>
            <a:r>
              <a:rPr lang="ko-KR" altLang="en-US" sz="1600" dirty="0" smtClean="0">
                <a:solidFill>
                  <a:prstClr val="black"/>
                </a:solidFill>
              </a:rPr>
              <a:t>의 강점이자 약점</a:t>
            </a:r>
            <a:endParaRPr lang="en-US" altLang="ko-KR" sz="16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1000100" y="1571612"/>
            <a:ext cx="7138850" cy="785818"/>
          </a:xfrm>
          <a:prstGeom prst="roundRect">
            <a:avLst>
              <a:gd name="adj" fmla="val 49487"/>
            </a:avLst>
          </a:prstGeom>
          <a:solidFill>
            <a:schemeClr val="bg1"/>
          </a:solidFill>
          <a:ln w="63500" cmpd="dbl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주체간 네트워크의 중요성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-571536" y="-10798"/>
            <a:ext cx="10031652" cy="500066"/>
          </a:xfrm>
          <a:prstGeom prst="roundRect">
            <a:avLst>
              <a:gd name="adj" fmla="val 49487"/>
            </a:avLst>
          </a:prstGeom>
          <a:solidFill>
            <a:srgbClr val="FFC611"/>
          </a:solidFill>
          <a:ln w="635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500834"/>
            <a:ext cx="9144000" cy="371234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20308901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장우식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 20665152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장민주  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20809549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이원진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270"/>
            <a:ext cx="621507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Ⅴ. Oulu Cluster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시사점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그림 10" descr="심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6682" y="99550"/>
            <a:ext cx="642910" cy="313212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/>
        </p:nvSpPr>
        <p:spPr>
          <a:xfrm>
            <a:off x="1000100" y="4500570"/>
            <a:ext cx="7138850" cy="785818"/>
          </a:xfrm>
          <a:prstGeom prst="roundRect">
            <a:avLst>
              <a:gd name="adj" fmla="val 49487"/>
            </a:avLst>
          </a:prstGeom>
          <a:solidFill>
            <a:schemeClr val="bg1"/>
          </a:solidFill>
          <a:ln w="63500" cmpd="dbl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대기업 존재에 대한 </a:t>
            </a:r>
            <a:r>
              <a:rPr lang="ko-KR" altLang="en-US" sz="2400" dirty="0" err="1" smtClean="0">
                <a:solidFill>
                  <a:schemeClr val="tx1"/>
                </a:solidFill>
              </a:rPr>
              <a:t>희와</a:t>
            </a:r>
            <a:r>
              <a:rPr lang="ko-KR" altLang="en-US" sz="2400" dirty="0" smtClean="0">
                <a:solidFill>
                  <a:schemeClr val="tx1"/>
                </a:solidFill>
              </a:rPr>
              <a:t> 비 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000100" y="3036091"/>
            <a:ext cx="7138850" cy="785818"/>
          </a:xfrm>
          <a:prstGeom prst="roundRect">
            <a:avLst>
              <a:gd name="adj" fmla="val 49487"/>
            </a:avLst>
          </a:prstGeom>
          <a:solidFill>
            <a:schemeClr val="bg1"/>
          </a:solidFill>
          <a:ln w="63500" cmpd="dbl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</a:rPr>
              <a:t>우수한 인력확보의 중요성</a:t>
            </a:r>
            <a:endParaRPr lang="ko-KR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6500834"/>
            <a:ext cx="9144000" cy="371234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20308901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장우식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 20665152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장민주  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20809549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이원진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997030" y="2214554"/>
            <a:ext cx="7146870" cy="1785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경청해 주셔서 감사합니다</a:t>
            </a:r>
            <a:r>
              <a:rPr lang="en-US" altLang="ko-K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ko-KR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668812" y="288798"/>
            <a:ext cx="378621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latin typeface="Adobe Caslon Pro" pitchFamily="18" charset="0"/>
                <a:ea typeface="Adobe Kaiti Std R" pitchFamily="18" charset="-128"/>
              </a:rPr>
              <a:t>City of Oulu</a:t>
            </a:r>
            <a:endParaRPr lang="ko-KR" altLang="en-US" sz="3200" dirty="0">
              <a:latin typeface="Adobe Caslon Pro" pitchFamily="18" charset="0"/>
            </a:endParaRPr>
          </a:p>
        </p:txBody>
      </p:sp>
      <p:pic>
        <p:nvPicPr>
          <p:cNvPr id="2050" name="Picture 2" descr="C:\Users\sub\Desktop\oulu\koskikesku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822604">
            <a:off x="452147" y="3444281"/>
            <a:ext cx="3333773" cy="25003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C:\Users\sub\Desktop\oulu\aita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00000">
            <a:off x="3359702" y="1615923"/>
            <a:ext cx="3141039" cy="208621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sub\Desktop\oulu\torinrannass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597" y="1173548"/>
            <a:ext cx="3333773" cy="250033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C:\Users\sub\Desktop\oulu\pyorailijat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20612366">
            <a:off x="6286352" y="1346485"/>
            <a:ext cx="2500330" cy="18752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직사각형 8"/>
          <p:cNvSpPr/>
          <p:nvPr/>
        </p:nvSpPr>
        <p:spPr>
          <a:xfrm>
            <a:off x="4071934" y="4031068"/>
            <a:ext cx="4643470" cy="20002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2400" dirty="0" smtClean="0"/>
              <a:t>Finland - Oulu</a:t>
            </a:r>
          </a:p>
          <a:p>
            <a:pPr algn="r"/>
            <a:r>
              <a:rPr lang="ko-KR" altLang="en-US" sz="2400" dirty="0" smtClean="0"/>
              <a:t>국가 총 </a:t>
            </a:r>
            <a:r>
              <a:rPr lang="en-US" altLang="ko-KR" sz="2400" dirty="0" smtClean="0"/>
              <a:t>R&amp;D </a:t>
            </a:r>
            <a:r>
              <a:rPr lang="ko-KR" altLang="en-US" sz="2400" dirty="0" smtClean="0"/>
              <a:t>지출의 </a:t>
            </a:r>
            <a:r>
              <a:rPr lang="en-US" altLang="ko-KR" sz="2400" dirty="0" smtClean="0"/>
              <a:t>30%</a:t>
            </a:r>
          </a:p>
          <a:p>
            <a:pPr algn="r"/>
            <a:r>
              <a:rPr lang="ko-KR" altLang="en-US" sz="2400" dirty="0" smtClean="0"/>
              <a:t>총 수출의 </a:t>
            </a:r>
            <a:r>
              <a:rPr lang="en-US" altLang="ko-KR" sz="2400" dirty="0" smtClean="0"/>
              <a:t>20%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약 </a:t>
            </a:r>
            <a:r>
              <a:rPr lang="en-US" altLang="ko-KR" sz="1600" dirty="0" smtClean="0"/>
              <a:t>120</a:t>
            </a:r>
            <a:r>
              <a:rPr lang="ko-KR" altLang="en-US" sz="1600" dirty="0" smtClean="0"/>
              <a:t>억불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대구의 </a:t>
            </a:r>
            <a:r>
              <a:rPr lang="en-US" altLang="ko-KR" sz="1600" dirty="0" smtClean="0"/>
              <a:t>3</a:t>
            </a:r>
            <a:r>
              <a:rPr lang="ko-KR" altLang="en-US" sz="1600" dirty="0" smtClean="0"/>
              <a:t>배</a:t>
            </a:r>
            <a:r>
              <a:rPr lang="en-US" altLang="ko-KR" sz="1600" dirty="0" smtClean="0"/>
              <a:t>)</a:t>
            </a:r>
          </a:p>
          <a:p>
            <a:pPr algn="r"/>
            <a:r>
              <a:rPr lang="ko-KR" altLang="en-US" sz="2400" dirty="0" smtClean="0"/>
              <a:t>국내총생산 </a:t>
            </a:r>
            <a:r>
              <a:rPr lang="en-US" altLang="ko-KR" sz="2400" dirty="0" smtClean="0"/>
              <a:t>4%</a:t>
            </a:r>
            <a:endParaRPr lang="ko-KR" alt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모서리가 둥근 직사각형 24"/>
          <p:cNvSpPr/>
          <p:nvPr/>
        </p:nvSpPr>
        <p:spPr>
          <a:xfrm>
            <a:off x="1428728" y="5500702"/>
            <a:ext cx="4572032" cy="500066"/>
          </a:xfrm>
          <a:prstGeom prst="roundRect">
            <a:avLst>
              <a:gd name="adj" fmla="val 50000"/>
            </a:avLst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Ⅴ. Oulu Cluster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의 시사점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572000" y="1599748"/>
            <a:ext cx="4572000" cy="500066"/>
          </a:xfrm>
          <a:prstGeom prst="roundRect">
            <a:avLst>
              <a:gd name="adj" fmla="val 50000"/>
            </a:avLst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Ⅱ.  Oulu Cluster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428728" y="2885632"/>
            <a:ext cx="4572032" cy="500066"/>
          </a:xfrm>
          <a:prstGeom prst="roundRect">
            <a:avLst>
              <a:gd name="adj" fmla="val 50000"/>
            </a:avLst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Ⅲ. Oulu Cluster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특성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643438" y="4171516"/>
            <a:ext cx="4500562" cy="500066"/>
          </a:xfrm>
          <a:prstGeom prst="roundRect">
            <a:avLst>
              <a:gd name="adj" fmla="val 50000"/>
            </a:avLst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Ⅳ. Oulu Cluster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성공요인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428728" y="285728"/>
            <a:ext cx="4572032" cy="500066"/>
          </a:xfrm>
          <a:prstGeom prst="roundRect">
            <a:avLst>
              <a:gd name="adj" fmla="val 50000"/>
            </a:avLst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Ⅰ. City of Oulu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0"/>
            <a:ext cx="2214546" cy="6858000"/>
          </a:xfrm>
          <a:prstGeom prst="rect">
            <a:avLst/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직선 연결선 5"/>
          <p:cNvCxnSpPr/>
          <p:nvPr/>
        </p:nvCxnSpPr>
        <p:spPr>
          <a:xfrm rot="5400000">
            <a:off x="-1430021" y="3356333"/>
            <a:ext cx="7287446" cy="1687"/>
          </a:xfrm>
          <a:prstGeom prst="line">
            <a:avLst/>
          </a:prstGeom>
          <a:ln w="60325">
            <a:solidFill>
              <a:srgbClr val="FFC61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직사각형 6"/>
          <p:cNvSpPr/>
          <p:nvPr/>
        </p:nvSpPr>
        <p:spPr>
          <a:xfrm>
            <a:off x="8358214" y="0"/>
            <a:ext cx="785786" cy="6858000"/>
          </a:xfrm>
          <a:prstGeom prst="rect">
            <a:avLst/>
          </a:prstGeom>
          <a:solidFill>
            <a:srgbClr val="FFD7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직선 연결선 7"/>
          <p:cNvCxnSpPr/>
          <p:nvPr/>
        </p:nvCxnSpPr>
        <p:spPr>
          <a:xfrm rot="5400000">
            <a:off x="4751443" y="3392457"/>
            <a:ext cx="7215214" cy="1671"/>
          </a:xfrm>
          <a:prstGeom prst="line">
            <a:avLst/>
          </a:prstGeom>
          <a:ln w="60325">
            <a:solidFill>
              <a:srgbClr val="FFC61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142844" y="2630212"/>
            <a:ext cx="184197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ko-KR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Contents</a:t>
            </a:r>
          </a:p>
          <a:p>
            <a:pPr lvl="0" algn="r"/>
            <a:r>
              <a:rPr lang="en-US" altLang="ko-KR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</a:p>
          <a:p>
            <a:pPr lvl="0" algn="r"/>
            <a:r>
              <a:rPr lang="en-US" altLang="ko-KR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Table</a:t>
            </a:r>
            <a:endParaRPr lang="ko-KR" alt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714612" y="785794"/>
            <a:ext cx="242889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</a:rPr>
              <a:t>1. </a:t>
            </a:r>
            <a:r>
              <a:rPr lang="ko-KR" altLang="en-US" sz="1400" dirty="0" smtClean="0">
                <a:solidFill>
                  <a:schemeClr val="tx1"/>
                </a:solidFill>
              </a:rPr>
              <a:t>핀란드 개관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</a:rPr>
              <a:t>2.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오울루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072066" y="4669386"/>
            <a:ext cx="168637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</a:rPr>
              <a:t>1. </a:t>
            </a:r>
            <a:r>
              <a:rPr lang="ko-KR" altLang="en-US" sz="1400" dirty="0" smtClean="0">
                <a:solidFill>
                  <a:schemeClr val="tx1"/>
                </a:solidFill>
              </a:rPr>
              <a:t>똑똑한 정부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</a:rPr>
              <a:t>2. </a:t>
            </a:r>
            <a:r>
              <a:rPr lang="ko-KR" altLang="en-US" sz="1400" dirty="0" smtClean="0">
                <a:solidFill>
                  <a:schemeClr val="tx1"/>
                </a:solidFill>
              </a:rPr>
              <a:t>우수인력 보유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072066" y="2112784"/>
            <a:ext cx="2972260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</a:rPr>
              <a:t>1. </a:t>
            </a:r>
            <a:r>
              <a:rPr lang="ko-KR" altLang="en-US" sz="1400" dirty="0" smtClean="0">
                <a:solidFill>
                  <a:schemeClr val="tx1"/>
                </a:solidFill>
              </a:rPr>
              <a:t>역   사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</a:rPr>
              <a:t>2. </a:t>
            </a:r>
            <a:r>
              <a:rPr lang="ko-KR" altLang="en-US" sz="1400" dirty="0" smtClean="0">
                <a:solidFill>
                  <a:schemeClr val="tx1"/>
                </a:solidFill>
              </a:rPr>
              <a:t>현   황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714612" y="3385698"/>
            <a:ext cx="242889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</a:rPr>
              <a:t>1. </a:t>
            </a:r>
            <a:r>
              <a:rPr lang="ko-KR" altLang="en-US" sz="1400" dirty="0" smtClean="0">
                <a:solidFill>
                  <a:schemeClr val="tx1"/>
                </a:solidFill>
              </a:rPr>
              <a:t>산학관 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/>
            <a:r>
              <a:rPr lang="en-US" altLang="ko-KR" sz="1400" dirty="0" smtClean="0">
                <a:solidFill>
                  <a:schemeClr val="tx1"/>
                </a:solidFill>
              </a:rPr>
              <a:t>2. </a:t>
            </a:r>
            <a:r>
              <a:rPr lang="ko-KR" altLang="en-US" sz="1400" dirty="0" smtClean="0">
                <a:solidFill>
                  <a:schemeClr val="tx1"/>
                </a:solidFill>
              </a:rPr>
              <a:t>열악한 입지조건</a:t>
            </a:r>
            <a:endParaRPr lang="en-US" altLang="ko-KR" sz="1400" dirty="0" smtClean="0">
              <a:solidFill>
                <a:schemeClr val="tx1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0" y="6500834"/>
            <a:ext cx="9144000" cy="371234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20308901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장우식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 20665152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장민주  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20809549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이원진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558242" y="4669386"/>
            <a:ext cx="192882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dirty="0" smtClean="0">
                <a:solidFill>
                  <a:schemeClr val="tx1"/>
                </a:solidFill>
              </a:rPr>
              <a:t>3. </a:t>
            </a:r>
            <a:r>
              <a:rPr lang="ko-KR" altLang="en-US" sz="1400" dirty="0" smtClean="0">
                <a:solidFill>
                  <a:schemeClr val="tx1"/>
                </a:solidFill>
              </a:rPr>
              <a:t>스타기업의 존재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endParaRPr lang="en-US" altLang="ko-KR" sz="1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-685178" y="43278"/>
            <a:ext cx="4042732" cy="943860"/>
          </a:xfrm>
          <a:prstGeom prst="roundRect">
            <a:avLst>
              <a:gd name="adj" fmla="val 49487"/>
            </a:avLst>
          </a:prstGeom>
          <a:solidFill>
            <a:schemeClr val="bg1"/>
          </a:solidFill>
          <a:ln w="635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-571536" y="-10798"/>
            <a:ext cx="10031652" cy="500066"/>
          </a:xfrm>
          <a:prstGeom prst="roundRect">
            <a:avLst>
              <a:gd name="adj" fmla="val 49487"/>
            </a:avLst>
          </a:prstGeom>
          <a:solidFill>
            <a:srgbClr val="FFC611"/>
          </a:solidFill>
          <a:ln w="635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3270"/>
            <a:ext cx="50439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Ⅰ. City of Oulu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8596" y="471906"/>
            <a:ext cx="264320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핀란드 개관</a:t>
            </a:r>
            <a:endParaRPr lang="ko-KR" altLang="en-US" sz="2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" name="그림 10" descr="심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6682" y="99550"/>
            <a:ext cx="642910" cy="313212"/>
          </a:xfrm>
          <a:prstGeom prst="rect">
            <a:avLst/>
          </a:prstGeom>
        </p:spPr>
      </p:pic>
      <p:pic>
        <p:nvPicPr>
          <p:cNvPr id="13" name="그림 12" descr="13949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36" y="1034292"/>
            <a:ext cx="1982769" cy="1214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직사각형 14"/>
          <p:cNvSpPr/>
          <p:nvPr/>
        </p:nvSpPr>
        <p:spPr>
          <a:xfrm>
            <a:off x="428596" y="1142984"/>
            <a:ext cx="4500594" cy="5214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Republic of Finland 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12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Suomi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: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호수의 나라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위치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북유럽 발트해 연안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면적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33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만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8145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㎢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인구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약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524</a:t>
            </a:r>
            <a:r>
              <a:rPr lang="ko-KR" altLang="en-US" sz="16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만명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(’08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 기준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한국의 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1/10)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수도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헬싱키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(Helsinki)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인종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핀란드인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(93%)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스웨덴인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(6%)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연평균기온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5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℃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국내총생산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2,376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억불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(1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인당 국내총생산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: 34,004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불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무역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수입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628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억불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(’09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수출 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607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억불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(’09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국가경쟁력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위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세계경제포럼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‘03~’05)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교육경쟁력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위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국제경영개발원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’04~’06)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반부패지수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16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위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국제투명성기구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‘09)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>
              <a:lnSpc>
                <a:spcPct val="16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산타클로스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자일리톨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사우나</a:t>
            </a:r>
            <a:r>
              <a:rPr lang="en-US" altLang="ko-KR" sz="16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노키아</a:t>
            </a:r>
            <a:endParaRPr lang="en-US" altLang="ko-KR" sz="16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4943258" y="3429000"/>
            <a:ext cx="3923698" cy="2928958"/>
            <a:chOff x="4943258" y="3429000"/>
            <a:chExt cx="3923698" cy="292895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 descr="C:\Users\sub\Desktop\oulu\핀란드 지도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43258" y="3429000"/>
              <a:ext cx="3923698" cy="2928958"/>
            </a:xfrm>
            <a:prstGeom prst="rect">
              <a:avLst/>
            </a:prstGeom>
            <a:noFill/>
          </p:spPr>
        </p:pic>
        <p:sp>
          <p:nvSpPr>
            <p:cNvPr id="17" name="직사각형 16"/>
            <p:cNvSpPr/>
            <p:nvPr/>
          </p:nvSpPr>
          <p:spPr>
            <a:xfrm>
              <a:off x="7786710" y="4429132"/>
              <a:ext cx="50006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solidFill>
                    <a:schemeClr val="tx1"/>
                  </a:solidFill>
                </a:rPr>
                <a:t>러시아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715140" y="4071942"/>
              <a:ext cx="50006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smtClean="0">
                  <a:solidFill>
                    <a:schemeClr val="tx1"/>
                  </a:solidFill>
                </a:rPr>
                <a:t>스웨덴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946546" y="4597646"/>
              <a:ext cx="714380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smtClean="0">
                  <a:solidFill>
                    <a:schemeClr val="tx1"/>
                  </a:solidFill>
                </a:rPr>
                <a:t>에스토니아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929322" y="4929198"/>
              <a:ext cx="50006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solidFill>
                    <a:schemeClr val="tx1"/>
                  </a:solidFill>
                </a:rPr>
                <a:t>영국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357950" y="3714752"/>
              <a:ext cx="642942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smtClean="0">
                  <a:solidFill>
                    <a:schemeClr val="tx1"/>
                  </a:solidFill>
                </a:rPr>
                <a:t>노르웨이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6429388" y="5072074"/>
              <a:ext cx="50006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smtClean="0">
                  <a:solidFill>
                    <a:schemeClr val="tx1"/>
                  </a:solidFill>
                </a:rPr>
                <a:t>독일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143636" y="5357826"/>
              <a:ext cx="50006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smtClean="0">
                  <a:solidFill>
                    <a:schemeClr val="tx1"/>
                  </a:solidFill>
                </a:rPr>
                <a:t>프랑스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500826" y="5572140"/>
              <a:ext cx="642942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smtClean="0">
                  <a:solidFill>
                    <a:schemeClr val="tx1"/>
                  </a:solidFill>
                </a:rPr>
                <a:t>이탈리아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072330" y="4224342"/>
              <a:ext cx="50006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solidFill>
                    <a:schemeClr val="tx1"/>
                  </a:solidFill>
                </a:rPr>
                <a:t>핀란드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8" name="Picture 4" descr="C:\Users\sub\Desktop\oulu\산타마을.jpg"/>
          <p:cNvPicPr>
            <a:picLocks noChangeAspect="1" noChangeArrowheads="1"/>
          </p:cNvPicPr>
          <p:nvPr/>
        </p:nvPicPr>
        <p:blipFill>
          <a:blip r:embed="rId5" cstate="print"/>
          <a:srcRect b="11382"/>
          <a:stretch>
            <a:fillRect/>
          </a:stretch>
        </p:blipFill>
        <p:spPr bwMode="auto">
          <a:xfrm>
            <a:off x="7036021" y="1045908"/>
            <a:ext cx="1830806" cy="12028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Users\sub\Desktop\oulu\핀란드 호수.jpg"/>
          <p:cNvPicPr>
            <a:picLocks noChangeAspect="1" noChangeArrowheads="1"/>
          </p:cNvPicPr>
          <p:nvPr/>
        </p:nvPicPr>
        <p:blipFill>
          <a:blip r:embed="rId6" cstate="print"/>
          <a:srcRect t="19843"/>
          <a:stretch>
            <a:fillRect/>
          </a:stretch>
        </p:blipFill>
        <p:spPr bwMode="auto">
          <a:xfrm>
            <a:off x="4937736" y="2362906"/>
            <a:ext cx="1980000" cy="9522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C:\Users\sub\Desktop\oulu\자작나무.jpg"/>
          <p:cNvPicPr>
            <a:picLocks noChangeAspect="1" noChangeArrowheads="1"/>
          </p:cNvPicPr>
          <p:nvPr/>
        </p:nvPicPr>
        <p:blipFill>
          <a:blip r:embed="rId7"/>
          <a:srcRect r="18136"/>
          <a:stretch>
            <a:fillRect/>
          </a:stretch>
        </p:blipFill>
        <p:spPr bwMode="auto">
          <a:xfrm>
            <a:off x="7035076" y="2362907"/>
            <a:ext cx="1831750" cy="95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직사각형 27"/>
          <p:cNvSpPr/>
          <p:nvPr/>
        </p:nvSpPr>
        <p:spPr>
          <a:xfrm>
            <a:off x="0" y="6500834"/>
            <a:ext cx="9144000" cy="371234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20308901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장우식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 20665152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장민주  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20809549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이원진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kaup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14023" t="6000" r="15025" b="10498"/>
          <a:stretch>
            <a:fillRect/>
          </a:stretch>
        </p:blipFill>
        <p:spPr bwMode="auto">
          <a:xfrm>
            <a:off x="6840924" y="1020270"/>
            <a:ext cx="20161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모서리가 둥근 직사각형 11"/>
          <p:cNvSpPr/>
          <p:nvPr/>
        </p:nvSpPr>
        <p:spPr>
          <a:xfrm>
            <a:off x="-685178" y="43278"/>
            <a:ext cx="4042732" cy="943860"/>
          </a:xfrm>
          <a:prstGeom prst="roundRect">
            <a:avLst>
              <a:gd name="adj" fmla="val 49487"/>
            </a:avLst>
          </a:prstGeom>
          <a:solidFill>
            <a:schemeClr val="bg1"/>
          </a:solidFill>
          <a:ln w="635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-571536" y="-10798"/>
            <a:ext cx="10031652" cy="500066"/>
          </a:xfrm>
          <a:prstGeom prst="roundRect">
            <a:avLst>
              <a:gd name="adj" fmla="val 49487"/>
            </a:avLst>
          </a:prstGeom>
          <a:solidFill>
            <a:srgbClr val="FFC611"/>
          </a:solidFill>
          <a:ln w="635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500834"/>
            <a:ext cx="9144000" cy="371234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20308901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장우식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 20665152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장민주  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20809549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이원진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270"/>
            <a:ext cx="50439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Ⅰ. City of Oulu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8596" y="471906"/>
            <a:ext cx="264320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000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오울루</a:t>
            </a:r>
            <a:endParaRPr lang="ko-KR" altLang="en-US" sz="2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" name="그림 10" descr="심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6682" y="99550"/>
            <a:ext cx="642910" cy="31321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28596" y="1142984"/>
            <a:ext cx="6143668" cy="5072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Oulu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넘치는</a:t>
            </a:r>
            <a:r>
              <a:rPr lang="en-US" altLang="ko-KR" sz="1200" dirty="0" smtClean="0">
                <a:solidFill>
                  <a:schemeClr val="tx1"/>
                </a:solidFill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</a:rPr>
              <a:t>물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</a:rPr>
              <a:t> 위치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핀란드 노던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오스트로보트니아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</a:rPr>
              <a:t>(Northern </a:t>
            </a:r>
            <a:r>
              <a:rPr lang="en-US" altLang="ko-KR" sz="1200" dirty="0" err="1" smtClean="0">
                <a:solidFill>
                  <a:schemeClr val="tx1"/>
                </a:solidFill>
              </a:rPr>
              <a:t>Ostrobothnia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         </a:t>
            </a:r>
            <a:r>
              <a:rPr lang="ko-KR" altLang="en-US" sz="1600" dirty="0" smtClean="0">
                <a:solidFill>
                  <a:schemeClr val="tx1"/>
                </a:solidFill>
              </a:rPr>
              <a:t>수도 헬싱키에서 북쪽으로 </a:t>
            </a:r>
            <a:r>
              <a:rPr lang="en-US" altLang="ko-KR" sz="1600" dirty="0" smtClean="0">
                <a:solidFill>
                  <a:schemeClr val="tx1"/>
                </a:solidFill>
              </a:rPr>
              <a:t>515km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경위도 </a:t>
            </a:r>
            <a:r>
              <a:rPr lang="en-US" altLang="ko-KR" sz="1600" dirty="0" smtClean="0">
                <a:solidFill>
                  <a:schemeClr val="tx1"/>
                </a:solidFill>
              </a:rPr>
              <a:t>: </a:t>
            </a:r>
            <a:r>
              <a:rPr lang="ko-KR" altLang="en-US" sz="1600" dirty="0" smtClean="0">
                <a:solidFill>
                  <a:schemeClr val="tx1"/>
                </a:solidFill>
              </a:rPr>
              <a:t>동경 </a:t>
            </a:r>
            <a:r>
              <a:rPr lang="en-US" altLang="ko-KR" sz="1600" dirty="0" smtClean="0">
                <a:solidFill>
                  <a:schemeClr val="tx1"/>
                </a:solidFill>
              </a:rPr>
              <a:t>25º28’ </a:t>
            </a:r>
            <a:r>
              <a:rPr lang="ko-KR" altLang="en-US" sz="1600" dirty="0" smtClean="0">
                <a:solidFill>
                  <a:schemeClr val="tx1"/>
                </a:solidFill>
              </a:rPr>
              <a:t>북위 </a:t>
            </a:r>
            <a:r>
              <a:rPr lang="en-US" altLang="ko-KR" sz="1600" dirty="0" smtClean="0">
                <a:solidFill>
                  <a:schemeClr val="tx1"/>
                </a:solidFill>
              </a:rPr>
              <a:t>65º01’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</a:rPr>
              <a:t> 면적 </a:t>
            </a:r>
            <a:r>
              <a:rPr lang="en-US" altLang="ko-KR" sz="1600" dirty="0" smtClean="0">
                <a:solidFill>
                  <a:schemeClr val="tx1"/>
                </a:solidFill>
              </a:rPr>
              <a:t>: 1,511.3</a:t>
            </a:r>
            <a:r>
              <a:rPr lang="ko-KR" altLang="en-US" sz="1600" dirty="0" smtClean="0">
                <a:solidFill>
                  <a:schemeClr val="tx1"/>
                </a:solidFill>
              </a:rPr>
              <a:t>㎢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</a:rPr>
              <a:t> 인구 </a:t>
            </a:r>
            <a:r>
              <a:rPr lang="en-US" altLang="ko-KR" sz="1600" dirty="0" smtClean="0">
                <a:solidFill>
                  <a:schemeClr val="tx1"/>
                </a:solidFill>
              </a:rPr>
              <a:t>: 139,133</a:t>
            </a:r>
            <a:r>
              <a:rPr lang="ko-KR" altLang="en-US" sz="1600" dirty="0" smtClean="0">
                <a:solidFill>
                  <a:schemeClr val="tx1"/>
                </a:solidFill>
              </a:rPr>
              <a:t>명</a:t>
            </a:r>
            <a:r>
              <a:rPr lang="en-US" altLang="ko-KR" sz="1200" dirty="0" smtClean="0">
                <a:solidFill>
                  <a:schemeClr val="tx1"/>
                </a:solidFill>
              </a:rPr>
              <a:t>(’09</a:t>
            </a:r>
            <a:r>
              <a:rPr lang="ko-KR" altLang="en-US" sz="1200" dirty="0" smtClean="0">
                <a:solidFill>
                  <a:schemeClr val="tx1"/>
                </a:solidFill>
              </a:rPr>
              <a:t>년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핀란드에서 </a:t>
            </a:r>
            <a:r>
              <a:rPr lang="en-US" altLang="ko-KR" sz="1200" dirty="0" smtClean="0">
                <a:solidFill>
                  <a:schemeClr val="tx1"/>
                </a:solidFill>
              </a:rPr>
              <a:t>6</a:t>
            </a:r>
            <a:r>
              <a:rPr lang="ko-KR" altLang="en-US" sz="1200" dirty="0" smtClean="0">
                <a:solidFill>
                  <a:schemeClr val="tx1"/>
                </a:solidFill>
              </a:rPr>
              <a:t>번째 큰 도시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1605</a:t>
            </a:r>
            <a:r>
              <a:rPr lang="ko-KR" altLang="en-US" sz="1600" dirty="0" smtClean="0">
                <a:solidFill>
                  <a:schemeClr val="tx1"/>
                </a:solidFill>
              </a:rPr>
              <a:t>년 스웨덴 왕 칼 </a:t>
            </a:r>
            <a:r>
              <a:rPr lang="en-US" altLang="ko-KR" sz="1600" dirty="0" smtClean="0">
                <a:solidFill>
                  <a:schemeClr val="tx1"/>
                </a:solidFill>
              </a:rPr>
              <a:t>9</a:t>
            </a:r>
            <a:r>
              <a:rPr lang="ko-KR" altLang="en-US" sz="1600" dirty="0" smtClean="0">
                <a:solidFill>
                  <a:schemeClr val="tx1"/>
                </a:solidFill>
              </a:rPr>
              <a:t>세에 의해 조성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</a:rPr>
              <a:t> 현재 정보통신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의료생명공학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분야 특화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핀란드 국내총생산의 </a:t>
            </a:r>
            <a:r>
              <a:rPr lang="en-US" altLang="ko-KR" sz="1600" dirty="0" smtClean="0">
                <a:solidFill>
                  <a:schemeClr val="tx1"/>
                </a:solidFill>
              </a:rPr>
              <a:t>4%, R&amp;D</a:t>
            </a:r>
            <a:r>
              <a:rPr lang="ko-KR" altLang="en-US" sz="1600" dirty="0" smtClean="0">
                <a:solidFill>
                  <a:schemeClr val="tx1"/>
                </a:solidFill>
              </a:rPr>
              <a:t>투자의 </a:t>
            </a:r>
            <a:r>
              <a:rPr lang="en-US" altLang="ko-KR" sz="1600" dirty="0" smtClean="0">
                <a:solidFill>
                  <a:schemeClr val="tx1"/>
                </a:solidFill>
              </a:rPr>
              <a:t>30%,</a:t>
            </a:r>
          </a:p>
          <a:p>
            <a:pPr>
              <a:lnSpc>
                <a:spcPct val="17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</a:t>
            </a:r>
            <a:r>
              <a:rPr lang="ko-KR" altLang="en-US" sz="1600" dirty="0" smtClean="0">
                <a:solidFill>
                  <a:schemeClr val="tx1"/>
                </a:solidFill>
              </a:rPr>
              <a:t>수출의 </a:t>
            </a:r>
            <a:r>
              <a:rPr lang="en-US" altLang="ko-KR" sz="1600" dirty="0" smtClean="0">
                <a:solidFill>
                  <a:schemeClr val="tx1"/>
                </a:solidFill>
              </a:rPr>
              <a:t>20%</a:t>
            </a:r>
            <a:r>
              <a:rPr lang="ko-KR" altLang="en-US" sz="1600" dirty="0" smtClean="0">
                <a:solidFill>
                  <a:schemeClr val="tx1"/>
                </a:solidFill>
              </a:rPr>
              <a:t>를 담당하고 있음</a:t>
            </a:r>
            <a:r>
              <a:rPr lang="en-US" altLang="ko-KR" sz="160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Nokia, Hp, IBM </a:t>
            </a:r>
            <a:r>
              <a:rPr lang="ko-KR" altLang="en-US" sz="1600" dirty="0" smtClean="0">
                <a:solidFill>
                  <a:schemeClr val="tx1"/>
                </a:solidFill>
              </a:rPr>
              <a:t>등이 입주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핀란드에서 인구성장률이 가장 높은 곳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pic>
        <p:nvPicPr>
          <p:cNvPr id="19461" name="Picture 5" descr="C:\Users\sub\Desktop\oulu\Oulu2_finlan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5072074"/>
            <a:ext cx="2017356" cy="11991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그룹 15"/>
          <p:cNvGrpSpPr/>
          <p:nvPr/>
        </p:nvGrpSpPr>
        <p:grpSpPr>
          <a:xfrm>
            <a:off x="6849223" y="2714620"/>
            <a:ext cx="2020864" cy="3560285"/>
            <a:chOff x="6849223" y="2714620"/>
            <a:chExt cx="2020864" cy="3560285"/>
          </a:xfrm>
        </p:grpSpPr>
        <p:pic>
          <p:nvPicPr>
            <p:cNvPr id="19458" name="Picture 2" descr="C:\Users\sub\Desktop\oulu\340px-Finland_location_map_svg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49223" y="2714620"/>
              <a:ext cx="2020864" cy="356028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" name="타원 27"/>
            <p:cNvSpPr/>
            <p:nvPr/>
          </p:nvSpPr>
          <p:spPr>
            <a:xfrm>
              <a:off x="7715272" y="600076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/>
            <p:cNvSpPr/>
            <p:nvPr/>
          </p:nvSpPr>
          <p:spPr>
            <a:xfrm>
              <a:off x="7807850" y="4429132"/>
              <a:ext cx="71438" cy="714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820894" y="4349148"/>
              <a:ext cx="50006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err="1" smtClean="0">
                  <a:solidFill>
                    <a:schemeClr val="tx1"/>
                  </a:solidFill>
                </a:rPr>
                <a:t>오울루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7715272" y="5917714"/>
              <a:ext cx="500066" cy="2143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800" dirty="0" smtClean="0">
                  <a:solidFill>
                    <a:schemeClr val="tx1"/>
                  </a:solidFill>
                </a:rPr>
                <a:t>헬싱키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1506" name="Picture 2" descr="C:\Users\sub\Desktop\oulu\oulu_img2.jpg"/>
          <p:cNvPicPr>
            <a:picLocks noChangeAspect="1" noChangeArrowheads="1"/>
          </p:cNvPicPr>
          <p:nvPr/>
        </p:nvPicPr>
        <p:blipFill>
          <a:blip r:embed="rId6"/>
          <a:srcRect l="51905" t="3244" r="774" b="23759"/>
          <a:stretch>
            <a:fillRect/>
          </a:stretch>
        </p:blipFill>
        <p:spPr bwMode="auto">
          <a:xfrm>
            <a:off x="4709139" y="3689115"/>
            <a:ext cx="2016000" cy="12932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:\Users\sub\Desktop\oulu\MarketSquare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2285992"/>
            <a:ext cx="2016000" cy="13136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차트 41"/>
          <p:cNvGraphicFramePr/>
          <p:nvPr/>
        </p:nvGraphicFramePr>
        <p:xfrm>
          <a:off x="4714876" y="1214422"/>
          <a:ext cx="4143404" cy="535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모서리가 둥근 직사각형 11"/>
          <p:cNvSpPr/>
          <p:nvPr/>
        </p:nvSpPr>
        <p:spPr>
          <a:xfrm>
            <a:off x="-685178" y="43278"/>
            <a:ext cx="4042732" cy="943860"/>
          </a:xfrm>
          <a:prstGeom prst="roundRect">
            <a:avLst>
              <a:gd name="adj" fmla="val 49487"/>
            </a:avLst>
          </a:prstGeom>
          <a:solidFill>
            <a:schemeClr val="bg1"/>
          </a:solidFill>
          <a:ln w="635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-571536" y="-10798"/>
            <a:ext cx="10031652" cy="500066"/>
          </a:xfrm>
          <a:prstGeom prst="roundRect">
            <a:avLst>
              <a:gd name="adj" fmla="val 49487"/>
            </a:avLst>
          </a:prstGeom>
          <a:solidFill>
            <a:srgbClr val="FFC611"/>
          </a:solidFill>
          <a:ln w="635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500834"/>
            <a:ext cx="9144000" cy="371234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20308901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장우식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 20665152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장민주  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20809549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이원진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270"/>
            <a:ext cx="50439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Ⅱ. Oulu Cluster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8596" y="471906"/>
            <a:ext cx="264320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역  사</a:t>
            </a:r>
            <a:endParaRPr lang="ko-KR" altLang="en-US" sz="2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" name="그림 10" descr="심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6682" y="99550"/>
            <a:ext cx="642910" cy="31321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28596" y="1000108"/>
            <a:ext cx="4786346" cy="5143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1958</a:t>
            </a:r>
            <a:r>
              <a:rPr lang="ko-KR" altLang="en-US" sz="1600" dirty="0" smtClean="0">
                <a:solidFill>
                  <a:schemeClr val="tx1"/>
                </a:solidFill>
              </a:rPr>
              <a:t>년 </a:t>
            </a:r>
            <a:r>
              <a:rPr lang="en-US" altLang="ko-KR" sz="1600" dirty="0" smtClean="0">
                <a:solidFill>
                  <a:schemeClr val="tx1"/>
                </a:solidFill>
              </a:rPr>
              <a:t>Oulu University </a:t>
            </a:r>
            <a:r>
              <a:rPr lang="ko-KR" altLang="en-US" sz="1600" dirty="0" smtClean="0">
                <a:solidFill>
                  <a:schemeClr val="tx1"/>
                </a:solidFill>
              </a:rPr>
              <a:t>설립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1973</a:t>
            </a:r>
            <a:r>
              <a:rPr lang="ko-KR" altLang="en-US" sz="1600" dirty="0" smtClean="0">
                <a:solidFill>
                  <a:schemeClr val="tx1"/>
                </a:solidFill>
              </a:rPr>
              <a:t>년 </a:t>
            </a:r>
            <a:r>
              <a:rPr lang="en-US" altLang="ko-KR" sz="1600" dirty="0" smtClean="0">
                <a:solidFill>
                  <a:schemeClr val="tx1"/>
                </a:solidFill>
              </a:rPr>
              <a:t>Nokia R&amp;D Center </a:t>
            </a:r>
            <a:r>
              <a:rPr lang="ko-KR" altLang="en-US" sz="1600" dirty="0" smtClean="0">
                <a:solidFill>
                  <a:schemeClr val="tx1"/>
                </a:solidFill>
              </a:rPr>
              <a:t>입주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1974</a:t>
            </a:r>
            <a:r>
              <a:rPr lang="ko-KR" altLang="en-US" sz="1600" dirty="0" smtClean="0">
                <a:solidFill>
                  <a:schemeClr val="tx1"/>
                </a:solidFill>
              </a:rPr>
              <a:t>년 핀란드 국립기술센터</a:t>
            </a:r>
            <a:r>
              <a:rPr lang="en-US" altLang="ko-KR" sz="1600" dirty="0" smtClean="0">
                <a:solidFill>
                  <a:schemeClr val="tx1"/>
                </a:solidFill>
              </a:rPr>
              <a:t>(VVT) </a:t>
            </a:r>
            <a:r>
              <a:rPr lang="ko-KR" altLang="en-US" sz="1600" dirty="0" smtClean="0">
                <a:solidFill>
                  <a:schemeClr val="tx1"/>
                </a:solidFill>
              </a:rPr>
              <a:t>입주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1982</a:t>
            </a:r>
            <a:r>
              <a:rPr lang="ko-KR" altLang="en-US" sz="1600" dirty="0" smtClean="0">
                <a:solidFill>
                  <a:schemeClr val="tx1"/>
                </a:solidFill>
              </a:rPr>
              <a:t>년 </a:t>
            </a:r>
            <a:r>
              <a:rPr lang="en-US" altLang="ko-KR" sz="1600" dirty="0" smtClean="0">
                <a:solidFill>
                  <a:schemeClr val="tx1"/>
                </a:solidFill>
              </a:rPr>
              <a:t>Oulu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Technopolis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설립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1993</a:t>
            </a:r>
            <a:r>
              <a:rPr lang="ko-KR" altLang="en-US" sz="1600" dirty="0" smtClean="0">
                <a:solidFill>
                  <a:schemeClr val="tx1"/>
                </a:solidFill>
              </a:rPr>
              <a:t>년 핀란드 정부 클러스터정책 도입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1994</a:t>
            </a:r>
            <a:r>
              <a:rPr lang="ko-KR" altLang="en-US" sz="1600" dirty="0" smtClean="0">
                <a:solidFill>
                  <a:schemeClr val="tx1"/>
                </a:solidFill>
              </a:rPr>
              <a:t>년 </a:t>
            </a:r>
            <a:r>
              <a:rPr lang="en-US" altLang="ko-KR" sz="1600" dirty="0" smtClean="0">
                <a:solidFill>
                  <a:schemeClr val="tx1"/>
                </a:solidFill>
              </a:rPr>
              <a:t>Oulu </a:t>
            </a:r>
            <a:r>
              <a:rPr lang="ko-KR" altLang="en-US" sz="1600" dirty="0" smtClean="0">
                <a:solidFill>
                  <a:schemeClr val="tx1"/>
                </a:solidFill>
              </a:rPr>
              <a:t>지역전문가센터 프로그램 도입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1998</a:t>
            </a:r>
            <a:r>
              <a:rPr lang="ko-KR" altLang="en-US" sz="1600" dirty="0" smtClean="0">
                <a:solidFill>
                  <a:schemeClr val="tx1"/>
                </a:solidFill>
              </a:rPr>
              <a:t>년 </a:t>
            </a:r>
            <a:r>
              <a:rPr lang="en-US" altLang="ko-KR" sz="1600" dirty="0" smtClean="0">
                <a:solidFill>
                  <a:schemeClr val="tx1"/>
                </a:solidFill>
              </a:rPr>
              <a:t>Nokia </a:t>
            </a:r>
            <a:r>
              <a:rPr lang="ko-KR" altLang="en-US" sz="1600" dirty="0" smtClean="0">
                <a:solidFill>
                  <a:schemeClr val="tx1"/>
                </a:solidFill>
              </a:rPr>
              <a:t>확장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2004</a:t>
            </a:r>
            <a:r>
              <a:rPr lang="ko-KR" altLang="en-US" sz="1600" dirty="0" smtClean="0">
                <a:solidFill>
                  <a:schemeClr val="tx1"/>
                </a:solidFill>
              </a:rPr>
              <a:t>년 현재 총 </a:t>
            </a:r>
            <a:r>
              <a:rPr lang="en-US" altLang="ko-KR" sz="1600" dirty="0" smtClean="0">
                <a:solidFill>
                  <a:schemeClr val="tx1"/>
                </a:solidFill>
              </a:rPr>
              <a:t>234</a:t>
            </a:r>
            <a:r>
              <a:rPr lang="ko-KR" altLang="en-US" sz="1600" dirty="0" smtClean="0">
                <a:solidFill>
                  <a:schemeClr val="tx1"/>
                </a:solidFill>
              </a:rPr>
              <a:t>개 기업 입주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5240580" y="5929330"/>
            <a:ext cx="64294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1958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6000760" y="5929330"/>
            <a:ext cx="64294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1973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429388" y="5929330"/>
            <a:ext cx="64294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1974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6929454" y="5929330"/>
            <a:ext cx="64294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1982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7358082" y="5929330"/>
            <a:ext cx="64294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1993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7715272" y="5929330"/>
            <a:ext cx="64294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1998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8072462" y="5929330"/>
            <a:ext cx="64294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2004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3" name="자유형 52"/>
          <p:cNvSpPr/>
          <p:nvPr/>
        </p:nvSpPr>
        <p:spPr>
          <a:xfrm>
            <a:off x="5220174" y="1451361"/>
            <a:ext cx="3495230" cy="4192217"/>
          </a:xfrm>
          <a:custGeom>
            <a:avLst/>
            <a:gdLst>
              <a:gd name="connsiteX0" fmla="*/ 0 w 3495230"/>
              <a:gd name="connsiteY0" fmla="*/ 2701895 h 2701895"/>
              <a:gd name="connsiteX1" fmla="*/ 2068083 w 3495230"/>
              <a:gd name="connsiteY1" fmla="*/ 2112235 h 2701895"/>
              <a:gd name="connsiteX2" fmla="*/ 2973937 w 3495230"/>
              <a:gd name="connsiteY2" fmla="*/ 351802 h 2701895"/>
              <a:gd name="connsiteX3" fmla="*/ 3495230 w 3495230"/>
              <a:gd name="connsiteY3" fmla="*/ 1424 h 270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5230" h="2701895">
                <a:moveTo>
                  <a:pt x="0" y="2701895"/>
                </a:moveTo>
                <a:cubicBezTo>
                  <a:pt x="786213" y="2602906"/>
                  <a:pt x="1572427" y="2503917"/>
                  <a:pt x="2068083" y="2112235"/>
                </a:cubicBezTo>
                <a:cubicBezTo>
                  <a:pt x="2563739" y="1720553"/>
                  <a:pt x="2736079" y="703604"/>
                  <a:pt x="2973937" y="351802"/>
                </a:cubicBezTo>
                <a:cubicBezTo>
                  <a:pt x="3211795" y="0"/>
                  <a:pt x="3394105" y="51274"/>
                  <a:pt x="3495230" y="1424"/>
                </a:cubicBezTo>
              </a:path>
            </a:pathLst>
          </a:custGeom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/>
          <p:cNvSpPr/>
          <p:nvPr/>
        </p:nvSpPr>
        <p:spPr>
          <a:xfrm>
            <a:off x="5179222" y="5143512"/>
            <a:ext cx="83344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Oulu</a:t>
            </a:r>
          </a:p>
          <a:p>
            <a:pPr algn="ctr"/>
            <a:r>
              <a:rPr lang="en-US" altLang="ko-KR" sz="1000" dirty="0" err="1" smtClean="0">
                <a:solidFill>
                  <a:schemeClr val="tx1"/>
                </a:solidFill>
              </a:rPr>
              <a:t>Uninersity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953134" y="5020798"/>
            <a:ext cx="83344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Nokia R&amp;D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6357950" y="4786322"/>
            <a:ext cx="83344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VVT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6786578" y="4357694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Oulu </a:t>
            </a:r>
            <a:r>
              <a:rPr lang="en-US" altLang="ko-KR" sz="1000" dirty="0" err="1" smtClean="0">
                <a:solidFill>
                  <a:schemeClr val="tx1"/>
                </a:solidFill>
              </a:rPr>
              <a:t>Technopolis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7215206" y="3643314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클러스터 정책 도입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7572396" y="2643182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Nokia </a:t>
            </a:r>
            <a:r>
              <a:rPr lang="ko-KR" altLang="en-US" sz="1000" dirty="0" smtClean="0">
                <a:solidFill>
                  <a:schemeClr val="tx1"/>
                </a:solidFill>
              </a:rPr>
              <a:t>확장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7929586" y="1500174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현재 </a:t>
            </a:r>
            <a:r>
              <a:rPr lang="en-US" altLang="ko-KR" sz="1000" dirty="0" smtClean="0">
                <a:solidFill>
                  <a:schemeClr val="tx1"/>
                </a:solidFill>
              </a:rPr>
              <a:t>234</a:t>
            </a:r>
            <a:r>
              <a:rPr lang="ko-KR" altLang="en-US" sz="1000" dirty="0" smtClean="0">
                <a:solidFill>
                  <a:schemeClr val="tx1"/>
                </a:solidFill>
              </a:rPr>
              <a:t>개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기업 입주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4537816" y="1000108"/>
            <a:ext cx="85725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err="1" smtClean="0">
                <a:solidFill>
                  <a:schemeClr val="tx1"/>
                </a:solidFill>
              </a:rPr>
              <a:t>입주기업수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pic>
        <p:nvPicPr>
          <p:cNvPr id="63" name="그림 62" descr="logo_nokia_115_40_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285992"/>
            <a:ext cx="1151938" cy="4006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그림 63" descr="logoe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449886"/>
            <a:ext cx="714380" cy="1050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그림 64" descr="심볼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72" y="5274221"/>
            <a:ext cx="904791" cy="4407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-685178" y="43278"/>
            <a:ext cx="4042732" cy="943860"/>
          </a:xfrm>
          <a:prstGeom prst="roundRect">
            <a:avLst>
              <a:gd name="adj" fmla="val 49487"/>
            </a:avLst>
          </a:prstGeom>
          <a:solidFill>
            <a:schemeClr val="bg1"/>
          </a:solidFill>
          <a:ln w="635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-571536" y="-10798"/>
            <a:ext cx="10031652" cy="500066"/>
          </a:xfrm>
          <a:prstGeom prst="roundRect">
            <a:avLst>
              <a:gd name="adj" fmla="val 49487"/>
            </a:avLst>
          </a:prstGeom>
          <a:solidFill>
            <a:srgbClr val="FFC611"/>
          </a:solidFill>
          <a:ln w="635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500834"/>
            <a:ext cx="9144000" cy="371234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20308901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장우식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 20665152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장민주  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20809549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이원진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270"/>
            <a:ext cx="50439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Ⅱ. Oulu Cluster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8596" y="471906"/>
            <a:ext cx="264320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현   황</a:t>
            </a:r>
            <a:endParaRPr lang="ko-KR" altLang="en-US" sz="2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" name="그림 10" descr="심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6682" y="99550"/>
            <a:ext cx="642910" cy="313212"/>
          </a:xfrm>
          <a:prstGeom prst="rect">
            <a:avLst/>
          </a:prstGeom>
        </p:spPr>
      </p:pic>
      <p:sp>
        <p:nvSpPr>
          <p:cNvPr id="28" name="모서리가 둥근 직사각형 27"/>
          <p:cNvSpPr/>
          <p:nvPr/>
        </p:nvSpPr>
        <p:spPr>
          <a:xfrm>
            <a:off x="3214678" y="1428736"/>
            <a:ext cx="2714644" cy="4857784"/>
          </a:xfrm>
          <a:prstGeom prst="roundRect">
            <a:avLst>
              <a:gd name="adj" fmla="val 5335"/>
            </a:avLst>
          </a:prstGeom>
          <a:solidFill>
            <a:schemeClr val="accent3">
              <a:lumMod val="40000"/>
              <a:lumOff val="60000"/>
            </a:schemeClr>
          </a:solidFill>
          <a:ln w="508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schemeClr val="tx1"/>
                </a:solidFill>
              </a:rPr>
              <a:t> 의료생명공학분야 특화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 Oulu </a:t>
            </a:r>
            <a:r>
              <a:rPr lang="ko-KR" altLang="en-US" sz="1400" dirty="0" smtClean="0">
                <a:solidFill>
                  <a:schemeClr val="tx1"/>
                </a:solidFill>
              </a:rPr>
              <a:t>대학 미생물학연구소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  Oulu </a:t>
            </a:r>
            <a:r>
              <a:rPr lang="ko-KR" altLang="en-US" sz="1400" dirty="0" smtClean="0">
                <a:solidFill>
                  <a:schemeClr val="tx1"/>
                </a:solidFill>
              </a:rPr>
              <a:t>대학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프로에넷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총 기업체 </a:t>
            </a:r>
            <a:r>
              <a:rPr lang="en-US" altLang="ko-KR" sz="1400" dirty="0" smtClean="0">
                <a:solidFill>
                  <a:schemeClr val="tx1"/>
                </a:solidFill>
              </a:rPr>
              <a:t>: 51</a:t>
            </a:r>
            <a:r>
              <a:rPr lang="ko-KR" altLang="en-US" sz="1400" dirty="0" smtClean="0">
                <a:solidFill>
                  <a:schemeClr val="tx1"/>
                </a:solidFill>
              </a:rPr>
              <a:t>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</a:rPr>
              <a:t>서비스업체 </a:t>
            </a:r>
            <a:r>
              <a:rPr lang="en-US" altLang="ko-KR" sz="1400" dirty="0" smtClean="0">
                <a:solidFill>
                  <a:schemeClr val="tx1"/>
                </a:solidFill>
              </a:rPr>
              <a:t>: 10</a:t>
            </a:r>
            <a:r>
              <a:rPr lang="ko-KR" altLang="en-US" sz="1400" dirty="0" smtClean="0">
                <a:solidFill>
                  <a:schemeClr val="tx1"/>
                </a:solidFill>
              </a:rPr>
              <a:t>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</a:rPr>
              <a:t>대학연구기관 </a:t>
            </a:r>
            <a:r>
              <a:rPr lang="en-US" altLang="ko-KR" sz="1400" dirty="0" smtClean="0">
                <a:solidFill>
                  <a:schemeClr val="tx1"/>
                </a:solidFill>
              </a:rPr>
              <a:t>: 2</a:t>
            </a:r>
            <a:r>
              <a:rPr lang="ko-KR" altLang="en-US" sz="1400" dirty="0" smtClean="0">
                <a:solidFill>
                  <a:schemeClr val="tx1"/>
                </a:solidFill>
              </a:rPr>
              <a:t>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190000"/>
              </a:lnSpc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schemeClr val="tx1"/>
                </a:solidFill>
              </a:rPr>
              <a:t> 핀란드 의료기구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</a:rPr>
              <a:t>의약품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19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</a:rPr>
              <a:t>처방실험기구 수출의 </a:t>
            </a:r>
            <a:r>
              <a:rPr lang="en-US" altLang="ko-KR" sz="1400" dirty="0" smtClean="0">
                <a:solidFill>
                  <a:schemeClr val="tx1"/>
                </a:solidFill>
              </a:rPr>
              <a:t>80%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571868" y="1240060"/>
            <a:ext cx="2000264" cy="3571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Medipolis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>
          <a:xfrm>
            <a:off x="285720" y="1428736"/>
            <a:ext cx="2714644" cy="4857784"/>
          </a:xfrm>
          <a:prstGeom prst="roundRect">
            <a:avLst>
              <a:gd name="adj" fmla="val 5335"/>
            </a:avLst>
          </a:prstGeom>
          <a:solidFill>
            <a:schemeClr val="accent1">
              <a:lumMod val="40000"/>
              <a:lumOff val="60000"/>
            </a:schemeClr>
          </a:solidFill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schemeClr val="tx1"/>
                </a:solidFill>
              </a:rPr>
              <a:t> 정보통신분야 특화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 Nokia, HP, IBM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 Oulu </a:t>
            </a:r>
            <a:r>
              <a:rPr lang="ko-KR" altLang="en-US" sz="1400" dirty="0" smtClean="0">
                <a:solidFill>
                  <a:schemeClr val="tx1"/>
                </a:solidFill>
              </a:rPr>
              <a:t>대학 무선통신센터</a:t>
            </a:r>
            <a:r>
              <a:rPr lang="en-US" altLang="ko-KR" sz="1400" dirty="0" smtClean="0">
                <a:solidFill>
                  <a:schemeClr val="tx1"/>
                </a:solidFill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sz="800" dirty="0" smtClean="0">
                <a:solidFill>
                  <a:schemeClr val="tx1"/>
                </a:solidFill>
              </a:rPr>
              <a:t>  </a:t>
            </a:r>
            <a:r>
              <a:rPr lang="en-US" altLang="ko-KR" sz="1400" dirty="0" smtClean="0">
                <a:solidFill>
                  <a:schemeClr val="tx1"/>
                </a:solidFill>
              </a:rPr>
              <a:t> Oulu </a:t>
            </a:r>
            <a:r>
              <a:rPr lang="ko-KR" altLang="en-US" sz="1400" dirty="0" smtClean="0">
                <a:solidFill>
                  <a:schemeClr val="tx1"/>
                </a:solidFill>
              </a:rPr>
              <a:t>대학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통신연구소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총 기업체 </a:t>
            </a:r>
            <a:r>
              <a:rPr lang="en-US" altLang="ko-KR" sz="1400" dirty="0" smtClean="0">
                <a:solidFill>
                  <a:schemeClr val="tx1"/>
                </a:solidFill>
              </a:rPr>
              <a:t>: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172</a:t>
            </a:r>
            <a:r>
              <a:rPr lang="ko-KR" altLang="en-US" sz="1400" dirty="0" smtClean="0">
                <a:solidFill>
                  <a:schemeClr val="tx1"/>
                </a:solidFill>
              </a:rPr>
              <a:t>개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</a:rPr>
              <a:t>서비스업체 </a:t>
            </a:r>
            <a:r>
              <a:rPr lang="en-US" altLang="ko-KR" sz="1400" dirty="0" smtClean="0">
                <a:solidFill>
                  <a:schemeClr val="tx1"/>
                </a:solidFill>
              </a:rPr>
              <a:t>: 10</a:t>
            </a:r>
            <a:r>
              <a:rPr lang="ko-KR" altLang="en-US" sz="1400" dirty="0" smtClean="0">
                <a:solidFill>
                  <a:schemeClr val="tx1"/>
                </a:solidFill>
              </a:rPr>
              <a:t>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</a:rPr>
              <a:t>외국기업 </a:t>
            </a:r>
            <a:r>
              <a:rPr lang="en-US" altLang="ko-KR" sz="1400" dirty="0" smtClean="0">
                <a:solidFill>
                  <a:schemeClr val="tx1"/>
                </a:solidFill>
              </a:rPr>
              <a:t>: 4</a:t>
            </a:r>
            <a:r>
              <a:rPr lang="ko-KR" altLang="en-US" sz="1400" dirty="0" smtClean="0">
                <a:solidFill>
                  <a:schemeClr val="tx1"/>
                </a:solidFill>
              </a:rPr>
              <a:t>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sz="1400" dirty="0" smtClean="0">
                <a:solidFill>
                  <a:schemeClr val="tx1"/>
                </a:solidFill>
              </a:rPr>
              <a:t>  </a:t>
            </a:r>
            <a:r>
              <a:rPr lang="ko-KR" altLang="en-US" sz="1400" dirty="0" smtClean="0">
                <a:solidFill>
                  <a:schemeClr val="tx1"/>
                </a:solidFill>
              </a:rPr>
              <a:t>대학연구기관 </a:t>
            </a:r>
            <a:r>
              <a:rPr lang="en-US" altLang="ko-KR" sz="1400" dirty="0" smtClean="0">
                <a:solidFill>
                  <a:schemeClr val="tx1"/>
                </a:solidFill>
              </a:rPr>
              <a:t>: 2</a:t>
            </a:r>
            <a:r>
              <a:rPr lang="ko-KR" altLang="en-US" sz="1400" dirty="0" smtClean="0">
                <a:solidFill>
                  <a:schemeClr val="tx1"/>
                </a:solidFill>
              </a:rPr>
              <a:t>개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642910" y="1240060"/>
            <a:ext cx="2000264" cy="3571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Technopolis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모서리가 둥근 직사각형 36"/>
          <p:cNvSpPr/>
          <p:nvPr/>
        </p:nvSpPr>
        <p:spPr>
          <a:xfrm>
            <a:off x="6143636" y="1428736"/>
            <a:ext cx="2714644" cy="4857784"/>
          </a:xfrm>
          <a:prstGeom prst="roundRect">
            <a:avLst>
              <a:gd name="adj" fmla="val 5335"/>
            </a:avLst>
          </a:prstGeom>
          <a:solidFill>
            <a:schemeClr val="accent6">
              <a:lumMod val="40000"/>
              <a:lumOff val="60000"/>
            </a:schemeClr>
          </a:solidFill>
          <a:ln w="508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ko-KR" altLang="en-US" sz="1400" dirty="0" smtClean="0">
                <a:solidFill>
                  <a:schemeClr val="tx1"/>
                </a:solidFill>
              </a:rPr>
              <a:t> 극소전자공학분야 특화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300" dirty="0" smtClean="0">
                <a:solidFill>
                  <a:schemeClr val="tx1"/>
                </a:solidFill>
              </a:rPr>
              <a:t>Oulu </a:t>
            </a:r>
            <a:r>
              <a:rPr lang="ko-KR" altLang="en-US" sz="1300" dirty="0" smtClean="0">
                <a:solidFill>
                  <a:schemeClr val="tx1"/>
                </a:solidFill>
              </a:rPr>
              <a:t>대학</a:t>
            </a:r>
            <a:r>
              <a:rPr lang="en-US" altLang="ko-KR" sz="1300" dirty="0" smtClean="0">
                <a:solidFill>
                  <a:schemeClr val="tx1"/>
                </a:solidFill>
              </a:rPr>
              <a:t> </a:t>
            </a:r>
            <a:r>
              <a:rPr lang="ko-KR" altLang="en-US" sz="1300" dirty="0" smtClean="0">
                <a:solidFill>
                  <a:schemeClr val="tx1"/>
                </a:solidFill>
              </a:rPr>
              <a:t>극소전자공학연구소</a:t>
            </a:r>
            <a:endParaRPr lang="en-US" altLang="ko-KR" sz="13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총 기업체 </a:t>
            </a:r>
            <a:r>
              <a:rPr lang="en-US" altLang="ko-KR" sz="1400" dirty="0" smtClean="0">
                <a:solidFill>
                  <a:schemeClr val="tx1"/>
                </a:solidFill>
              </a:rPr>
              <a:t>: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r>
              <a:rPr lang="en-US" altLang="ko-KR" sz="1400" dirty="0" smtClean="0">
                <a:solidFill>
                  <a:schemeClr val="tx1"/>
                </a:solidFill>
              </a:rPr>
              <a:t>14</a:t>
            </a:r>
            <a:r>
              <a:rPr lang="ko-KR" altLang="en-US" sz="1400" dirty="0" smtClean="0">
                <a:solidFill>
                  <a:schemeClr val="tx1"/>
                </a:solidFill>
              </a:rPr>
              <a:t>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서비스업체 </a:t>
            </a:r>
            <a:r>
              <a:rPr lang="en-US" altLang="ko-KR" sz="1400" dirty="0" smtClean="0">
                <a:solidFill>
                  <a:schemeClr val="tx1"/>
                </a:solidFill>
              </a:rPr>
              <a:t>: 1</a:t>
            </a:r>
            <a:r>
              <a:rPr lang="ko-KR" altLang="en-US" sz="1400" dirty="0" smtClean="0">
                <a:solidFill>
                  <a:schemeClr val="tx1"/>
                </a:solidFill>
              </a:rPr>
              <a:t>개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대학연구기관 </a:t>
            </a:r>
            <a:r>
              <a:rPr lang="en-US" altLang="ko-KR" sz="1400" dirty="0" smtClean="0">
                <a:solidFill>
                  <a:schemeClr val="tx1"/>
                </a:solidFill>
              </a:rPr>
              <a:t>: 1</a:t>
            </a:r>
            <a:r>
              <a:rPr lang="ko-KR" altLang="en-US" sz="1400" dirty="0" smtClean="0">
                <a:solidFill>
                  <a:schemeClr val="tx1"/>
                </a:solidFill>
              </a:rPr>
              <a:t>개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6500826" y="1240060"/>
            <a:ext cx="2000264" cy="3571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Micropolis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482" name="Picture 2" descr="C:\Users\sub\Desktop\oulu\kuvalinkki2_eng.jpg"/>
          <p:cNvPicPr>
            <a:picLocks noChangeAspect="1" noChangeArrowheads="1"/>
          </p:cNvPicPr>
          <p:nvPr/>
        </p:nvPicPr>
        <p:blipFill>
          <a:blip r:embed="rId3"/>
          <a:srcRect b="24999"/>
          <a:stretch>
            <a:fillRect/>
          </a:stretch>
        </p:blipFill>
        <p:spPr bwMode="auto">
          <a:xfrm>
            <a:off x="6357950" y="5143512"/>
            <a:ext cx="2324100" cy="10001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3" name="Picture 3" descr="C:\Users\sub\Desktop\oulu\2_1_Linnanmaa_toimitila1.jpg"/>
          <p:cNvPicPr>
            <a:picLocks noChangeAspect="1" noChangeArrowheads="1"/>
          </p:cNvPicPr>
          <p:nvPr/>
        </p:nvPicPr>
        <p:blipFill>
          <a:blip r:embed="rId4"/>
          <a:srcRect t="12572"/>
          <a:stretch>
            <a:fillRect/>
          </a:stretch>
        </p:blipFill>
        <p:spPr bwMode="auto">
          <a:xfrm>
            <a:off x="491488" y="5150081"/>
            <a:ext cx="2325600" cy="993563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4" name="Picture 4" descr="C:\Users\sub\Desktop\oulu\OuluHospital.jpg"/>
          <p:cNvPicPr>
            <a:picLocks noChangeAspect="1" noChangeArrowheads="1"/>
          </p:cNvPicPr>
          <p:nvPr/>
        </p:nvPicPr>
        <p:blipFill>
          <a:blip r:embed="rId5"/>
          <a:srcRect t="29825" b="13044"/>
          <a:stretch>
            <a:fillRect/>
          </a:stretch>
        </p:blipFill>
        <p:spPr bwMode="auto">
          <a:xfrm>
            <a:off x="3403354" y="5158912"/>
            <a:ext cx="2325600" cy="98473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5" name="Picture 5" descr="C:\Users\sub\Desktop\oulu\technopolis_logo_mai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4982695"/>
            <a:ext cx="1566547" cy="116604"/>
          </a:xfrm>
          <a:prstGeom prst="rect">
            <a:avLst/>
          </a:prstGeom>
          <a:noFill/>
        </p:spPr>
      </p:pic>
      <p:pic>
        <p:nvPicPr>
          <p:cNvPr id="20487" name="Picture 7" descr="C:\Users\sub\Desktop\oulu\미크로폴리스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4856322"/>
            <a:ext cx="1035044" cy="257024"/>
          </a:xfrm>
          <a:prstGeom prst="rect">
            <a:avLst/>
          </a:prstGeom>
          <a:noFill/>
        </p:spPr>
      </p:pic>
      <p:pic>
        <p:nvPicPr>
          <p:cNvPr id="20488" name="Picture 8" descr="C:\Users\sub\Desktop\oulu\메디폴리스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4786322"/>
            <a:ext cx="731837" cy="3286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-685178" y="43278"/>
            <a:ext cx="4042732" cy="943860"/>
          </a:xfrm>
          <a:prstGeom prst="roundRect">
            <a:avLst>
              <a:gd name="adj" fmla="val 49487"/>
            </a:avLst>
          </a:prstGeom>
          <a:solidFill>
            <a:schemeClr val="bg1"/>
          </a:solidFill>
          <a:ln w="635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-571536" y="-10798"/>
            <a:ext cx="10031652" cy="500066"/>
          </a:xfrm>
          <a:prstGeom prst="roundRect">
            <a:avLst>
              <a:gd name="adj" fmla="val 49487"/>
            </a:avLst>
          </a:prstGeom>
          <a:solidFill>
            <a:srgbClr val="FFC611"/>
          </a:solidFill>
          <a:ln w="635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500834"/>
            <a:ext cx="9144000" cy="371234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20308901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장우식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 20665152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장민주  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20809549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이원진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270"/>
            <a:ext cx="50439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Ⅲ. Oulu Cluster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특성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8596" y="471906"/>
            <a:ext cx="264320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sz="2000" dirty="0" err="1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산ㆍ학ㆍ관</a:t>
            </a:r>
            <a:r>
              <a:rPr lang="ko-KR" altLang="en-US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 연계</a:t>
            </a:r>
            <a:endParaRPr lang="ko-KR" altLang="en-US" sz="2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" name="그림 10" descr="심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6682" y="99550"/>
            <a:ext cx="642910" cy="31321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28596" y="1142984"/>
            <a:ext cx="8286808" cy="2214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</a:rPr>
              <a:t>Oulu</a:t>
            </a:r>
            <a:r>
              <a:rPr lang="ko-KR" altLang="en-US" sz="1600" dirty="0" smtClean="0">
                <a:solidFill>
                  <a:schemeClr val="tx1"/>
                </a:solidFill>
              </a:rPr>
              <a:t>는 산ㆍ학ㆍ관 연계 구축으로 작동되는 대표적인 첨단과학기술단지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</a:rPr>
              <a:t> 대표기업인 </a:t>
            </a:r>
            <a:r>
              <a:rPr lang="en-US" altLang="ko-KR" sz="1600" dirty="0" smtClean="0">
                <a:solidFill>
                  <a:schemeClr val="tx1"/>
                </a:solidFill>
              </a:rPr>
              <a:t>Nokia</a:t>
            </a:r>
            <a:r>
              <a:rPr lang="ko-KR" altLang="en-US" sz="1600" dirty="0" smtClean="0">
                <a:solidFill>
                  <a:schemeClr val="tx1"/>
                </a:solidFill>
              </a:rPr>
              <a:t>는 대규모 연구개발기능 보유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Oulu University</a:t>
            </a:r>
            <a:r>
              <a:rPr lang="ko-KR" altLang="en-US" sz="1600" dirty="0" smtClean="0">
                <a:solidFill>
                  <a:schemeClr val="tx1"/>
                </a:solidFill>
              </a:rPr>
              <a:t>는 연구개발인력 제공 및 공동 연구개발활동 수행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중앙정부는 지역의 고용 및 경제개발센터를 운영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지역 산업활성화 지원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지방정부는 </a:t>
            </a:r>
            <a:r>
              <a:rPr lang="ko-KR" altLang="en-US" sz="1600" dirty="0" err="1" smtClean="0">
                <a:solidFill>
                  <a:schemeClr val="tx1"/>
                </a:solidFill>
              </a:rPr>
              <a:t>지방사업청</a:t>
            </a:r>
            <a:r>
              <a:rPr lang="ko-KR" altLang="en-US" sz="1600" dirty="0" smtClean="0">
                <a:solidFill>
                  <a:schemeClr val="tx1"/>
                </a:solidFill>
              </a:rPr>
              <a:t> 운영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혁신환경 구축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기업 유치를 통한 일자리 창출</a:t>
            </a:r>
            <a:endParaRPr lang="en-US" altLang="ko-KR" sz="1600" dirty="0" smtClean="0">
              <a:solidFill>
                <a:schemeClr val="tx1"/>
              </a:solidFill>
            </a:endParaRPr>
          </a:p>
        </p:txBody>
      </p:sp>
      <p:sp>
        <p:nvSpPr>
          <p:cNvPr id="74" name="모서리가 둥근 직사각형 73"/>
          <p:cNvSpPr/>
          <p:nvPr/>
        </p:nvSpPr>
        <p:spPr>
          <a:xfrm>
            <a:off x="428596" y="3500438"/>
            <a:ext cx="4357718" cy="2714644"/>
          </a:xfrm>
          <a:prstGeom prst="roundRect">
            <a:avLst>
              <a:gd name="adj" fmla="val 5334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모서리가 둥근 직사각형 74"/>
          <p:cNvSpPr/>
          <p:nvPr/>
        </p:nvSpPr>
        <p:spPr>
          <a:xfrm>
            <a:off x="1875983" y="3643314"/>
            <a:ext cx="1357322" cy="7858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기업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/>
              <a:t>정보통신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바이오</a:t>
            </a:r>
            <a:endParaRPr lang="ko-KR" altLang="en-US" sz="1000" dirty="0"/>
          </a:p>
        </p:txBody>
      </p:sp>
      <p:sp>
        <p:nvSpPr>
          <p:cNvPr id="76" name="모서리가 둥근 직사각형 75"/>
          <p:cNvSpPr/>
          <p:nvPr/>
        </p:nvSpPr>
        <p:spPr>
          <a:xfrm>
            <a:off x="625818" y="5214950"/>
            <a:ext cx="1357322" cy="78581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대학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err="1" smtClean="0"/>
              <a:t>오울루대학</a:t>
            </a:r>
            <a:r>
              <a:rPr lang="en-US" altLang="ko-KR" sz="1000" dirty="0" smtClean="0"/>
              <a:t>/</a:t>
            </a:r>
          </a:p>
          <a:p>
            <a:pPr algn="ctr"/>
            <a:r>
              <a:rPr lang="ko-KR" altLang="en-US" sz="1000" dirty="0" err="1" smtClean="0"/>
              <a:t>오울루기술대학</a:t>
            </a:r>
            <a:endParaRPr lang="ko-KR" altLang="en-US" sz="1000" dirty="0"/>
          </a:p>
        </p:txBody>
      </p:sp>
      <p:sp>
        <p:nvSpPr>
          <p:cNvPr id="77" name="모서리가 둥근 직사각형 76"/>
          <p:cNvSpPr/>
          <p:nvPr/>
        </p:nvSpPr>
        <p:spPr>
          <a:xfrm>
            <a:off x="3143240" y="5214950"/>
            <a:ext cx="1357322" cy="785818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>
                <a:solidFill>
                  <a:schemeClr val="tx1"/>
                </a:solidFill>
              </a:rPr>
              <a:t>중앙</a:t>
            </a:r>
            <a:r>
              <a:rPr lang="en-US" altLang="ko-KR" sz="1200" dirty="0" smtClean="0">
                <a:solidFill>
                  <a:schemeClr val="tx1"/>
                </a:solidFill>
              </a:rPr>
              <a:t>/</a:t>
            </a:r>
            <a:r>
              <a:rPr lang="ko-KR" altLang="en-US" sz="1200" dirty="0" smtClean="0">
                <a:solidFill>
                  <a:schemeClr val="tx1"/>
                </a:solidFill>
              </a:rPr>
              <a:t>지방정부</a:t>
            </a:r>
            <a:endParaRPr lang="en-US" altLang="ko-KR" sz="12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err="1" smtClean="0"/>
              <a:t>지방사업청</a:t>
            </a:r>
            <a:r>
              <a:rPr lang="en-US" altLang="ko-KR" sz="1000" dirty="0" smtClean="0"/>
              <a:t>/</a:t>
            </a:r>
          </a:p>
          <a:p>
            <a:pPr algn="ctr"/>
            <a:r>
              <a:rPr lang="ko-KR" altLang="en-US" sz="1000" dirty="0" smtClean="0"/>
              <a:t>고용 및 경제개발센터</a:t>
            </a:r>
            <a:endParaRPr lang="ko-KR" altLang="en-US" sz="1000" dirty="0"/>
          </a:p>
        </p:txBody>
      </p:sp>
      <p:cxnSp>
        <p:nvCxnSpPr>
          <p:cNvPr id="78" name="직선 화살표 연결선 77"/>
          <p:cNvCxnSpPr/>
          <p:nvPr/>
        </p:nvCxnSpPr>
        <p:spPr>
          <a:xfrm rot="5400000" flipH="1" flipV="1">
            <a:off x="1197322" y="4500570"/>
            <a:ext cx="642942" cy="642942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/>
          <p:nvPr/>
        </p:nvCxnSpPr>
        <p:spPr>
          <a:xfrm rot="5400000">
            <a:off x="1340198" y="4500570"/>
            <a:ext cx="642942" cy="642942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화살표 연결선 79"/>
          <p:cNvCxnSpPr/>
          <p:nvPr/>
        </p:nvCxnSpPr>
        <p:spPr>
          <a:xfrm rot="16200000" flipV="1">
            <a:off x="3126148" y="4500570"/>
            <a:ext cx="642942" cy="642942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화살표 연결선 80"/>
          <p:cNvCxnSpPr/>
          <p:nvPr/>
        </p:nvCxnSpPr>
        <p:spPr>
          <a:xfrm rot="16200000" flipH="1">
            <a:off x="3269024" y="4500570"/>
            <a:ext cx="642942" cy="642942"/>
          </a:xfrm>
          <a:prstGeom prst="straightConnector1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화살표 연결선 81"/>
          <p:cNvCxnSpPr/>
          <p:nvPr/>
        </p:nvCxnSpPr>
        <p:spPr>
          <a:xfrm rot="10800000">
            <a:off x="2085693" y="5572140"/>
            <a:ext cx="928694" cy="1720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>
            <a:off x="2122946" y="5675356"/>
            <a:ext cx="928694" cy="1588"/>
          </a:xfrm>
          <a:prstGeom prst="straightConnector1">
            <a:avLst/>
          </a:prstGeom>
          <a:ln w="254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직사각형 83"/>
          <p:cNvSpPr/>
          <p:nvPr/>
        </p:nvSpPr>
        <p:spPr>
          <a:xfrm>
            <a:off x="1571604" y="4733520"/>
            <a:ext cx="107157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공동연구개발</a:t>
            </a:r>
            <a:r>
              <a:rPr lang="en-US" altLang="ko-KR" sz="8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연구개발지원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grpSp>
        <p:nvGrpSpPr>
          <p:cNvPr id="85" name="그룹 84"/>
          <p:cNvGrpSpPr/>
          <p:nvPr/>
        </p:nvGrpSpPr>
        <p:grpSpPr>
          <a:xfrm>
            <a:off x="6472989" y="3806352"/>
            <a:ext cx="2170977" cy="2143140"/>
            <a:chOff x="2241744" y="1850411"/>
            <a:chExt cx="2385070" cy="2354488"/>
          </a:xfrm>
        </p:grpSpPr>
        <p:sp>
          <p:nvSpPr>
            <p:cNvPr id="86" name="타원 85"/>
            <p:cNvSpPr/>
            <p:nvPr/>
          </p:nvSpPr>
          <p:spPr>
            <a:xfrm rot="1800000">
              <a:off x="2241744" y="1850411"/>
              <a:ext cx="2385070" cy="2354488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FFC000"/>
              </a:solidFill>
            </a:ln>
            <a:effectLst>
              <a:outerShdw blurRad="3048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7" name="Picture 3" descr="C:\Users\sub\Desktop\oulu\심볼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73018" y="2643183"/>
              <a:ext cx="1797228" cy="875572"/>
            </a:xfrm>
            <a:prstGeom prst="rect">
              <a:avLst/>
            </a:prstGeom>
            <a:noFill/>
          </p:spPr>
        </p:pic>
      </p:grpSp>
      <p:sp>
        <p:nvSpPr>
          <p:cNvPr id="88" name="오른쪽 화살표 87"/>
          <p:cNvSpPr/>
          <p:nvPr/>
        </p:nvSpPr>
        <p:spPr>
          <a:xfrm>
            <a:off x="5072066" y="4306418"/>
            <a:ext cx="1143008" cy="114300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dirty="0" smtClean="0"/>
              <a:t>성  장</a:t>
            </a:r>
            <a:endParaRPr lang="ko-KR" altLang="en-US" dirty="0"/>
          </a:p>
        </p:txBody>
      </p:sp>
      <p:sp>
        <p:nvSpPr>
          <p:cNvPr id="89" name="직사각형 88"/>
          <p:cNvSpPr/>
          <p:nvPr/>
        </p:nvSpPr>
        <p:spPr>
          <a:xfrm>
            <a:off x="785786" y="4500570"/>
            <a:ext cx="85725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인력공급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신제품테스트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3500430" y="4500570"/>
            <a:ext cx="85725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고용창출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경제성장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91" name="직사각형 90"/>
          <p:cNvSpPr/>
          <p:nvPr/>
        </p:nvSpPr>
        <p:spPr>
          <a:xfrm>
            <a:off x="2714612" y="4786322"/>
            <a:ext cx="85725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행정지원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혁신환경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92" name="직사각형 91"/>
          <p:cNvSpPr/>
          <p:nvPr/>
        </p:nvSpPr>
        <p:spPr>
          <a:xfrm>
            <a:off x="2143108" y="5214950"/>
            <a:ext cx="85725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연구개발</a:t>
            </a:r>
            <a:r>
              <a:rPr lang="en-US" altLang="ko-KR" sz="800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인프라 지원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93" name="직사각형 92"/>
          <p:cNvSpPr/>
          <p:nvPr/>
        </p:nvSpPr>
        <p:spPr>
          <a:xfrm>
            <a:off x="2143108" y="5697924"/>
            <a:ext cx="85725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교육</a:t>
            </a:r>
            <a:r>
              <a:rPr lang="en-US" altLang="ko-KR" sz="800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ko-KR" altLang="en-US" sz="800" dirty="0" smtClean="0">
                <a:solidFill>
                  <a:schemeClr val="tx1"/>
                </a:solidFill>
              </a:rPr>
              <a:t>인력 지원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b\Desktop\oulu\ilma2006.jpg"/>
          <p:cNvPicPr>
            <a:picLocks noChangeAspect="1" noChangeArrowheads="1"/>
          </p:cNvPicPr>
          <p:nvPr/>
        </p:nvPicPr>
        <p:blipFill>
          <a:blip r:embed="rId2"/>
          <a:srcRect t="3530" b="41177"/>
          <a:stretch>
            <a:fillRect/>
          </a:stretch>
        </p:blipFill>
        <p:spPr bwMode="auto">
          <a:xfrm>
            <a:off x="0" y="3143248"/>
            <a:ext cx="9144000" cy="3357586"/>
          </a:xfrm>
          <a:prstGeom prst="rect">
            <a:avLst/>
          </a:prstGeom>
          <a:noFill/>
        </p:spPr>
      </p:pic>
      <p:sp>
        <p:nvSpPr>
          <p:cNvPr id="12" name="모서리가 둥근 직사각형 11"/>
          <p:cNvSpPr/>
          <p:nvPr/>
        </p:nvSpPr>
        <p:spPr>
          <a:xfrm>
            <a:off x="-685178" y="43278"/>
            <a:ext cx="4042732" cy="943860"/>
          </a:xfrm>
          <a:prstGeom prst="roundRect">
            <a:avLst>
              <a:gd name="adj" fmla="val 49487"/>
            </a:avLst>
          </a:prstGeom>
          <a:solidFill>
            <a:schemeClr val="bg1"/>
          </a:solidFill>
          <a:ln w="63500" cmpd="dbl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-571536" y="-10798"/>
            <a:ext cx="10031652" cy="500066"/>
          </a:xfrm>
          <a:prstGeom prst="roundRect">
            <a:avLst>
              <a:gd name="adj" fmla="val 49487"/>
            </a:avLst>
          </a:prstGeom>
          <a:solidFill>
            <a:srgbClr val="FFC611"/>
          </a:solidFill>
          <a:ln w="63500" cmpd="thickThin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6500834"/>
            <a:ext cx="9144000" cy="371234"/>
          </a:xfrm>
          <a:prstGeom prst="rect">
            <a:avLst/>
          </a:prstGeom>
          <a:solidFill>
            <a:srgbClr val="FFC6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20308901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장우식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  20665152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장민주   </a:t>
            </a: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20809549 </a:t>
            </a:r>
            <a:r>
              <a:rPr lang="ko-KR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Y울릉도M" pitchFamily="18" charset="-127"/>
                <a:ea typeface="HY울릉도M" pitchFamily="18" charset="-127"/>
              </a:rPr>
              <a:t>이원진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3270"/>
            <a:ext cx="5043962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Ⅲ. Oulu Cluster </a:t>
            </a:r>
            <a:r>
              <a:rPr lang="ko-KR" alt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특성</a:t>
            </a:r>
            <a:endParaRPr lang="ko-KR" alt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28596" y="471906"/>
            <a:ext cx="264320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sz="2000" dirty="0" smtClean="0">
                <a:solidFill>
                  <a:schemeClr val="tx1"/>
                </a:solidFill>
                <a:latin typeface="HY울릉도M" pitchFamily="18" charset="-127"/>
                <a:ea typeface="HY울릉도M" pitchFamily="18" charset="-127"/>
              </a:rPr>
              <a:t>열악한 입지조건</a:t>
            </a:r>
            <a:endParaRPr lang="ko-KR" altLang="en-US" sz="2000" dirty="0">
              <a:solidFill>
                <a:schemeClr val="tx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1" name="그림 10" descr="심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6682" y="99550"/>
            <a:ext cx="642910" cy="313212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28596" y="1142984"/>
            <a:ext cx="8286808" cy="2071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핀란드 수도인 헬싱키에서 </a:t>
            </a:r>
            <a:r>
              <a:rPr lang="en-US" altLang="ko-KR" sz="1600" dirty="0" smtClean="0">
                <a:solidFill>
                  <a:schemeClr val="tx1"/>
                </a:solidFill>
              </a:rPr>
              <a:t>515km </a:t>
            </a:r>
            <a:r>
              <a:rPr lang="ko-KR" altLang="en-US" sz="1600" dirty="0" smtClean="0">
                <a:solidFill>
                  <a:schemeClr val="tx1"/>
                </a:solidFill>
              </a:rPr>
              <a:t>거리에 위치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북극권에 인접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</a:rPr>
              <a:t> 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  <a:r>
              <a:rPr lang="ko-KR" altLang="en-US" sz="1600" dirty="0" smtClean="0">
                <a:solidFill>
                  <a:schemeClr val="tx1"/>
                </a:solidFill>
              </a:rPr>
              <a:t>배후도시의 소규모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스웨덴 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시스타</a:t>
            </a:r>
            <a:r>
              <a:rPr lang="ko-KR" altLang="en-US" sz="1200" dirty="0" smtClean="0">
                <a:solidFill>
                  <a:schemeClr val="tx1"/>
                </a:solidFill>
              </a:rPr>
              <a:t> 인구 약 </a:t>
            </a:r>
            <a:r>
              <a:rPr lang="en-US" altLang="ko-KR" sz="1200" dirty="0" smtClean="0">
                <a:solidFill>
                  <a:schemeClr val="tx1"/>
                </a:solidFill>
              </a:rPr>
              <a:t>180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만명</a:t>
            </a:r>
            <a:r>
              <a:rPr lang="en-US" altLang="ko-KR" sz="1200" dirty="0" smtClean="0">
                <a:solidFill>
                  <a:schemeClr val="tx1"/>
                </a:solidFill>
              </a:rPr>
              <a:t>, Oulu </a:t>
            </a:r>
            <a:r>
              <a:rPr lang="ko-KR" altLang="en-US" sz="1200" dirty="0" smtClean="0">
                <a:solidFill>
                  <a:schemeClr val="tx1"/>
                </a:solidFill>
              </a:rPr>
              <a:t>인구 </a:t>
            </a:r>
            <a:r>
              <a:rPr lang="en-US" altLang="ko-KR" sz="1200" dirty="0" smtClean="0">
                <a:solidFill>
                  <a:schemeClr val="tx1"/>
                </a:solidFill>
              </a:rPr>
              <a:t>13</a:t>
            </a:r>
            <a:r>
              <a:rPr lang="ko-KR" altLang="en-US" sz="1200" dirty="0" err="1" smtClean="0">
                <a:solidFill>
                  <a:schemeClr val="tx1"/>
                </a:solidFill>
              </a:rPr>
              <a:t>만명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ko-KR" altLang="en-US" sz="1600" dirty="0" smtClean="0">
                <a:solidFill>
                  <a:schemeClr val="tx1"/>
                </a:solidFill>
              </a:rPr>
              <a:t> 한계에도 불구하고 스칸디나비아 </a:t>
            </a:r>
            <a:r>
              <a:rPr lang="en-US" altLang="ko-KR" sz="1600" dirty="0" smtClean="0">
                <a:solidFill>
                  <a:schemeClr val="tx1"/>
                </a:solidFill>
              </a:rPr>
              <a:t>5</a:t>
            </a:r>
            <a:r>
              <a:rPr lang="ko-KR" altLang="en-US" sz="1600" dirty="0" smtClean="0">
                <a:solidFill>
                  <a:schemeClr val="tx1"/>
                </a:solidFill>
              </a:rPr>
              <a:t>개 국가</a:t>
            </a:r>
            <a:r>
              <a:rPr lang="en-US" altLang="ko-KR" sz="1200" dirty="0" smtClean="0">
                <a:solidFill>
                  <a:schemeClr val="tx1"/>
                </a:solidFill>
              </a:rPr>
              <a:t>(</a:t>
            </a:r>
            <a:r>
              <a:rPr lang="ko-KR" altLang="en-US" sz="1200" dirty="0" smtClean="0">
                <a:solidFill>
                  <a:schemeClr val="tx1"/>
                </a:solidFill>
              </a:rPr>
              <a:t>스웨덴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핀란드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노르웨이</a:t>
            </a:r>
            <a:r>
              <a:rPr lang="en-US" altLang="ko-KR" sz="1200" dirty="0" smtClean="0">
                <a:solidFill>
                  <a:schemeClr val="tx1"/>
                </a:solidFill>
              </a:rPr>
              <a:t>,</a:t>
            </a:r>
            <a:r>
              <a:rPr lang="ko-KR" altLang="en-US" sz="1200" dirty="0" smtClean="0">
                <a:solidFill>
                  <a:schemeClr val="tx1"/>
                </a:solidFill>
              </a:rPr>
              <a:t> 덴마크</a:t>
            </a:r>
            <a:r>
              <a:rPr lang="en-US" altLang="ko-KR" sz="1200" dirty="0" smtClean="0">
                <a:solidFill>
                  <a:schemeClr val="tx1"/>
                </a:solidFill>
              </a:rPr>
              <a:t>, </a:t>
            </a:r>
            <a:r>
              <a:rPr lang="ko-KR" altLang="en-US" sz="1200" dirty="0" smtClean="0">
                <a:solidFill>
                  <a:schemeClr val="tx1"/>
                </a:solidFill>
              </a:rPr>
              <a:t>아이슬란드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  <a:r>
              <a:rPr lang="ko-KR" altLang="en-US" sz="1600" dirty="0" smtClean="0">
                <a:solidFill>
                  <a:schemeClr val="tx1"/>
                </a:solidFill>
              </a:rPr>
              <a:t>에서 가동</a:t>
            </a:r>
            <a:endParaRPr lang="en-US" altLang="ko-KR" sz="1600" dirty="0" smtClean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ko-KR" sz="1600" dirty="0" smtClean="0">
                <a:solidFill>
                  <a:schemeClr val="tx1"/>
                </a:solidFill>
              </a:rPr>
              <a:t>  </a:t>
            </a:r>
            <a:r>
              <a:rPr lang="ko-KR" altLang="en-US" sz="1600" dirty="0" smtClean="0">
                <a:solidFill>
                  <a:schemeClr val="tx1"/>
                </a:solidFill>
              </a:rPr>
              <a:t>중인 </a:t>
            </a:r>
            <a:r>
              <a:rPr lang="en-US" altLang="ko-KR" sz="1600" dirty="0" smtClean="0">
                <a:solidFill>
                  <a:schemeClr val="tx1"/>
                </a:solidFill>
              </a:rPr>
              <a:t>65</a:t>
            </a:r>
            <a:r>
              <a:rPr lang="ko-KR" altLang="en-US" sz="1600" dirty="0" smtClean="0">
                <a:solidFill>
                  <a:schemeClr val="tx1"/>
                </a:solidFill>
              </a:rPr>
              <a:t>개의 첨단과학단지 중 최초로 설립되었으며</a:t>
            </a:r>
            <a:r>
              <a:rPr lang="en-US" altLang="ko-KR" sz="1600" dirty="0" smtClean="0">
                <a:solidFill>
                  <a:schemeClr val="tx1"/>
                </a:solidFill>
              </a:rPr>
              <a:t>, </a:t>
            </a:r>
            <a:r>
              <a:rPr lang="ko-KR" altLang="en-US" sz="1600" dirty="0" smtClean="0">
                <a:solidFill>
                  <a:schemeClr val="tx1"/>
                </a:solidFill>
              </a:rPr>
              <a:t>가장 성공적인 사례로 꼽힘</a:t>
            </a:r>
            <a:r>
              <a:rPr lang="en-US" altLang="ko-KR" sz="1600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1027</TotalTime>
  <Words>1227</Words>
  <Application>Microsoft Office PowerPoint</Application>
  <PresentationFormat>화면 슬라이드 쇼(4:3)</PresentationFormat>
  <Paragraphs>267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sub</dc:creator>
  <cp:lastModifiedBy>sub</cp:lastModifiedBy>
  <cp:revision>118</cp:revision>
  <dcterms:created xsi:type="dcterms:W3CDTF">2010-11-05T10:18:12Z</dcterms:created>
  <dcterms:modified xsi:type="dcterms:W3CDTF">2010-11-09T08:51:32Z</dcterms:modified>
</cp:coreProperties>
</file>