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4488" r:id="rId1"/>
  </p:sldMasterIdLst>
  <p:notesMasterIdLst>
    <p:notesMasterId r:id="rId8"/>
  </p:notesMasterIdLst>
  <p:handoutMasterIdLst>
    <p:handoutMasterId r:id="rId9"/>
  </p:handoutMasterIdLst>
  <p:sldIdLst>
    <p:sldId id="694" r:id="rId2"/>
    <p:sldId id="697" r:id="rId3"/>
    <p:sldId id="692" r:id="rId4"/>
    <p:sldId id="695" r:id="rId5"/>
    <p:sldId id="696" r:id="rId6"/>
    <p:sldId id="698" r:id="rId7"/>
  </p:sldIdLst>
  <p:sldSz cx="9144000" cy="6858000" type="screen4x3"/>
  <p:notesSz cx="6797675" cy="9926638"/>
  <p:embeddedFontLst>
    <p:embeddedFont>
      <p:font typeface="HY강B" pitchFamily="18" charset="-127"/>
      <p:regular r:id="rId10"/>
    </p:embeddedFont>
    <p:embeddedFont>
      <p:font typeface="HY헤드라인M" pitchFamily="18" charset="-127"/>
      <p:regular r:id="rId11"/>
    </p:embeddedFont>
    <p:embeddedFont>
      <p:font typeface="맑은 고딕" pitchFamily="50" charset="-127"/>
      <p:regular r:id="rId12"/>
      <p:bold r:id="rId13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5pPr>
    <a:lvl6pPr marL="2286000" algn="l" defTabSz="914400" rtl="0" eaLnBrk="1" latinLnBrk="1" hangingPunct="1"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6pPr>
    <a:lvl7pPr marL="2743200" algn="l" defTabSz="914400" rtl="0" eaLnBrk="1" latinLnBrk="1" hangingPunct="1"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7pPr>
    <a:lvl8pPr marL="3200400" algn="l" defTabSz="914400" rtl="0" eaLnBrk="1" latinLnBrk="1" hangingPunct="1"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8pPr>
    <a:lvl9pPr marL="3657600" algn="l" defTabSz="914400" rtl="0" eaLnBrk="1" latinLnBrk="1" hangingPunct="1">
      <a:defRPr kumimoji="1" sz="1400" b="1" kern="1200">
        <a:solidFill>
          <a:schemeClr val="bg1"/>
        </a:solidFill>
        <a:latin typeface="돋움체" pitchFamily="49" charset="-127"/>
        <a:ea typeface="돋움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7BE"/>
    <a:srgbClr val="5BD4FF"/>
    <a:srgbClr val="66FFCC"/>
    <a:srgbClr val="1BBFAB"/>
    <a:srgbClr val="008000"/>
    <a:srgbClr val="3AEA8A"/>
    <a:srgbClr val="159381"/>
    <a:srgbClr val="0099FF"/>
    <a:srgbClr val="0066CC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358" autoAdjust="0"/>
    <p:restoredTop sz="92105" autoAdjust="0"/>
  </p:normalViewPr>
  <p:slideViewPr>
    <p:cSldViewPr>
      <p:cViewPr varScale="1">
        <p:scale>
          <a:sx n="97" d="100"/>
          <a:sy n="97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574"/>
    </p:cViewPr>
  </p:sorter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39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421" tIns="46710" rIns="93421" bIns="4671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421" tIns="46710" rIns="93421" bIns="46710" rtlCol="0"/>
          <a:lstStyle>
            <a:lvl1pPr algn="r">
              <a:defRPr sz="1200"/>
            </a:lvl1pPr>
          </a:lstStyle>
          <a:p>
            <a:pPr>
              <a:defRPr/>
            </a:pPr>
            <a:fld id="{0DB361DF-C704-496B-B5B2-578AD8BE31AC}" type="datetimeFigureOut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421" tIns="46710" rIns="93421" bIns="46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421" tIns="46710" rIns="93421" bIns="46710" rtlCol="0" anchor="b"/>
          <a:lstStyle>
            <a:lvl1pPr algn="r">
              <a:defRPr sz="1200"/>
            </a:lvl1pPr>
          </a:lstStyle>
          <a:p>
            <a:pPr>
              <a:defRPr/>
            </a:pPr>
            <a:fld id="{51C40DD6-9294-4D92-A0B0-63A0F3183F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781" tIns="46392" rIns="92781" bIns="463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781" tIns="46392" rIns="92781" bIns="463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BF206B-2552-4052-B167-064D9E08457A}" type="datetimeFigureOut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1" tIns="46392" rIns="92781" bIns="46392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47738" y="4675188"/>
            <a:ext cx="4830762" cy="4468812"/>
          </a:xfrm>
          <a:prstGeom prst="rect">
            <a:avLst/>
          </a:prstGeom>
        </p:spPr>
        <p:txBody>
          <a:bodyPr vert="horz" lIns="92781" tIns="46392" rIns="92781" bIns="46392" rtlCol="0">
            <a:normAutofit/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781" tIns="46392" rIns="92781" bIns="463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781" tIns="46392" rIns="92781" bIns="463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C20C39-996F-4199-9BE7-BDA797D119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36B3-62E5-4197-9742-D22E130191B9}" type="datetime1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A218-E720-468F-AC14-089D5BE11A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6357950" y="1268700"/>
            <a:ext cx="2584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b="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건설기계 </a:t>
            </a:r>
            <a:r>
              <a:rPr lang="en-US" altLang="ko-KR" b="0" dirty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· </a:t>
            </a:r>
            <a:r>
              <a:rPr lang="ko-KR" altLang="en-US" b="0" dirty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부품 </a:t>
            </a:r>
            <a:r>
              <a:rPr lang="ko-KR" altLang="en-US" b="0" dirty="0" smtClean="0">
                <a:ln w="3175"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인력양성사업</a:t>
            </a:r>
            <a:endParaRPr lang="en-US" altLang="ko-KR" b="0" dirty="0">
              <a:ln w="3175">
                <a:solidFill>
                  <a:schemeClr val="bg1">
                    <a:alpha val="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67544" y="1844818"/>
            <a:ext cx="7992996" cy="1584182"/>
          </a:xfrm>
        </p:spPr>
        <p:txBody>
          <a:bodyPr/>
          <a:lstStyle>
            <a:lvl1pPr marL="720725" indent="-720725" algn="ctr">
              <a:defRPr lang="ko-KR" altLang="en-US" sz="4800" kern="12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63AF-8D13-4BC1-BDEB-2B8937F8F47F}" type="datetime1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5EA0-BC0D-4280-B2EF-569509012C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발표작업\경북TP\template\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889" y="188640"/>
            <a:ext cx="7416824" cy="63408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CB3C-99D3-4362-9A92-C9A32A1D761F}" type="datetime1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51E90A-CAE2-4CE3-990D-328622E0C317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5491-4BD5-453F-8FB9-172D0178C356}" type="datetime1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7E46-9AF2-4959-B4F4-4320E21BB9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BEB9A9-7D5A-4597-8D51-64389BF779CA}" type="datetime1">
              <a:rPr lang="ko-KR" altLang="en-US"/>
              <a:pPr>
                <a:defRPr/>
              </a:pPr>
              <a:t>2013-09-16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27F8C-3027-4B6C-8B81-AF8BC4CF9A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4" r:id="rId4"/>
  </p:sldLayoutIdLst>
  <p:transition>
    <p:fade/>
  </p:transition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ln>
            <a:solidFill>
              <a:schemeClr val="bg1">
                <a:alpha val="5000"/>
              </a:schemeClr>
            </a:solidFill>
          </a:ln>
          <a:solidFill>
            <a:schemeClr val="tx1"/>
          </a:solidFill>
          <a:latin typeface="+mj-lt"/>
          <a:ea typeface="+mj-ea"/>
          <a:cs typeface="다음_SemiBold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나눔고딕 ExtraBold"/>
          <a:ea typeface="다음_SemiBold"/>
          <a:cs typeface="다음_SemiBold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ln>
            <a:solidFill>
              <a:schemeClr val="bg1">
                <a:alpha val="5000"/>
              </a:schemeClr>
            </a:solidFill>
          </a:ln>
          <a:solidFill>
            <a:schemeClr val="tx1"/>
          </a:solidFill>
          <a:latin typeface="+mn-lt"/>
          <a:ea typeface="+mn-ea"/>
          <a:cs typeface="다음_Regular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ln>
            <a:solidFill>
              <a:schemeClr val="bg1">
                <a:alpha val="5000"/>
              </a:schemeClr>
            </a:solidFill>
          </a:ln>
          <a:solidFill>
            <a:schemeClr val="tx1"/>
          </a:solidFill>
          <a:latin typeface="+mn-lt"/>
          <a:ea typeface="+mn-ea"/>
          <a:cs typeface="다음_Regular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ln>
            <a:solidFill>
              <a:schemeClr val="bg1">
                <a:alpha val="5000"/>
              </a:schemeClr>
            </a:solidFill>
          </a:ln>
          <a:solidFill>
            <a:schemeClr val="tx1"/>
          </a:solidFill>
          <a:latin typeface="+mn-lt"/>
          <a:ea typeface="+mn-ea"/>
          <a:cs typeface="다음_Regular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ln>
            <a:solidFill>
              <a:schemeClr val="bg1">
                <a:alpha val="5000"/>
              </a:schemeClr>
            </a:solidFill>
          </a:ln>
          <a:solidFill>
            <a:schemeClr val="tx1"/>
          </a:solidFill>
          <a:latin typeface="+mn-lt"/>
          <a:ea typeface="+mn-ea"/>
          <a:cs typeface="다음_Regular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ln>
            <a:solidFill>
              <a:schemeClr val="bg1">
                <a:alpha val="5000"/>
              </a:schemeClr>
            </a:solidFill>
          </a:ln>
          <a:solidFill>
            <a:schemeClr val="tx1"/>
          </a:solidFill>
          <a:latin typeface="+mn-lt"/>
          <a:ea typeface="+mn-ea"/>
          <a:cs typeface="다음_Regular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gi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-1333500" y="908050"/>
            <a:ext cx="185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115520" y="620610"/>
            <a:ext cx="7196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40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건설기계</a:t>
            </a:r>
            <a:r>
              <a:rPr lang="en-US" altLang="ko-KR" sz="4000" b="0" dirty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sz="40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부품 인력양성 공지</a:t>
            </a:r>
            <a:endParaRPr lang="en-US" altLang="ko-KR" sz="40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 descr="E:\back-up\★Template★\건설\01.png"/>
          <p:cNvPicPr>
            <a:picLocks noChangeAspect="1" noChangeArrowheads="1"/>
          </p:cNvPicPr>
          <p:nvPr/>
        </p:nvPicPr>
        <p:blipFill>
          <a:blip r:embed="rId2" cstate="print"/>
          <a:srcRect l="2454" t="27565" r="32344" b="15184"/>
          <a:stretch>
            <a:fillRect/>
          </a:stretch>
        </p:blipFill>
        <p:spPr bwMode="auto">
          <a:xfrm>
            <a:off x="-1404938" y="2439340"/>
            <a:ext cx="612298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4067930" y="2132820"/>
            <a:ext cx="4968692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Ⅱ. </a:t>
            </a:r>
            <a:r>
              <a:rPr lang="ko-KR" altLang="en-US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방학 중 특강 과제물 제출 안내</a:t>
            </a:r>
            <a:endParaRPr lang="ko-KR" altLang="en-US" sz="24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79890" y="508523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2013.9.16</a:t>
            </a:r>
            <a:endParaRPr lang="en-US" altLang="ko-KR" sz="24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88280" y="2708900"/>
            <a:ext cx="2448342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1. CATIA</a:t>
            </a:r>
            <a:endParaRPr lang="ko-KR" altLang="en-US" sz="24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588280" y="3284980"/>
            <a:ext cx="2448342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en-US" altLang="ko-KR" sz="2400" b="0" dirty="0" err="1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Hyperworks</a:t>
            </a:r>
            <a:endParaRPr lang="en-US" altLang="ko-KR" sz="2400" b="0" dirty="0" smtClean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67930" y="3861060"/>
            <a:ext cx="4968692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Ⅲ. </a:t>
            </a:r>
            <a:r>
              <a:rPr lang="ko-KR" altLang="en-US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각 전공대표 선출</a:t>
            </a:r>
            <a:endParaRPr lang="ko-KR" altLang="en-US" sz="24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67930" y="1556740"/>
            <a:ext cx="4968692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Ⅰ. </a:t>
            </a:r>
            <a:r>
              <a:rPr lang="ko-KR" altLang="en-US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인력양성 사업단 사업개요</a:t>
            </a:r>
            <a:endParaRPr lang="ko-KR" altLang="en-US" sz="24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3" name="그룹 24"/>
          <p:cNvGrpSpPr/>
          <p:nvPr/>
        </p:nvGrpSpPr>
        <p:grpSpPr>
          <a:xfrm>
            <a:off x="0" y="6381750"/>
            <a:ext cx="3797317" cy="476250"/>
            <a:chOff x="1500166" y="6269425"/>
            <a:chExt cx="3797317" cy="476250"/>
          </a:xfrm>
        </p:grpSpPr>
        <p:pic>
          <p:nvPicPr>
            <p:cNvPr id="18" name="Picture 2" descr="D:\발표작업\경북TP\images\gb_mark\gb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9058" y="6376165"/>
              <a:ext cx="1368425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J:\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0166" y="6269425"/>
              <a:ext cx="2305050" cy="476250"/>
            </a:xfrm>
            <a:prstGeom prst="rect">
              <a:avLst/>
            </a:prstGeom>
            <a:noFill/>
          </p:spPr>
        </p:pic>
      </p:grpSp>
      <p:pic>
        <p:nvPicPr>
          <p:cNvPr id="20" name="그림 19" descr="건설기계부품 인력양성사업단(로고-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80" y="6281920"/>
            <a:ext cx="3157427" cy="57608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067930" y="4581160"/>
            <a:ext cx="4968692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IV. </a:t>
            </a:r>
            <a:r>
              <a:rPr lang="ko-KR" altLang="en-US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기타</a:t>
            </a:r>
            <a:r>
              <a:rPr lang="en-US" altLang="ko-KR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b="0" dirty="0" smtClean="0">
                <a:ln w="3175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안내</a:t>
            </a:r>
            <a:endParaRPr lang="ko-KR" altLang="en-US" sz="2400" b="0" dirty="0">
              <a:ln w="3175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50017 4.44444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6"/>
          <p:cNvGrpSpPr/>
          <p:nvPr/>
        </p:nvGrpSpPr>
        <p:grpSpPr>
          <a:xfrm>
            <a:off x="4716020" y="4365130"/>
            <a:ext cx="4176580" cy="1296180"/>
            <a:chOff x="4716020" y="2852920"/>
            <a:chExt cx="4176580" cy="1296180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4716020" y="3212970"/>
              <a:ext cx="4176580" cy="936130"/>
            </a:xfrm>
            <a:prstGeom prst="roundRect">
              <a:avLst/>
            </a:prstGeom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 기업과의 </a:t>
              </a:r>
              <a:r>
                <a:rPr lang="ko-KR" altLang="en-US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교류회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취업박람회 실시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직행 취업연계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4716020" y="2852920"/>
              <a:ext cx="1512210" cy="432060"/>
            </a:xfrm>
            <a:prstGeom prst="roundRect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atin typeface="HY강B" pitchFamily="18" charset="-127"/>
                  <a:ea typeface="HY강B" pitchFamily="18" charset="-127"/>
                </a:rPr>
                <a:t>취업연계 활동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4" name="그룹 83"/>
          <p:cNvGrpSpPr/>
          <p:nvPr/>
        </p:nvGrpSpPr>
        <p:grpSpPr>
          <a:xfrm>
            <a:off x="4716020" y="1556740"/>
            <a:ext cx="4176580" cy="1080150"/>
            <a:chOff x="4716020" y="1556740"/>
            <a:chExt cx="4176580" cy="1080150"/>
          </a:xfrm>
        </p:grpSpPr>
        <p:sp>
          <p:nvSpPr>
            <p:cNvPr id="79" name="모서리가 둥근 직사각형 78"/>
            <p:cNvSpPr/>
            <p:nvPr/>
          </p:nvSpPr>
          <p:spPr>
            <a:xfrm>
              <a:off x="4716020" y="1916790"/>
              <a:ext cx="4176580" cy="720100"/>
            </a:xfrm>
            <a:prstGeom prst="roundRect">
              <a:avLst/>
            </a:prstGeom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건설기계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부품기업 전일제파견 실습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정규교과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)</a:t>
              </a:r>
            </a:p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지도사원의 지도하에 설계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생산 실습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4716020" y="1556740"/>
              <a:ext cx="1152160" cy="432060"/>
            </a:xfrm>
            <a:prstGeom prst="roundRect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현장실습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5" name="그룹 92"/>
          <p:cNvGrpSpPr/>
          <p:nvPr/>
        </p:nvGrpSpPr>
        <p:grpSpPr>
          <a:xfrm>
            <a:off x="4716020" y="2708900"/>
            <a:ext cx="4176580" cy="1584220"/>
            <a:chOff x="4716020" y="2852920"/>
            <a:chExt cx="4176580" cy="1584220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4716020" y="3212970"/>
              <a:ext cx="4176580" cy="1224170"/>
            </a:xfrm>
            <a:prstGeom prst="roundRect">
              <a:avLst/>
            </a:prstGeom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 전공지식을 바탕으로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팀 단위 설계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가공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제작활동 수행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 관련 산업 애로기술 도출 및 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전문가 연계 해결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4716020" y="2852920"/>
              <a:ext cx="2520350" cy="432060"/>
            </a:xfrm>
            <a:prstGeom prst="roundRect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ko-KR" b="0" dirty="0" smtClean="0">
                  <a:latin typeface="HY강B" pitchFamily="18" charset="-127"/>
                  <a:ea typeface="HY강B" pitchFamily="18" charset="-127"/>
                </a:rPr>
                <a:t>Capstone Design (</a:t>
              </a:r>
              <a:r>
                <a:rPr lang="ko-KR" altLang="en-US" b="0" dirty="0" smtClean="0">
                  <a:latin typeface="HY강B" pitchFamily="18" charset="-127"/>
                  <a:ea typeface="HY강B" pitchFamily="18" charset="-127"/>
                </a:rPr>
                <a:t>종합설계</a:t>
              </a:r>
              <a:r>
                <a:rPr lang="en-US" altLang="ko-KR" b="0" dirty="0" smtClean="0">
                  <a:latin typeface="HY강B" pitchFamily="18" charset="-127"/>
                  <a:ea typeface="HY강B" pitchFamily="18" charset="-127"/>
                </a:rPr>
                <a:t>)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Ⅰ. </a:t>
            </a:r>
            <a:r>
              <a:rPr lang="ko-KR" altLang="en-US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인력양성 사업단 사업개요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2" name="그림 21" descr="건설기계부품 인력양성사업단(로고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80" y="6281920"/>
            <a:ext cx="3157427" cy="576080"/>
          </a:xfrm>
          <a:prstGeom prst="rect">
            <a:avLst/>
          </a:prstGeom>
        </p:spPr>
      </p:pic>
      <p:grpSp>
        <p:nvGrpSpPr>
          <p:cNvPr id="6" name="그룹 24"/>
          <p:cNvGrpSpPr/>
          <p:nvPr/>
        </p:nvGrpSpPr>
        <p:grpSpPr>
          <a:xfrm>
            <a:off x="0" y="6381750"/>
            <a:ext cx="3797317" cy="476250"/>
            <a:chOff x="1500166" y="6269425"/>
            <a:chExt cx="3797317" cy="476250"/>
          </a:xfrm>
        </p:grpSpPr>
        <p:pic>
          <p:nvPicPr>
            <p:cNvPr id="26" name="Picture 2" descr="D:\발표작업\경북TP\images\gb_mark\gb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9058" y="6376165"/>
              <a:ext cx="1368425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 descr="J:\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0166" y="6269425"/>
              <a:ext cx="2305050" cy="476250"/>
            </a:xfrm>
            <a:prstGeom prst="rect">
              <a:avLst/>
            </a:prstGeom>
            <a:noFill/>
          </p:spPr>
        </p:pic>
      </p:grpSp>
      <p:sp>
        <p:nvSpPr>
          <p:cNvPr id="23" name="직사각형 22"/>
          <p:cNvSpPr/>
          <p:nvPr/>
        </p:nvSpPr>
        <p:spPr>
          <a:xfrm>
            <a:off x="179390" y="1196690"/>
            <a:ext cx="4320600" cy="5184720"/>
          </a:xfrm>
          <a:prstGeom prst="rect">
            <a:avLst/>
          </a:prstGeom>
          <a:noFill/>
          <a:ln w="34925" cap="rnd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187530" y="980660"/>
            <a:ext cx="2304320" cy="50407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2000" b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특성화 트랙 운영</a:t>
            </a:r>
            <a:endParaRPr lang="ko-KR" altLang="en-US" sz="20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44010" y="1196690"/>
            <a:ext cx="4320600" cy="4608640"/>
          </a:xfrm>
          <a:prstGeom prst="rect">
            <a:avLst/>
          </a:prstGeom>
          <a:noFill/>
          <a:ln w="34925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220090" y="980660"/>
            <a:ext cx="3312460" cy="50407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산학연계 및 취업촉진 활동</a:t>
            </a:r>
          </a:p>
        </p:txBody>
      </p:sp>
      <p:grpSp>
        <p:nvGrpSpPr>
          <p:cNvPr id="7" name="그룹 57"/>
          <p:cNvGrpSpPr/>
          <p:nvPr/>
        </p:nvGrpSpPr>
        <p:grpSpPr>
          <a:xfrm>
            <a:off x="251400" y="2780910"/>
            <a:ext cx="4176580" cy="1152160"/>
            <a:chOff x="251400" y="1556740"/>
            <a:chExt cx="4176580" cy="1152160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251400" y="1916790"/>
              <a:ext cx="4176580" cy="79211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건설기계개론 등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3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개 강좌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/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자동차 설계프로젝트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(1)(2) 2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개 강좌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-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국내현장실습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1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개 강좌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251400" y="1556740"/>
              <a:ext cx="2664370" cy="43206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 정규교육 실시</a:t>
              </a:r>
            </a:p>
          </p:txBody>
        </p:sp>
      </p:grpSp>
      <p:grpSp>
        <p:nvGrpSpPr>
          <p:cNvPr id="8" name="그룹 58"/>
          <p:cNvGrpSpPr/>
          <p:nvPr/>
        </p:nvGrpSpPr>
        <p:grpSpPr>
          <a:xfrm>
            <a:off x="251400" y="4005080"/>
            <a:ext cx="4176580" cy="1152160"/>
            <a:chOff x="251400" y="2708900"/>
            <a:chExt cx="4176580" cy="1152160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51400" y="3068950"/>
              <a:ext cx="4176580" cy="79211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CAD/CAM/CAE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등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IT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융합 설계교육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제어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/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자동화 등 부품설계교육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-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 성능분석 교육</a:t>
              </a: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251400" y="2708900"/>
              <a:ext cx="2664370" cy="43206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특성화 특별교육 실시</a:t>
              </a:r>
            </a:p>
          </p:txBody>
        </p:sp>
      </p:grpSp>
      <p:grpSp>
        <p:nvGrpSpPr>
          <p:cNvPr id="9" name="그룹 59"/>
          <p:cNvGrpSpPr/>
          <p:nvPr/>
        </p:nvGrpSpPr>
        <p:grpSpPr>
          <a:xfrm>
            <a:off x="251400" y="5229250"/>
            <a:ext cx="4176580" cy="1008140"/>
            <a:chOff x="251400" y="3861060"/>
            <a:chExt cx="4176580" cy="1008140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251400" y="4221110"/>
              <a:ext cx="4176580" cy="64809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전시회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기업체 견학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경진대회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발표회 실시</a:t>
              </a: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251400" y="3861060"/>
              <a:ext cx="3096430" cy="43206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건설기계부품 전문가 기초소양 교육</a:t>
              </a:r>
            </a:p>
          </p:txBody>
        </p:sp>
      </p:grpSp>
      <p:pic>
        <p:nvPicPr>
          <p:cNvPr id="61" name="그림 60" descr="사진 12. 11. 22. 오후 5 27 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30" y="5589300"/>
            <a:ext cx="899490" cy="674618"/>
          </a:xfrm>
          <a:prstGeom prst="rect">
            <a:avLst/>
          </a:prstGeom>
        </p:spPr>
      </p:pic>
      <p:pic>
        <p:nvPicPr>
          <p:cNvPr id="64" name="그림 63" descr="IMG_10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690" y="5661310"/>
            <a:ext cx="936130" cy="699208"/>
          </a:xfrm>
          <a:prstGeom prst="rect">
            <a:avLst/>
          </a:prstGeom>
        </p:spPr>
      </p:pic>
      <p:pic>
        <p:nvPicPr>
          <p:cNvPr id="71" name="그림 70" descr="DSC034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790" y="4653170"/>
            <a:ext cx="744103" cy="558078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6372250" y="5877340"/>
            <a:ext cx="2664370" cy="432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r"/>
            <a:r>
              <a:rPr lang="en-US" altLang="ko-KR" sz="12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Tel. 053)850-4763  Fax 053)850-4768</a:t>
            </a:r>
          </a:p>
          <a:p>
            <a:pPr algn="r"/>
            <a:r>
              <a:rPr lang="en-US" altLang="ko-KR" sz="12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E-mail  33319@daegu.ac.kr</a:t>
            </a:r>
            <a:endParaRPr lang="ko-KR" altLang="en-US" sz="12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0" name="그룹 40"/>
          <p:cNvGrpSpPr/>
          <p:nvPr/>
        </p:nvGrpSpPr>
        <p:grpSpPr>
          <a:xfrm>
            <a:off x="251400" y="1556740"/>
            <a:ext cx="4176580" cy="1152160"/>
            <a:chOff x="251400" y="1556740"/>
            <a:chExt cx="4176580" cy="1152160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251400" y="1916790"/>
              <a:ext cx="4176580" cy="79211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대구대학교 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자동차공학부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3·4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학년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정규 트랙 운영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(17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학점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)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251400" y="1556740"/>
              <a:ext cx="2520350" cy="43206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·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부품 트랙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대상자</a:t>
              </a:r>
            </a:p>
          </p:txBody>
        </p:sp>
      </p:grpSp>
      <p:pic>
        <p:nvPicPr>
          <p:cNvPr id="65" name="그림 64" descr="20121122_1710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780" y="2708900"/>
            <a:ext cx="897725" cy="612085"/>
          </a:xfrm>
          <a:prstGeom prst="rect">
            <a:avLst/>
          </a:prstGeom>
        </p:spPr>
      </p:pic>
      <p:pic>
        <p:nvPicPr>
          <p:cNvPr id="66" name="그림 65" descr="20121122_1709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880" y="3356990"/>
            <a:ext cx="635453" cy="564647"/>
          </a:xfrm>
          <a:prstGeom prst="rect">
            <a:avLst/>
          </a:prstGeom>
        </p:spPr>
      </p:pic>
      <p:pic>
        <p:nvPicPr>
          <p:cNvPr id="67" name="그림 66" descr="DSC034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50" y="3933070"/>
            <a:ext cx="936130" cy="702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323410" y="5660166"/>
            <a:ext cx="8497180" cy="554916"/>
          </a:xfrm>
          <a:prstGeom prst="roundRect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>
              <a:buFontTx/>
              <a:buChar char="-"/>
            </a:pPr>
            <a:r>
              <a: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기존에 제출했던 학생 중 만일 위의 제출방법에 따라 </a:t>
            </a:r>
            <a:r>
              <a:rPr lang="ko-KR" altLang="en-US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제출하지 않은 학생은 수정 후 기한 내 제출 요망</a:t>
            </a:r>
            <a:r>
              <a: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Ⅱ. </a:t>
            </a:r>
            <a:r>
              <a:rPr lang="ko-KR" altLang="en-US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방학 중 특강 과제물 제출 안내</a:t>
            </a:r>
            <a:endParaRPr lang="ko-KR" altLang="en-US" sz="3200" dirty="0">
              <a:ln w="3175">
                <a:solidFill>
                  <a:srgbClr val="002060"/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2" name="그림 21" descr="건설기계부품 인력양성사업단(로고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80" y="6281920"/>
            <a:ext cx="3157427" cy="57608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79390" y="1484730"/>
            <a:ext cx="8785220" cy="4824670"/>
          </a:xfrm>
          <a:prstGeom prst="rect">
            <a:avLst/>
          </a:prstGeom>
          <a:noFill/>
          <a:ln w="34925" cap="rnd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131800" y="1124680"/>
            <a:ext cx="2376330" cy="6480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1. CATIA</a:t>
            </a:r>
            <a:endParaRPr lang="ko-KR" altLang="en-US" sz="20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323410" y="1628750"/>
            <a:ext cx="3096430" cy="864120"/>
            <a:chOff x="251400" y="1628750"/>
            <a:chExt cx="3096430" cy="864120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251400" y="1916790"/>
              <a:ext cx="3096430" cy="57608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Tutorial A~D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따라 하기 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모든 과제는 교재에 수록되어 있음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251400" y="1628750"/>
              <a:ext cx="100814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⑴ 과제물</a:t>
              </a: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5580140" y="1628750"/>
            <a:ext cx="3096430" cy="792110"/>
            <a:chOff x="251400" y="1628750"/>
            <a:chExt cx="3096430" cy="792110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251400" y="1916790"/>
              <a:ext cx="3096430" cy="50407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2013.09.27(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금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)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까지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251400" y="1628750"/>
              <a:ext cx="187226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⑵ 과제물 제출기한</a:t>
              </a: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323410" y="2564880"/>
            <a:ext cx="8497180" cy="1296180"/>
            <a:chOff x="251400" y="1628750"/>
            <a:chExt cx="8497180" cy="1296180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251400" y="1916790"/>
              <a:ext cx="8497180" cy="100814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 생성하여 제출 요망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 (</a:t>
              </a:r>
              <a:r>
                <a:rPr lang="ko-KR" altLang="en-US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폴더명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“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학번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_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이름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”) </a:t>
              </a:r>
            </a:p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하위 폴더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‘Tutorial ’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,‘CATIA Ex’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 구분 요망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‘Tutorial’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폴더의 경우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 Tutorial A,B,C,D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폴더로 구분 할 것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다 한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njd1308@hotmail.com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으로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메일 발송 바람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 (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메일 제목은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“ CATIA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학번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_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이름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”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으로 할 것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.)</a:t>
              </a:r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251400" y="1628750"/>
              <a:ext cx="187226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⑶ 과제물 제출방법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323410" y="3957133"/>
            <a:ext cx="8497180" cy="1353318"/>
            <a:chOff x="251400" y="1628750"/>
            <a:chExt cx="8497180" cy="1152160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251400" y="1916790"/>
              <a:ext cx="8497180" cy="86412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첨부파일 중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‘ Tutorial base file’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폴더는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Tutorial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과제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중 필요한 파일 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CATIA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과제는 첨부파일 중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‘ CATIA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과제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’</a:t>
              </a:r>
              <a:r>
                <a:rPr lang="en-US" altLang="ko-KR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ppt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참조 할 것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첨부파일은 </a:t>
              </a:r>
              <a:r>
                <a:rPr lang="ko-KR" altLang="en-US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웹하드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및 학과홈페이지에 오늘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(2013.09.16)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중으로 게시할 예정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idisk.daegu.ac.kr/main/login.php, ID:15005, </a:t>
              </a:r>
              <a:r>
                <a:rPr lang="en-US" altLang="ko-KR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PASS:aimcad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“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건설기계특강과제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”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251400" y="1628750"/>
              <a:ext cx="208829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⑷ 과제물 하는 방법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95" name="모서리가 둥근 직사각형 94"/>
          <p:cNvSpPr/>
          <p:nvPr/>
        </p:nvSpPr>
        <p:spPr>
          <a:xfrm>
            <a:off x="323410" y="5426404"/>
            <a:ext cx="1224170" cy="360050"/>
          </a:xfrm>
          <a:prstGeom prst="roundRect">
            <a:avLst/>
          </a:prstGeom>
          <a:solidFill>
            <a:srgbClr val="0099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⑸ 유의사항</a:t>
            </a:r>
            <a:endParaRPr lang="en-US" altLang="ko-KR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Ⅱ. </a:t>
            </a:r>
            <a:r>
              <a:rPr lang="ko-KR" altLang="en-US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방학 중 특강 과제물 제출 안내</a:t>
            </a:r>
            <a:endParaRPr lang="ko-KR" altLang="en-US" sz="3200" dirty="0">
              <a:ln w="3175">
                <a:solidFill>
                  <a:srgbClr val="002060"/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2" name="그림 21" descr="건설기계부품 인력양성사업단(로고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80" y="6281920"/>
            <a:ext cx="3157427" cy="57608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79390" y="1484730"/>
            <a:ext cx="8785220" cy="4824670"/>
          </a:xfrm>
          <a:prstGeom prst="rect">
            <a:avLst/>
          </a:prstGeom>
          <a:noFill/>
          <a:ln w="34925" cap="rnd"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131800" y="1124680"/>
            <a:ext cx="2376330" cy="64809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2. </a:t>
            </a:r>
            <a:r>
              <a:rPr lang="en-US" altLang="ko-KR" sz="2000" b="0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Hyperworks</a:t>
            </a:r>
            <a:endParaRPr lang="ko-KR" altLang="en-US" sz="20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60"/>
          <p:cNvGrpSpPr/>
          <p:nvPr/>
        </p:nvGrpSpPr>
        <p:grpSpPr>
          <a:xfrm>
            <a:off x="323410" y="1628750"/>
            <a:ext cx="6624920" cy="1080150"/>
            <a:chOff x="251400" y="1628750"/>
            <a:chExt cx="6624920" cy="1080150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251400" y="1916790"/>
              <a:ext cx="6624920" cy="79211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PPT &amp;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동영상을 보고 과제 설명 및 따라 하기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과제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: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첨부파일 중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‘ 20130829_HM_capstone”.hm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파일을 해석 및 결과도출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첨부파일은 학과홈페이지 및 </a:t>
              </a:r>
              <a:r>
                <a:rPr lang="ko-KR" altLang="en-US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웹하드에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오늘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(2013.09.16)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중으로 게시할 예정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251400" y="1628750"/>
              <a:ext cx="100814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⑴ 과제물</a:t>
              </a:r>
            </a:p>
          </p:txBody>
        </p:sp>
      </p:grpSp>
      <p:grpSp>
        <p:nvGrpSpPr>
          <p:cNvPr id="4" name="그룹 64"/>
          <p:cNvGrpSpPr/>
          <p:nvPr/>
        </p:nvGrpSpPr>
        <p:grpSpPr>
          <a:xfrm>
            <a:off x="323410" y="2780910"/>
            <a:ext cx="3096430" cy="720100"/>
            <a:chOff x="251400" y="1628750"/>
            <a:chExt cx="3096430" cy="720100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251400" y="1916790"/>
              <a:ext cx="3096430" cy="43206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2013.09.27(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금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)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까지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 </a:t>
              </a: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251400" y="1628750"/>
              <a:ext cx="187226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⑵ 과제물 제출기한</a:t>
              </a:r>
            </a:p>
          </p:txBody>
        </p:sp>
      </p:grpSp>
      <p:grpSp>
        <p:nvGrpSpPr>
          <p:cNvPr id="5" name="그룹 67"/>
          <p:cNvGrpSpPr/>
          <p:nvPr/>
        </p:nvGrpSpPr>
        <p:grpSpPr>
          <a:xfrm>
            <a:off x="323410" y="3573020"/>
            <a:ext cx="8497180" cy="1584220"/>
            <a:chOff x="251400" y="1628750"/>
            <a:chExt cx="8497180" cy="1584220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251400" y="1916790"/>
              <a:ext cx="8497180" cy="1296180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 생성하여 제출 요망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 (</a:t>
              </a:r>
              <a:r>
                <a:rPr lang="ko-KR" altLang="en-US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폴더명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“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학번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_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이름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”) </a:t>
              </a:r>
            </a:p>
            <a:p>
              <a:pPr>
                <a:buFontTx/>
                <a:buChar char="-"/>
              </a:pP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폴더 안에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PPT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보고서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,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해석파일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압축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요망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)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있어야 함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보고서 작성 시 목록 순서는 ①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Geometry &amp; meshing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작업 ②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property &amp; Boundary condition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작업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③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Solving &amp; result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확인 </a:t>
              </a:r>
              <a:r>
                <a:rPr lang="ko-KR" altLang="en-US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으로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할 것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</a:t>
              </a:r>
            </a:p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다 한 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njd1308@hotmail.com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으로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메일 발송 바람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 (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메일 제목은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“ </a:t>
              </a:r>
              <a:r>
                <a:rPr lang="en-US" altLang="ko-KR" b="0" dirty="0" err="1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Hyperworks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학번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_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이름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”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으로 할 것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.)</a:t>
              </a:r>
            </a:p>
          </p:txBody>
        </p:sp>
        <p:sp>
          <p:nvSpPr>
            <p:cNvPr id="72" name="모서리가 둥근 직사각형 71"/>
            <p:cNvSpPr/>
            <p:nvPr/>
          </p:nvSpPr>
          <p:spPr>
            <a:xfrm>
              <a:off x="251400" y="1628750"/>
              <a:ext cx="187226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⑶ 과제물 제출방법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6" name="그룹 89"/>
          <p:cNvGrpSpPr/>
          <p:nvPr/>
        </p:nvGrpSpPr>
        <p:grpSpPr>
          <a:xfrm>
            <a:off x="323410" y="5229250"/>
            <a:ext cx="8497180" cy="842956"/>
            <a:chOff x="251400" y="1628750"/>
            <a:chExt cx="8497180" cy="842956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251400" y="1916790"/>
              <a:ext cx="8497180" cy="554916"/>
            </a:xfrm>
            <a:prstGeom prst="roundRect">
              <a:avLst/>
            </a:prstGeom>
            <a:solidFill>
              <a:srgbClr val="0066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>
                <a:buFontTx/>
                <a:buChar char="-"/>
              </a:pP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기존에 제출했던 학생 중 만일 위의 제출방법에 따라 </a:t>
              </a:r>
              <a:r>
                <a:rPr lang="ko-KR" altLang="en-US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제출하지 않은 학생은 수정 후 기한 내 제출 요망</a:t>
              </a:r>
              <a:r>
                <a:rPr lang="en-US" altLang="ko-KR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solidFill>
                    <a:srgbClr val="FFFF00"/>
                  </a:solidFill>
                  <a:latin typeface="HY강B" pitchFamily="18" charset="-127"/>
                  <a:ea typeface="HY강B" pitchFamily="18" charset="-127"/>
                </a:rPr>
                <a:t>.</a:t>
              </a: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251400" y="1628750"/>
              <a:ext cx="1224170" cy="360050"/>
            </a:xfrm>
            <a:prstGeom prst="roundRect">
              <a:avLst/>
            </a:prstGeom>
            <a:solidFill>
              <a:srgbClr val="0099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b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⑷ 유의사항</a:t>
              </a:r>
              <a:endParaRPr lang="en-US" altLang="ko-KR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Ⅲ. </a:t>
            </a:r>
            <a:r>
              <a:rPr lang="ko-KR" altLang="en-US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각 전공대표 선출</a:t>
            </a:r>
            <a:endParaRPr lang="ko-KR" altLang="en-US" sz="3200" dirty="0">
              <a:ln w="3175">
                <a:solidFill>
                  <a:srgbClr val="002060"/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2" name="그림 21" descr="건설기계부품 인력양성사업단(로고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80" y="6281920"/>
            <a:ext cx="3157427" cy="57608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79390" y="1412720"/>
            <a:ext cx="4248590" cy="482467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95420" y="1052670"/>
            <a:ext cx="3672510" cy="648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ko-KR" altLang="en-US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기계</a:t>
            </a:r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자동차 설계프로젝트</a:t>
            </a:r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(1)</a:t>
            </a:r>
            <a:endParaRPr lang="ko-KR" altLang="en-US" sz="20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644010" y="1052670"/>
            <a:ext cx="4248590" cy="5184720"/>
            <a:chOff x="4572000" y="1052670"/>
            <a:chExt cx="4248590" cy="5184720"/>
          </a:xfrm>
        </p:grpSpPr>
        <p:sp>
          <p:nvSpPr>
            <p:cNvPr id="18" name="직사각형 17"/>
            <p:cNvSpPr/>
            <p:nvPr/>
          </p:nvSpPr>
          <p:spPr>
            <a:xfrm>
              <a:off x="4572000" y="1412720"/>
              <a:ext cx="4248590" cy="4824670"/>
            </a:xfrm>
            <a:prstGeom prst="rect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endPara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  <a:ea typeface="+mn-ea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4932050" y="1052670"/>
              <a:ext cx="3672510" cy="64809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ko-KR" altLang="en-US" sz="2000" b="0" dirty="0" smtClean="0">
                  <a:ln>
                    <a:solidFill>
                      <a:schemeClr val="bg1">
                        <a:alpha val="5000"/>
                      </a:schemeClr>
                    </a:solidFill>
                  </a:ln>
                  <a:latin typeface="HY강B" pitchFamily="18" charset="-127"/>
                  <a:ea typeface="HY강B" pitchFamily="18" charset="-127"/>
                </a:rPr>
                <a:t>건설기계부품 트랙 대표 </a:t>
              </a:r>
            </a:p>
          </p:txBody>
        </p:sp>
      </p:grp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323410" y="1844780"/>
          <a:ext cx="3960551" cy="398935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64120"/>
                <a:gridCol w="1080150"/>
                <a:gridCol w="648090"/>
                <a:gridCol w="1368191"/>
              </a:tblGrid>
              <a:tr h="6480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latin typeface="HY강B" pitchFamily="18" charset="-127"/>
                          <a:ea typeface="HY강B" pitchFamily="18" charset="-127"/>
                        </a:rPr>
                        <a:t>전공</a:t>
                      </a:r>
                      <a:endParaRPr lang="ko-KR" altLang="en-US" sz="16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err="1" smtClean="0">
                          <a:latin typeface="HY강B" pitchFamily="18" charset="-127"/>
                          <a:ea typeface="HY강B" pitchFamily="18" charset="-127"/>
                        </a:rPr>
                        <a:t>수업담당교수명</a:t>
                      </a:r>
                      <a:endParaRPr lang="ko-KR" altLang="en-US" sz="16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latin typeface="HY강B" pitchFamily="18" charset="-127"/>
                          <a:ea typeface="HY강B" pitchFamily="18" charset="-127"/>
                        </a:rPr>
                        <a:t>조</a:t>
                      </a:r>
                      <a:endParaRPr lang="ko-KR" altLang="en-US" sz="16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latin typeface="HY강B" pitchFamily="18" charset="-127"/>
                          <a:ea typeface="HY강B" pitchFamily="18" charset="-127"/>
                        </a:rPr>
                        <a:t>조장</a:t>
                      </a:r>
                      <a:endParaRPr lang="ko-KR" altLang="en-US" sz="16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</a:tr>
              <a:tr h="83531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기계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윤정환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5316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이동활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531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자동차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이덕영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5316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임학규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860040" y="2420860"/>
          <a:ext cx="3888540" cy="244834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48409"/>
                <a:gridCol w="3040131"/>
              </a:tblGrid>
              <a:tr h="3977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전공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대표 학생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/>
                </a:tc>
              </a:tr>
              <a:tr h="10252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기계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252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bg1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자동차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bg1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IV. </a:t>
            </a:r>
            <a:r>
              <a:rPr lang="ko-KR" altLang="en-US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기타</a:t>
            </a:r>
            <a:r>
              <a:rPr lang="en-US" altLang="ko-KR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n w="3175">
                  <a:solidFill>
                    <a:srgbClr val="002060"/>
                  </a:solidFill>
                </a:ln>
                <a:latin typeface="HY강B" pitchFamily="18" charset="-127"/>
                <a:ea typeface="HY강B" pitchFamily="18" charset="-127"/>
              </a:rPr>
              <a:t>안내</a:t>
            </a:r>
            <a:endParaRPr lang="ko-KR" altLang="en-US" sz="3200" dirty="0">
              <a:ln w="3175">
                <a:solidFill>
                  <a:srgbClr val="002060"/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2" name="그림 21" descr="건설기계부품 인력양성사업단(로고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80" y="6281920"/>
            <a:ext cx="3157427" cy="57608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79390" y="1412720"/>
            <a:ext cx="8137130" cy="482467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  <a:ea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95420" y="1052670"/>
            <a:ext cx="4104570" cy="648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2013</a:t>
            </a:r>
            <a:r>
              <a:rPr lang="ko-KR" altLang="en-US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학년도 </a:t>
            </a:r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학기 </a:t>
            </a:r>
            <a:r>
              <a:rPr lang="en-US" altLang="ko-KR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0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차 간담회 실시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83460" y="1988800"/>
            <a:ext cx="6696930" cy="21603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342900" indent="-342900">
              <a:lnSpc>
                <a:spcPts val="2400"/>
              </a:lnSpc>
              <a:buAutoNum type="arabicParenR"/>
            </a:pP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일시 </a:t>
            </a:r>
            <a:r>
              <a:rPr lang="en-US" altLang="ko-KR" sz="1800" b="0" dirty="0" smtClean="0">
                <a:latin typeface="HY강B" pitchFamily="18" charset="-127"/>
                <a:ea typeface="HY강B" pitchFamily="18" charset="-127"/>
              </a:rPr>
              <a:t>: 2013. 9. 30(</a:t>
            </a: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월</a:t>
            </a:r>
            <a:r>
              <a:rPr lang="en-US" altLang="ko-KR" sz="1800" b="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800" b="0" dirty="0" smtClean="0">
                <a:latin typeface="HY강B" pitchFamily="18" charset="-127"/>
                <a:ea typeface="HY강B" pitchFamily="18" charset="-127"/>
              </a:rPr>
              <a:t>건설기계개론 종료 후 </a:t>
            </a:r>
            <a:r>
              <a:rPr lang="ko-KR" altLang="en-US" sz="1800" b="0" dirty="0" err="1" smtClean="0">
                <a:latin typeface="HY강B" pitchFamily="18" charset="-127"/>
                <a:ea typeface="HY강B" pitchFamily="18" charset="-127"/>
              </a:rPr>
              <a:t>그자리에서</a:t>
            </a:r>
            <a:endParaRPr lang="en-US" altLang="ko-KR" sz="1800" b="0" dirty="0" smtClean="0"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ts val="2400"/>
              </a:lnSpc>
              <a:buAutoNum type="arabicParenR"/>
            </a:pP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참석자 </a:t>
            </a: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김세호 교수</a:t>
            </a: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금혜영 선생</a:t>
            </a: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트랙이수 학생</a:t>
            </a:r>
            <a:endParaRPr lang="en-US" altLang="ko-KR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ts val="2400"/>
              </a:lnSpc>
              <a:buAutoNum type="arabicParenR"/>
            </a:pP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내용</a:t>
            </a:r>
            <a:endParaRPr lang="en-US" altLang="ko-KR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ts val="2400"/>
              </a:lnSpc>
            </a:pP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      - 2013-2</a:t>
            </a: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학기 트랙 진행내용 소개</a:t>
            </a:r>
            <a:endParaRPr lang="en-US" altLang="ko-KR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ts val="2400"/>
              </a:lnSpc>
            </a:pP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      - </a:t>
            </a:r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추후 계획 소개</a:t>
            </a:r>
            <a:endParaRPr lang="en-US" altLang="ko-KR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  <a:p>
            <a:pPr marL="342900" indent="-342900">
              <a:lnSpc>
                <a:spcPts val="2400"/>
              </a:lnSpc>
            </a:pP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      - Q&amp;A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339690" y="5301260"/>
            <a:ext cx="5760800" cy="720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ko-KR" altLang="en-US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사업단 연락처 </a:t>
            </a:r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: Tel. 053)850-4763  Fax. 053)850-4768</a:t>
            </a:r>
          </a:p>
          <a:p>
            <a:r>
              <a:rPr lang="en-US" altLang="ko-KR" sz="1800" b="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HY강B" pitchFamily="18" charset="-127"/>
                <a:ea typeface="HY강B" pitchFamily="18" charset="-127"/>
              </a:rPr>
              <a:t>                      E-mail  33319@daegu.ac.kr</a:t>
            </a:r>
            <a:endParaRPr lang="ko-KR" altLang="en-US" sz="1800" b="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9AD933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ial Black">
      <a:majorFont>
        <a:latin typeface="나눔고딕 ExtraBold"/>
        <a:ea typeface="다음_SemiBold"/>
        <a:cs typeface=""/>
      </a:majorFont>
      <a:minorFont>
        <a:latin typeface="Arial"/>
        <a:ea typeface="다음_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2">
                <a:lumMod val="25000"/>
                <a:shade val="30000"/>
                <a:satMod val="115000"/>
              </a:schemeClr>
            </a:gs>
            <a:gs pos="50000">
              <a:schemeClr val="bg2">
                <a:lumMod val="25000"/>
                <a:shade val="67500"/>
                <a:satMod val="115000"/>
              </a:schemeClr>
            </a:gs>
            <a:gs pos="100000">
              <a:schemeClr val="bg2">
                <a:lumMod val="25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anchor="ctr" anchorCtr="0">
        <a:noAutofit/>
      </a:bodyPr>
      <a:lstStyle>
        <a:defPPr algn="ctr">
          <a:defRPr sz="1800" b="0" dirty="0" smtClean="0">
            <a:ln>
              <a:solidFill>
                <a:schemeClr val="bg1">
                  <a:alpha val="5000"/>
                </a:schemeClr>
              </a:solidFill>
            </a:ln>
            <a:latin typeface="+mn-ea"/>
            <a:ea typeface="+mn-ea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25089</TotalTime>
  <Words>633</Words>
  <Application>Microsoft Office PowerPoint</Application>
  <PresentationFormat>화면 슬라이드 쇼(4:3)</PresentationFormat>
  <Paragraphs>100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굴림</vt:lpstr>
      <vt:lpstr>Arial</vt:lpstr>
      <vt:lpstr>돋움체</vt:lpstr>
      <vt:lpstr>HY강B</vt:lpstr>
      <vt:lpstr>HY헤드라인M</vt:lpstr>
      <vt:lpstr>다음_SemiBold</vt:lpstr>
      <vt:lpstr>다음_Regular</vt:lpstr>
      <vt:lpstr>나눔고딕 ExtraBold</vt:lpstr>
      <vt:lpstr>맑은 고딕</vt:lpstr>
      <vt:lpstr>1_Office 테마</vt:lpstr>
      <vt:lpstr>슬라이드 0</vt:lpstr>
      <vt:lpstr>Ⅰ. 인력양성 사업단 사업개요</vt:lpstr>
      <vt:lpstr>Ⅱ. 방학 중 특강 과제물 제출 안내</vt:lpstr>
      <vt:lpstr>Ⅱ. 방학 중 특강 과제물 제출 안내</vt:lpstr>
      <vt:lpstr>Ⅲ. 각 전공대표 선출</vt:lpstr>
      <vt:lpstr>IV. 기타 안내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원유진</dc:creator>
  <cp:lastModifiedBy>CAx</cp:lastModifiedBy>
  <cp:revision>2989</cp:revision>
  <dcterms:created xsi:type="dcterms:W3CDTF">2008-01-19T01:45:44Z</dcterms:created>
  <dcterms:modified xsi:type="dcterms:W3CDTF">2013-09-16T07:10:15Z</dcterms:modified>
</cp:coreProperties>
</file>