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94" r:id="rId47"/>
    <p:sldId id="295" r:id="rId48"/>
    <p:sldId id="296" r:id="rId49"/>
    <p:sldId id="297" r:id="rId50"/>
    <p:sldId id="298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8A6A8D-01DA-E338-2ECA-8FC9D6399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86994D4-6ABA-E16F-2BC6-CD6C8FF0E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5C056A-A339-C43E-B76A-FC9E6E92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98EBE4-67C6-209E-2AF5-A733EF1D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CFBBDA-5D02-1708-B996-62676833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44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162FE-D6C1-FD69-0DD4-E37B9389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31E76B-0F80-A86E-B1F0-8B7931BD8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B67D01-854A-EE22-8B84-BCB92DDB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4A8C2A-13E9-AFC9-1FF6-1D83F7B4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797E76-42F5-74D2-1500-A81DAAC3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3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B8D736D-61DB-6725-67CF-83C332615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CD227F-14AE-D2B5-5BB9-CF61FF1CD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F10CDA-525E-1B44-08AF-1FCB95F5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D6D46F-80AD-E364-5696-7C829128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5C68D8-6518-B797-A096-0B9FCB7F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1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54C512-E06B-F3DE-27E6-27C8A82C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A53B72-354D-8619-F33B-17654DEB2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EE66C7-7B7C-2154-38CB-2A3ECBC2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A1527E-5F7D-0B56-6E78-FCB2FD9A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A487B7-0D12-8597-EDD4-BA6BA580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39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18A8D7-125A-1EA8-2D98-DFC2F347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E0AF7-58AF-CC86-4C4F-238AFA069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A03CE-F96C-E6C0-731D-0C334B3B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E4CF2D-9456-4603-96AA-8A94CAFC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051AD2-3DF3-21B3-C5B2-5EB9F92C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8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69DC12-1C4B-C667-BFBF-84C49376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631B7C-7D8F-8001-5934-5DC205592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BDA35DD-746C-6545-99F4-690BAD418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19036A-4BD4-3BE3-92C1-106765E3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4A2B6C-2F3F-277C-8F71-60F13574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EBAC4E-7441-B185-885B-3D4081E9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80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714A76-7A95-B273-C002-4D4EBF00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E5B47E-CAEF-10EF-0574-216D79474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1B43D5-7571-A963-1C54-91F00918D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8E8B68-B89D-CF5F-5C92-61AB01E1C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4E775D1-483E-9826-48A2-1A717ADE8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4E9A8D-4A16-1F96-7A57-9840CB00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3746CB-8965-6C90-9BFC-54AAE3F2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E36A679-56CE-021D-C63E-94362673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60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AE54DE-C5BE-4B51-B692-2FF0FDC7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A0529EF-ED7F-050D-C639-AD99F273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3DC8A23-B85D-2521-B880-12D07FBE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4EE792-BBFA-F7EF-2D5D-3026FB3C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65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09BABFD-0418-3A01-BA40-A3E9BF44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462F42D-00F1-A069-A8F3-CA4EE97B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B006CB-BFAF-BD3B-6A5E-4D113473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17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D96BF7-4E26-576A-862A-539C53F6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4C771D-3D62-9BB0-A55F-3565FC02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CCF15F-4034-6883-A8DE-7C177ECBA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F99E29-9246-2924-0200-2272C843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A90E36-59F1-4954-0587-958904FD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6F839F-BB73-F724-7D20-689E8580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33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6C50EA-D1A7-FAA9-8247-78B7404A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FD4EF6B-5FAD-6055-401B-49580BEDA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88B35E-E00A-EBC3-CC8E-4A7C2B9C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1F09D5-145D-C6E3-CFEA-7ABC0B3A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41FCB1-09C2-D83E-BF66-E3930590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033EEB-5F2B-50AE-2009-D04E9DA8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85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98FEC7F-44A0-648C-8468-A89B787C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33BC85-23F0-A3BA-3204-97A53EE9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1A8130-78A4-4E48-D0BF-1C3B39889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92FED8-C51D-400E-A650-2925A0BA462C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F7338D-78C3-F127-75D9-2253EE26C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49839B-22B5-ADC7-AF95-D0303819A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422DC-969A-4F32-AF75-B44D112B28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03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ight Triangle 103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73E4F-2915-6CAB-97D8-579CDDDD5930}"/>
              </a:ext>
            </a:extLst>
          </p:cNvPr>
          <p:cNvSpPr txBox="1"/>
          <p:nvPr/>
        </p:nvSpPr>
        <p:spPr>
          <a:xfrm>
            <a:off x="965200" y="1383528"/>
            <a:ext cx="6567762" cy="2712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일본의 야구</a:t>
            </a:r>
            <a:endParaRPr lang="en-US" altLang="ko-KR" sz="9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6714528-19ED-7B5F-C3CB-EA2E5F1F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2962" y="2307157"/>
            <a:ext cx="2621772" cy="22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7768F-2857-EE08-AD2D-65F8B26FE64E}"/>
              </a:ext>
            </a:extLst>
          </p:cNvPr>
          <p:cNvSpPr txBox="1"/>
          <p:nvPr/>
        </p:nvSpPr>
        <p:spPr>
          <a:xfrm>
            <a:off x="965200" y="4978982"/>
            <a:ext cx="544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일본어 일본학과 </a:t>
            </a:r>
            <a:r>
              <a:rPr lang="en-US" altLang="ko-KR" dirty="0"/>
              <a:t>21801915 </a:t>
            </a:r>
            <a:r>
              <a:rPr lang="ko-KR" altLang="en-US" dirty="0"/>
              <a:t>김경수</a:t>
            </a:r>
          </a:p>
        </p:txBody>
      </p:sp>
    </p:spTree>
    <p:extLst>
      <p:ext uri="{BB962C8B-B14F-4D97-AF65-F5344CB8AC3E}">
        <p14:creationId xmlns:p14="http://schemas.microsoft.com/office/powerpoint/2010/main" val="2980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8F5463E-D2CE-4A39-DA77-2C03D193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5190532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센트럴 리그</a:t>
            </a:r>
          </a:p>
        </p:txBody>
      </p:sp>
      <p:pic>
        <p:nvPicPr>
          <p:cNvPr id="15362" name="Picture 2" descr="히로시마 도요 카프/유니폼">
            <a:extLst>
              <a:ext uri="{FF2B5EF4-FFF2-40B4-BE49-F238E27FC236}">
                <a16:creationId xmlns:a16="http://schemas.microsoft.com/office/drawing/2014/main" id="{C10CF426-8658-9C58-760D-DBE9351B9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9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A391B1-6327-2487-D69C-0A7A0AC3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4159578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히로시마현</a:t>
            </a:r>
            <a:r>
              <a:rPr lang="en-US" altLang="ko-KR" sz="2200" dirty="0"/>
              <a:t>, </a:t>
            </a:r>
            <a:r>
              <a:rPr lang="ko-KR" altLang="en-US" sz="2200" dirty="0"/>
              <a:t>히로시마 도요 카프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홈 구장</a:t>
            </a:r>
            <a:r>
              <a:rPr lang="en-US" altLang="ko-KR" sz="2200" dirty="0"/>
              <a:t>, MAZDA Zoom-Zoom </a:t>
            </a:r>
            <a:r>
              <a:rPr lang="ko-KR" altLang="en-US" sz="2200" dirty="0"/>
              <a:t>스타디움 히로시마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수용 인원 </a:t>
            </a:r>
            <a:r>
              <a:rPr lang="en-US" altLang="ko-KR" sz="2200" dirty="0"/>
              <a:t>(33,000</a:t>
            </a:r>
            <a:r>
              <a:rPr lang="ko-KR" altLang="en-US" sz="2200" dirty="0"/>
              <a:t>명</a:t>
            </a:r>
            <a:r>
              <a:rPr lang="en-US" altLang="ko-KR" sz="2200" dirty="0"/>
              <a:t>)</a:t>
            </a:r>
          </a:p>
          <a:p>
            <a:endParaRPr lang="en-US" altLang="ko-KR" sz="2200" dirty="0"/>
          </a:p>
          <a:p>
            <a:r>
              <a:rPr lang="ko-KR" altLang="en-US" sz="2200" dirty="0"/>
              <a:t>평균 관객 수 </a:t>
            </a:r>
            <a:r>
              <a:rPr lang="en-US" altLang="ko-KR" sz="2200" dirty="0"/>
              <a:t>(22,224</a:t>
            </a:r>
            <a:r>
              <a:rPr lang="ko-KR" altLang="en-US" sz="2200" dirty="0"/>
              <a:t>명</a:t>
            </a:r>
            <a:r>
              <a:rPr lang="en-US" altLang="ko-KR" sz="2200" dirty="0"/>
              <a:t>)</a:t>
            </a:r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96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9" name="Rectangle 1639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63B5519-19E2-C762-D0E0-33EA6394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5384170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퍼시픽 리그</a:t>
            </a:r>
          </a:p>
        </p:txBody>
      </p:sp>
      <p:pic>
        <p:nvPicPr>
          <p:cNvPr id="16386" name="Picture 2" descr="[일본프로야구] 일본에서 가장 인기있는 대중 스포츠 야구에 대해 알아보기.">
            <a:extLst>
              <a:ext uri="{FF2B5EF4-FFF2-40B4-BE49-F238E27FC236}">
                <a16:creationId xmlns:a16="http://schemas.microsoft.com/office/drawing/2014/main" id="{3295D7C5-704D-E7AE-FD9D-0FEA92790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7" r="8244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4BDF0A-EA01-9BE8-E5FC-CAD013B1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4282656"/>
          </a:xfrm>
        </p:spPr>
        <p:txBody>
          <a:bodyPr>
            <a:normAutofit/>
          </a:bodyPr>
          <a:lstStyle/>
          <a:p>
            <a:r>
              <a:rPr lang="ko-KR" altLang="en-US" sz="2100" dirty="0"/>
              <a:t>퍼시픽 리그는 </a:t>
            </a:r>
            <a:r>
              <a:rPr lang="en-US" altLang="ko-KR" sz="2100" dirty="0"/>
              <a:t>6</a:t>
            </a:r>
            <a:r>
              <a:rPr lang="ko-KR" altLang="en-US" sz="2100" dirty="0"/>
              <a:t>개 구단이 위치한다</a:t>
            </a:r>
            <a:r>
              <a:rPr lang="en-US" altLang="ko-KR" sz="2100" dirty="0"/>
              <a:t>.</a:t>
            </a:r>
          </a:p>
          <a:p>
            <a:endParaRPr lang="en-US" altLang="ko-KR" sz="2100" dirty="0"/>
          </a:p>
          <a:p>
            <a:r>
              <a:rPr lang="ko-KR" altLang="en-US" sz="2100" dirty="0"/>
              <a:t>훗카이도 </a:t>
            </a:r>
            <a:r>
              <a:rPr lang="ko-KR" altLang="en-US" sz="2100" dirty="0" err="1"/>
              <a:t>닛폰햄</a:t>
            </a:r>
            <a:r>
              <a:rPr lang="ko-KR" altLang="en-US" sz="2100" dirty="0"/>
              <a:t> </a:t>
            </a:r>
            <a:r>
              <a:rPr lang="ko-KR" altLang="en-US" sz="2100" dirty="0" err="1"/>
              <a:t>파이터스</a:t>
            </a:r>
            <a:r>
              <a:rPr lang="en-US" altLang="ko-KR" sz="2100" dirty="0"/>
              <a:t>, </a:t>
            </a:r>
            <a:r>
              <a:rPr lang="ko-KR" altLang="en-US" sz="2100" dirty="0" err="1"/>
              <a:t>도호쿠</a:t>
            </a:r>
            <a:r>
              <a:rPr lang="ko-KR" altLang="en-US" sz="2100" dirty="0"/>
              <a:t> 라쿠텐 </a:t>
            </a:r>
            <a:r>
              <a:rPr lang="ko-KR" altLang="en-US" sz="2100" dirty="0" err="1"/>
              <a:t>골든이글스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사이타마 </a:t>
            </a:r>
            <a:r>
              <a:rPr lang="ko-KR" altLang="en-US" sz="2100" dirty="0" err="1"/>
              <a:t>세이부</a:t>
            </a:r>
            <a:r>
              <a:rPr lang="ko-KR" altLang="en-US" sz="2100" dirty="0"/>
              <a:t> </a:t>
            </a:r>
            <a:r>
              <a:rPr lang="ko-KR" altLang="en-US" sz="2100" dirty="0" err="1"/>
              <a:t>라이온스</a:t>
            </a:r>
            <a:r>
              <a:rPr lang="en-US" altLang="ko-KR" sz="2100" dirty="0"/>
              <a:t>, </a:t>
            </a:r>
            <a:r>
              <a:rPr lang="ko-KR" altLang="en-US" sz="2100" dirty="0" err="1"/>
              <a:t>지바</a:t>
            </a:r>
            <a:r>
              <a:rPr lang="ko-KR" altLang="en-US" sz="2100" dirty="0"/>
              <a:t> 롯데 </a:t>
            </a:r>
            <a:r>
              <a:rPr lang="ko-KR" altLang="en-US" sz="2100" dirty="0" err="1"/>
              <a:t>마린스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오릭스 </a:t>
            </a:r>
            <a:r>
              <a:rPr lang="ko-KR" altLang="en-US" sz="2100" dirty="0" err="1"/>
              <a:t>버펄로스</a:t>
            </a:r>
            <a:r>
              <a:rPr lang="en-US" altLang="ko-KR" sz="2100" dirty="0"/>
              <a:t>, </a:t>
            </a:r>
            <a:r>
              <a:rPr lang="ko-KR" altLang="en-US" sz="2100" dirty="0"/>
              <a:t>후쿠오카 소프트뱅크 </a:t>
            </a:r>
            <a:r>
              <a:rPr lang="ko-KR" altLang="en-US" sz="2100" dirty="0" err="1"/>
              <a:t>호크스가</a:t>
            </a:r>
            <a:r>
              <a:rPr lang="ko-KR" altLang="en-US" sz="2100" dirty="0"/>
              <a:t> 있다</a:t>
            </a:r>
            <a:r>
              <a:rPr lang="en-US" altLang="ko-KR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0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CDC074C-7248-0348-B788-8814CA26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퍼시픽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186977-8B05-E557-7247-F4A565FEA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4619621" cy="4165283"/>
          </a:xfrm>
        </p:spPr>
        <p:txBody>
          <a:bodyPr>
            <a:normAutofit lnSpcReduction="10000"/>
          </a:bodyPr>
          <a:lstStyle/>
          <a:p>
            <a:r>
              <a:rPr lang="ko-KR" altLang="en-US" sz="2100" dirty="0"/>
              <a:t>훗카이도</a:t>
            </a:r>
            <a:r>
              <a:rPr lang="en-US" altLang="ko-KR" sz="2100" dirty="0"/>
              <a:t>, </a:t>
            </a:r>
            <a:r>
              <a:rPr lang="ko-KR" altLang="en-US" sz="2100" dirty="0"/>
              <a:t>훗카이도 </a:t>
            </a:r>
            <a:r>
              <a:rPr lang="ko-KR" altLang="en-US" sz="2100" dirty="0" err="1"/>
              <a:t>닛폰햄</a:t>
            </a:r>
            <a:r>
              <a:rPr lang="ko-KR" altLang="en-US" sz="2100" dirty="0"/>
              <a:t> </a:t>
            </a:r>
            <a:r>
              <a:rPr lang="ko-KR" altLang="en-US" sz="2100" dirty="0" err="1"/>
              <a:t>파이터스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홈 구장</a:t>
            </a:r>
            <a:r>
              <a:rPr lang="en-US" altLang="ko-KR" sz="2100" dirty="0"/>
              <a:t>, </a:t>
            </a:r>
            <a:r>
              <a:rPr lang="ko-KR" altLang="en-US" sz="2100" dirty="0"/>
              <a:t>삿포로 돔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수용 인원 </a:t>
            </a:r>
            <a:r>
              <a:rPr lang="en-US" altLang="ko-KR" sz="2100" dirty="0"/>
              <a:t>(40,572</a:t>
            </a:r>
            <a:r>
              <a:rPr lang="ko-KR" altLang="en-US" sz="2100" dirty="0"/>
              <a:t>명</a:t>
            </a:r>
            <a:r>
              <a:rPr lang="en-US" altLang="ko-KR" sz="2100" dirty="0"/>
              <a:t>), </a:t>
            </a:r>
            <a:r>
              <a:rPr lang="ko-KR" altLang="en-US" sz="2100" dirty="0"/>
              <a:t>가장 많다</a:t>
            </a:r>
            <a:r>
              <a:rPr lang="en-US" altLang="ko-KR" sz="2100" dirty="0"/>
              <a:t>.</a:t>
            </a:r>
          </a:p>
          <a:p>
            <a:endParaRPr lang="en-US" altLang="ko-KR" sz="2100" dirty="0"/>
          </a:p>
          <a:p>
            <a:r>
              <a:rPr lang="ko-KR" altLang="en-US" sz="2100" dirty="0"/>
              <a:t>평균 관객 </a:t>
            </a:r>
            <a:r>
              <a:rPr lang="en-US" altLang="ko-KR" sz="2100" dirty="0"/>
              <a:t>(27,027</a:t>
            </a:r>
            <a:r>
              <a:rPr lang="ko-KR" altLang="en-US" sz="2100" dirty="0"/>
              <a:t>명</a:t>
            </a:r>
            <a:r>
              <a:rPr lang="en-US" altLang="ko-KR" sz="2100" dirty="0"/>
              <a:t>)</a:t>
            </a:r>
          </a:p>
          <a:p>
            <a:endParaRPr lang="en-US" altLang="ko-KR" sz="2100" dirty="0"/>
          </a:p>
          <a:p>
            <a:r>
              <a:rPr lang="ko-KR" altLang="en-US" sz="2100" dirty="0"/>
              <a:t>유명선수로는 </a:t>
            </a:r>
            <a:r>
              <a:rPr lang="ko-KR" altLang="en-US" sz="2100" dirty="0" err="1"/>
              <a:t>오타니</a:t>
            </a:r>
            <a:r>
              <a:rPr lang="ko-KR" altLang="en-US" sz="2100" dirty="0"/>
              <a:t> </a:t>
            </a:r>
            <a:r>
              <a:rPr lang="ko-KR" altLang="en-US" sz="2100" dirty="0" err="1"/>
              <a:t>쇼헤이가</a:t>
            </a:r>
            <a:r>
              <a:rPr lang="ko-KR" altLang="en-US" sz="2100" dirty="0"/>
              <a:t> 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17410" name="Picture 2" descr="오타니 닛폰햄 시절 유니폼 들고 공항 온 팬 &quot;결혼해서 마음 아팠지만…&quot;">
            <a:extLst>
              <a:ext uri="{FF2B5EF4-FFF2-40B4-BE49-F238E27FC236}">
                <a16:creationId xmlns:a16="http://schemas.microsoft.com/office/drawing/2014/main" id="{449B40E5-4189-95F9-6B59-D46E92EB0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2" r="-1" b="112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5ECAABC-788E-F240-641D-8A71C922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퍼시픽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B3A02A-8B21-E121-B4F0-88D9B82C4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618"/>
            <a:ext cx="4619621" cy="4787153"/>
          </a:xfrm>
        </p:spPr>
        <p:txBody>
          <a:bodyPr>
            <a:normAutofit/>
          </a:bodyPr>
          <a:lstStyle/>
          <a:p>
            <a:r>
              <a:rPr lang="ko-KR" altLang="en-US" sz="2100" dirty="0"/>
              <a:t>미야기현</a:t>
            </a:r>
            <a:r>
              <a:rPr lang="en-US" altLang="ko-KR" sz="2100" dirty="0"/>
              <a:t>, </a:t>
            </a:r>
            <a:r>
              <a:rPr lang="ko-KR" altLang="en-US" sz="2100" dirty="0" err="1"/>
              <a:t>도호쿠</a:t>
            </a:r>
            <a:r>
              <a:rPr lang="ko-KR" altLang="en-US" sz="2100" dirty="0"/>
              <a:t> 라쿠텐 골든 이글스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홈 구장</a:t>
            </a:r>
            <a:r>
              <a:rPr lang="en-US" altLang="ko-KR" sz="2100" dirty="0"/>
              <a:t>, </a:t>
            </a:r>
            <a:r>
              <a:rPr lang="ko-KR" altLang="en-US" sz="2100" dirty="0"/>
              <a:t>라쿠텐 </a:t>
            </a:r>
            <a:r>
              <a:rPr lang="en-US" altLang="ko-KR" sz="2100" dirty="0"/>
              <a:t>Kobo </a:t>
            </a:r>
            <a:r>
              <a:rPr lang="ko-KR" altLang="en-US" sz="2100" dirty="0"/>
              <a:t>스타디움 미야기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수용 인원 </a:t>
            </a:r>
            <a:r>
              <a:rPr lang="en-US" altLang="ko-KR" sz="2100" dirty="0"/>
              <a:t>(22,187</a:t>
            </a:r>
            <a:r>
              <a:rPr lang="ko-KR" altLang="en-US" sz="2100" dirty="0"/>
              <a:t>명</a:t>
            </a:r>
            <a:r>
              <a:rPr lang="en-US" altLang="ko-KR" sz="2100" dirty="0"/>
              <a:t>)</a:t>
            </a:r>
            <a:r>
              <a:rPr lang="ko-KR" altLang="en-US" sz="2100" dirty="0"/>
              <a:t> 가장 작다</a:t>
            </a:r>
            <a:r>
              <a:rPr lang="en-US" altLang="ko-KR" sz="2100" dirty="0"/>
              <a:t>.</a:t>
            </a:r>
          </a:p>
          <a:p>
            <a:endParaRPr lang="en-US" altLang="ko-KR" sz="2100" dirty="0"/>
          </a:p>
          <a:p>
            <a:r>
              <a:rPr lang="ko-KR" altLang="en-US" sz="2100" dirty="0"/>
              <a:t>평균 관객 </a:t>
            </a:r>
            <a:r>
              <a:rPr lang="en-US" altLang="ko-KR" sz="2100" dirty="0"/>
              <a:t>(15,856</a:t>
            </a:r>
            <a:r>
              <a:rPr lang="ko-KR" altLang="en-US" sz="2100" dirty="0"/>
              <a:t>명</a:t>
            </a:r>
            <a:r>
              <a:rPr lang="en-US" altLang="ko-KR" sz="2100" dirty="0"/>
              <a:t>) </a:t>
            </a:r>
            <a:r>
              <a:rPr lang="ko-KR" altLang="en-US" sz="2100" dirty="0"/>
              <a:t>가장 작다</a:t>
            </a:r>
            <a:r>
              <a:rPr lang="en-US" altLang="ko-KR" sz="2100" dirty="0"/>
              <a:t>.</a:t>
            </a:r>
          </a:p>
          <a:p>
            <a:endParaRPr lang="en-US" altLang="ko-KR" sz="2100" dirty="0"/>
          </a:p>
          <a:p>
            <a:r>
              <a:rPr lang="ko-KR" altLang="en-US" sz="2100" dirty="0" err="1"/>
              <a:t>호시노</a:t>
            </a:r>
            <a:r>
              <a:rPr lang="ko-KR" altLang="en-US" sz="2100" dirty="0"/>
              <a:t> </a:t>
            </a:r>
            <a:r>
              <a:rPr lang="ko-KR" altLang="en-US" sz="2100" dirty="0" err="1"/>
              <a:t>센이치</a:t>
            </a:r>
            <a:r>
              <a:rPr lang="ko-KR" altLang="en-US" sz="2100" dirty="0"/>
              <a:t> 감독 영구결번</a:t>
            </a:r>
            <a:r>
              <a:rPr lang="en-US" altLang="ko-KR" sz="2100" dirty="0"/>
              <a:t>, </a:t>
            </a:r>
            <a:r>
              <a:rPr lang="ko-KR" altLang="en-US" sz="2100" dirty="0"/>
              <a:t>구단 첫 리그</a:t>
            </a:r>
            <a:r>
              <a:rPr lang="en-US" altLang="ko-KR" sz="2100" dirty="0"/>
              <a:t>, </a:t>
            </a:r>
            <a:r>
              <a:rPr lang="ko-KR" altLang="en-US" sz="2100" dirty="0"/>
              <a:t>시리즈 우승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58F7A19-E3DF-61FF-6D0F-DAF3B0BFC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52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DA7A0BC-CF0E-73F0-F571-47604726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퍼시픽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C58696-E5B9-D4D8-DAC7-6A04EDC7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4619621" cy="4348163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사이타마 현</a:t>
            </a:r>
            <a:r>
              <a:rPr lang="en-US" altLang="ko-KR" sz="2200" dirty="0"/>
              <a:t>, </a:t>
            </a:r>
            <a:r>
              <a:rPr lang="ko-KR" altLang="en-US" sz="2200" dirty="0"/>
              <a:t>사이타마 </a:t>
            </a:r>
            <a:r>
              <a:rPr lang="ko-KR" altLang="en-US" sz="2200" dirty="0" err="1"/>
              <a:t>세이부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라이온스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홈구장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메트라이프</a:t>
            </a:r>
            <a:r>
              <a:rPr lang="ko-KR" altLang="en-US" sz="2200" dirty="0"/>
              <a:t> 돔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수용 인원 </a:t>
            </a:r>
            <a:r>
              <a:rPr lang="en-US" altLang="ko-KR" sz="2200" dirty="0"/>
              <a:t>(33,921</a:t>
            </a:r>
            <a:r>
              <a:rPr lang="ko-KR" altLang="en-US" sz="2200" dirty="0"/>
              <a:t>명</a:t>
            </a:r>
            <a:r>
              <a:rPr lang="en-US" altLang="ko-KR" sz="2200" dirty="0"/>
              <a:t>)</a:t>
            </a:r>
          </a:p>
          <a:p>
            <a:endParaRPr lang="en-US" altLang="ko-KR" sz="2200" dirty="0"/>
          </a:p>
          <a:p>
            <a:r>
              <a:rPr lang="ko-KR" altLang="en-US" sz="2200" dirty="0"/>
              <a:t>평균 관객 수 </a:t>
            </a:r>
            <a:r>
              <a:rPr lang="en-US" altLang="ko-KR" sz="2200" dirty="0"/>
              <a:t>(22,101</a:t>
            </a:r>
            <a:r>
              <a:rPr lang="ko-KR" altLang="en-US" sz="2200" dirty="0"/>
              <a:t>명</a:t>
            </a:r>
            <a:r>
              <a:rPr lang="en-US" altLang="ko-KR" sz="2200" dirty="0"/>
              <a:t>)</a:t>
            </a:r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19458" name="Picture 2" descr="2020년 07월 28일 세이부 라이온스 소프트뱅크 호크스 세이부NPB경기 중계 분석">
            <a:extLst>
              <a:ext uri="{FF2B5EF4-FFF2-40B4-BE49-F238E27FC236}">
                <a16:creationId xmlns:a16="http://schemas.microsoft.com/office/drawing/2014/main" id="{515A329A-B39A-F616-55BB-090B7A37B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r="3125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615693-EE04-C421-E2ED-B6DDE7B5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7" y="365125"/>
            <a:ext cx="5077577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퍼시픽 리그</a:t>
            </a:r>
          </a:p>
        </p:txBody>
      </p:sp>
      <p:pic>
        <p:nvPicPr>
          <p:cNvPr id="20482" name="Picture 2" descr="지바롯데, '행운의 아이콘' 이대은 마케팅 활성화">
            <a:extLst>
              <a:ext uri="{FF2B5EF4-FFF2-40B4-BE49-F238E27FC236}">
                <a16:creationId xmlns:a16="http://schemas.microsoft.com/office/drawing/2014/main" id="{D45527CD-6456-4602-AF94-26B67E5E6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r="16676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4CA4B7-AAE7-9EF8-7840-D65D878FC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ko-KR" altLang="en-US" sz="2100" dirty="0" err="1"/>
              <a:t>지바현</a:t>
            </a:r>
            <a:r>
              <a:rPr lang="en-US" altLang="ko-KR" sz="2100" dirty="0"/>
              <a:t>, </a:t>
            </a:r>
            <a:r>
              <a:rPr lang="ko-KR" altLang="en-US" sz="2100" dirty="0" err="1"/>
              <a:t>지바</a:t>
            </a:r>
            <a:r>
              <a:rPr lang="ko-KR" altLang="en-US" sz="2100" dirty="0"/>
              <a:t> 롯데 </a:t>
            </a:r>
            <a:r>
              <a:rPr lang="ko-KR" altLang="en-US" sz="2100" dirty="0" err="1"/>
              <a:t>마린스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홈 구장</a:t>
            </a:r>
            <a:r>
              <a:rPr lang="en-US" altLang="ko-KR" sz="2100" dirty="0"/>
              <a:t>, ZOZO </a:t>
            </a:r>
            <a:r>
              <a:rPr lang="ko-KR" altLang="en-US" sz="2100" dirty="0"/>
              <a:t>마린 스타디움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수용 인원 </a:t>
            </a:r>
            <a:r>
              <a:rPr lang="en-US" altLang="ko-KR" sz="2100" dirty="0"/>
              <a:t>(30,011</a:t>
            </a:r>
            <a:r>
              <a:rPr lang="ko-KR" altLang="en-US" sz="2100" dirty="0"/>
              <a:t>명</a:t>
            </a:r>
            <a:r>
              <a:rPr lang="en-US" altLang="ko-KR" sz="2100" dirty="0"/>
              <a:t>)</a:t>
            </a:r>
          </a:p>
          <a:p>
            <a:endParaRPr lang="en-US" altLang="ko-KR" sz="2100" dirty="0"/>
          </a:p>
          <a:p>
            <a:r>
              <a:rPr lang="ko-KR" altLang="en-US" sz="2100" dirty="0"/>
              <a:t>평균 관객 </a:t>
            </a:r>
            <a:r>
              <a:rPr lang="en-US" altLang="ko-KR" sz="2100" dirty="0"/>
              <a:t>(21,474</a:t>
            </a:r>
            <a:r>
              <a:rPr lang="ko-KR" altLang="en-US" sz="2100" dirty="0"/>
              <a:t>명</a:t>
            </a:r>
            <a:r>
              <a:rPr lang="en-US" altLang="ko-KR" sz="2100" dirty="0"/>
              <a:t>)</a:t>
            </a:r>
          </a:p>
          <a:p>
            <a:endParaRPr lang="en-US" altLang="ko-KR" sz="2100" dirty="0"/>
          </a:p>
          <a:p>
            <a:r>
              <a:rPr lang="ko-KR" altLang="en-US" sz="2100" dirty="0"/>
              <a:t>한국 선수로는 </a:t>
            </a:r>
            <a:r>
              <a:rPr lang="ko-KR" altLang="en-US" sz="2100" dirty="0" err="1"/>
              <a:t>이대은이</a:t>
            </a:r>
            <a:r>
              <a:rPr lang="ko-KR" altLang="en-US" sz="2100" dirty="0"/>
              <a:t> 있다</a:t>
            </a:r>
            <a:r>
              <a:rPr lang="en-US" altLang="ko-KR" sz="2100" dirty="0"/>
              <a:t>.</a:t>
            </a: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73886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433EC2A-6657-7EC1-8D14-A21CFD05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퍼시픽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BB7CF-AA43-2663-D6B4-6A5BDFB70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ko-KR" altLang="en-US" sz="2100" dirty="0"/>
              <a:t>오사카부</a:t>
            </a:r>
            <a:r>
              <a:rPr lang="en-US" altLang="ko-KR" sz="2100" dirty="0"/>
              <a:t>, </a:t>
            </a:r>
            <a:r>
              <a:rPr lang="ko-KR" altLang="en-US" sz="2100" dirty="0"/>
              <a:t>오릭스 </a:t>
            </a:r>
            <a:r>
              <a:rPr lang="ko-KR" altLang="en-US" sz="2100" dirty="0" err="1"/>
              <a:t>버펄로스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홈 구장</a:t>
            </a:r>
            <a:r>
              <a:rPr lang="en-US" altLang="ko-KR" sz="2100" dirty="0"/>
              <a:t>, </a:t>
            </a:r>
            <a:r>
              <a:rPr lang="ko-KR" altLang="en-US" sz="2100" dirty="0"/>
              <a:t>교세라 돔 오사카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수용 인원 </a:t>
            </a:r>
            <a:r>
              <a:rPr lang="en-US" altLang="ko-KR" sz="2100" dirty="0"/>
              <a:t>(36,477</a:t>
            </a:r>
            <a:r>
              <a:rPr lang="ko-KR" altLang="en-US" sz="2100" dirty="0"/>
              <a:t>명</a:t>
            </a:r>
            <a:r>
              <a:rPr lang="en-US" altLang="ko-KR" sz="2100" dirty="0"/>
              <a:t>)</a:t>
            </a:r>
          </a:p>
          <a:p>
            <a:endParaRPr lang="en-US" altLang="ko-KR" sz="2100" dirty="0"/>
          </a:p>
          <a:p>
            <a:r>
              <a:rPr lang="ko-KR" altLang="en-US" sz="2100" dirty="0"/>
              <a:t>평균 관객 수 </a:t>
            </a:r>
            <a:r>
              <a:rPr lang="en-US" altLang="ko-KR" sz="2100" dirty="0"/>
              <a:t>(20,049</a:t>
            </a:r>
            <a:r>
              <a:rPr lang="ko-KR" altLang="en-US" sz="2100" dirty="0"/>
              <a:t>명</a:t>
            </a:r>
            <a:r>
              <a:rPr lang="en-US" altLang="ko-KR" sz="2100" dirty="0"/>
              <a:t>)</a:t>
            </a:r>
          </a:p>
          <a:p>
            <a:endParaRPr lang="en-US" altLang="ko-KR" sz="2100" dirty="0"/>
          </a:p>
          <a:p>
            <a:r>
              <a:rPr lang="ko-KR" altLang="en-US" sz="2100" dirty="0"/>
              <a:t>한국 선수로는 박찬호가 있다</a:t>
            </a:r>
            <a:r>
              <a:rPr lang="en-US" altLang="ko-KR" sz="2100" dirty="0"/>
              <a:t>.</a:t>
            </a:r>
          </a:p>
        </p:txBody>
      </p:sp>
      <p:pic>
        <p:nvPicPr>
          <p:cNvPr id="21506" name="Picture 2" descr="일본서 방출 박찬호 &quot;한국서 뛰고싶다&quot;">
            <a:extLst>
              <a:ext uri="{FF2B5EF4-FFF2-40B4-BE49-F238E27FC236}">
                <a16:creationId xmlns:a16="http://schemas.microsoft.com/office/drawing/2014/main" id="{394D88DA-FD45-E086-52A5-8D9E8F8E1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r="1314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2C8567A-8355-E906-9DBD-F40338A3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퍼시픽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89D791-BA31-C9ED-AFFD-F6B1D161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892"/>
            <a:ext cx="4619621" cy="4219071"/>
          </a:xfrm>
        </p:spPr>
        <p:txBody>
          <a:bodyPr>
            <a:normAutofit/>
          </a:bodyPr>
          <a:lstStyle/>
          <a:p>
            <a:r>
              <a:rPr lang="ko-KR" altLang="en-US" sz="2100" dirty="0"/>
              <a:t>후쿠오카현</a:t>
            </a:r>
            <a:r>
              <a:rPr lang="en-US" altLang="ko-KR" sz="2100" dirty="0"/>
              <a:t>, </a:t>
            </a:r>
            <a:r>
              <a:rPr lang="ko-KR" altLang="en-US" sz="2100" dirty="0"/>
              <a:t>후쿠오카 소프트뱅크 </a:t>
            </a:r>
            <a:r>
              <a:rPr lang="ko-KR" altLang="en-US" sz="2100" dirty="0" err="1"/>
              <a:t>호크스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홈 구장</a:t>
            </a:r>
            <a:r>
              <a:rPr lang="en-US" altLang="ko-KR" sz="2100" dirty="0"/>
              <a:t>, </a:t>
            </a:r>
            <a:r>
              <a:rPr lang="ko-KR" altLang="en-US" sz="2100" dirty="0"/>
              <a:t>후쿠오카 </a:t>
            </a:r>
            <a:r>
              <a:rPr lang="en-US" altLang="ko-KR" sz="2100" dirty="0" err="1"/>
              <a:t>PayPay</a:t>
            </a:r>
            <a:r>
              <a:rPr lang="ko-KR" altLang="en-US" sz="2100" dirty="0"/>
              <a:t>돔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수용 인원 </a:t>
            </a:r>
            <a:r>
              <a:rPr lang="en-US" altLang="ko-KR" sz="2100" dirty="0"/>
              <a:t>(35,773</a:t>
            </a:r>
            <a:r>
              <a:rPr lang="ko-KR" altLang="en-US" sz="2100" dirty="0"/>
              <a:t>명</a:t>
            </a:r>
            <a:r>
              <a:rPr lang="en-US" altLang="ko-KR" sz="2100" dirty="0"/>
              <a:t>)</a:t>
            </a:r>
          </a:p>
          <a:p>
            <a:endParaRPr lang="en-US" altLang="ko-KR" sz="2100" dirty="0"/>
          </a:p>
          <a:p>
            <a:r>
              <a:rPr lang="ko-KR" altLang="en-US" sz="2100" dirty="0"/>
              <a:t>평균 관객 수 </a:t>
            </a:r>
            <a:r>
              <a:rPr lang="en-US" altLang="ko-KR" sz="2100" dirty="0"/>
              <a:t>(30,062</a:t>
            </a:r>
            <a:r>
              <a:rPr lang="ko-KR" altLang="en-US" sz="2100" dirty="0"/>
              <a:t>명</a:t>
            </a:r>
            <a:r>
              <a:rPr lang="en-US" altLang="ko-KR" sz="2100" dirty="0"/>
              <a:t>) </a:t>
            </a:r>
            <a:r>
              <a:rPr lang="ko-KR" altLang="en-US" sz="2100" dirty="0"/>
              <a:t>가장 많다</a:t>
            </a:r>
            <a:r>
              <a:rPr lang="en-US" altLang="ko-KR" sz="2100" dirty="0"/>
              <a:t>.</a:t>
            </a:r>
          </a:p>
          <a:p>
            <a:endParaRPr lang="en-US" altLang="ko-KR" sz="2100" dirty="0"/>
          </a:p>
          <a:p>
            <a:r>
              <a:rPr lang="ko-KR" altLang="en-US" sz="2100" dirty="0"/>
              <a:t>한국 선수 이대호가 있다</a:t>
            </a:r>
            <a:r>
              <a:rPr lang="en-US" altLang="ko-KR" sz="2100" dirty="0"/>
              <a:t>.</a:t>
            </a:r>
            <a:endParaRPr lang="ko-KR" altLang="en-US" sz="2100" dirty="0"/>
          </a:p>
        </p:txBody>
      </p:sp>
      <p:pic>
        <p:nvPicPr>
          <p:cNvPr id="22530" name="Picture 2" descr="소프트뱅크 이대호, 시즌 5호 2점포 폭발(종합)">
            <a:extLst>
              <a:ext uri="{FF2B5EF4-FFF2-40B4-BE49-F238E27FC236}">
                <a16:creationId xmlns:a16="http://schemas.microsoft.com/office/drawing/2014/main" id="{A853D9BD-23AC-947D-3C80-85C966F93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01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9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D66448-0D9E-8C7D-39EC-B8B464DF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독립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E18781-C967-E827-BEDE-EB14AC05C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89" y="1828801"/>
            <a:ext cx="4614759" cy="4390350"/>
          </a:xfrm>
        </p:spPr>
        <p:txBody>
          <a:bodyPr>
            <a:normAutofit/>
          </a:bodyPr>
          <a:lstStyle/>
          <a:p>
            <a:r>
              <a:rPr lang="en-US" altLang="ko-KR" sz="2100" dirty="0"/>
              <a:t>2004</a:t>
            </a:r>
            <a:r>
              <a:rPr lang="ko-KR" altLang="en-US" sz="2100" dirty="0"/>
              <a:t>년 프로야구 재편 문제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시코쿠 아일랜드 리그의 탄생 </a:t>
            </a:r>
            <a:r>
              <a:rPr lang="ko-KR" altLang="en-US" sz="2100" dirty="0" err="1"/>
              <a:t>영향전국</a:t>
            </a:r>
            <a:r>
              <a:rPr lang="ko-KR" altLang="en-US" sz="2100" dirty="0"/>
              <a:t> 독립 리그 구상 열풍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베이스볼 챌린지 리그처럼 실현된 리그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반면 자금문제 실현되지 못한 리그 존재</a:t>
            </a:r>
            <a:endParaRPr lang="en-US" altLang="ko-KR" sz="21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pic>
        <p:nvPicPr>
          <p:cNvPr id="23554" name="Picture 2" descr="일본 독립리그 및 소속 구단 일람">
            <a:extLst>
              <a:ext uri="{FF2B5EF4-FFF2-40B4-BE49-F238E27FC236}">
                <a16:creationId xmlns:a16="http://schemas.microsoft.com/office/drawing/2014/main" id="{AAE0D451-DBFF-A232-F58C-29EFB1A6D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5" r="804" b="1"/>
          <a:stretch/>
        </p:blipFill>
        <p:spPr bwMode="auto">
          <a:xfrm>
            <a:off x="6660736" y="2055813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7DB6DE8-EF00-B161-8F6E-B87AF278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독립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071625-29AF-18E2-CDDD-063C10B1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61" y="1819988"/>
            <a:ext cx="5044169" cy="4163337"/>
          </a:xfrm>
        </p:spPr>
        <p:txBody>
          <a:bodyPr>
            <a:noAutofit/>
          </a:bodyPr>
          <a:lstStyle/>
          <a:p>
            <a:r>
              <a:rPr lang="ko-KR" altLang="en-US" sz="2100" dirty="0"/>
              <a:t>리그 소속 선수 사회인</a:t>
            </a:r>
            <a:r>
              <a:rPr lang="en-US" altLang="ko-KR" sz="2100" dirty="0"/>
              <a:t>, </a:t>
            </a:r>
            <a:r>
              <a:rPr lang="ko-KR" altLang="en-US" sz="2100" dirty="0"/>
              <a:t>아마추어 등의 대우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en-US" altLang="ko-KR" sz="2100" dirty="0"/>
              <a:t>2009</a:t>
            </a:r>
            <a:r>
              <a:rPr lang="ko-KR" altLang="en-US" sz="2100" dirty="0"/>
              <a:t>년 일본 야구 연맹 선수 등록 규약 개정</a:t>
            </a:r>
            <a:r>
              <a:rPr lang="en-US" altLang="ko-KR" sz="2100" dirty="0"/>
              <a:t>, </a:t>
            </a:r>
            <a:r>
              <a:rPr lang="ko-KR" altLang="en-US" sz="2100" dirty="0"/>
              <a:t>프로 선수로서 대우 받음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en-US" altLang="ko-KR" sz="2100" dirty="0"/>
              <a:t>NPB</a:t>
            </a:r>
            <a:r>
              <a:rPr lang="ko-KR" altLang="en-US" sz="2100" dirty="0"/>
              <a:t>의 드래프트 지명대상 대우 이전과 동일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프로계약 구단에서 연봉 받음</a:t>
            </a:r>
            <a:r>
              <a:rPr lang="en-US" altLang="ko-KR" sz="2100" dirty="0"/>
              <a:t>, </a:t>
            </a:r>
            <a:r>
              <a:rPr lang="ko-KR" altLang="en-US" sz="2100" dirty="0"/>
              <a:t>액수는 </a:t>
            </a:r>
            <a:r>
              <a:rPr lang="en-US" altLang="ko-KR" sz="2100" dirty="0"/>
              <a:t>NPB</a:t>
            </a:r>
            <a:r>
              <a:rPr lang="ko-KR" altLang="en-US" sz="2100" dirty="0"/>
              <a:t>와 </a:t>
            </a:r>
            <a:r>
              <a:rPr lang="ko-KR" altLang="en-US" sz="2100" dirty="0" err="1"/>
              <a:t>비교시</a:t>
            </a:r>
            <a:r>
              <a:rPr lang="ko-KR" altLang="en-US" sz="2100" dirty="0"/>
              <a:t> 적음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오프 시즌 부업 인정 하는 리그 존재</a:t>
            </a:r>
          </a:p>
        </p:txBody>
      </p:sp>
      <p:pic>
        <p:nvPicPr>
          <p:cNvPr id="24578" name="Picture 2" descr="일본 고치현 독립리그팀 파이팅 독스 14-20일 목포 전훈">
            <a:extLst>
              <a:ext uri="{FF2B5EF4-FFF2-40B4-BE49-F238E27FC236}">
                <a16:creationId xmlns:a16="http://schemas.microsoft.com/office/drawing/2014/main" id="{8F05276A-9E41-5718-D26D-58A6F8F3F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9" r="21630" b="-1"/>
          <a:stretch/>
        </p:blipFill>
        <p:spPr bwMode="auto">
          <a:xfrm>
            <a:off x="6693008" y="1821531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5FCE0907-6867-5E81-DE49-F95CB1710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91" y="133350"/>
            <a:ext cx="42862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7BBB06C-9ABB-4EC0-28E3-81101D2A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야구 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783C03-17D6-7CD0-42B6-24A7CEFE3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0294" cy="4351338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일본의 프로 </a:t>
            </a:r>
            <a:r>
              <a:rPr lang="ko-KR" altLang="en-US" dirty="0" err="1"/>
              <a:t>야구란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일본의 센트럴 리그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퍼시픽 리그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독립 리그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NPB </a:t>
            </a:r>
            <a:r>
              <a:rPr lang="ko-KR" altLang="en-US" dirty="0"/>
              <a:t>은퇴 선수들의 리그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64BB35A3-78E9-DA65-732D-BFE37A3A2868}"/>
              </a:ext>
            </a:extLst>
          </p:cNvPr>
          <p:cNvSpPr txBox="1">
            <a:spLocks/>
          </p:cNvSpPr>
          <p:nvPr/>
        </p:nvSpPr>
        <p:spPr>
          <a:xfrm>
            <a:off x="5858436" y="1690688"/>
            <a:ext cx="5804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클라이</a:t>
            </a:r>
            <a:r>
              <a:rPr lang="ko-KR" altLang="en-US" dirty="0"/>
              <a:t> 맥스 시리즈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 시리즈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응원 문화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야구 역사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現 시대 프로 야구와 관련된 사건들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52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7" name="Rectangle 2560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E397ABD-9BF0-DD99-4F55-9C4D889E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247406"/>
            <a:ext cx="4840010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독립 리그</a:t>
            </a:r>
          </a:p>
        </p:txBody>
      </p:sp>
      <p:pic>
        <p:nvPicPr>
          <p:cNvPr id="25602" name="Picture 2" descr="시코쿠 아일랜드 리그 플러스 - 나무위키 시코쿠 아일랜드 리그 플러스">
            <a:extLst>
              <a:ext uri="{FF2B5EF4-FFF2-40B4-BE49-F238E27FC236}">
                <a16:creationId xmlns:a16="http://schemas.microsoft.com/office/drawing/2014/main" id="{DA95D19B-8C54-E35E-B0F7-63BCD2780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6"/>
          <a:stretch/>
        </p:blipFill>
        <p:spPr bwMode="auto">
          <a:xfrm>
            <a:off x="20" y="59576"/>
            <a:ext cx="6116549" cy="679842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A8063C-54ED-BD01-42D1-03F2934B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807285"/>
            <a:ext cx="4840010" cy="4668818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시코쿠 아일랜드 리그 플러스</a:t>
            </a:r>
            <a:r>
              <a:rPr lang="en-US" altLang="ko-KR" sz="2000" dirty="0"/>
              <a:t>, 5</a:t>
            </a:r>
            <a:r>
              <a:rPr lang="ko-KR" altLang="en-US" sz="2000" dirty="0"/>
              <a:t>개 구단 의해 구성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2004</a:t>
            </a:r>
            <a:r>
              <a:rPr lang="ko-KR" altLang="en-US" sz="2000" dirty="0"/>
              <a:t>년 창설 최초 명칭 </a:t>
            </a:r>
            <a:r>
              <a:rPr lang="en-US" altLang="ko-KR" sz="2000" dirty="0"/>
              <a:t>‘</a:t>
            </a:r>
            <a:r>
              <a:rPr lang="ko-KR" altLang="en-US" sz="2000" dirty="0"/>
              <a:t>시코쿠 아일랜드 리그</a:t>
            </a:r>
            <a:r>
              <a:rPr lang="en-US" altLang="ko-KR" sz="2000" dirty="0"/>
              <a:t>‘</a:t>
            </a:r>
          </a:p>
          <a:p>
            <a:endParaRPr lang="en-US" altLang="ko-KR" sz="2000" dirty="0"/>
          </a:p>
          <a:p>
            <a:r>
              <a:rPr lang="ko-KR" altLang="en-US" sz="2000" dirty="0"/>
              <a:t>시코쿠 지방 </a:t>
            </a:r>
            <a:r>
              <a:rPr lang="en-US" altLang="ko-KR" sz="2000" dirty="0"/>
              <a:t>4</a:t>
            </a:r>
            <a:r>
              <a:rPr lang="ko-KR" altLang="en-US" sz="2000" dirty="0"/>
              <a:t>개 현 각 </a:t>
            </a:r>
            <a:r>
              <a:rPr lang="en-US" altLang="ko-KR" sz="2000" dirty="0"/>
              <a:t>1</a:t>
            </a:r>
            <a:r>
              <a:rPr lang="ko-KR" altLang="en-US" sz="2000" dirty="0"/>
              <a:t>개 구단 가입 </a:t>
            </a:r>
            <a:r>
              <a:rPr lang="en-US" altLang="ko-KR" sz="2000" dirty="0"/>
              <a:t>2005</a:t>
            </a:r>
            <a:r>
              <a:rPr lang="ko-KR" altLang="en-US" sz="2000" dirty="0"/>
              <a:t>년 개최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2007</a:t>
            </a:r>
            <a:r>
              <a:rPr lang="ko-KR" altLang="en-US" sz="2000" dirty="0"/>
              <a:t>년 </a:t>
            </a:r>
            <a:r>
              <a:rPr lang="en-US" altLang="ko-KR" sz="2000" dirty="0"/>
              <a:t>12</a:t>
            </a:r>
            <a:r>
              <a:rPr lang="ko-KR" altLang="en-US" sz="2000" dirty="0"/>
              <a:t>월 후쿠오카 나가사키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규슈지방</a:t>
            </a:r>
            <a:r>
              <a:rPr lang="ko-KR" altLang="en-US" sz="2000" dirty="0"/>
              <a:t> </a:t>
            </a:r>
            <a:r>
              <a:rPr lang="en-US" altLang="ko-KR" sz="2000" dirty="0"/>
              <a:t>2</a:t>
            </a:r>
            <a:r>
              <a:rPr lang="ko-KR" altLang="en-US" sz="2000" dirty="0"/>
              <a:t>개 신규가입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‘</a:t>
            </a:r>
            <a:r>
              <a:rPr lang="ko-KR" altLang="en-US" sz="2000" dirty="0"/>
              <a:t>시코쿠 규슈 아일랜드 리그</a:t>
            </a:r>
            <a:r>
              <a:rPr lang="en-US" altLang="ko-KR" sz="2000" dirty="0"/>
              <a:t>‘ </a:t>
            </a:r>
            <a:r>
              <a:rPr lang="ko-KR" altLang="en-US" sz="2000" dirty="0"/>
              <a:t>명칭 개칭</a:t>
            </a:r>
          </a:p>
        </p:txBody>
      </p:sp>
    </p:spTree>
    <p:extLst>
      <p:ext uri="{BB962C8B-B14F-4D97-AF65-F5344CB8AC3E}">
        <p14:creationId xmlns:p14="http://schemas.microsoft.com/office/powerpoint/2010/main" val="32108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1" name="Rectangle 2663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231118C-D95E-8980-6214-F8961A0A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262996"/>
            <a:ext cx="4840010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독립 리그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EDF90683-7915-7F71-19AB-A33671064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6" r="28775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185668-3565-0AA0-6A1C-02B271E9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079946"/>
            <a:ext cx="4840010" cy="4261707"/>
          </a:xfrm>
        </p:spPr>
        <p:txBody>
          <a:bodyPr>
            <a:normAutofit/>
          </a:bodyPr>
          <a:lstStyle/>
          <a:p>
            <a:r>
              <a:rPr lang="en-US" altLang="ko-KR" sz="1900" dirty="0"/>
              <a:t>2008</a:t>
            </a:r>
            <a:r>
              <a:rPr lang="ko-KR" altLang="en-US" sz="1900" dirty="0"/>
              <a:t>년</a:t>
            </a:r>
            <a:r>
              <a:rPr lang="en-US" altLang="ko-KR" sz="1900" dirty="0"/>
              <a:t>~2009</a:t>
            </a:r>
            <a:r>
              <a:rPr lang="ko-KR" altLang="en-US" sz="1900" dirty="0"/>
              <a:t>년 </a:t>
            </a:r>
            <a:r>
              <a:rPr lang="ko-KR" altLang="en-US" sz="1900" dirty="0" err="1"/>
              <a:t>시고쿠</a:t>
            </a:r>
            <a:r>
              <a:rPr lang="ko-KR" altLang="en-US" sz="1900" dirty="0"/>
              <a:t> 리그 </a:t>
            </a:r>
            <a:r>
              <a:rPr lang="en-US" altLang="ko-KR" sz="1900" dirty="0"/>
              <a:t>6</a:t>
            </a:r>
            <a:r>
              <a:rPr lang="ko-KR" altLang="en-US" sz="1900" dirty="0"/>
              <a:t>개 구단으로 공식 경기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2009</a:t>
            </a:r>
            <a:r>
              <a:rPr lang="ko-KR" altLang="en-US" sz="1900" dirty="0"/>
              <a:t>년 후쿠오카 레드 </a:t>
            </a:r>
            <a:r>
              <a:rPr lang="ko-KR" altLang="en-US" sz="1900" dirty="0" err="1"/>
              <a:t>워블러스</a:t>
            </a:r>
            <a:r>
              <a:rPr lang="ko-KR" altLang="en-US" sz="1900" dirty="0"/>
              <a:t> 경영난으로 중지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2010</a:t>
            </a:r>
            <a:r>
              <a:rPr lang="ko-KR" altLang="en-US" sz="1900" dirty="0"/>
              <a:t>년 나가사키 세인트 해산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2011</a:t>
            </a:r>
            <a:r>
              <a:rPr lang="ko-KR" altLang="en-US" sz="1900" dirty="0"/>
              <a:t>년 혼슈의 미에 스리 </a:t>
            </a:r>
            <a:r>
              <a:rPr lang="ko-KR" altLang="en-US" sz="1900" dirty="0" err="1"/>
              <a:t>애로스</a:t>
            </a:r>
            <a:r>
              <a:rPr lang="ko-KR" altLang="en-US" sz="1900" dirty="0"/>
              <a:t> 가입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2011</a:t>
            </a:r>
            <a:r>
              <a:rPr lang="ko-KR" altLang="en-US" sz="1900" dirty="0"/>
              <a:t>년 </a:t>
            </a:r>
            <a:r>
              <a:rPr lang="en-US" altLang="ko-KR" sz="1900" dirty="0"/>
              <a:t>‘</a:t>
            </a:r>
            <a:r>
              <a:rPr lang="ko-KR" altLang="en-US" sz="1900" dirty="0"/>
              <a:t>시코쿠 아일랜드 리그 플러스</a:t>
            </a:r>
            <a:r>
              <a:rPr lang="en-US" altLang="ko-KR" sz="1900" dirty="0"/>
              <a:t>’</a:t>
            </a:r>
            <a:r>
              <a:rPr lang="ko-KR" altLang="en-US" sz="1900" dirty="0"/>
              <a:t>로 변경</a:t>
            </a:r>
            <a:endParaRPr lang="en-US" altLang="ko-KR" sz="1900" dirty="0"/>
          </a:p>
          <a:p>
            <a:pPr marL="0" indent="0">
              <a:buNone/>
            </a:pPr>
            <a:endParaRPr lang="en-US" altLang="ko-KR" sz="1700" dirty="0"/>
          </a:p>
        </p:txBody>
      </p:sp>
    </p:spTree>
    <p:extLst>
      <p:ext uri="{BB962C8B-B14F-4D97-AF65-F5344CB8AC3E}">
        <p14:creationId xmlns:p14="http://schemas.microsoft.com/office/powerpoint/2010/main" val="8158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5" name="Rectangle 276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AC03723-E34D-6168-AD03-47D22C57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독립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F2B3F0-A9F9-2883-F2F7-2BB635F48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012"/>
            <a:ext cx="4619621" cy="4401951"/>
          </a:xfrm>
        </p:spPr>
        <p:txBody>
          <a:bodyPr>
            <a:normAutofit/>
          </a:bodyPr>
          <a:lstStyle/>
          <a:p>
            <a:r>
              <a:rPr lang="ko-KR" altLang="en-US" sz="2100" dirty="0"/>
              <a:t>베이스볼 챌린지 리그</a:t>
            </a:r>
            <a:r>
              <a:rPr lang="en-US" altLang="ko-KR" sz="2100" dirty="0"/>
              <a:t>, 2006</a:t>
            </a:r>
            <a:r>
              <a:rPr lang="ko-KR" altLang="en-US" sz="2100" dirty="0"/>
              <a:t>년 창설 당시 </a:t>
            </a:r>
            <a:r>
              <a:rPr lang="en-US" altLang="ko-KR" sz="2100" dirty="0"/>
              <a:t>‘</a:t>
            </a:r>
            <a:r>
              <a:rPr lang="ko-KR" altLang="en-US" sz="2100" dirty="0" err="1"/>
              <a:t>호쿠신에쓰</a:t>
            </a:r>
            <a:r>
              <a:rPr lang="ko-KR" altLang="en-US" sz="2100" dirty="0"/>
              <a:t> 베이스볼 챌린지 리그</a:t>
            </a:r>
            <a:r>
              <a:rPr lang="en-US" altLang="ko-KR" sz="2100" dirty="0"/>
              <a:t>‘</a:t>
            </a:r>
          </a:p>
          <a:p>
            <a:endParaRPr lang="en-US" altLang="ko-KR" sz="2100" dirty="0"/>
          </a:p>
          <a:p>
            <a:r>
              <a:rPr lang="ko-KR" altLang="en-US" sz="2100" dirty="0" err="1"/>
              <a:t>니가타ㆍ시나노ㆍ토야마ㆍ이시카와</a:t>
            </a:r>
            <a:r>
              <a:rPr lang="ko-KR" altLang="en-US" sz="2100" dirty="0"/>
              <a:t> </a:t>
            </a:r>
            <a:r>
              <a:rPr lang="en-US" altLang="ko-KR" sz="2100" dirty="0"/>
              <a:t>4</a:t>
            </a:r>
            <a:r>
              <a:rPr lang="ko-KR" altLang="en-US" sz="2100" dirty="0"/>
              <a:t>개 구단 가입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en-US" altLang="ko-KR" sz="2100" dirty="0"/>
              <a:t>2007</a:t>
            </a:r>
            <a:r>
              <a:rPr lang="ko-KR" altLang="en-US" sz="2100" dirty="0"/>
              <a:t>년 시즌 개최</a:t>
            </a:r>
            <a:r>
              <a:rPr lang="en-US" altLang="ko-KR" sz="2100" dirty="0"/>
              <a:t>, 11</a:t>
            </a:r>
            <a:r>
              <a:rPr lang="ko-KR" altLang="en-US" sz="2100" dirty="0"/>
              <a:t>월 </a:t>
            </a:r>
            <a:r>
              <a:rPr lang="ko-KR" altLang="en-US" sz="2100" dirty="0" err="1"/>
              <a:t>군마ㆍ후쿠이</a:t>
            </a:r>
            <a:r>
              <a:rPr lang="ko-KR" altLang="en-US" sz="2100" dirty="0"/>
              <a:t> </a:t>
            </a:r>
            <a:r>
              <a:rPr lang="en-US" altLang="ko-KR" sz="2100" dirty="0"/>
              <a:t>2</a:t>
            </a:r>
            <a:r>
              <a:rPr lang="ko-KR" altLang="en-US" sz="2100" dirty="0"/>
              <a:t>개 구단 가입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현재 명칭 개칭</a:t>
            </a:r>
            <a:r>
              <a:rPr lang="en-US" altLang="ko-KR" sz="2100" dirty="0"/>
              <a:t>, 2008</a:t>
            </a:r>
            <a:r>
              <a:rPr lang="ko-KR" altLang="en-US" sz="2100" dirty="0"/>
              <a:t>년 </a:t>
            </a:r>
            <a:r>
              <a:rPr lang="en-US" altLang="ko-KR" sz="2100" dirty="0"/>
              <a:t>6</a:t>
            </a:r>
            <a:r>
              <a:rPr lang="ko-KR" altLang="en-US" sz="2100" dirty="0"/>
              <a:t>개 구단 공식경기</a:t>
            </a:r>
          </a:p>
        </p:txBody>
      </p:sp>
      <p:pic>
        <p:nvPicPr>
          <p:cNvPr id="27650" name="Picture 2" descr="오이식스 니가타 알비렉스 베이스볼 클럽 - 나무위키 오이식스 니가타 알비렉스 베이스볼 클럽">
            <a:extLst>
              <a:ext uri="{FF2B5EF4-FFF2-40B4-BE49-F238E27FC236}">
                <a16:creationId xmlns:a16="http://schemas.microsoft.com/office/drawing/2014/main" id="{8E75E327-A65F-5C06-7C9D-3CAAADF62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r="1" b="1422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7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37E046C-9CDE-0501-A387-A2D58E52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독립 리그</a:t>
            </a:r>
          </a:p>
        </p:txBody>
      </p:sp>
      <p:pic>
        <p:nvPicPr>
          <p:cNvPr id="28674" name="Picture 2" descr="[사진] &quot;친선경기라고 질 수 없지&quot;...쿠바 vs 일본 청소년 야구 국가대표">
            <a:extLst>
              <a:ext uri="{FF2B5EF4-FFF2-40B4-BE49-F238E27FC236}">
                <a16:creationId xmlns:a16="http://schemas.microsoft.com/office/drawing/2014/main" id="{DFB3060D-728F-49DA-8634-E2DC33A26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r="20324" b="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C3B693-46DC-CEC3-EF11-C417B454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재팬 </a:t>
            </a:r>
            <a:r>
              <a:rPr lang="ko-KR" altLang="en-US" sz="2000" dirty="0" err="1"/>
              <a:t>퓨처</a:t>
            </a:r>
            <a:r>
              <a:rPr lang="ko-KR" altLang="en-US" sz="2000" dirty="0"/>
              <a:t> 베이스볼 리그</a:t>
            </a:r>
            <a:r>
              <a:rPr lang="en-US" altLang="ko-KR" sz="2000" dirty="0"/>
              <a:t>, 2010</a:t>
            </a:r>
            <a:r>
              <a:rPr lang="ko-KR" altLang="en-US" sz="2000" dirty="0"/>
              <a:t>년 시즌 개최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미에 스리 </a:t>
            </a:r>
            <a:r>
              <a:rPr lang="ko-KR" altLang="en-US" sz="2000" dirty="0" err="1"/>
              <a:t>에로우스</a:t>
            </a:r>
            <a:r>
              <a:rPr lang="en-US" altLang="ko-KR" sz="2000" dirty="0"/>
              <a:t>,</a:t>
            </a:r>
            <a:r>
              <a:rPr lang="ko-KR" altLang="en-US" sz="2000" dirty="0"/>
              <a:t> 간사이 독립 가입 예정이었음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리그 운영 방침 관련 이념 다르다 여김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2009</a:t>
            </a:r>
            <a:r>
              <a:rPr lang="ko-KR" altLang="en-US" sz="2000" dirty="0"/>
              <a:t>년 </a:t>
            </a:r>
            <a:r>
              <a:rPr lang="en-US" altLang="ko-KR" sz="2000" dirty="0"/>
              <a:t>10</a:t>
            </a:r>
            <a:r>
              <a:rPr lang="ko-KR" altLang="en-US" sz="2000" dirty="0"/>
              <a:t>월 간사이 독립 리그 탈퇴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독자 리그 결성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1561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3" name="Rectangle 2970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2BB6BA7-31D2-AD30-4778-8A5BED49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독립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2D8728-AD95-1004-8D6F-1F476E32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7892"/>
            <a:ext cx="4619621" cy="4219071"/>
          </a:xfrm>
        </p:spPr>
        <p:txBody>
          <a:bodyPr>
            <a:noAutofit/>
          </a:bodyPr>
          <a:lstStyle/>
          <a:p>
            <a:r>
              <a:rPr lang="en-US" altLang="ko-KR" sz="1900" dirty="0"/>
              <a:t>2010</a:t>
            </a:r>
            <a:r>
              <a:rPr lang="ko-KR" altLang="en-US" sz="1900" dirty="0"/>
              <a:t>년 </a:t>
            </a:r>
            <a:r>
              <a:rPr lang="en-US" altLang="ko-KR" sz="1900" dirty="0"/>
              <a:t>10</a:t>
            </a:r>
            <a:r>
              <a:rPr lang="ko-KR" altLang="en-US" sz="1900" dirty="0"/>
              <a:t>월 </a:t>
            </a:r>
            <a:r>
              <a:rPr lang="en-US" altLang="ko-KR" sz="1900" dirty="0"/>
              <a:t>13</a:t>
            </a:r>
            <a:r>
              <a:rPr lang="ko-KR" altLang="en-US" sz="1900" dirty="0"/>
              <a:t>일 새 리그 명칭 </a:t>
            </a:r>
            <a:r>
              <a:rPr lang="en-US" altLang="ko-KR" sz="1900" dirty="0"/>
              <a:t>‘</a:t>
            </a:r>
            <a:r>
              <a:rPr lang="ko-KR" altLang="en-US" sz="1900" dirty="0"/>
              <a:t>재팬 </a:t>
            </a:r>
            <a:r>
              <a:rPr lang="ko-KR" altLang="en-US" sz="1900" dirty="0" err="1"/>
              <a:t>퓨처</a:t>
            </a:r>
            <a:r>
              <a:rPr lang="ko-KR" altLang="en-US" sz="1900" dirty="0"/>
              <a:t> 리그</a:t>
            </a:r>
            <a:r>
              <a:rPr lang="en-US" altLang="ko-KR" sz="1900" dirty="0"/>
              <a:t>‘ </a:t>
            </a:r>
            <a:r>
              <a:rPr lang="ko-KR" altLang="en-US" sz="1900" dirty="0"/>
              <a:t>발표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동년 </a:t>
            </a:r>
            <a:r>
              <a:rPr lang="en-US" altLang="ko-KR" sz="1900" dirty="0"/>
              <a:t>12</a:t>
            </a:r>
            <a:r>
              <a:rPr lang="ko-KR" altLang="en-US" sz="1900" dirty="0"/>
              <a:t>월 </a:t>
            </a:r>
            <a:r>
              <a:rPr lang="en-US" altLang="ko-KR" sz="1900" dirty="0"/>
              <a:t>1</a:t>
            </a:r>
            <a:r>
              <a:rPr lang="ko-KR" altLang="en-US" sz="1900" dirty="0"/>
              <a:t>일 </a:t>
            </a:r>
            <a:r>
              <a:rPr lang="en-US" altLang="ko-KR" sz="1900" dirty="0"/>
              <a:t>‘</a:t>
            </a:r>
            <a:r>
              <a:rPr lang="ko-KR" altLang="en-US" sz="1900" dirty="0"/>
              <a:t>재팬 </a:t>
            </a:r>
            <a:r>
              <a:rPr lang="ko-KR" altLang="en-US" sz="1900" dirty="0" err="1"/>
              <a:t>퓨처</a:t>
            </a:r>
            <a:r>
              <a:rPr lang="ko-KR" altLang="en-US" sz="1900" dirty="0"/>
              <a:t> 베이스볼 리그</a:t>
            </a:r>
            <a:r>
              <a:rPr lang="en-US" altLang="ko-KR" sz="1900" dirty="0"/>
              <a:t>’ </a:t>
            </a:r>
            <a:r>
              <a:rPr lang="ko-KR" altLang="en-US" sz="1900" dirty="0"/>
              <a:t>개칭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‘</a:t>
            </a:r>
            <a:r>
              <a:rPr lang="ko-KR" altLang="en-US" sz="1900" dirty="0"/>
              <a:t>오사카 골든 </a:t>
            </a:r>
            <a:r>
              <a:rPr lang="ko-KR" altLang="en-US" sz="1900" dirty="0" err="1"/>
              <a:t>빌리케인즈</a:t>
            </a:r>
            <a:r>
              <a:rPr lang="en-US" altLang="ko-KR" sz="1900" dirty="0"/>
              <a:t>‘ 2009</a:t>
            </a:r>
            <a:r>
              <a:rPr lang="ko-KR" altLang="en-US" sz="1900" dirty="0"/>
              <a:t>년 간사이 독립 리그 탈퇴 후 합류 발표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하지만 오사카 선수의 불상사</a:t>
            </a:r>
            <a:r>
              <a:rPr lang="en-US" altLang="ko-KR" sz="1900" dirty="0"/>
              <a:t>, </a:t>
            </a:r>
            <a:r>
              <a:rPr lang="ko-KR" altLang="en-US" sz="1900" dirty="0"/>
              <a:t>스폰서 철회</a:t>
            </a:r>
            <a:r>
              <a:rPr lang="en-US" altLang="ko-KR" sz="1900" dirty="0"/>
              <a:t> </a:t>
            </a:r>
            <a:r>
              <a:rPr lang="ko-KR" altLang="en-US" sz="1900" dirty="0"/>
              <a:t>및 경영문제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2011</a:t>
            </a:r>
            <a:r>
              <a:rPr lang="ko-KR" altLang="en-US" sz="1900" dirty="0"/>
              <a:t>년 리그 휴식</a:t>
            </a:r>
            <a:endParaRPr lang="en-US" altLang="ko-KR" sz="1900" dirty="0"/>
          </a:p>
        </p:txBody>
      </p:sp>
      <p:pic>
        <p:nvPicPr>
          <p:cNvPr id="29698" name="Picture 2" descr="일본 고교 야구선수들의 꿈의 무대 코시엔(갑자원)">
            <a:extLst>
              <a:ext uri="{FF2B5EF4-FFF2-40B4-BE49-F238E27FC236}">
                <a16:creationId xmlns:a16="http://schemas.microsoft.com/office/drawing/2014/main" id="{E65DA260-4A2C-3907-BB76-BDE5EBF9C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r="1503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7" name="Rectangle 307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38810BE-215F-C9E6-9D2A-1628EA2B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독립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74C9D1-A405-4B64-6EC0-1A991560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7134"/>
            <a:ext cx="4619621" cy="4545741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간사이 독립 리그</a:t>
            </a:r>
            <a:r>
              <a:rPr lang="en-US" altLang="ko-KR" sz="2000" dirty="0"/>
              <a:t>, 4</a:t>
            </a:r>
            <a:r>
              <a:rPr lang="ko-KR" altLang="en-US" sz="2000" dirty="0"/>
              <a:t>개 구단으로 구성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2009</a:t>
            </a:r>
            <a:r>
              <a:rPr lang="ko-KR" altLang="en-US" sz="2000" dirty="0"/>
              <a:t>년 시즌부터 개최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오사카 엑스포 </a:t>
            </a:r>
            <a:r>
              <a:rPr lang="ko-KR" altLang="en-US" sz="2000" dirty="0" err="1"/>
              <a:t>세븐티스와</a:t>
            </a:r>
            <a:r>
              <a:rPr lang="ko-KR" altLang="en-US" sz="2000" dirty="0"/>
              <a:t> 미에 스리 </a:t>
            </a:r>
            <a:r>
              <a:rPr lang="ko-KR" altLang="en-US" sz="2000" dirty="0" err="1"/>
              <a:t>에로우스</a:t>
            </a:r>
            <a:r>
              <a:rPr lang="ko-KR" altLang="en-US" sz="2000" dirty="0"/>
              <a:t> 가입 예정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두 팀 모두 독자 리그 결성 방침으로 변경</a:t>
            </a:r>
          </a:p>
        </p:txBody>
      </p:sp>
      <p:pic>
        <p:nvPicPr>
          <p:cNvPr id="30722" name="Picture 2" descr="간사이독립리그(BFL) 소속팀 효고블루썬더즈팀 한국친선교류경기 진행">
            <a:extLst>
              <a:ext uri="{FF2B5EF4-FFF2-40B4-BE49-F238E27FC236}">
                <a16:creationId xmlns:a16="http://schemas.microsoft.com/office/drawing/2014/main" id="{AAE46993-26A3-E0B2-352C-CD0DFE543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7" r="1665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1" name="Rectangle 3175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20949AA-B785-CFE7-B7EB-41439003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독립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046F7C-1CAE-EB0C-B8FA-6ABCA8AB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4619621" cy="4089979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간사이 독립 리그</a:t>
            </a:r>
            <a:r>
              <a:rPr lang="en-US" altLang="ko-KR" sz="2000" dirty="0"/>
              <a:t>, </a:t>
            </a:r>
            <a:r>
              <a:rPr lang="ko-KR" altLang="en-US" sz="2000" dirty="0"/>
              <a:t>원년 참가 팀 </a:t>
            </a:r>
            <a:r>
              <a:rPr lang="en-US" altLang="ko-KR" sz="2000" dirty="0"/>
              <a:t>‘</a:t>
            </a:r>
            <a:r>
              <a:rPr lang="ko-KR" altLang="en-US" sz="2000" dirty="0"/>
              <a:t>오사카 골드 </a:t>
            </a:r>
            <a:r>
              <a:rPr lang="ko-KR" altLang="en-US" sz="2000" dirty="0" err="1"/>
              <a:t>빌리케인즈</a:t>
            </a:r>
            <a:r>
              <a:rPr lang="en-US" altLang="ko-KR" sz="2000" dirty="0"/>
              <a:t>‘ </a:t>
            </a:r>
            <a:r>
              <a:rPr lang="ko-KR" altLang="en-US" sz="2000" dirty="0"/>
              <a:t>시즌 종료 후 탈퇴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2010</a:t>
            </a:r>
            <a:r>
              <a:rPr lang="ko-KR" altLang="en-US" sz="2000" dirty="0"/>
              <a:t>년 시즌 한국 선수 팀 </a:t>
            </a:r>
            <a:r>
              <a:rPr lang="en-US" altLang="ko-KR" sz="2000" dirty="0"/>
              <a:t>‘</a:t>
            </a:r>
            <a:r>
              <a:rPr lang="ko-KR" altLang="en-US" sz="2000" dirty="0" err="1"/>
              <a:t>간코쿠</a:t>
            </a:r>
            <a:r>
              <a:rPr lang="ko-KR" altLang="en-US" sz="2000" dirty="0"/>
              <a:t> 해치</a:t>
            </a:r>
            <a:r>
              <a:rPr lang="en-US" altLang="ko-KR" sz="2000" dirty="0"/>
              <a:t>’</a:t>
            </a:r>
            <a:r>
              <a:rPr lang="ko-KR" altLang="en-US" sz="2000" dirty="0"/>
              <a:t> 가입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2011</a:t>
            </a:r>
            <a:r>
              <a:rPr lang="ko-KR" altLang="en-US" sz="2000" dirty="0"/>
              <a:t>년 </a:t>
            </a:r>
            <a:r>
              <a:rPr lang="en-US" altLang="ko-KR" sz="2000" dirty="0"/>
              <a:t>‘</a:t>
            </a:r>
            <a:r>
              <a:rPr lang="ko-KR" altLang="en-US" sz="2000" dirty="0"/>
              <a:t>오사카 </a:t>
            </a:r>
            <a:r>
              <a:rPr lang="ko-KR" altLang="en-US" sz="2000" dirty="0" err="1"/>
              <a:t>호크스</a:t>
            </a:r>
            <a:r>
              <a:rPr lang="ko-KR" altLang="en-US" sz="2000" dirty="0"/>
              <a:t> 드림</a:t>
            </a:r>
            <a:r>
              <a:rPr lang="en-US" altLang="ko-KR" sz="2000" dirty="0"/>
              <a:t>＇</a:t>
            </a:r>
            <a:r>
              <a:rPr lang="ko-KR" altLang="en-US" sz="2000" dirty="0"/>
              <a:t>가입</a:t>
            </a:r>
          </a:p>
        </p:txBody>
      </p:sp>
      <p:pic>
        <p:nvPicPr>
          <p:cNvPr id="31746" name="Picture 2" descr="간사이 독립리그 공인구">
            <a:extLst>
              <a:ext uri="{FF2B5EF4-FFF2-40B4-BE49-F238E27FC236}">
                <a16:creationId xmlns:a16="http://schemas.microsoft.com/office/drawing/2014/main" id="{67383158-CDD0-ECC5-AC6E-8F9AADCF7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2002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C6FC7-0553-A7BD-62D2-43AB47C4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</p:spPr>
        <p:txBody>
          <a:bodyPr anchor="t">
            <a:normAutofit/>
          </a:bodyPr>
          <a:lstStyle/>
          <a:p>
            <a:r>
              <a:rPr lang="en-US" altLang="ko-KR" sz="3200" dirty="0"/>
              <a:t>NPB </a:t>
            </a:r>
            <a:r>
              <a:rPr lang="ko-KR" altLang="en-US" sz="3200" dirty="0"/>
              <a:t>은퇴 선수들의 리그</a:t>
            </a:r>
          </a:p>
        </p:txBody>
      </p:sp>
      <p:pic>
        <p:nvPicPr>
          <p:cNvPr id="32770" name="Picture 2" descr="external/alpha-e...">
            <a:extLst>
              <a:ext uri="{FF2B5EF4-FFF2-40B4-BE49-F238E27FC236}">
                <a16:creationId xmlns:a16="http://schemas.microsoft.com/office/drawing/2014/main" id="{D822F2BF-61E6-8E2F-9F29-EC8766AC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422" y="654879"/>
            <a:ext cx="10459156" cy="28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777" name="Straight Connector 32774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366E2C-FA62-E1FF-C756-C6C5ED83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4" y="3854885"/>
            <a:ext cx="5802537" cy="2384552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NPB </a:t>
            </a:r>
            <a:r>
              <a:rPr lang="ko-KR" altLang="en-US" sz="2000" dirty="0"/>
              <a:t>현역 은퇴 선수들로 구성된 리그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‘</a:t>
            </a:r>
            <a:r>
              <a:rPr lang="ko-KR" altLang="en-US" sz="2000" dirty="0"/>
              <a:t>프로 야구 마스터스 리그</a:t>
            </a:r>
            <a:r>
              <a:rPr lang="en-US" altLang="ko-KR" sz="2000" dirty="0"/>
              <a:t>’, 5</a:t>
            </a:r>
            <a:r>
              <a:rPr lang="ko-KR" altLang="en-US" sz="2000" dirty="0"/>
              <a:t>개 구단으로 구성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2001</a:t>
            </a:r>
            <a:r>
              <a:rPr lang="ko-KR" altLang="en-US" sz="2000" dirty="0"/>
              <a:t>년부터 은퇴한 선수들로 개최</a:t>
            </a:r>
          </a:p>
        </p:txBody>
      </p:sp>
    </p:spTree>
    <p:extLst>
      <p:ext uri="{BB962C8B-B14F-4D97-AF65-F5344CB8AC3E}">
        <p14:creationId xmlns:p14="http://schemas.microsoft.com/office/powerpoint/2010/main" val="5290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A8F189-20E3-04F9-821D-4574A359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1128094"/>
            <a:ext cx="3851039" cy="1415270"/>
          </a:xfrm>
        </p:spPr>
        <p:txBody>
          <a:bodyPr anchor="t">
            <a:normAutofit/>
          </a:bodyPr>
          <a:lstStyle/>
          <a:p>
            <a:r>
              <a:rPr lang="en-US" altLang="ko-KR" sz="3200" dirty="0"/>
              <a:t>NPB </a:t>
            </a:r>
            <a:r>
              <a:rPr lang="ko-KR" altLang="en-US" sz="3200" dirty="0"/>
              <a:t>은퇴 선수들의 리그</a:t>
            </a:r>
          </a:p>
        </p:txBody>
      </p:sp>
      <p:sp>
        <p:nvSpPr>
          <p:cNvPr id="33803" name="Rectangle 33802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8" name="Picture 6" descr="왕년의 일본 프로야구 선수들과 대화하는 선동렬">
            <a:extLst>
              <a:ext uri="{FF2B5EF4-FFF2-40B4-BE49-F238E27FC236}">
                <a16:creationId xmlns:a16="http://schemas.microsoft.com/office/drawing/2014/main" id="{A3E1C6A3-BFF2-49E3-7721-1498CFAE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35" y="1227198"/>
            <a:ext cx="6221895" cy="44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805" name="Straight Connector 33804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07C2AA-6670-DEA3-3039-DD223B43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57" y="2302136"/>
            <a:ext cx="4011123" cy="3840247"/>
          </a:xfrm>
        </p:spPr>
        <p:txBody>
          <a:bodyPr>
            <a:noAutofit/>
          </a:bodyPr>
          <a:lstStyle/>
          <a:p>
            <a:r>
              <a:rPr lang="ko-KR" altLang="en-US" sz="1900" dirty="0"/>
              <a:t>일본프로야구의 은퇴 선수들이라 한국 선수도 포함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2010-11</a:t>
            </a:r>
            <a:r>
              <a:rPr lang="ko-KR" altLang="en-US" sz="1900" dirty="0"/>
              <a:t>시즌 부터 경기 침체</a:t>
            </a:r>
            <a:r>
              <a:rPr lang="en-US" altLang="ko-KR" sz="1900" dirty="0"/>
              <a:t>, </a:t>
            </a:r>
            <a:r>
              <a:rPr lang="ko-KR" altLang="en-US" sz="1900" dirty="0"/>
              <a:t>스폰서 문제 등 시즌 개최 안됨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 err="1"/>
              <a:t>윈터리그</a:t>
            </a:r>
            <a:r>
              <a:rPr lang="en-US" altLang="ko-KR" sz="1900" dirty="0"/>
              <a:t>,</a:t>
            </a:r>
            <a:r>
              <a:rPr lang="ko-KR" altLang="en-US" sz="1900" dirty="0"/>
              <a:t> 겨울에 열림</a:t>
            </a:r>
            <a:r>
              <a:rPr lang="en-US" altLang="ko-KR" sz="1900" dirty="0"/>
              <a:t>, </a:t>
            </a:r>
            <a:r>
              <a:rPr lang="ko-KR" altLang="en-US" sz="1900" dirty="0"/>
              <a:t>돔 구장 사용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40</a:t>
            </a:r>
            <a:r>
              <a:rPr lang="ko-KR" altLang="en-US" sz="1900" dirty="0"/>
              <a:t>세 이상의 선수만 참가 가능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2003</a:t>
            </a:r>
            <a:r>
              <a:rPr lang="ko-KR" altLang="en-US" sz="1900" dirty="0"/>
              <a:t>년 선동열이 경기를 가짐</a:t>
            </a:r>
          </a:p>
        </p:txBody>
      </p:sp>
    </p:spTree>
    <p:extLst>
      <p:ext uri="{BB962C8B-B14F-4D97-AF65-F5344CB8AC3E}">
        <p14:creationId xmlns:p14="http://schemas.microsoft.com/office/powerpoint/2010/main" val="5738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3" name="Rectangle 399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 descr="2017 일본프로야구 클라이맥스 시리즈 일정 (ft. 요코하마)">
            <a:extLst>
              <a:ext uri="{FF2B5EF4-FFF2-40B4-BE49-F238E27FC236}">
                <a16:creationId xmlns:a16="http://schemas.microsoft.com/office/drawing/2014/main" id="{7BD14ABC-F7DD-8A48-DC8E-1A227E943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/>
          <a:stretch/>
        </p:blipFill>
        <p:spPr bwMode="auto">
          <a:xfrm>
            <a:off x="1" y="10"/>
            <a:ext cx="8638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Rectangle 399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00A6103-1AE2-553D-D0B2-55D79FEC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521436" cy="1899912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클라이맥스 시리즈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250B5D-1BCB-2288-8443-C1ED7524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857" y="2423443"/>
            <a:ext cx="3822189" cy="3742762"/>
          </a:xfrm>
        </p:spPr>
        <p:txBody>
          <a:bodyPr>
            <a:noAutofit/>
          </a:bodyPr>
          <a:lstStyle/>
          <a:p>
            <a:r>
              <a:rPr lang="ko-KR" altLang="en-US" sz="1900" dirty="0"/>
              <a:t>가을 야구 플레이 오프</a:t>
            </a:r>
            <a:r>
              <a:rPr lang="en-US" altLang="ko-KR" sz="1900" dirty="0"/>
              <a:t>, ‘</a:t>
            </a:r>
            <a:r>
              <a:rPr lang="ko-KR" altLang="en-US" sz="1900" dirty="0"/>
              <a:t>클라이맥스 시리즈</a:t>
            </a:r>
            <a:r>
              <a:rPr lang="en-US" altLang="ko-KR" sz="1900" dirty="0"/>
              <a:t>＇</a:t>
            </a:r>
            <a:r>
              <a:rPr lang="ko-KR" altLang="en-US" sz="1900" dirty="0"/>
              <a:t>라 불림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퍼스트 스테이지</a:t>
            </a:r>
            <a:r>
              <a:rPr lang="en-US" altLang="ko-KR" sz="1900" dirty="0"/>
              <a:t>(1</a:t>
            </a:r>
            <a:r>
              <a:rPr lang="ko-KR" altLang="en-US" sz="1900" dirty="0"/>
              <a:t>회전</a:t>
            </a:r>
            <a:r>
              <a:rPr lang="en-US" altLang="ko-KR" sz="1900" dirty="0"/>
              <a:t>)</a:t>
            </a:r>
            <a:r>
              <a:rPr lang="ko-KR" altLang="en-US" sz="1900" dirty="0"/>
              <a:t> </a:t>
            </a:r>
            <a:r>
              <a:rPr lang="en-US" altLang="ko-KR" sz="1900" dirty="0"/>
              <a:t>3</a:t>
            </a:r>
            <a:r>
              <a:rPr lang="ko-KR" altLang="en-US" sz="1900" dirty="0"/>
              <a:t>전 </a:t>
            </a:r>
            <a:r>
              <a:rPr lang="en-US" altLang="ko-KR" sz="1900" dirty="0"/>
              <a:t>2</a:t>
            </a:r>
            <a:r>
              <a:rPr lang="ko-KR" altLang="en-US" sz="1900" dirty="0" err="1"/>
              <a:t>선승제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파이널 스테이지</a:t>
            </a:r>
            <a:r>
              <a:rPr lang="en-US" altLang="ko-KR" sz="1900" dirty="0"/>
              <a:t>(2</a:t>
            </a:r>
            <a:r>
              <a:rPr lang="ko-KR" altLang="en-US" sz="1900" dirty="0"/>
              <a:t>회전</a:t>
            </a:r>
            <a:r>
              <a:rPr lang="en-US" altLang="ko-KR" sz="1900" dirty="0"/>
              <a:t>), 1</a:t>
            </a:r>
            <a:r>
              <a:rPr lang="ko-KR" altLang="en-US" sz="1900" dirty="0" err="1"/>
              <a:t>위팀과</a:t>
            </a:r>
            <a:r>
              <a:rPr lang="ko-KR" altLang="en-US" sz="1900" dirty="0"/>
              <a:t> 퍼스트 스테이지 </a:t>
            </a:r>
            <a:r>
              <a:rPr lang="ko-KR" altLang="en-US" sz="1900" dirty="0" err="1"/>
              <a:t>승리팀</a:t>
            </a:r>
            <a:r>
              <a:rPr lang="ko-KR" altLang="en-US" sz="1900" dirty="0"/>
              <a:t> 대결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7</a:t>
            </a:r>
            <a:r>
              <a:rPr lang="ko-KR" altLang="en-US" sz="1900" dirty="0"/>
              <a:t>전 </a:t>
            </a:r>
            <a:r>
              <a:rPr lang="en-US" altLang="ko-KR" sz="1900" dirty="0"/>
              <a:t>4</a:t>
            </a:r>
            <a:r>
              <a:rPr lang="ko-KR" altLang="en-US" sz="1900" dirty="0"/>
              <a:t>승제</a:t>
            </a:r>
            <a:r>
              <a:rPr lang="en-US" altLang="ko-KR" sz="1900" dirty="0"/>
              <a:t>, 1</a:t>
            </a:r>
            <a:r>
              <a:rPr lang="ko-KR" altLang="en-US" sz="1900" dirty="0"/>
              <a:t>위팀에게 </a:t>
            </a:r>
            <a:r>
              <a:rPr lang="en-US" altLang="ko-KR" sz="1900" dirty="0"/>
              <a:t>1</a:t>
            </a:r>
            <a:r>
              <a:rPr lang="ko-KR" altLang="en-US" sz="1900" dirty="0"/>
              <a:t>승 어드밴티지 실제로 </a:t>
            </a:r>
            <a:r>
              <a:rPr lang="en-US" altLang="ko-KR" sz="1900" dirty="0"/>
              <a:t>6</a:t>
            </a:r>
            <a:r>
              <a:rPr lang="ko-KR" altLang="en-US" sz="1900" dirty="0" err="1"/>
              <a:t>전게임</a:t>
            </a:r>
            <a:endParaRPr lang="ko-KR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564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1" name="Rectangle 819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84BF1E1-0C97-ADAF-41D6-38C89A73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ko-KR" altLang="en-US" sz="4800" dirty="0"/>
              <a:t>일본 프로 </a:t>
            </a:r>
            <a:r>
              <a:rPr lang="ko-KR" altLang="en-US" sz="4800" dirty="0" err="1"/>
              <a:t>야구란</a:t>
            </a:r>
            <a:r>
              <a:rPr lang="en-US" altLang="ko-KR" sz="4800" dirty="0"/>
              <a:t>?	</a:t>
            </a:r>
            <a:endParaRPr lang="ko-KR" altLang="en-US" sz="4800" dirty="0"/>
          </a:p>
        </p:txBody>
      </p:sp>
      <p:sp>
        <p:nvSpPr>
          <p:cNvPr id="82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BE0129-FA18-D2A7-B30A-91595B5F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00722"/>
            <a:ext cx="6894576" cy="2100431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일본 프로 야구</a:t>
            </a:r>
            <a:r>
              <a:rPr lang="en-US" altLang="ko-KR" sz="2000" dirty="0"/>
              <a:t>(NPB)</a:t>
            </a:r>
            <a:r>
              <a:rPr lang="ko-KR" altLang="en-US" sz="2000" dirty="0"/>
              <a:t>는 일본 야구 기구 산하의 센트럴</a:t>
            </a:r>
            <a:r>
              <a:rPr lang="en-US" altLang="ko-KR" sz="2000" dirty="0"/>
              <a:t>, </a:t>
            </a:r>
            <a:r>
              <a:rPr lang="ko-KR" altLang="en-US" sz="2000" dirty="0"/>
              <a:t>퍼시픽 리그의 양대 </a:t>
            </a:r>
            <a:r>
              <a:rPr lang="en-US" altLang="ko-KR" sz="2000" dirty="0"/>
              <a:t>12</a:t>
            </a:r>
            <a:r>
              <a:rPr lang="ko-KR" altLang="en-US" sz="2000" dirty="0"/>
              <a:t>개 구단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독립 리그로 이루어진 일본 내의 프로 야구 리그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FEF7CD2-9D14-605A-7BB9-A2728691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2359973"/>
            <a:ext cx="10917936" cy="38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7" name="Rectangle 40966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34BE9E1-7E1F-E58C-C6B8-1A22E99D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클라이맥스 시리즈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9288E7-5758-BB42-09D1-3888C23F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ko-KR" altLang="en-US" sz="2100" dirty="0"/>
              <a:t>시리즈에서 모든 경기</a:t>
            </a:r>
            <a:r>
              <a:rPr lang="en-US" altLang="ko-KR" sz="2100" dirty="0"/>
              <a:t>, </a:t>
            </a:r>
            <a:r>
              <a:rPr lang="ko-KR" altLang="en-US" sz="2100" dirty="0"/>
              <a:t>순위 높은 팀의 경기장에서 경기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일정상 유리</a:t>
            </a:r>
            <a:r>
              <a:rPr lang="en-US" altLang="ko-KR" sz="2100" dirty="0"/>
              <a:t>, </a:t>
            </a:r>
            <a:r>
              <a:rPr lang="ko-KR" altLang="en-US" sz="2100" dirty="0"/>
              <a:t>순위 높은 팀 유리한 규정</a:t>
            </a:r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무승부 경기</a:t>
            </a:r>
            <a:r>
              <a:rPr lang="en-US" altLang="ko-KR" sz="2100" dirty="0"/>
              <a:t>, </a:t>
            </a:r>
            <a:r>
              <a:rPr lang="ko-KR" altLang="en-US" sz="2100" dirty="0"/>
              <a:t>순위 높은 팀 진출</a:t>
            </a:r>
            <a:endParaRPr lang="en-US" altLang="ko-KR" sz="2100" dirty="0"/>
          </a:p>
        </p:txBody>
      </p:sp>
      <p:pic>
        <p:nvPicPr>
          <p:cNvPr id="40962" name="Picture 2" descr="2023 일본프로야구 퍼시픽리그 클라이맥스 시리즈 퍼스트 스테이지 경기가 열린 ZOZO 마린 스타디움에 더 베이스볼 팩토리가 다녀왔습니다....">
            <a:extLst>
              <a:ext uri="{FF2B5EF4-FFF2-40B4-BE49-F238E27FC236}">
                <a16:creationId xmlns:a16="http://schemas.microsoft.com/office/drawing/2014/main" id="{2C791445-C281-1251-BF3E-0282579AF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24513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6" name="Rectangle 4199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5662A72-8861-BDBB-EAA0-D9A239BF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클라이맥스 시리즈</a:t>
            </a:r>
          </a:p>
        </p:txBody>
      </p:sp>
      <p:sp>
        <p:nvSpPr>
          <p:cNvPr id="41997" name="Rectangle 4199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1986" name="Picture 2" descr="2016 일본야구 클라이맥스 시리즈 센트럴리그 히로시마 vs 요코하마 2차전 하이라이트 영상">
            <a:extLst>
              <a:ext uri="{FF2B5EF4-FFF2-40B4-BE49-F238E27FC236}">
                <a16:creationId xmlns:a16="http://schemas.microsoft.com/office/drawing/2014/main" id="{B90E1E14-38CB-F137-6371-ABE0D718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68" y="2351285"/>
            <a:ext cx="6702552" cy="32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995" name="Rectangle 4199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A46C88-178C-1542-C2EB-09DAD5C8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ko-KR" altLang="en-US" sz="1800" dirty="0"/>
              <a:t>센트럴 리그</a:t>
            </a:r>
            <a:r>
              <a:rPr lang="en-US" altLang="ko-KR" sz="1800" dirty="0"/>
              <a:t>, </a:t>
            </a:r>
            <a:r>
              <a:rPr lang="ko-KR" altLang="en-US" sz="1800" dirty="0"/>
              <a:t>퍼시픽 리그에 비해 큰 반대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센트럴 리그</a:t>
            </a:r>
            <a:r>
              <a:rPr lang="en-US" altLang="ko-KR" sz="1800" dirty="0"/>
              <a:t>, </a:t>
            </a:r>
            <a:r>
              <a:rPr lang="ko-KR" altLang="en-US" sz="1800" dirty="0"/>
              <a:t>퍼시픽 리그보다 실력적으로 밀려 팬들 불만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이러한 성향 거처 플레이오프제 도입 동의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정규시즌 </a:t>
            </a:r>
            <a:r>
              <a:rPr lang="en-US" altLang="ko-KR" sz="1800" dirty="0"/>
              <a:t>1</a:t>
            </a:r>
            <a:r>
              <a:rPr lang="ko-KR" altLang="en-US" sz="1800" dirty="0" err="1"/>
              <a:t>위팀</a:t>
            </a:r>
            <a:r>
              <a:rPr lang="ko-KR" altLang="en-US" sz="1800" dirty="0"/>
              <a:t> 유리한 조건 담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8534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15" name="Rectangle 430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&quot;한신 팬 여러분 38년간 고생하셨어요&quot; 6년 전 사회인야구팀 선수가 재팬시리즈 MVP, 클라이맥스시리즈 11타수 1안타→29타수 14안타 0.483">
            <a:extLst>
              <a:ext uri="{FF2B5EF4-FFF2-40B4-BE49-F238E27FC236}">
                <a16:creationId xmlns:a16="http://schemas.microsoft.com/office/drawing/2014/main" id="{AB73145C-2245-43A3-7650-E874224E1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7" name="Rectangle 430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83CFC4F-42DA-592D-EF59-A050C812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007" y="267145"/>
            <a:ext cx="3822189" cy="1899912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일본 시리즈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AEDC43-DF29-D2FC-F606-1CB845D6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494" y="2434192"/>
            <a:ext cx="3822189" cy="3742762"/>
          </a:xfrm>
        </p:spPr>
        <p:txBody>
          <a:bodyPr>
            <a:normAutofit/>
          </a:bodyPr>
          <a:lstStyle/>
          <a:p>
            <a:r>
              <a:rPr lang="ko-KR" altLang="en-US" sz="1900" dirty="0"/>
              <a:t>일본 선수권 시리즈</a:t>
            </a:r>
            <a:r>
              <a:rPr lang="en-US" altLang="ko-KR" sz="1900" dirty="0"/>
              <a:t>(</a:t>
            </a:r>
            <a:r>
              <a:rPr lang="ko-KR" altLang="en-US" sz="1900" dirty="0"/>
              <a:t>일본 시리즈</a:t>
            </a:r>
            <a:r>
              <a:rPr lang="en-US" altLang="ko-KR" sz="1900" dirty="0"/>
              <a:t>)</a:t>
            </a:r>
          </a:p>
          <a:p>
            <a:endParaRPr lang="en-US" altLang="ko-KR" sz="1900" dirty="0"/>
          </a:p>
          <a:p>
            <a:r>
              <a:rPr lang="ko-KR" altLang="en-US" sz="1900" dirty="0"/>
              <a:t>우리나라와 동일</a:t>
            </a:r>
            <a:r>
              <a:rPr lang="en-US" altLang="ko-KR" sz="1900" dirty="0"/>
              <a:t>, 7</a:t>
            </a:r>
            <a:r>
              <a:rPr lang="ko-KR" altLang="en-US" sz="1900" dirty="0"/>
              <a:t>전 </a:t>
            </a:r>
            <a:r>
              <a:rPr lang="en-US" altLang="ko-KR" sz="1900" dirty="0"/>
              <a:t>4</a:t>
            </a:r>
            <a:r>
              <a:rPr lang="ko-KR" altLang="en-US" sz="1900" dirty="0" err="1"/>
              <a:t>전승제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일본시리즈 홈 어드밴티지 </a:t>
            </a:r>
            <a:r>
              <a:rPr lang="ko-KR" altLang="en-US" sz="1900" dirty="0" err="1"/>
              <a:t>홀수해</a:t>
            </a:r>
            <a:r>
              <a:rPr lang="en-US" altLang="ko-KR" sz="1900" dirty="0"/>
              <a:t> </a:t>
            </a:r>
            <a:r>
              <a:rPr lang="ko-KR" altLang="en-US" sz="1900" dirty="0"/>
              <a:t>퍼시픽</a:t>
            </a:r>
            <a:r>
              <a:rPr lang="en-US" altLang="ko-KR" sz="1900" dirty="0"/>
              <a:t>, </a:t>
            </a:r>
            <a:r>
              <a:rPr lang="ko-KR" altLang="en-US" sz="1900" dirty="0" err="1"/>
              <a:t>짝수해</a:t>
            </a:r>
            <a:r>
              <a:rPr lang="ko-KR" altLang="en-US" sz="1900" dirty="0"/>
              <a:t> 센트럴 리그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클라이맥스</a:t>
            </a:r>
            <a:r>
              <a:rPr lang="en-US" altLang="ko-KR" sz="1900" dirty="0"/>
              <a:t>, </a:t>
            </a:r>
            <a:r>
              <a:rPr lang="ko-KR" altLang="en-US" sz="1900" dirty="0"/>
              <a:t>일본시리즈 </a:t>
            </a:r>
            <a:r>
              <a:rPr lang="en-US" altLang="ko-KR" sz="1900" dirty="0"/>
              <a:t>12</a:t>
            </a:r>
            <a:r>
              <a:rPr lang="ko-KR" altLang="en-US" sz="1900" dirty="0"/>
              <a:t>회까지 연장전</a:t>
            </a:r>
          </a:p>
        </p:txBody>
      </p:sp>
    </p:spTree>
    <p:extLst>
      <p:ext uri="{BB962C8B-B14F-4D97-AF65-F5344CB8AC3E}">
        <p14:creationId xmlns:p14="http://schemas.microsoft.com/office/powerpoint/2010/main" val="27465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39" name="Rectangle 4403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CD4D10A-F30D-EC76-49F3-DC44EB5D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응원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5A5445-DAF3-0BB6-8F90-1D5FEF135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한국</a:t>
            </a:r>
            <a:r>
              <a:rPr lang="en-US" altLang="ko-KR" sz="2000" dirty="0"/>
              <a:t>, </a:t>
            </a:r>
            <a:r>
              <a:rPr lang="ko-KR" altLang="en-US" sz="2000" dirty="0"/>
              <a:t>대만과 달리 사설 응원단이라는 구단 서포터즈 존재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보수를 받지 않으며 전국 지부</a:t>
            </a:r>
            <a:r>
              <a:rPr lang="en-US" altLang="ko-KR" sz="2000" dirty="0"/>
              <a:t>, </a:t>
            </a:r>
            <a:r>
              <a:rPr lang="ko-KR" altLang="en-US" sz="2000" dirty="0"/>
              <a:t>각 구단 응원 주도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응원석은 한국과 달리 대부분 외야석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err="1"/>
              <a:t>원정팀</a:t>
            </a:r>
            <a:r>
              <a:rPr lang="ko-KR" altLang="en-US" sz="2000" dirty="0"/>
              <a:t> 뿐만 아니라 홈팀도 외야석에서 응원</a:t>
            </a:r>
          </a:p>
        </p:txBody>
      </p:sp>
      <p:pic>
        <p:nvPicPr>
          <p:cNvPr id="44034" name="Picture 2" descr="&lt;2010월드컵&gt;일본 응원하는 서포터즈">
            <a:extLst>
              <a:ext uri="{FF2B5EF4-FFF2-40B4-BE49-F238E27FC236}">
                <a16:creationId xmlns:a16="http://schemas.microsoft.com/office/drawing/2014/main" id="{91E8BA58-C084-454F-9C88-2D72CBCF7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r="174" b="-1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3" name="Rectangle 4506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E9EFC3E-3AB7-11CA-D8AC-2707AA11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응원 문화</a:t>
            </a:r>
          </a:p>
        </p:txBody>
      </p:sp>
      <p:pic>
        <p:nvPicPr>
          <p:cNvPr id="45058" name="Picture 2" descr="[사진]열정적인 응원 펼치는 일본 서포터즈">
            <a:extLst>
              <a:ext uri="{FF2B5EF4-FFF2-40B4-BE49-F238E27FC236}">
                <a16:creationId xmlns:a16="http://schemas.microsoft.com/office/drawing/2014/main" id="{06F21DDD-F27B-979B-D4CD-F434FC2E7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r="1" b="1608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4AAF85-86B1-8F0E-C204-744F5BC4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각 팀 응원석 </a:t>
            </a:r>
            <a:r>
              <a:rPr lang="ko-KR" altLang="en-US" sz="2000" dirty="0" err="1"/>
              <a:t>타팀</a:t>
            </a:r>
            <a:r>
              <a:rPr lang="ko-KR" altLang="en-US" sz="2000" dirty="0"/>
              <a:t> 유니폼 입장 거부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응원석 근처 좌석부터 내야석으로 채우는 식 배치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일어서서 하는 응원 해당 응원 좌석만 허용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다른 좌석은 마무리 투수 등판 같은 예외 제외 앉아서 응원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6192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7" name="Rectangle 4608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0110C0C-33CE-3277-55ED-57EBFE1C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응원 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B42D2C-A9D4-9B29-D92F-D39230EC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944035" cy="3843666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경기 후 이긴 팀은 </a:t>
            </a:r>
            <a:r>
              <a:rPr lang="en-US" altLang="ko-KR" sz="2000" dirty="0"/>
              <a:t>(</a:t>
            </a:r>
            <a:r>
              <a:rPr lang="ko-KR" altLang="en-US" sz="2000" dirty="0" err="1"/>
              <a:t>니지카이</a:t>
            </a:r>
            <a:r>
              <a:rPr lang="en-US" altLang="ko-KR" sz="2000" dirty="0"/>
              <a:t>)</a:t>
            </a:r>
            <a:r>
              <a:rPr lang="ko-KR" altLang="en-US" sz="2000" dirty="0"/>
              <a:t> 응원석에서 뒤풀이 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err="1"/>
              <a:t>니지카이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응원가를 잠깐 부르는 것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승리에 큰 공헌을 한 선수 응원 되풀이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진 팀은 응원단이 마무리 멘트 후 해산</a:t>
            </a:r>
            <a:endParaRPr lang="en-US" altLang="ko-KR" sz="2000" dirty="0"/>
          </a:p>
        </p:txBody>
      </p:sp>
      <p:pic>
        <p:nvPicPr>
          <p:cNvPr id="46082" name="Picture 2" descr="[MD포토] '파이팅 니혼햄 파이터스!'">
            <a:extLst>
              <a:ext uri="{FF2B5EF4-FFF2-40B4-BE49-F238E27FC236}">
                <a16:creationId xmlns:a16="http://schemas.microsoft.com/office/drawing/2014/main" id="{5AB1CCB6-47E1-C601-C3D8-69EF8C2BF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" r="2" b="2190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30554AC-484F-EDE6-5E9F-204E04BA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야구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A4A8D9-F422-A764-10AB-5C8F72B54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257800" cy="3843666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1871</a:t>
            </a:r>
            <a:r>
              <a:rPr lang="ko-KR" altLang="en-US" sz="2000" dirty="0"/>
              <a:t>년 </a:t>
            </a:r>
            <a:r>
              <a:rPr lang="en-US" altLang="ko-KR" sz="2000" dirty="0"/>
              <a:t>9</a:t>
            </a:r>
            <a:r>
              <a:rPr lang="ko-KR" altLang="en-US" sz="2000" dirty="0"/>
              <a:t>월 </a:t>
            </a:r>
            <a:r>
              <a:rPr lang="en-US" altLang="ko-KR" sz="2000" dirty="0"/>
              <a:t>30</a:t>
            </a:r>
            <a:r>
              <a:rPr lang="ko-KR" altLang="en-US" sz="2000" dirty="0"/>
              <a:t>일 </a:t>
            </a:r>
            <a:r>
              <a:rPr lang="en-US" altLang="ko-KR" sz="2000" dirty="0"/>
              <a:t>– </a:t>
            </a:r>
            <a:r>
              <a:rPr lang="ko-KR" altLang="en-US" sz="2000" dirty="0"/>
              <a:t>요코하마 거주 외국인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미국함</a:t>
            </a:r>
            <a:r>
              <a:rPr lang="en-US" altLang="ko-KR" sz="2000" dirty="0"/>
              <a:t>’</a:t>
            </a:r>
            <a:r>
              <a:rPr lang="ko-KR" altLang="en-US" sz="2000" dirty="0"/>
              <a:t> 콜로라도</a:t>
            </a:r>
            <a:r>
              <a:rPr lang="en-US" altLang="ko-KR" sz="2000" dirty="0"/>
              <a:t>’</a:t>
            </a:r>
            <a:r>
              <a:rPr lang="ko-KR" altLang="en-US" sz="2000" dirty="0"/>
              <a:t>호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</a:t>
            </a:r>
            <a:r>
              <a:rPr lang="ko-KR" altLang="en-US" sz="2000" dirty="0"/>
              <a:t>승무원 야구 대회 개최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이 경기가 최초의 야구 경기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1872</a:t>
            </a:r>
            <a:r>
              <a:rPr lang="ko-KR" altLang="en-US" sz="2000" dirty="0"/>
              <a:t>년 무렵 </a:t>
            </a:r>
            <a:r>
              <a:rPr lang="en-US" altLang="ko-KR" sz="2000" dirty="0"/>
              <a:t>– </a:t>
            </a:r>
            <a:r>
              <a:rPr lang="ko-KR" altLang="en-US" sz="2000" dirty="0"/>
              <a:t>제</a:t>
            </a:r>
            <a:r>
              <a:rPr lang="en-US" altLang="ko-KR" sz="2000" dirty="0"/>
              <a:t>1</a:t>
            </a:r>
            <a:r>
              <a:rPr lang="ko-KR" altLang="en-US" sz="2000" dirty="0"/>
              <a:t>번 중학</a:t>
            </a:r>
            <a:r>
              <a:rPr lang="en-US" altLang="ko-KR" sz="2000" dirty="0"/>
              <a:t>(</a:t>
            </a:r>
            <a:r>
              <a:rPr lang="ko-KR" altLang="en-US" sz="2000" dirty="0"/>
              <a:t>현재 </a:t>
            </a:r>
            <a:r>
              <a:rPr lang="ko-KR" altLang="en-US" sz="2000" dirty="0" err="1"/>
              <a:t>도쿄대</a:t>
            </a:r>
            <a:r>
              <a:rPr lang="en-US" altLang="ko-KR" sz="2000" dirty="0"/>
              <a:t>)</a:t>
            </a:r>
            <a:r>
              <a:rPr lang="ko-KR" altLang="en-US" sz="2000" dirty="0"/>
              <a:t>의 외국인 교사 호레이스 윌슨 영향</a:t>
            </a:r>
            <a:r>
              <a:rPr lang="en-US" altLang="ko-KR" sz="2000" dirty="0"/>
              <a:t>, </a:t>
            </a:r>
            <a:r>
              <a:rPr lang="ko-KR" altLang="en-US" sz="2000" dirty="0"/>
              <a:t>야구 퍼짐</a:t>
            </a:r>
            <a:endParaRPr lang="en-US" altLang="ko-KR" sz="2000" dirty="0"/>
          </a:p>
        </p:txBody>
      </p:sp>
      <p:pic>
        <p:nvPicPr>
          <p:cNvPr id="2050" name="Picture 2" descr="후끈한 현장! 일본의 야구장을 가다">
            <a:extLst>
              <a:ext uri="{FF2B5EF4-FFF2-40B4-BE49-F238E27FC236}">
                <a16:creationId xmlns:a16="http://schemas.microsoft.com/office/drawing/2014/main" id="{49058C37-1200-A4D9-7FDB-DEE72042E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r="15306"/>
          <a:stretch/>
        </p:blipFill>
        <p:spPr bwMode="auto">
          <a:xfrm>
            <a:off x="6229215" y="10"/>
            <a:ext cx="6786516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80604AC-24FF-5013-DE74-94FE32A3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solidFill>
                  <a:schemeClr val="tx2"/>
                </a:solidFill>
              </a:rPr>
              <a:t>일본의 야구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C06048-D1D0-D802-892C-FECB5953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421682"/>
            <a:ext cx="6349163" cy="3639289"/>
          </a:xfrm>
        </p:spPr>
        <p:txBody>
          <a:bodyPr anchor="ctr">
            <a:normAutofit/>
          </a:bodyPr>
          <a:lstStyle/>
          <a:p>
            <a:r>
              <a:rPr lang="en-US" altLang="ko-KR" sz="1800" dirty="0">
                <a:solidFill>
                  <a:schemeClr val="tx2"/>
                </a:solidFill>
              </a:rPr>
              <a:t>1908</a:t>
            </a:r>
            <a:r>
              <a:rPr lang="ko-KR" altLang="en-US" sz="1800" dirty="0">
                <a:solidFill>
                  <a:schemeClr val="tx2"/>
                </a:solidFill>
              </a:rPr>
              <a:t>년 미국의 프로 야구 팀</a:t>
            </a:r>
            <a:r>
              <a:rPr lang="en-US" altLang="ko-KR" sz="1800" dirty="0">
                <a:solidFill>
                  <a:schemeClr val="tx2"/>
                </a:solidFill>
              </a:rPr>
              <a:t>(</a:t>
            </a:r>
            <a:r>
              <a:rPr lang="ko-KR" altLang="en-US" sz="1800" dirty="0">
                <a:solidFill>
                  <a:schemeClr val="tx2"/>
                </a:solidFill>
              </a:rPr>
              <a:t>마이너 리그 베이스볼</a:t>
            </a:r>
            <a:r>
              <a:rPr lang="en-US" altLang="ko-KR" sz="1800" dirty="0">
                <a:solidFill>
                  <a:schemeClr val="tx2"/>
                </a:solidFill>
              </a:rPr>
              <a:t>) </a:t>
            </a:r>
            <a:r>
              <a:rPr lang="ko-KR" altLang="en-US" sz="1800" dirty="0">
                <a:solidFill>
                  <a:schemeClr val="tx2"/>
                </a:solidFill>
              </a:rPr>
              <a:t>방문</a:t>
            </a:r>
            <a:endParaRPr lang="en-US" altLang="ko-KR" sz="1800" dirty="0">
              <a:solidFill>
                <a:schemeClr val="tx2"/>
              </a:solidFill>
            </a:endParaRPr>
          </a:p>
          <a:p>
            <a:endParaRPr lang="en-US" altLang="ko-KR" sz="1800" dirty="0">
              <a:solidFill>
                <a:schemeClr val="tx2"/>
              </a:solidFill>
            </a:endParaRPr>
          </a:p>
          <a:p>
            <a:r>
              <a:rPr lang="en-US" altLang="ko-KR" sz="1800" dirty="0">
                <a:solidFill>
                  <a:schemeClr val="tx2"/>
                </a:solidFill>
              </a:rPr>
              <a:t>1909</a:t>
            </a:r>
            <a:r>
              <a:rPr lang="ko-KR" altLang="en-US" sz="1800" dirty="0">
                <a:solidFill>
                  <a:schemeClr val="tx2"/>
                </a:solidFill>
              </a:rPr>
              <a:t>년 </a:t>
            </a:r>
            <a:r>
              <a:rPr lang="ko-KR" altLang="en-US" sz="1800" dirty="0" err="1">
                <a:solidFill>
                  <a:schemeClr val="tx2"/>
                </a:solidFill>
              </a:rPr>
              <a:t>하네다</a:t>
            </a:r>
            <a:r>
              <a:rPr lang="ko-KR" altLang="en-US" sz="1800" dirty="0">
                <a:solidFill>
                  <a:schemeClr val="tx2"/>
                </a:solidFill>
              </a:rPr>
              <a:t> 구장 건설</a:t>
            </a:r>
            <a:r>
              <a:rPr lang="en-US" altLang="ko-KR" sz="1800" dirty="0">
                <a:solidFill>
                  <a:schemeClr val="tx2"/>
                </a:solidFill>
              </a:rPr>
              <a:t>, ‘</a:t>
            </a:r>
            <a:r>
              <a:rPr lang="ko-KR" altLang="en-US" sz="1800" dirty="0">
                <a:solidFill>
                  <a:schemeClr val="tx2"/>
                </a:solidFill>
              </a:rPr>
              <a:t>일본 운동 클럽</a:t>
            </a:r>
            <a:r>
              <a:rPr lang="en-US" altLang="ko-KR" sz="1800" dirty="0">
                <a:solidFill>
                  <a:schemeClr val="tx2"/>
                </a:solidFill>
              </a:rPr>
              <a:t>’</a:t>
            </a:r>
            <a:r>
              <a:rPr lang="ko-KR" altLang="en-US" sz="1800" dirty="0">
                <a:solidFill>
                  <a:schemeClr val="tx2"/>
                </a:solidFill>
              </a:rPr>
              <a:t>을 설립</a:t>
            </a:r>
            <a:endParaRPr lang="en-US" altLang="ko-KR" sz="1800" dirty="0">
              <a:solidFill>
                <a:schemeClr val="tx2"/>
              </a:solidFill>
            </a:endParaRPr>
          </a:p>
          <a:p>
            <a:endParaRPr lang="en-US" altLang="ko-KR" sz="1800" dirty="0">
              <a:solidFill>
                <a:schemeClr val="tx2"/>
              </a:solidFill>
            </a:endParaRPr>
          </a:p>
          <a:p>
            <a:r>
              <a:rPr lang="en-US" altLang="ko-KR" sz="1800" dirty="0">
                <a:solidFill>
                  <a:schemeClr val="tx2"/>
                </a:solidFill>
              </a:rPr>
              <a:t>1920</a:t>
            </a:r>
            <a:r>
              <a:rPr lang="ko-KR" altLang="en-US" sz="1800" dirty="0">
                <a:solidFill>
                  <a:schemeClr val="tx2"/>
                </a:solidFill>
              </a:rPr>
              <a:t>년 </a:t>
            </a:r>
            <a:r>
              <a:rPr lang="en-US" altLang="ko-KR" sz="1800" dirty="0">
                <a:solidFill>
                  <a:schemeClr val="tx2"/>
                </a:solidFill>
              </a:rPr>
              <a:t>‘</a:t>
            </a:r>
            <a:r>
              <a:rPr lang="ko-KR" altLang="en-US" sz="1800" dirty="0">
                <a:solidFill>
                  <a:schemeClr val="tx2"/>
                </a:solidFill>
              </a:rPr>
              <a:t>합자회사 일본 운동 협회</a:t>
            </a:r>
            <a:r>
              <a:rPr lang="en-US" altLang="ko-KR" sz="1800" dirty="0">
                <a:solidFill>
                  <a:schemeClr val="tx2"/>
                </a:solidFill>
              </a:rPr>
              <a:t>’ </a:t>
            </a:r>
            <a:r>
              <a:rPr lang="ko-KR" altLang="en-US" sz="1800" dirty="0">
                <a:solidFill>
                  <a:schemeClr val="tx2"/>
                </a:solidFill>
              </a:rPr>
              <a:t>설립</a:t>
            </a:r>
            <a:r>
              <a:rPr lang="en-US" altLang="ko-KR" sz="1800" dirty="0">
                <a:solidFill>
                  <a:schemeClr val="tx2"/>
                </a:solidFill>
              </a:rPr>
              <a:t>, </a:t>
            </a:r>
            <a:r>
              <a:rPr lang="ko-KR" altLang="en-US" sz="1800" dirty="0">
                <a:solidFill>
                  <a:schemeClr val="tx2"/>
                </a:solidFill>
              </a:rPr>
              <a:t>프로 야구 시작</a:t>
            </a:r>
            <a:endParaRPr lang="en-US" altLang="ko-KR" sz="1800" dirty="0">
              <a:solidFill>
                <a:schemeClr val="tx2"/>
              </a:solidFill>
            </a:endParaRPr>
          </a:p>
          <a:p>
            <a:endParaRPr lang="en-US" altLang="ko-KR" sz="1800" dirty="0">
              <a:solidFill>
                <a:schemeClr val="tx2"/>
              </a:solidFill>
            </a:endParaRPr>
          </a:p>
          <a:p>
            <a:r>
              <a:rPr lang="en-US" altLang="ko-KR" sz="1800" dirty="0"/>
              <a:t>1923</a:t>
            </a:r>
            <a:r>
              <a:rPr lang="ko-KR" altLang="en-US" sz="1800" dirty="0"/>
              <a:t>년 간토 대지진에 의해 위 협회 해체</a:t>
            </a:r>
            <a:r>
              <a:rPr lang="en-US" altLang="ko-KR" sz="1800" dirty="0"/>
              <a:t>, </a:t>
            </a:r>
            <a:r>
              <a:rPr lang="ko-KR" altLang="en-US" sz="1800" dirty="0"/>
              <a:t>한큐 전철</a:t>
            </a:r>
            <a:r>
              <a:rPr lang="en-US" altLang="ko-KR" sz="1800" dirty="0"/>
              <a:t>, ‘</a:t>
            </a:r>
            <a:r>
              <a:rPr lang="ko-KR" altLang="en-US" sz="1800" dirty="0" err="1"/>
              <a:t>다카라즈카</a:t>
            </a:r>
            <a:r>
              <a:rPr lang="ko-KR" altLang="en-US" sz="1800" dirty="0"/>
              <a:t> 운동 협회</a:t>
            </a:r>
            <a:r>
              <a:rPr lang="en-US" altLang="ko-KR" sz="1800" dirty="0"/>
              <a:t>‘ </a:t>
            </a:r>
            <a:r>
              <a:rPr lang="ko-KR" altLang="en-US" sz="1800" dirty="0" err="1"/>
              <a:t>재결성</a:t>
            </a:r>
            <a:endParaRPr lang="ko-KR" altLang="en-US" sz="1800" dirty="0"/>
          </a:p>
          <a:p>
            <a:endParaRPr lang="en-US" altLang="ko-KR" sz="1800" dirty="0">
              <a:solidFill>
                <a:schemeClr val="tx2"/>
              </a:solidFill>
            </a:endParaRPr>
          </a:p>
          <a:p>
            <a:endParaRPr lang="en-US" altLang="ko-KR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야구">
            <a:extLst>
              <a:ext uri="{FF2B5EF4-FFF2-40B4-BE49-F238E27FC236}">
                <a16:creationId xmlns:a16="http://schemas.microsoft.com/office/drawing/2014/main" id="{FAA2EBBB-4B02-C602-4E90-2848F5D82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6FFC5AD-A903-8C4C-3CF2-6E3AC798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야구 역사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AC29F5-E0DC-5C67-CBAC-1FE43126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3" y="2096629"/>
            <a:ext cx="4619621" cy="3843666"/>
          </a:xfrm>
        </p:spPr>
        <p:txBody>
          <a:bodyPr>
            <a:noAutofit/>
          </a:bodyPr>
          <a:lstStyle/>
          <a:p>
            <a:r>
              <a:rPr lang="en-US" altLang="ko-KR" sz="1900" dirty="0"/>
              <a:t>1929</a:t>
            </a:r>
            <a:r>
              <a:rPr lang="ko-KR" altLang="en-US" sz="1900" dirty="0"/>
              <a:t>년 </a:t>
            </a:r>
            <a:r>
              <a:rPr lang="en-US" altLang="ko-KR" sz="1900" dirty="0"/>
              <a:t>‘</a:t>
            </a:r>
            <a:r>
              <a:rPr lang="ko-KR" altLang="en-US" sz="1900" dirty="0" err="1"/>
              <a:t>다카라즈카</a:t>
            </a:r>
            <a:r>
              <a:rPr lang="ko-KR" altLang="en-US" sz="1900" dirty="0"/>
              <a:t> 운동 협회</a:t>
            </a:r>
            <a:r>
              <a:rPr lang="en-US" altLang="ko-KR" sz="1900" dirty="0"/>
              <a:t>‘ </a:t>
            </a:r>
            <a:r>
              <a:rPr lang="ko-KR" altLang="en-US" sz="1900" dirty="0"/>
              <a:t>해체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1934</a:t>
            </a:r>
            <a:r>
              <a:rPr lang="ko-KR" altLang="en-US" sz="1900" dirty="0"/>
              <a:t>년 </a:t>
            </a:r>
            <a:r>
              <a:rPr lang="en-US" altLang="ko-KR" sz="1900" dirty="0"/>
              <a:t>‘</a:t>
            </a:r>
            <a:r>
              <a:rPr lang="ko-KR" altLang="en-US" sz="1900" dirty="0" err="1"/>
              <a:t>대일본도쿄야구클럽</a:t>
            </a:r>
            <a:r>
              <a:rPr lang="en-US" altLang="ko-KR" sz="1900" dirty="0"/>
              <a:t>‘, </a:t>
            </a:r>
            <a:r>
              <a:rPr lang="ko-KR" altLang="en-US" sz="1900" dirty="0"/>
              <a:t>현재 요미우리 자이언츠 설립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1935</a:t>
            </a:r>
            <a:r>
              <a:rPr lang="ko-KR" altLang="en-US" sz="1900" dirty="0"/>
              <a:t>년 </a:t>
            </a:r>
            <a:r>
              <a:rPr lang="en-US" altLang="ko-KR" sz="1900" dirty="0"/>
              <a:t>‘</a:t>
            </a:r>
            <a:r>
              <a:rPr lang="ko-KR" altLang="en-US" sz="1900" dirty="0"/>
              <a:t>오사카 야구 클럽</a:t>
            </a:r>
            <a:r>
              <a:rPr lang="en-US" altLang="ko-KR" sz="1900" dirty="0"/>
              <a:t>‘, </a:t>
            </a:r>
            <a:r>
              <a:rPr lang="ko-KR" altLang="en-US" sz="1900" dirty="0"/>
              <a:t>현재의 한신 </a:t>
            </a:r>
            <a:r>
              <a:rPr lang="ko-KR" altLang="en-US" sz="1900" dirty="0" err="1"/>
              <a:t>타이거스</a:t>
            </a:r>
            <a:r>
              <a:rPr lang="ko-KR" altLang="en-US" sz="1900" dirty="0"/>
              <a:t> 설립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1936</a:t>
            </a:r>
            <a:r>
              <a:rPr lang="ko-KR" altLang="en-US" sz="1900" dirty="0"/>
              <a:t>년 </a:t>
            </a:r>
            <a:r>
              <a:rPr lang="en-US" altLang="ko-KR" sz="1900" dirty="0"/>
              <a:t>‘</a:t>
            </a:r>
            <a:r>
              <a:rPr lang="ko-KR" altLang="en-US" sz="1900" dirty="0"/>
              <a:t>일본 직업 야구 연맹</a:t>
            </a:r>
            <a:r>
              <a:rPr lang="en-US" altLang="ko-KR" sz="1900" dirty="0"/>
              <a:t>‘ </a:t>
            </a:r>
            <a:r>
              <a:rPr lang="ko-KR" altLang="en-US" sz="1900" dirty="0"/>
              <a:t>설립</a:t>
            </a:r>
            <a:r>
              <a:rPr lang="en-US" altLang="ko-KR" sz="1900" dirty="0"/>
              <a:t>, </a:t>
            </a:r>
            <a:r>
              <a:rPr lang="ko-KR" altLang="en-US" sz="1900" dirty="0"/>
              <a:t>현재와 같은 페넌트 </a:t>
            </a:r>
            <a:r>
              <a:rPr lang="ko-KR" altLang="en-US" sz="1900" dirty="0" err="1"/>
              <a:t>레이트가</a:t>
            </a:r>
            <a:r>
              <a:rPr lang="ko-KR" altLang="en-US" sz="1900" dirty="0"/>
              <a:t> 시작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일본 최초의 전국 규모 사회인 스포츠 리그 시작</a:t>
            </a:r>
            <a:endParaRPr lang="en-US" altLang="ko-KR" sz="1900" dirty="0"/>
          </a:p>
        </p:txBody>
      </p:sp>
      <p:pic>
        <p:nvPicPr>
          <p:cNvPr id="3074" name="Picture 2" descr="일본 프로야구 포스트시즌 개막!">
            <a:extLst>
              <a:ext uri="{FF2B5EF4-FFF2-40B4-BE49-F238E27FC236}">
                <a16:creationId xmlns:a16="http://schemas.microsoft.com/office/drawing/2014/main" id="{DB574829-CC54-D484-006B-58E557504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r="1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DADD37A-C0F4-D7F8-EB3A-65976B0F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야구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8629E6-4D4A-628B-6E24-25B3AF2C1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6509273" cy="3843666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/>
              <a:t>1939</a:t>
            </a:r>
            <a:r>
              <a:rPr lang="ko-KR" altLang="en-US" sz="2000" dirty="0"/>
              <a:t>년 일본 직업 야구 연맹</a:t>
            </a:r>
            <a:r>
              <a:rPr lang="en-US" altLang="ko-KR" sz="2000" dirty="0"/>
              <a:t>, ‘</a:t>
            </a:r>
            <a:r>
              <a:rPr lang="ko-KR" altLang="en-US" sz="2000" dirty="0"/>
              <a:t>일본 야구 연맹</a:t>
            </a:r>
            <a:r>
              <a:rPr lang="en-US" altLang="ko-KR" sz="2000" dirty="0"/>
              <a:t>＇</a:t>
            </a:r>
            <a:r>
              <a:rPr lang="ko-KR" altLang="en-US" sz="2000" dirty="0"/>
              <a:t>으로 개칭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1944</a:t>
            </a:r>
            <a:r>
              <a:rPr lang="ko-KR" altLang="en-US" sz="2000" dirty="0"/>
              <a:t>년 일본 야구 연맹이 </a:t>
            </a:r>
            <a:r>
              <a:rPr lang="en-US" altLang="ko-KR" sz="2000" dirty="0"/>
              <a:t>‘</a:t>
            </a:r>
            <a:r>
              <a:rPr lang="ko-KR" altLang="en-US" sz="2000" dirty="0"/>
              <a:t>일본 야구 </a:t>
            </a:r>
            <a:r>
              <a:rPr lang="ko-KR" altLang="en-US" sz="2000" dirty="0" err="1"/>
              <a:t>보국회</a:t>
            </a:r>
            <a:r>
              <a:rPr lang="en-US" altLang="ko-KR" sz="2000" dirty="0"/>
              <a:t>＇</a:t>
            </a:r>
            <a:r>
              <a:rPr lang="ko-KR" altLang="en-US" sz="2000" dirty="0"/>
              <a:t>로 개칭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11</a:t>
            </a:r>
            <a:r>
              <a:rPr lang="ko-KR" altLang="en-US" sz="2000" dirty="0"/>
              <a:t>월 </a:t>
            </a:r>
            <a:r>
              <a:rPr lang="en-US" altLang="ko-KR" sz="2000" dirty="0"/>
              <a:t>13</a:t>
            </a:r>
            <a:r>
              <a:rPr lang="ko-KR" altLang="en-US" sz="2000" dirty="0"/>
              <a:t>일부로 활동 중지 </a:t>
            </a:r>
            <a:r>
              <a:rPr lang="en-US" altLang="ko-KR" sz="2000" dirty="0"/>
              <a:t>– </a:t>
            </a:r>
            <a:r>
              <a:rPr lang="ko-KR" altLang="en-US" sz="2000" dirty="0"/>
              <a:t>많은 야구 선수들이 세계 </a:t>
            </a:r>
            <a:r>
              <a:rPr lang="en-US" altLang="ko-KR" sz="2000" dirty="0"/>
              <a:t>2</a:t>
            </a:r>
            <a:r>
              <a:rPr lang="ko-KR" altLang="en-US" sz="2000" dirty="0"/>
              <a:t>차 대전 동원</a:t>
            </a:r>
            <a:r>
              <a:rPr lang="en-US" altLang="ko-KR" sz="2000" dirty="0"/>
              <a:t>, </a:t>
            </a:r>
            <a:r>
              <a:rPr lang="ko-KR" altLang="en-US" sz="2000" dirty="0"/>
              <a:t>전사자도 생김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1945</a:t>
            </a:r>
            <a:r>
              <a:rPr lang="ko-KR" altLang="en-US" sz="2000" dirty="0"/>
              <a:t>년 </a:t>
            </a:r>
            <a:r>
              <a:rPr lang="en-US" altLang="ko-KR" sz="2000" dirty="0"/>
              <a:t>1</a:t>
            </a:r>
            <a:r>
              <a:rPr lang="ko-KR" altLang="en-US" sz="2000" dirty="0"/>
              <a:t>월 </a:t>
            </a:r>
            <a:r>
              <a:rPr lang="en-US" altLang="ko-KR" sz="2000" dirty="0"/>
              <a:t>1</a:t>
            </a:r>
            <a:r>
              <a:rPr lang="ko-KR" altLang="en-US" sz="2000" dirty="0"/>
              <a:t>일 정원 대회가 간사이 지방 개최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1945</a:t>
            </a:r>
            <a:r>
              <a:rPr lang="ko-KR" altLang="en-US" sz="2000" dirty="0"/>
              <a:t>년 </a:t>
            </a:r>
            <a:r>
              <a:rPr lang="en-US" altLang="ko-KR" sz="2000" dirty="0"/>
              <a:t>11</a:t>
            </a:r>
            <a:r>
              <a:rPr lang="ko-KR" altLang="en-US" sz="2000" dirty="0"/>
              <a:t>월 </a:t>
            </a:r>
            <a:r>
              <a:rPr lang="en-US" altLang="ko-KR" sz="2000" dirty="0"/>
              <a:t>6</a:t>
            </a:r>
            <a:r>
              <a:rPr lang="ko-KR" altLang="en-US" sz="2000" dirty="0"/>
              <a:t>일 일본 야구 연맹 부활 선언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5" name="Picture 4" descr="야구 클로즈업">
            <a:extLst>
              <a:ext uri="{FF2B5EF4-FFF2-40B4-BE49-F238E27FC236}">
                <a16:creationId xmlns:a16="http://schemas.microsoft.com/office/drawing/2014/main" id="{6942EFFE-DB4E-2479-B5E8-FDDC4D856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62" b="-1"/>
          <a:stretch/>
        </p:blipFill>
        <p:spPr>
          <a:xfrm>
            <a:off x="7067774" y="10"/>
            <a:ext cx="5124226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60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1B1FB55-46E4-1C02-A86B-8CE47595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센트럴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5945CC-C9F8-B81D-3139-F1562E4A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457819" cy="3843666"/>
          </a:xfrm>
        </p:spPr>
        <p:txBody>
          <a:bodyPr>
            <a:normAutofit/>
          </a:bodyPr>
          <a:lstStyle/>
          <a:p>
            <a:r>
              <a:rPr lang="en-US" altLang="ko-KR" sz="2300" dirty="0"/>
              <a:t>6</a:t>
            </a:r>
            <a:r>
              <a:rPr lang="ko-KR" altLang="en-US" sz="2300" dirty="0"/>
              <a:t>개의 구단이 위치 하고 있다</a:t>
            </a:r>
            <a:r>
              <a:rPr lang="en-US" altLang="ko-KR" sz="2300" dirty="0"/>
              <a:t>.</a:t>
            </a:r>
          </a:p>
          <a:p>
            <a:endParaRPr lang="en-US" altLang="ko-KR" sz="2300" dirty="0"/>
          </a:p>
          <a:p>
            <a:r>
              <a:rPr lang="ko-KR" altLang="en-US" sz="2300" dirty="0"/>
              <a:t>요미우리 자이언츠</a:t>
            </a:r>
            <a:r>
              <a:rPr lang="en-US" altLang="ko-KR" sz="2300" dirty="0"/>
              <a:t>, </a:t>
            </a:r>
            <a:r>
              <a:rPr lang="ko-KR" altLang="en-US" sz="2300" dirty="0"/>
              <a:t>도쿄 </a:t>
            </a:r>
            <a:r>
              <a:rPr lang="ko-KR" altLang="en-US" sz="2300" dirty="0" err="1"/>
              <a:t>아쿠르트</a:t>
            </a:r>
            <a:r>
              <a:rPr lang="ko-KR" altLang="en-US" sz="2300" dirty="0"/>
              <a:t> </a:t>
            </a:r>
            <a:r>
              <a:rPr lang="ko-KR" altLang="en-US" sz="2300" dirty="0" err="1"/>
              <a:t>스왈로스는</a:t>
            </a:r>
            <a:r>
              <a:rPr lang="ko-KR" altLang="en-US" sz="2300" dirty="0"/>
              <a:t> 연고지를 도쿄로 삼고 있다</a:t>
            </a:r>
            <a:r>
              <a:rPr lang="en-US" altLang="ko-KR" sz="2300" dirty="0"/>
              <a:t>.</a:t>
            </a:r>
          </a:p>
          <a:p>
            <a:endParaRPr lang="en-US" altLang="ko-KR" sz="2300" dirty="0"/>
          </a:p>
          <a:p>
            <a:r>
              <a:rPr lang="ko-KR" altLang="en-US" sz="2300" dirty="0"/>
              <a:t>요코하마 </a:t>
            </a:r>
            <a:r>
              <a:rPr lang="ko-KR" altLang="en-US" sz="2300" dirty="0" err="1"/>
              <a:t>베이스타스</a:t>
            </a:r>
            <a:r>
              <a:rPr lang="en-US" altLang="ko-KR" sz="2300" dirty="0"/>
              <a:t>(</a:t>
            </a:r>
            <a:r>
              <a:rPr lang="ko-KR" altLang="en-US" sz="2300" dirty="0"/>
              <a:t>가나가와 현</a:t>
            </a:r>
            <a:r>
              <a:rPr lang="en-US" altLang="ko-KR" sz="2300" dirty="0"/>
              <a:t>), </a:t>
            </a:r>
            <a:r>
              <a:rPr lang="ko-KR" altLang="en-US" sz="2300" dirty="0"/>
              <a:t>주니치 </a:t>
            </a:r>
            <a:r>
              <a:rPr lang="ko-KR" altLang="en-US" sz="2300" dirty="0" err="1"/>
              <a:t>드래건스</a:t>
            </a:r>
            <a:r>
              <a:rPr lang="en-US" altLang="ko-KR" sz="2300" dirty="0"/>
              <a:t>(</a:t>
            </a:r>
            <a:r>
              <a:rPr lang="ko-KR" altLang="en-US" sz="2300" dirty="0" err="1"/>
              <a:t>아이치현</a:t>
            </a:r>
            <a:r>
              <a:rPr lang="en-US" altLang="ko-KR" sz="2300" dirty="0"/>
              <a:t>)</a:t>
            </a:r>
            <a:r>
              <a:rPr lang="ko-KR" altLang="en-US" sz="2300" dirty="0"/>
              <a:t>한신 </a:t>
            </a:r>
            <a:r>
              <a:rPr lang="ko-KR" altLang="en-US" sz="2300" dirty="0" err="1"/>
              <a:t>타이거스</a:t>
            </a:r>
            <a:r>
              <a:rPr lang="en-US" altLang="ko-KR" sz="2300" dirty="0"/>
              <a:t>(</a:t>
            </a:r>
            <a:r>
              <a:rPr lang="ko-KR" altLang="en-US" sz="2300" dirty="0" err="1"/>
              <a:t>효고현</a:t>
            </a:r>
            <a:r>
              <a:rPr lang="en-US" altLang="ko-KR" sz="2300" dirty="0"/>
              <a:t>), </a:t>
            </a:r>
            <a:r>
              <a:rPr lang="ko-KR" altLang="en-US" sz="2300" dirty="0"/>
              <a:t>히로시마 도요 카프</a:t>
            </a:r>
            <a:r>
              <a:rPr lang="en-US" altLang="ko-KR" sz="2300" dirty="0"/>
              <a:t>(</a:t>
            </a:r>
            <a:r>
              <a:rPr lang="ko-KR" altLang="en-US" sz="2300" dirty="0"/>
              <a:t>히로시마현</a:t>
            </a:r>
            <a:r>
              <a:rPr lang="en-US" altLang="ko-KR" sz="2300" dirty="0"/>
              <a:t>)</a:t>
            </a:r>
            <a:r>
              <a:rPr lang="ko-KR" altLang="en-US" sz="2300" dirty="0"/>
              <a:t>에 위치한다</a:t>
            </a:r>
            <a:r>
              <a:rPr lang="en-US" altLang="ko-KR" sz="2300" dirty="0"/>
              <a:t>.</a:t>
            </a:r>
          </a:p>
        </p:txBody>
      </p:sp>
      <p:pic>
        <p:nvPicPr>
          <p:cNvPr id="9218" name="Picture 2" descr="일본프로야구 센트럴 리그 6팀의 클린업 트리오">
            <a:extLst>
              <a:ext uri="{FF2B5EF4-FFF2-40B4-BE49-F238E27FC236}">
                <a16:creationId xmlns:a16="http://schemas.microsoft.com/office/drawing/2014/main" id="{F74C1155-FAE9-FBB6-1487-1CFEAD3F2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38277" b="1"/>
          <a:stretch/>
        </p:blipFill>
        <p:spPr bwMode="auto">
          <a:xfrm>
            <a:off x="6734181" y="10"/>
            <a:ext cx="545781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75A8088-B487-D11B-6343-DF1B72CC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야구의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43A269-E2C4-4D5E-B8DB-4465147A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91" y="1938321"/>
            <a:ext cx="5283866" cy="4163337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1946</a:t>
            </a:r>
            <a:r>
              <a:rPr lang="ko-KR" altLang="en-US" sz="2000" dirty="0"/>
              <a:t>년 </a:t>
            </a:r>
            <a:r>
              <a:rPr lang="en-US" altLang="ko-KR" sz="2000" dirty="0"/>
              <a:t>3</a:t>
            </a:r>
            <a:r>
              <a:rPr lang="ko-KR" altLang="en-US" sz="2000" dirty="0"/>
              <a:t>월 </a:t>
            </a:r>
            <a:r>
              <a:rPr lang="en-US" altLang="ko-KR" sz="2000" dirty="0"/>
              <a:t>27</a:t>
            </a:r>
            <a:r>
              <a:rPr lang="ko-KR" altLang="en-US" sz="2000" dirty="0"/>
              <a:t>일 페넌트 레이스를 재개</a:t>
            </a:r>
            <a:r>
              <a:rPr lang="en-US" altLang="ko-KR" sz="2000" dirty="0"/>
              <a:t>, 1944</a:t>
            </a:r>
            <a:r>
              <a:rPr lang="ko-KR" altLang="en-US" sz="2000" dirty="0"/>
              <a:t>년 폐지된 등번호 부활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1950</a:t>
            </a:r>
            <a:r>
              <a:rPr lang="ko-KR" altLang="en-US" sz="2000" dirty="0"/>
              <a:t>년 일본 야구 연맹</a:t>
            </a:r>
            <a:r>
              <a:rPr lang="en-US" altLang="ko-KR" sz="2000" dirty="0"/>
              <a:t>, </a:t>
            </a:r>
            <a:r>
              <a:rPr lang="ko-KR" altLang="en-US" sz="2000" dirty="0"/>
              <a:t>센트럴</a:t>
            </a:r>
            <a:r>
              <a:rPr lang="en-US" altLang="ko-KR" sz="2000" dirty="0"/>
              <a:t>, </a:t>
            </a:r>
            <a:r>
              <a:rPr lang="ko-KR" altLang="en-US" sz="2000" dirty="0"/>
              <a:t>퍼시픽 리그 분열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1953</a:t>
            </a:r>
            <a:r>
              <a:rPr lang="ko-KR" altLang="en-US" sz="2000" dirty="0"/>
              <a:t>년 </a:t>
            </a:r>
            <a:r>
              <a:rPr lang="en-US" altLang="ko-KR" sz="2000" dirty="0"/>
              <a:t>8</a:t>
            </a:r>
            <a:r>
              <a:rPr lang="ko-KR" altLang="en-US" sz="2000" dirty="0"/>
              <a:t>월 </a:t>
            </a:r>
            <a:r>
              <a:rPr lang="en-US" altLang="ko-KR" sz="2000" dirty="0"/>
              <a:t>23</a:t>
            </a:r>
            <a:r>
              <a:rPr lang="ko-KR" altLang="en-US" sz="2000" dirty="0"/>
              <a:t>일 </a:t>
            </a:r>
            <a:r>
              <a:rPr lang="en-US" altLang="ko-KR" sz="2000" dirty="0"/>
              <a:t>NHK</a:t>
            </a:r>
            <a:r>
              <a:rPr lang="ko-KR" altLang="en-US" sz="2000" dirty="0"/>
              <a:t>가 한큐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마이니치</a:t>
            </a:r>
            <a:r>
              <a:rPr lang="ko-KR" altLang="en-US" sz="2000" dirty="0"/>
              <a:t> 경기 최초 중계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ko-KR" altLang="en-US" sz="2000" dirty="0" err="1"/>
              <a:t>같은날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니혼</a:t>
            </a:r>
            <a:r>
              <a:rPr lang="ko-KR" altLang="en-US" sz="2000" dirty="0"/>
              <a:t> </a:t>
            </a:r>
            <a:r>
              <a:rPr lang="en-US" altLang="ko-KR" sz="2000" dirty="0"/>
              <a:t>TV</a:t>
            </a:r>
            <a:r>
              <a:rPr lang="ko-KR" altLang="en-US" sz="2000" dirty="0"/>
              <a:t>도 중계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1955</a:t>
            </a:r>
            <a:r>
              <a:rPr lang="ko-KR" altLang="en-US" sz="2000" dirty="0"/>
              <a:t>년 </a:t>
            </a:r>
            <a:r>
              <a:rPr lang="ko-KR" altLang="en-US" sz="2000" dirty="0" err="1"/>
              <a:t>이스턴</a:t>
            </a:r>
            <a:r>
              <a:rPr lang="en-US" altLang="ko-KR" sz="2000" dirty="0"/>
              <a:t>, </a:t>
            </a:r>
            <a:r>
              <a:rPr lang="ko-KR" altLang="en-US" sz="2000" dirty="0"/>
              <a:t>웨스턴 리그 결성</a:t>
            </a:r>
            <a:endParaRPr lang="en-US" altLang="ko-KR" sz="2000" dirty="0"/>
          </a:p>
        </p:txBody>
      </p:sp>
      <p:pic>
        <p:nvPicPr>
          <p:cNvPr id="4098" name="Picture 2" descr="일본야구중계 퍼시픽vs센트럴 리그">
            <a:extLst>
              <a:ext uri="{FF2B5EF4-FFF2-40B4-BE49-F238E27FC236}">
                <a16:creationId xmlns:a16="http://schemas.microsoft.com/office/drawing/2014/main" id="{17FB16E8-6EE2-47FD-0194-5217B92B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r="23913" b="1"/>
          <a:stretch/>
        </p:blipFill>
        <p:spPr bwMode="auto">
          <a:xfrm>
            <a:off x="6908134" y="1939864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336F7A8-2F4B-DA71-E694-8A78609D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야구의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AE0335-B58E-9271-C4AE-BD0B51EE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6208059" cy="3843666"/>
          </a:xfrm>
        </p:spPr>
        <p:txBody>
          <a:bodyPr>
            <a:normAutofit/>
          </a:bodyPr>
          <a:lstStyle/>
          <a:p>
            <a:r>
              <a:rPr lang="en-US" altLang="ko-KR" sz="1900" dirty="0"/>
              <a:t>1961</a:t>
            </a:r>
            <a:r>
              <a:rPr lang="ko-KR" altLang="en-US" sz="1900" dirty="0"/>
              <a:t>년 </a:t>
            </a:r>
            <a:r>
              <a:rPr lang="ko-KR" altLang="en-US" sz="1900" dirty="0" err="1"/>
              <a:t>야나가와</a:t>
            </a:r>
            <a:r>
              <a:rPr lang="ko-KR" altLang="en-US" sz="1900" dirty="0"/>
              <a:t> 사건</a:t>
            </a:r>
            <a:r>
              <a:rPr lang="en-US" altLang="ko-KR" sz="1900" dirty="0"/>
              <a:t>, </a:t>
            </a:r>
            <a:r>
              <a:rPr lang="ko-KR" altLang="en-US" sz="1900" dirty="0"/>
              <a:t>사회인 야구 협회</a:t>
            </a:r>
            <a:r>
              <a:rPr lang="en-US" altLang="ko-KR" sz="1900" dirty="0"/>
              <a:t>, </a:t>
            </a:r>
            <a:r>
              <a:rPr lang="ko-KR" altLang="en-US" sz="1900" dirty="0"/>
              <a:t>은퇴 선수 사회 야구팀 입단 거부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1969</a:t>
            </a:r>
            <a:r>
              <a:rPr lang="ko-KR" altLang="en-US" sz="1900" dirty="0"/>
              <a:t>년 검은 안개 사건 발생</a:t>
            </a:r>
            <a:r>
              <a:rPr lang="en-US" altLang="ko-KR" sz="1900" dirty="0"/>
              <a:t>, </a:t>
            </a:r>
            <a:r>
              <a:rPr lang="ko-KR" altLang="en-US" sz="1900" dirty="0"/>
              <a:t>가짜 승부 관여 선수 </a:t>
            </a:r>
            <a:r>
              <a:rPr lang="en-US" altLang="ko-KR" sz="1900" dirty="0"/>
              <a:t>＇</a:t>
            </a:r>
            <a:r>
              <a:rPr lang="ko-KR" altLang="en-US" sz="1900" dirty="0"/>
              <a:t>영구 출장 정지</a:t>
            </a:r>
            <a:r>
              <a:rPr lang="en-US" altLang="ko-KR" sz="1900" dirty="0"/>
              <a:t>‘, ‘</a:t>
            </a:r>
            <a:r>
              <a:rPr lang="ko-KR" altLang="en-US" sz="1900" dirty="0"/>
              <a:t>장기간 출장 금지</a:t>
            </a:r>
            <a:r>
              <a:rPr lang="en-US" altLang="ko-KR" sz="1900" dirty="0"/>
              <a:t>‘</a:t>
            </a:r>
            <a:r>
              <a:rPr lang="ko-KR" altLang="en-US" sz="1900" dirty="0"/>
              <a:t>나 연봉 감액 및 은퇴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1974</a:t>
            </a:r>
            <a:r>
              <a:rPr lang="ko-KR" altLang="en-US" sz="1900" dirty="0"/>
              <a:t>년 세이브 기록 항목 채용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1975</a:t>
            </a:r>
            <a:r>
              <a:rPr lang="ko-KR" altLang="en-US" sz="1900" dirty="0"/>
              <a:t>년 퍼시픽 리그가 지명 타자 제도 도입</a:t>
            </a:r>
          </a:p>
        </p:txBody>
      </p:sp>
      <p:pic>
        <p:nvPicPr>
          <p:cNvPr id="5" name="Picture 4" descr="구멍이 육각형인 철조망 클로즈업">
            <a:extLst>
              <a:ext uri="{FF2B5EF4-FFF2-40B4-BE49-F238E27FC236}">
                <a16:creationId xmlns:a16="http://schemas.microsoft.com/office/drawing/2014/main" id="{CAD57D06-DFA7-FF62-9648-45422C4F3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6" r="2281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87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F37553-399C-9DF6-B3F7-55CD36DA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야구의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C8F28A-94CE-ABDF-4E64-1C30C997A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81748"/>
            <a:ext cx="5533424" cy="4351338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1980</a:t>
            </a:r>
            <a:r>
              <a:rPr lang="ko-KR" altLang="en-US" sz="2000" dirty="0"/>
              <a:t>년 일본 프로 야구 선수회가 노동 조합으로 인정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1993</a:t>
            </a:r>
            <a:r>
              <a:rPr lang="ko-KR" altLang="en-US" sz="2000" dirty="0"/>
              <a:t>년 역지명제도와 </a:t>
            </a:r>
            <a:r>
              <a:rPr lang="ko-KR" altLang="en-US" sz="2000" dirty="0" err="1"/>
              <a:t>프리에이전트</a:t>
            </a:r>
            <a:r>
              <a:rPr lang="ko-KR" altLang="en-US" sz="2000" dirty="0"/>
              <a:t> 제도</a:t>
            </a:r>
            <a:r>
              <a:rPr lang="en-US" altLang="ko-KR" sz="2000" dirty="0"/>
              <a:t>(</a:t>
            </a:r>
            <a:r>
              <a:rPr lang="ko-KR" altLang="en-US" sz="2000" dirty="0"/>
              <a:t>자유계약</a:t>
            </a:r>
            <a:r>
              <a:rPr lang="en-US" altLang="ko-KR" sz="2000" dirty="0"/>
              <a:t>)</a:t>
            </a:r>
            <a:r>
              <a:rPr lang="ko-KR" altLang="en-US" sz="2000" dirty="0"/>
              <a:t>를 도입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2004</a:t>
            </a:r>
            <a:r>
              <a:rPr lang="ko-KR" altLang="en-US" sz="2000" dirty="0"/>
              <a:t>년 퍼시픽 리그 플레이오프 제도 도입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2006</a:t>
            </a:r>
            <a:r>
              <a:rPr lang="ko-KR" altLang="en-US" sz="2000" dirty="0"/>
              <a:t>년 월드 베이스볼 클래식</a:t>
            </a:r>
            <a:r>
              <a:rPr lang="en-US" altLang="ko-KR" sz="2000" dirty="0"/>
              <a:t>, </a:t>
            </a:r>
            <a:r>
              <a:rPr lang="ko-KR" altLang="en-US" sz="2000" dirty="0"/>
              <a:t>일본 프로 야구 선수들 구성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</a:t>
            </a:r>
            <a:r>
              <a:rPr lang="ko-KR" altLang="en-US" sz="2000" dirty="0"/>
              <a:t>일본 대표팀 우승 제패</a:t>
            </a:r>
            <a:endParaRPr lang="en-US" altLang="ko-KR" sz="2000" dirty="0"/>
          </a:p>
        </p:txBody>
      </p:sp>
      <p:pic>
        <p:nvPicPr>
          <p:cNvPr id="5122" name="Picture 2" descr="2006 월드 베이스볼 클래식/결승 - 나무위키 2006 월드 베이스볼 클래식/결승">
            <a:extLst>
              <a:ext uri="{FF2B5EF4-FFF2-40B4-BE49-F238E27FC236}">
                <a16:creationId xmlns:a16="http://schemas.microsoft.com/office/drawing/2014/main" id="{DBD6E0B1-9962-39C4-01D7-9DEF50DDC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24165" b="-1"/>
          <a:stretch/>
        </p:blipFill>
        <p:spPr bwMode="auto">
          <a:xfrm>
            <a:off x="6381961" y="814637"/>
            <a:ext cx="5255260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7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7F74F69-AA8B-DAEA-AEC7-47028E93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야구의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9610F5-B2C8-C5A8-EB12-F372778E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476539" cy="3843666"/>
          </a:xfrm>
        </p:spPr>
        <p:txBody>
          <a:bodyPr>
            <a:normAutofit/>
          </a:bodyPr>
          <a:lstStyle/>
          <a:p>
            <a:r>
              <a:rPr lang="en-US" altLang="ko-KR" sz="1900" dirty="0"/>
              <a:t>2007</a:t>
            </a:r>
            <a:r>
              <a:rPr lang="ko-KR" altLang="en-US" sz="1900" dirty="0"/>
              <a:t>년 뇌물 사건 발생</a:t>
            </a:r>
            <a:r>
              <a:rPr lang="en-US" altLang="ko-KR" sz="1900" dirty="0"/>
              <a:t>, </a:t>
            </a:r>
            <a:r>
              <a:rPr lang="ko-KR" altLang="en-US" sz="1900" dirty="0" err="1"/>
              <a:t>세이부</a:t>
            </a:r>
            <a:r>
              <a:rPr lang="ko-KR" altLang="en-US" sz="1900" dirty="0"/>
              <a:t> </a:t>
            </a:r>
            <a:r>
              <a:rPr lang="ko-KR" altLang="en-US" sz="1900" dirty="0" err="1"/>
              <a:t>라이온스</a:t>
            </a:r>
            <a:r>
              <a:rPr lang="en-US" altLang="ko-KR" sz="1900" dirty="0"/>
              <a:t>, </a:t>
            </a:r>
            <a:r>
              <a:rPr lang="ko-KR" altLang="en-US" sz="1900" dirty="0"/>
              <a:t>요코하마 </a:t>
            </a:r>
            <a:r>
              <a:rPr lang="ko-KR" altLang="en-US" sz="1900" dirty="0" err="1"/>
              <a:t>베이스타스</a:t>
            </a:r>
            <a:r>
              <a:rPr lang="ko-KR" altLang="en-US" sz="1900" dirty="0"/>
              <a:t> 규칙 금액보다 큰 금액 뇌물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센트럴 리그</a:t>
            </a:r>
            <a:r>
              <a:rPr lang="en-US" altLang="ko-KR" sz="1900" dirty="0"/>
              <a:t>, </a:t>
            </a:r>
            <a:r>
              <a:rPr lang="ko-KR" altLang="en-US" sz="1900" dirty="0"/>
              <a:t>플레이오프 </a:t>
            </a:r>
            <a:r>
              <a:rPr lang="ko-KR" altLang="en-US" sz="1900" dirty="0" err="1"/>
              <a:t>제드</a:t>
            </a:r>
            <a:r>
              <a:rPr lang="ko-KR" altLang="en-US" sz="1900" dirty="0"/>
              <a:t> 도입</a:t>
            </a:r>
            <a:r>
              <a:rPr lang="en-US" altLang="ko-KR" sz="1900" dirty="0"/>
              <a:t>, </a:t>
            </a:r>
            <a:r>
              <a:rPr lang="ko-KR" altLang="en-US" sz="1900" dirty="0"/>
              <a:t>제</a:t>
            </a:r>
            <a:r>
              <a:rPr lang="en-US" altLang="ko-KR" sz="1900" dirty="0"/>
              <a:t>1</a:t>
            </a:r>
            <a:r>
              <a:rPr lang="ko-KR" altLang="en-US" sz="1900" dirty="0"/>
              <a:t>회 클라이맥스 시리즈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2009</a:t>
            </a:r>
            <a:r>
              <a:rPr lang="ko-KR" altLang="en-US" sz="1900" dirty="0"/>
              <a:t>년 독립 리그</a:t>
            </a:r>
            <a:r>
              <a:rPr lang="en-US" altLang="ko-KR" sz="1900" dirty="0"/>
              <a:t>, </a:t>
            </a:r>
            <a:r>
              <a:rPr lang="ko-KR" altLang="en-US" sz="1900" dirty="0"/>
              <a:t>간사이 독립 리그 발족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2010</a:t>
            </a:r>
            <a:r>
              <a:rPr lang="ko-KR" altLang="en-US" sz="1900" dirty="0"/>
              <a:t>년 프로 야구 공식 경기 홈런 비디오 판독 도입</a:t>
            </a:r>
            <a:endParaRPr lang="en-US" altLang="ko-KR" sz="1900" dirty="0"/>
          </a:p>
          <a:p>
            <a:pPr marL="0" indent="0">
              <a:buNone/>
            </a:pPr>
            <a:endParaRPr lang="ko-KR" altLang="en-US" sz="1700" dirty="0"/>
          </a:p>
        </p:txBody>
      </p:sp>
      <p:pic>
        <p:nvPicPr>
          <p:cNvPr id="6146" name="Picture 2" descr="이학주, 일본 야구 독립리그 구단 도쿠시마 입단">
            <a:extLst>
              <a:ext uri="{FF2B5EF4-FFF2-40B4-BE49-F238E27FC236}">
                <a16:creationId xmlns:a16="http://schemas.microsoft.com/office/drawing/2014/main" id="{7BB848F5-4BB9-310B-D576-234104A06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r="2223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C8C9C5-2ACC-303B-FA1D-1141CE48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야구의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E0E4AA-7568-BE23-D5E6-B5E81972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861"/>
            <a:ext cx="4619621" cy="4578014"/>
          </a:xfrm>
        </p:spPr>
        <p:txBody>
          <a:bodyPr>
            <a:normAutofit lnSpcReduction="10000"/>
          </a:bodyPr>
          <a:lstStyle/>
          <a:p>
            <a:r>
              <a:rPr lang="en-US" altLang="ko-KR" sz="1900" dirty="0"/>
              <a:t>2011</a:t>
            </a:r>
            <a:r>
              <a:rPr lang="ko-KR" altLang="en-US" sz="1900" dirty="0"/>
              <a:t>년 프로 야구 </a:t>
            </a:r>
            <a:r>
              <a:rPr lang="en-US" altLang="ko-KR" sz="1900" dirty="0"/>
              <a:t>12</a:t>
            </a:r>
            <a:r>
              <a:rPr lang="ko-KR" altLang="en-US" sz="1900" dirty="0"/>
              <a:t>개 구단 공식 </a:t>
            </a:r>
            <a:r>
              <a:rPr lang="ko-KR" altLang="en-US" sz="1900" dirty="0" err="1"/>
              <a:t>시합구</a:t>
            </a:r>
            <a:r>
              <a:rPr lang="ko-KR" altLang="en-US" sz="1900" dirty="0"/>
              <a:t> 통일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프로 야구 심판원 통일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일본 야구 대표팀 상설화 결정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en-US" altLang="ko-KR" sz="1900" dirty="0"/>
              <a:t>2012</a:t>
            </a:r>
            <a:r>
              <a:rPr lang="ko-KR" altLang="en-US" sz="1900" dirty="0"/>
              <a:t>년 센트럴 리그 예고 선발 도입</a:t>
            </a:r>
            <a:endParaRPr lang="en-US" altLang="ko-KR" sz="1900" dirty="0"/>
          </a:p>
          <a:p>
            <a:pPr marL="0" indent="0">
              <a:buNone/>
            </a:pPr>
            <a:endParaRPr lang="en-US" altLang="ko-KR" sz="1900" dirty="0"/>
          </a:p>
          <a:p>
            <a:r>
              <a:rPr lang="en-US" altLang="ko-KR" sz="1900" dirty="0"/>
              <a:t>2013</a:t>
            </a:r>
            <a:r>
              <a:rPr lang="ko-KR" altLang="en-US" sz="1900" dirty="0"/>
              <a:t>년 </a:t>
            </a:r>
            <a:r>
              <a:rPr lang="en-US" altLang="ko-KR" sz="1900" dirty="0"/>
              <a:t>2011</a:t>
            </a:r>
            <a:r>
              <a:rPr lang="ko-KR" altLang="en-US" sz="1900" dirty="0"/>
              <a:t>년 동일본 대지진 전력 부족 시행된 </a:t>
            </a:r>
            <a:r>
              <a:rPr lang="en-US" altLang="ko-KR" sz="1900" dirty="0"/>
              <a:t>3</a:t>
            </a:r>
            <a:r>
              <a:rPr lang="ko-KR" altLang="en-US" sz="1900" dirty="0"/>
              <a:t>시간 </a:t>
            </a:r>
            <a:r>
              <a:rPr lang="en-US" altLang="ko-KR" sz="1900" dirty="0"/>
              <a:t>30</a:t>
            </a:r>
            <a:r>
              <a:rPr lang="ko-KR" altLang="en-US" sz="1900" dirty="0"/>
              <a:t>분 규칙 폐지</a:t>
            </a:r>
            <a:endParaRPr lang="en-US" altLang="ko-KR" sz="1900" dirty="0"/>
          </a:p>
          <a:p>
            <a:endParaRPr lang="en-US" altLang="ko-KR" sz="1900" dirty="0"/>
          </a:p>
          <a:p>
            <a:r>
              <a:rPr lang="ko-KR" altLang="en-US" sz="1900" dirty="0"/>
              <a:t>시간 제한 연장 </a:t>
            </a:r>
            <a:r>
              <a:rPr lang="en-US" altLang="ko-KR" sz="1900" dirty="0"/>
              <a:t>12</a:t>
            </a:r>
            <a:r>
              <a:rPr lang="ko-KR" altLang="en-US" sz="1900" dirty="0"/>
              <a:t>회 규정</a:t>
            </a:r>
            <a:endParaRPr lang="en-US" altLang="ko-KR" sz="1900" dirty="0"/>
          </a:p>
          <a:p>
            <a:pPr marL="0" indent="0">
              <a:buNone/>
            </a:pPr>
            <a:endParaRPr lang="en-US" altLang="ko-KR" sz="1400" dirty="0"/>
          </a:p>
        </p:txBody>
      </p:sp>
      <p:pic>
        <p:nvPicPr>
          <p:cNvPr id="7170" name="Picture 2" descr="선동열-이병규 전 동료 &quot;한국, 일본 만나면 전력 이상의 능력 발휘해&quot;">
            <a:extLst>
              <a:ext uri="{FF2B5EF4-FFF2-40B4-BE49-F238E27FC236}">
                <a16:creationId xmlns:a16="http://schemas.microsoft.com/office/drawing/2014/main" id="{7D694D18-78DE-7E04-466F-88C9A783D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4" r="14466" b="-1"/>
          <a:stretch/>
        </p:blipFill>
        <p:spPr bwMode="auto">
          <a:xfrm>
            <a:off x="6229215" y="365125"/>
            <a:ext cx="5962785" cy="649287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3" name="Rectangle 348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B0F5C4A-ED28-0A0F-2688-318D5F64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現 시대 프로 야구와 관련된 사건들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E840A-5B6E-BE1D-6051-7D06159C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430"/>
            <a:ext cx="4619621" cy="400453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2</a:t>
            </a:r>
            <a:r>
              <a:rPr lang="ko-KR" altLang="en-US" sz="2000" dirty="0"/>
              <a:t>차 세계 대전 후</a:t>
            </a:r>
            <a:r>
              <a:rPr lang="en-US" altLang="ko-KR" sz="2000" dirty="0"/>
              <a:t>, </a:t>
            </a:r>
            <a:r>
              <a:rPr lang="ko-KR" altLang="en-US" sz="2000" dirty="0"/>
              <a:t>나가시마 </a:t>
            </a:r>
            <a:r>
              <a:rPr lang="ko-KR" altLang="en-US" sz="2000" dirty="0" err="1"/>
              <a:t>시게오</a:t>
            </a:r>
            <a:r>
              <a:rPr lang="en-US" altLang="ko-KR" sz="2000" dirty="0"/>
              <a:t>, </a:t>
            </a:r>
            <a:r>
              <a:rPr lang="ko-KR" altLang="en-US" sz="2000" dirty="0"/>
              <a:t>오 </a:t>
            </a:r>
            <a:r>
              <a:rPr lang="ko-KR" altLang="en-US" sz="2000" dirty="0" err="1"/>
              <a:t>사다하루</a:t>
            </a:r>
            <a:r>
              <a:rPr lang="ko-KR" altLang="en-US" sz="2000" dirty="0"/>
              <a:t> 등 국민적 인기 선수 등장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일본 스포츠 중 가장 큰 인기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경기당 관객 동원수 꾸준히 증가</a:t>
            </a:r>
          </a:p>
        </p:txBody>
      </p:sp>
      <p:pic>
        <p:nvPicPr>
          <p:cNvPr id="34818" name="Picture 2" descr="오 사다하루 &quot;일본 야구의 대단함 세계에 보여주길&quot;[도쿄 현장]">
            <a:extLst>
              <a:ext uri="{FF2B5EF4-FFF2-40B4-BE49-F238E27FC236}">
                <a16:creationId xmlns:a16="http://schemas.microsoft.com/office/drawing/2014/main" id="{EF11D7E9-B1A2-9F0E-EF6D-444E8F125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91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0C5FBD-F30E-243B-C62F-67D8E7DC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9058195" cy="1048901"/>
          </a:xfrm>
        </p:spPr>
        <p:txBody>
          <a:bodyPr anchor="t">
            <a:normAutofit/>
          </a:bodyPr>
          <a:lstStyle/>
          <a:p>
            <a:r>
              <a:rPr lang="ko-KR" altLang="en-US" sz="32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現 시대 프로 야구와 관련된 사건들</a:t>
            </a:r>
            <a:br>
              <a:rPr lang="ko-KR" altLang="en-US" sz="32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ko-KR" altLang="en-US" sz="3200" dirty="0"/>
          </a:p>
        </p:txBody>
      </p:sp>
      <p:cxnSp>
        <p:nvCxnSpPr>
          <p:cNvPr id="35847" name="Straight Connector 3584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161020 일본프로야구 드래프트 회의">
            <a:extLst>
              <a:ext uri="{FF2B5EF4-FFF2-40B4-BE49-F238E27FC236}">
                <a16:creationId xmlns:a16="http://schemas.microsoft.com/office/drawing/2014/main" id="{23DA408F-F1B2-F105-A94C-6C7D65B7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156" y="2400904"/>
            <a:ext cx="5222844" cy="293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C685A9-E226-AF5E-3B2E-575D15A62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918" y="2321168"/>
            <a:ext cx="4567453" cy="3821215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1990</a:t>
            </a:r>
            <a:r>
              <a:rPr lang="ko-KR" altLang="en-US" sz="2000" dirty="0"/>
              <a:t>년대 자유 계약 선수제도 도입</a:t>
            </a:r>
            <a:r>
              <a:rPr lang="en-US" altLang="ko-KR" sz="2000" dirty="0"/>
              <a:t>, </a:t>
            </a:r>
            <a:r>
              <a:rPr lang="ko-KR" altLang="en-US" sz="2000" dirty="0"/>
              <a:t>드래프트 제도 변경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기존 선수</a:t>
            </a:r>
            <a:r>
              <a:rPr lang="en-US" altLang="ko-KR" sz="2000" dirty="0"/>
              <a:t>, </a:t>
            </a:r>
            <a:r>
              <a:rPr lang="ko-KR" altLang="en-US" sz="2000" dirty="0"/>
              <a:t>신인 선수 연봉 증가</a:t>
            </a:r>
            <a:r>
              <a:rPr lang="en-US" altLang="ko-KR" sz="2000" dirty="0"/>
              <a:t>, </a:t>
            </a:r>
            <a:r>
              <a:rPr lang="ko-KR" altLang="en-US" sz="2000" dirty="0"/>
              <a:t>억단위로 상승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연봉 </a:t>
            </a:r>
            <a:r>
              <a:rPr lang="ko-KR" altLang="en-US" sz="2000" dirty="0" err="1"/>
              <a:t>지급금</a:t>
            </a:r>
            <a:r>
              <a:rPr lang="ko-KR" altLang="en-US" sz="2000" dirty="0"/>
              <a:t> 구단 경영 압박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연봉 증가</a:t>
            </a:r>
            <a:r>
              <a:rPr lang="en-US" altLang="ko-KR" sz="2000" dirty="0"/>
              <a:t>, </a:t>
            </a:r>
            <a:r>
              <a:rPr lang="ko-KR" altLang="en-US" sz="2000" dirty="0"/>
              <a:t>검은 안개 사건 같은 가짜 승부 방지 효과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2779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368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EA5A50E-6AF4-541D-327D-46526DA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ko-KR" altLang="en-US" sz="41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現 시대 프로 야구와 관련된 사건들</a:t>
            </a:r>
            <a:br>
              <a:rPr lang="ko-KR" altLang="en-US" sz="41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ko-KR" altLang="en-US" sz="4100" dirty="0"/>
          </a:p>
        </p:txBody>
      </p:sp>
      <p:pic>
        <p:nvPicPr>
          <p:cNvPr id="36866" name="Picture 2" descr="역투하는 일본 선발투수 다르빗슈">
            <a:extLst>
              <a:ext uri="{FF2B5EF4-FFF2-40B4-BE49-F238E27FC236}">
                <a16:creationId xmlns:a16="http://schemas.microsoft.com/office/drawing/2014/main" id="{6CEDEEE5-7961-F151-F202-FA30CA1D2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835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6A3D49-1072-E2C7-5F7B-ACEBA672A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메이저 리그 선수 이적 자유로움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이적 활약 선수 인기와 관심 증가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선수 유출 </a:t>
            </a:r>
            <a:r>
              <a:rPr lang="ko-KR" altLang="en-US" sz="2000" dirty="0" err="1"/>
              <a:t>잇따름</a:t>
            </a:r>
            <a:r>
              <a:rPr lang="ko-KR" altLang="en-US" sz="2000" dirty="0"/>
              <a:t> </a:t>
            </a:r>
            <a:r>
              <a:rPr lang="en-US" altLang="ko-KR" sz="2000" dirty="0"/>
              <a:t>‘</a:t>
            </a:r>
            <a:r>
              <a:rPr lang="ko-KR" altLang="en-US" sz="2000" dirty="0"/>
              <a:t>프로 야구계의 공동화</a:t>
            </a:r>
            <a:r>
              <a:rPr lang="en-US" altLang="ko-KR" sz="2000" dirty="0"/>
              <a:t>’</a:t>
            </a:r>
          </a:p>
          <a:p>
            <a:endParaRPr lang="en-US" altLang="ko-KR" sz="2000" dirty="0"/>
          </a:p>
          <a:p>
            <a:r>
              <a:rPr lang="en-US" altLang="ko-KR" sz="2000" dirty="0"/>
              <a:t>‘</a:t>
            </a:r>
            <a:r>
              <a:rPr lang="ko-KR" altLang="en-US" sz="2000" dirty="0"/>
              <a:t>일본 프로 야구 메이저 리그 </a:t>
            </a:r>
            <a:r>
              <a:rPr lang="en-US" altLang="ko-KR" sz="2000" dirty="0"/>
              <a:t>2</a:t>
            </a:r>
            <a:r>
              <a:rPr lang="ko-KR" altLang="en-US" sz="2000" dirty="0"/>
              <a:t>군화</a:t>
            </a:r>
            <a:r>
              <a:rPr lang="en-US" altLang="ko-KR" sz="2000" dirty="0"/>
              <a:t>’ </a:t>
            </a:r>
            <a:r>
              <a:rPr lang="ko-KR" altLang="en-US" sz="2000" dirty="0"/>
              <a:t>걱정</a:t>
            </a:r>
          </a:p>
        </p:txBody>
      </p:sp>
    </p:spTree>
    <p:extLst>
      <p:ext uri="{BB962C8B-B14F-4D97-AF65-F5344CB8AC3E}">
        <p14:creationId xmlns:p14="http://schemas.microsoft.com/office/powerpoint/2010/main" val="20703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900" name="Rectangle 3789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902" name="Arc 3790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04A68B7-46E0-2D79-C09F-1B83804E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741226" cy="1325563"/>
          </a:xfrm>
        </p:spPr>
        <p:txBody>
          <a:bodyPr>
            <a:normAutofit/>
          </a:bodyPr>
          <a:lstStyle/>
          <a:p>
            <a:r>
              <a:rPr lang="ko-KR" altLang="en-US" sz="28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現 시대 프로 야구와 관련된 사건들</a:t>
            </a:r>
            <a:br>
              <a:rPr lang="ko-KR" altLang="en-US" sz="28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ko-KR" altLang="en-US" sz="2800" dirty="0"/>
          </a:p>
        </p:txBody>
      </p:sp>
      <p:sp>
        <p:nvSpPr>
          <p:cNvPr id="37904" name="Freeform: Shape 3790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890" name="Picture 2" descr="센트럴리그 퍼시픽리그 일본야구픽,일본야구올스타">
            <a:extLst>
              <a:ext uri="{FF2B5EF4-FFF2-40B4-BE49-F238E27FC236}">
                <a16:creationId xmlns:a16="http://schemas.microsoft.com/office/drawing/2014/main" id="{48F97AE4-4D81-0467-132D-40AF2C369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11307" b="1"/>
          <a:stretch/>
        </p:blipFill>
        <p:spPr bwMode="auto">
          <a:xfrm>
            <a:off x="703182" y="665898"/>
            <a:ext cx="4777381" cy="535645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47B986-2C24-7D4B-0477-6387DA79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ko-KR" altLang="en-US" dirty="0"/>
              <a:t>퍼시픽 리그 구단 전국 중계 수 센트럴 리그보다 크게 적음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사업상 어려워 센트럴 리그 구단 단일 </a:t>
            </a:r>
            <a:r>
              <a:rPr lang="ko-KR" altLang="en-US" dirty="0" err="1"/>
              <a:t>리그제</a:t>
            </a:r>
            <a:r>
              <a:rPr lang="ko-KR" altLang="en-US" dirty="0"/>
              <a:t> 변경 요청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센트럴 리그 협력 </a:t>
            </a:r>
            <a:r>
              <a:rPr lang="en-US" altLang="ko-K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270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9" name="Rectangle 389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377B168-3B4D-5888-56E8-D21F2BCB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26" y="723899"/>
            <a:ext cx="6838789" cy="1495425"/>
          </a:xfrm>
        </p:spPr>
        <p:txBody>
          <a:bodyPr>
            <a:normAutofit/>
          </a:bodyPr>
          <a:lstStyle/>
          <a:p>
            <a:r>
              <a:rPr lang="ko-KR" altLang="en-US" sz="34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現 시대 프로 야구와 관련된 사건들</a:t>
            </a:r>
            <a:br>
              <a:rPr lang="ko-KR" altLang="en-US" sz="34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ko-KR" altLang="en-US" sz="3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432D0B-DD76-628D-867F-5021724A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시코쿠 아일랜드 리그</a:t>
            </a:r>
            <a:r>
              <a:rPr lang="en-US" altLang="ko-KR" sz="2000" dirty="0"/>
              <a:t>, </a:t>
            </a:r>
            <a:r>
              <a:rPr lang="ko-KR" altLang="en-US" sz="2000" dirty="0"/>
              <a:t>야구의 </a:t>
            </a:r>
            <a:r>
              <a:rPr lang="ko-KR" altLang="en-US" sz="2000" dirty="0" err="1"/>
              <a:t>보급ㆍ활성화</a:t>
            </a:r>
            <a:r>
              <a:rPr lang="ko-KR" altLang="en-US" sz="2000" dirty="0"/>
              <a:t> 목적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시코쿠 일본에서 뛰어날 만큼 야구 경기 번성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‘</a:t>
            </a:r>
            <a:r>
              <a:rPr lang="ko-KR" altLang="en-US" sz="2000" dirty="0" err="1"/>
              <a:t>마사오카</a:t>
            </a:r>
            <a:r>
              <a:rPr lang="ko-KR" altLang="en-US" sz="2000" dirty="0"/>
              <a:t> 시키 초기</a:t>
            </a:r>
            <a:r>
              <a:rPr lang="en-US" altLang="ko-KR" sz="2000" dirty="0"/>
              <a:t>’</a:t>
            </a:r>
            <a:r>
              <a:rPr lang="ko-KR" altLang="en-US" sz="2000" dirty="0"/>
              <a:t> 야구 번역이라는 설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하지만 실제로 </a:t>
            </a:r>
            <a:r>
              <a:rPr lang="en-US" altLang="ko-KR" sz="2000" dirty="0"/>
              <a:t>‘</a:t>
            </a:r>
            <a:r>
              <a:rPr lang="ko-KR" altLang="en-US" sz="2000" dirty="0"/>
              <a:t>야구</a:t>
            </a:r>
            <a:r>
              <a:rPr lang="en-US" altLang="ko-KR" sz="2000" dirty="0"/>
              <a:t>’</a:t>
            </a:r>
            <a:r>
              <a:rPr lang="ko-KR" altLang="en-US" sz="2000" dirty="0"/>
              <a:t>라고 번역 </a:t>
            </a:r>
            <a:r>
              <a:rPr lang="en-US" altLang="ko-KR" sz="2000" dirty="0"/>
              <a:t>‘</a:t>
            </a:r>
            <a:r>
              <a:rPr lang="ko-KR" altLang="en-US" sz="2000" dirty="0"/>
              <a:t>주만 가나에</a:t>
            </a:r>
            <a:r>
              <a:rPr lang="en-US" altLang="ko-KR" sz="2000" dirty="0"/>
              <a:t>’</a:t>
            </a:r>
            <a:endParaRPr lang="ko-KR" altLang="en-US" sz="2000" dirty="0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74153B72-8EC3-8B46-83BE-5A0289DF4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-1" b="72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850EB9C-28B0-356F-AAB9-C1C1C9EF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센트럴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72B335-949B-72B1-BF6A-33A9749F8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4619621" cy="4664075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도쿄에 위치한 요미우리 자이언츠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홈 구장</a:t>
            </a:r>
            <a:r>
              <a:rPr lang="en-US" altLang="ko-KR" sz="2000" dirty="0"/>
              <a:t>, </a:t>
            </a:r>
            <a:r>
              <a:rPr lang="ko-KR" altLang="en-US" sz="2000" dirty="0"/>
              <a:t>도쿄 돔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수용 인원 수</a:t>
            </a:r>
            <a:r>
              <a:rPr lang="en-US" altLang="ko-KR" sz="2000" dirty="0"/>
              <a:t>(45,000</a:t>
            </a:r>
            <a:r>
              <a:rPr lang="ko-KR" altLang="en-US" sz="2000" dirty="0"/>
              <a:t>명</a:t>
            </a:r>
            <a:r>
              <a:rPr lang="en-US" altLang="ko-KR" sz="2000" dirty="0"/>
              <a:t>) </a:t>
            </a:r>
            <a:r>
              <a:rPr lang="ko-KR" altLang="en-US" sz="2000" dirty="0"/>
              <a:t>리그 중 </a:t>
            </a:r>
            <a:r>
              <a:rPr lang="en-US" altLang="ko-KR" sz="2000" dirty="0"/>
              <a:t>2</a:t>
            </a:r>
            <a:r>
              <a:rPr lang="ko-KR" altLang="en-US" sz="2000" dirty="0"/>
              <a:t>번 째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평균 관객 수</a:t>
            </a:r>
            <a:r>
              <a:rPr lang="en-US" altLang="ko-KR" sz="2000" dirty="0"/>
              <a:t>(41,203</a:t>
            </a:r>
            <a:r>
              <a:rPr lang="ko-KR" altLang="en-US" sz="2000" dirty="0"/>
              <a:t>명</a:t>
            </a:r>
            <a:r>
              <a:rPr lang="en-US" altLang="ko-KR" sz="2000" dirty="0"/>
              <a:t>) </a:t>
            </a:r>
            <a:r>
              <a:rPr lang="ko-KR" altLang="en-US" sz="2000" dirty="0"/>
              <a:t>리그 중 </a:t>
            </a:r>
            <a:r>
              <a:rPr lang="en-US" altLang="ko-KR" sz="2000" dirty="0"/>
              <a:t>2</a:t>
            </a:r>
            <a:r>
              <a:rPr lang="ko-KR" altLang="en-US" sz="2000" dirty="0"/>
              <a:t>번 째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여기서 뛴 한국선수는 이승엽이 있다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endParaRPr lang="ko-KR" altLang="en-US" sz="2000" dirty="0"/>
          </a:p>
        </p:txBody>
      </p:sp>
      <p:pic>
        <p:nvPicPr>
          <p:cNvPr id="10242" name="Picture 2" descr="요미우리 이승엽, &quot;창용, 살살 던져줘&quot;">
            <a:extLst>
              <a:ext uri="{FF2B5EF4-FFF2-40B4-BE49-F238E27FC236}">
                <a16:creationId xmlns:a16="http://schemas.microsoft.com/office/drawing/2014/main" id="{4700580C-187E-9E0C-AB57-F3348B32A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0" b="-2"/>
          <a:stretch/>
        </p:blipFill>
        <p:spPr bwMode="auto">
          <a:xfrm>
            <a:off x="6229215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154DD-5423-E969-FB5E-4186B66E300E}"/>
              </a:ext>
            </a:extLst>
          </p:cNvPr>
          <p:cNvSpPr txBox="1"/>
          <p:nvPr/>
        </p:nvSpPr>
        <p:spPr>
          <a:xfrm>
            <a:off x="3325473" y="1998925"/>
            <a:ext cx="5541054" cy="214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5200" dirty="0">
              <a:latin typeface="+mj-lt"/>
              <a:ea typeface="+mj-ea"/>
              <a:cs typeface="+mj-cs"/>
            </a:endParaRPr>
          </a:p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감사합니다 </a:t>
            </a:r>
            <a:r>
              <a:rPr lang="en-US" altLang="ko-KR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45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08D4102-4827-EAAA-2F6B-3DF9EC6C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센트럴 리그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744A61-1D87-6079-B2B1-5B18EED53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251316" cy="3843666"/>
          </a:xfrm>
        </p:spPr>
        <p:txBody>
          <a:bodyPr>
            <a:noAutofit/>
          </a:bodyPr>
          <a:lstStyle/>
          <a:p>
            <a:r>
              <a:rPr lang="ko-KR" altLang="en-US" sz="2200" dirty="0"/>
              <a:t>도쿄 야쿠르트 </a:t>
            </a:r>
            <a:r>
              <a:rPr lang="ko-KR" altLang="en-US" sz="2200" dirty="0" err="1"/>
              <a:t>스왈로스</a:t>
            </a:r>
            <a:r>
              <a:rPr lang="en-US" altLang="ko-KR" sz="2200" dirty="0"/>
              <a:t>,</a:t>
            </a:r>
            <a:r>
              <a:rPr lang="ko-KR" altLang="en-US" sz="2200" dirty="0"/>
              <a:t> 도쿄에 위치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홈 구장</a:t>
            </a:r>
            <a:r>
              <a:rPr lang="en-US" altLang="ko-KR" sz="2200" dirty="0"/>
              <a:t>,</a:t>
            </a:r>
            <a:r>
              <a:rPr lang="ko-KR" altLang="en-US" sz="2200" dirty="0"/>
              <a:t> 메이지 진구 야구장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수용 인원</a:t>
            </a:r>
            <a:r>
              <a:rPr lang="en-US" altLang="ko-KR" sz="2200" dirty="0"/>
              <a:t>(35,650</a:t>
            </a:r>
            <a:r>
              <a:rPr lang="ko-KR" altLang="en-US" sz="2200" dirty="0"/>
              <a:t>명</a:t>
            </a:r>
            <a:r>
              <a:rPr lang="en-US" altLang="ko-KR" sz="2200" dirty="0"/>
              <a:t>)</a:t>
            </a:r>
          </a:p>
          <a:p>
            <a:endParaRPr lang="en-US" altLang="ko-KR" sz="2200" dirty="0"/>
          </a:p>
          <a:p>
            <a:r>
              <a:rPr lang="ko-KR" altLang="en-US" sz="2200" dirty="0"/>
              <a:t>평균 관객 수</a:t>
            </a:r>
            <a:r>
              <a:rPr lang="en-US" altLang="ko-KR" sz="2200" dirty="0"/>
              <a:t>(18,513</a:t>
            </a:r>
            <a:r>
              <a:rPr lang="ko-KR" altLang="en-US" sz="2200" dirty="0"/>
              <a:t>명</a:t>
            </a:r>
            <a:r>
              <a:rPr lang="en-US" altLang="ko-KR" sz="2200" dirty="0"/>
              <a:t>)</a:t>
            </a:r>
            <a:r>
              <a:rPr lang="ko-KR" altLang="en-US" sz="2200" dirty="0"/>
              <a:t>으로 같은 도쿄인 요미우리와 많이 </a:t>
            </a:r>
            <a:r>
              <a:rPr lang="ko-KR" altLang="en-US" sz="2200" dirty="0" err="1"/>
              <a:t>차이남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한국 선수로는 임창용이 있다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pic>
        <p:nvPicPr>
          <p:cNvPr id="11266" name="Picture 2" descr="임창용(#12)-도쿄 야쿠르트 스왈로스(2007년12월~2012년11월)">
            <a:extLst>
              <a:ext uri="{FF2B5EF4-FFF2-40B4-BE49-F238E27FC236}">
                <a16:creationId xmlns:a16="http://schemas.microsoft.com/office/drawing/2014/main" id="{8EDD0551-73D2-308D-43E6-654346F79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 bwMode="auto">
          <a:xfrm>
            <a:off x="6229215" y="10"/>
            <a:ext cx="595801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126A039-0C14-BDDD-8638-A928E959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센트럴 리그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C7D45F-5E97-91DC-F7FA-C42434DB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4347202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가나가와 현에 위치한 요코하마 </a:t>
            </a:r>
            <a:r>
              <a:rPr lang="ko-KR" altLang="en-US" sz="2200" dirty="0" err="1"/>
              <a:t>베이스타스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홈 구장</a:t>
            </a:r>
            <a:r>
              <a:rPr lang="en-US" altLang="ko-KR" sz="2200" dirty="0"/>
              <a:t>, </a:t>
            </a:r>
            <a:r>
              <a:rPr lang="ko-KR" altLang="en-US" sz="2200" dirty="0"/>
              <a:t>요코하마 스타디움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수용 인원 </a:t>
            </a:r>
            <a:r>
              <a:rPr lang="en-US" altLang="ko-KR" sz="2200" dirty="0"/>
              <a:t>(30,730</a:t>
            </a:r>
            <a:r>
              <a:rPr lang="ko-KR" altLang="en-US" sz="2200" dirty="0"/>
              <a:t>명</a:t>
            </a:r>
            <a:r>
              <a:rPr lang="en-US" altLang="ko-KR" sz="2200" dirty="0"/>
              <a:t>)</a:t>
            </a:r>
            <a:r>
              <a:rPr lang="ko-KR" altLang="en-US" sz="2200" dirty="0"/>
              <a:t>으로 가장 작다</a:t>
            </a:r>
            <a:r>
              <a:rPr lang="en-US" altLang="ko-KR" sz="2200" dirty="0"/>
              <a:t>.</a:t>
            </a:r>
          </a:p>
          <a:p>
            <a:endParaRPr lang="en-US" altLang="ko-KR" sz="2200" dirty="0"/>
          </a:p>
          <a:p>
            <a:r>
              <a:rPr lang="ko-KR" altLang="en-US" sz="2200" dirty="0"/>
              <a:t>평균 관객 </a:t>
            </a:r>
            <a:r>
              <a:rPr lang="en-US" altLang="ko-KR" sz="2200" dirty="0"/>
              <a:t>(16,800</a:t>
            </a:r>
            <a:r>
              <a:rPr lang="ko-KR" altLang="en-US" sz="2200" dirty="0"/>
              <a:t>명</a:t>
            </a:r>
            <a:r>
              <a:rPr lang="en-US" altLang="ko-KR" sz="2200" dirty="0"/>
              <a:t>)</a:t>
            </a:r>
            <a:r>
              <a:rPr lang="ko-KR" altLang="en-US" sz="2200" dirty="0"/>
              <a:t>으로 가장 작다</a:t>
            </a:r>
            <a:endParaRPr lang="en-US" altLang="ko-KR" sz="22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12290" name="Picture 2" descr="요코하마 DeNA 베이스타즈/유니폼 - 나무위키 요코하마 DeNA 베이스타즈/유니폼">
            <a:extLst>
              <a:ext uri="{FF2B5EF4-FFF2-40B4-BE49-F238E27FC236}">
                <a16:creationId xmlns:a16="http://schemas.microsoft.com/office/drawing/2014/main" id="{DDC2A353-1633-1CC5-D1A8-19FD0874A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17497" b="1"/>
          <a:stretch/>
        </p:blipFill>
        <p:spPr bwMode="auto">
          <a:xfrm>
            <a:off x="6229215" y="10"/>
            <a:ext cx="5962785" cy="683509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E8DC0A2-FA41-852E-DDA7-AB56D06A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7" y="365125"/>
            <a:ext cx="5394927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센트럴 리그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CF9BBE3-A346-6AC9-6AF2-7ECA43614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3769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53D090-35AC-1D7F-27BE-5804ACE5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7" y="2172430"/>
            <a:ext cx="4840010" cy="4176041"/>
          </a:xfrm>
        </p:spPr>
        <p:txBody>
          <a:bodyPr>
            <a:noAutofit/>
          </a:bodyPr>
          <a:lstStyle/>
          <a:p>
            <a:r>
              <a:rPr lang="ko-KR" altLang="en-US" sz="2000" dirty="0" err="1"/>
              <a:t>아이치현</a:t>
            </a:r>
            <a:r>
              <a:rPr lang="en-US" altLang="ko-KR" sz="2000" dirty="0"/>
              <a:t>, </a:t>
            </a:r>
            <a:r>
              <a:rPr lang="ko-KR" altLang="en-US" sz="2000" dirty="0"/>
              <a:t>주니치 </a:t>
            </a:r>
            <a:r>
              <a:rPr lang="ko-KR" altLang="en-US" sz="2000" dirty="0" err="1"/>
              <a:t>드래건스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홈구장</a:t>
            </a:r>
            <a:r>
              <a:rPr lang="en-US" altLang="ko-KR" sz="2000" dirty="0"/>
              <a:t>, </a:t>
            </a:r>
            <a:r>
              <a:rPr lang="ko-KR" altLang="en-US" sz="2000" dirty="0"/>
              <a:t>나고야 돔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수용 인원 </a:t>
            </a:r>
            <a:r>
              <a:rPr lang="en-US" altLang="ko-KR" sz="2000" dirty="0"/>
              <a:t>(38,414</a:t>
            </a:r>
            <a:r>
              <a:rPr lang="ko-KR" altLang="en-US" sz="2000" dirty="0"/>
              <a:t>명</a:t>
            </a:r>
            <a:r>
              <a:rPr lang="en-US" altLang="ko-KR" sz="2000" dirty="0"/>
              <a:t>)</a:t>
            </a:r>
          </a:p>
          <a:p>
            <a:endParaRPr lang="en-US" altLang="ko-KR" sz="2000" dirty="0"/>
          </a:p>
          <a:p>
            <a:r>
              <a:rPr lang="ko-KR" altLang="en-US" sz="2000" dirty="0"/>
              <a:t>평균 관객 수 </a:t>
            </a:r>
            <a:r>
              <a:rPr lang="en-US" altLang="ko-KR" sz="2000" dirty="0"/>
              <a:t>(30,460</a:t>
            </a:r>
            <a:r>
              <a:rPr lang="ko-KR" altLang="en-US" sz="2000" dirty="0"/>
              <a:t>명</a:t>
            </a:r>
            <a:r>
              <a:rPr lang="en-US" altLang="ko-KR" sz="2000" dirty="0"/>
              <a:t>)</a:t>
            </a:r>
          </a:p>
          <a:p>
            <a:endParaRPr lang="en-US" altLang="ko-KR" sz="2000" dirty="0"/>
          </a:p>
          <a:p>
            <a:r>
              <a:rPr lang="en-US" altLang="ko-KR" sz="2000" dirty="0"/>
              <a:t>LA</a:t>
            </a:r>
            <a:r>
              <a:rPr lang="ko-KR" altLang="en-US" sz="2000" dirty="0"/>
              <a:t>다저스와 </a:t>
            </a:r>
            <a:r>
              <a:rPr lang="en-US" altLang="ko-KR" sz="2000" dirty="0"/>
              <a:t>LG</a:t>
            </a:r>
            <a:r>
              <a:rPr lang="ko-KR" altLang="en-US" sz="2000" dirty="0" err="1"/>
              <a:t>트윈스와</a:t>
            </a:r>
            <a:r>
              <a:rPr lang="ko-KR" altLang="en-US" sz="2000" dirty="0"/>
              <a:t> 자매구단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한국 선수로 이종범이 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68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E72DA15-55C6-A47D-7280-BFED085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7" y="365125"/>
            <a:ext cx="5256871" cy="1807305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센트럴 리그</a:t>
            </a:r>
          </a:p>
        </p:txBody>
      </p:sp>
      <p:pic>
        <p:nvPicPr>
          <p:cNvPr id="14338" name="Picture 2" descr="오승환, 2루타 맞았지만…삼진 3개로 1이닝 무실점">
            <a:extLst>
              <a:ext uri="{FF2B5EF4-FFF2-40B4-BE49-F238E27FC236}">
                <a16:creationId xmlns:a16="http://schemas.microsoft.com/office/drawing/2014/main" id="{4670DB54-250A-6129-06ED-F68175194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" b="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9E9021-CAF3-62F7-F32A-B1370AA2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ko-KR" altLang="en-US" sz="2000" dirty="0" err="1"/>
              <a:t>효고현</a:t>
            </a:r>
            <a:r>
              <a:rPr lang="en-US" altLang="ko-KR" sz="2000" dirty="0"/>
              <a:t>, </a:t>
            </a:r>
            <a:r>
              <a:rPr lang="ko-KR" altLang="en-US" sz="2000" dirty="0"/>
              <a:t>한신 </a:t>
            </a:r>
            <a:r>
              <a:rPr lang="ko-KR" altLang="en-US" sz="2000" dirty="0" err="1"/>
              <a:t>타이거스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홈 구장</a:t>
            </a:r>
            <a:r>
              <a:rPr lang="en-US" altLang="ko-KR" sz="2000" dirty="0"/>
              <a:t>, </a:t>
            </a:r>
            <a:r>
              <a:rPr lang="ko-KR" altLang="en-US" sz="2000" dirty="0"/>
              <a:t>한신 고시엔 구장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수용 인원 </a:t>
            </a:r>
            <a:r>
              <a:rPr lang="en-US" altLang="ko-KR" sz="2000" dirty="0"/>
              <a:t>(47,808</a:t>
            </a:r>
            <a:r>
              <a:rPr lang="ko-KR" altLang="en-US" sz="2000" dirty="0"/>
              <a:t>명</a:t>
            </a:r>
            <a:r>
              <a:rPr lang="en-US" altLang="ko-KR" sz="2000" dirty="0"/>
              <a:t>)</a:t>
            </a:r>
            <a:r>
              <a:rPr lang="ko-KR" altLang="en-US" sz="2000" dirty="0"/>
              <a:t>으로 가장 많다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/>
              <a:t>평균 관객 수 </a:t>
            </a:r>
            <a:r>
              <a:rPr lang="en-US" altLang="ko-KR" sz="2000" dirty="0"/>
              <a:t>(41,745)</a:t>
            </a:r>
            <a:r>
              <a:rPr lang="ko-KR" altLang="en-US" sz="2000" dirty="0"/>
              <a:t>명으로 가장 많다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/>
              <a:t>한국 선수는 오승환이 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735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1923</Words>
  <Application>Microsoft Office PowerPoint</Application>
  <PresentationFormat>와이드스크린</PresentationFormat>
  <Paragraphs>432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4" baseType="lpstr">
      <vt:lpstr>맑은 고딕</vt:lpstr>
      <vt:lpstr>Arial</vt:lpstr>
      <vt:lpstr>Calibri</vt:lpstr>
      <vt:lpstr>Office 테마</vt:lpstr>
      <vt:lpstr>PowerPoint 프레젠테이션</vt:lpstr>
      <vt:lpstr>일본의 야구 목차</vt:lpstr>
      <vt:lpstr>일본 프로 야구란? </vt:lpstr>
      <vt:lpstr>일본의 센트럴 리그</vt:lpstr>
      <vt:lpstr>일본의 센트럴 리그</vt:lpstr>
      <vt:lpstr>일본의 센트럴 리그</vt:lpstr>
      <vt:lpstr>일본의 센트럴 리그 </vt:lpstr>
      <vt:lpstr>일본의 센트럴 리그</vt:lpstr>
      <vt:lpstr>일본의 센트럴 리그</vt:lpstr>
      <vt:lpstr>일본의 센트럴 리그</vt:lpstr>
      <vt:lpstr>일본의 퍼시픽 리그</vt:lpstr>
      <vt:lpstr>일본의 퍼시픽 리그</vt:lpstr>
      <vt:lpstr>일본의 퍼시픽 리그</vt:lpstr>
      <vt:lpstr>일본의 퍼시픽 리그</vt:lpstr>
      <vt:lpstr>일본의 퍼시픽 리그</vt:lpstr>
      <vt:lpstr>일본의 퍼시픽 리그</vt:lpstr>
      <vt:lpstr>일본의 퍼시픽 리그</vt:lpstr>
      <vt:lpstr>일본의 독립 리그</vt:lpstr>
      <vt:lpstr>일본의 독립 리그</vt:lpstr>
      <vt:lpstr>일본의 독립 리그</vt:lpstr>
      <vt:lpstr>일본의 독립 리그</vt:lpstr>
      <vt:lpstr>일본의 독립 리그</vt:lpstr>
      <vt:lpstr>일본의 독립 리그</vt:lpstr>
      <vt:lpstr>일본의 독립 리그</vt:lpstr>
      <vt:lpstr>일본의 독립 리그</vt:lpstr>
      <vt:lpstr>일본의 독립 리그</vt:lpstr>
      <vt:lpstr>NPB 은퇴 선수들의 리그</vt:lpstr>
      <vt:lpstr>NPB 은퇴 선수들의 리그</vt:lpstr>
      <vt:lpstr>클라이맥스 시리즈</vt:lpstr>
      <vt:lpstr>클라이맥스 시리즈</vt:lpstr>
      <vt:lpstr>클라이맥스 시리즈</vt:lpstr>
      <vt:lpstr>일본 시리즈</vt:lpstr>
      <vt:lpstr>응원 문화</vt:lpstr>
      <vt:lpstr>응원 문화</vt:lpstr>
      <vt:lpstr>응원 문화</vt:lpstr>
      <vt:lpstr>일본의 야구 역사</vt:lpstr>
      <vt:lpstr>일본의 야구 역사</vt:lpstr>
      <vt:lpstr>일본의 야구 역사 </vt:lpstr>
      <vt:lpstr>일본의 야구 역사</vt:lpstr>
      <vt:lpstr>일본 야구의 역사</vt:lpstr>
      <vt:lpstr>일본 야구의 역사</vt:lpstr>
      <vt:lpstr>일본 야구의 역사</vt:lpstr>
      <vt:lpstr>일본 야구의 역사</vt:lpstr>
      <vt:lpstr>일본 야구의 역사</vt:lpstr>
      <vt:lpstr>現 시대 프로 야구와 관련된 사건들</vt:lpstr>
      <vt:lpstr>現 시대 프로 야구와 관련된 사건들 </vt:lpstr>
      <vt:lpstr>現 시대 프로 야구와 관련된 사건들 </vt:lpstr>
      <vt:lpstr>現 시대 프로 야구와 관련된 사건들 </vt:lpstr>
      <vt:lpstr>現 시대 프로 야구와 관련된 사건들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김경수</dc:creator>
  <cp:lastModifiedBy>김경수</cp:lastModifiedBy>
  <cp:revision>42</cp:revision>
  <dcterms:created xsi:type="dcterms:W3CDTF">2024-05-31T07:10:18Z</dcterms:created>
  <dcterms:modified xsi:type="dcterms:W3CDTF">2024-05-31T10:38:23Z</dcterms:modified>
</cp:coreProperties>
</file>