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9" r:id="rId1"/>
  </p:sldMasterIdLst>
  <p:sldIdLst>
    <p:sldId id="258" r:id="rId2"/>
    <p:sldId id="272" r:id="rId3"/>
    <p:sldId id="277" r:id="rId4"/>
    <p:sldId id="279" r:id="rId5"/>
    <p:sldId id="280" r:id="rId6"/>
    <p:sldId id="281" r:id="rId7"/>
    <p:sldId id="282" r:id="rId8"/>
    <p:sldId id="283" r:id="rId9"/>
    <p:sldId id="27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77" autoAdjust="0"/>
    <p:restoredTop sz="94151" autoAdjust="0"/>
  </p:normalViewPr>
  <p:slideViewPr>
    <p:cSldViewPr>
      <p:cViewPr varScale="1">
        <p:scale>
          <a:sx n="100" d="100"/>
          <a:sy n="100" d="100"/>
        </p:scale>
        <p:origin x="90" y="7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jpe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jpe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https://images.unsplash.com/photo-1493976040374-85c8e12f0c0e?ixlib=rb-0.3.5&amp;ixid=eyJhcHBfaWQiOjEyMDd9&amp;s=ebd34ddde3f2b4ea6dcdc9b7d329b774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 b="1567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3325" y="6495147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71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35360" y="260648"/>
            <a:ext cx="11521280" cy="633670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53324" y="6611779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594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ranch, cherry blossom, environm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5678" r="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3923944" cy="255600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2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1280" y="3717032"/>
            <a:ext cx="6480720" cy="31320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 l="-1" r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95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44370" y="6495147"/>
            <a:ext cx="2435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9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841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Grayscale Photo of Sumo Wrestling Surrounded With Peop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3" r="14852"/>
          <a:stretch>
            <a:fillRect/>
          </a:stretch>
        </p:blipFill>
        <p:spPr bwMode="auto">
          <a:xfrm>
            <a:off x="7536160" y="0"/>
            <a:ext cx="4655840" cy="6858000"/>
          </a:xfrm>
          <a:custGeom>
            <a:avLst/>
            <a:gdLst>
              <a:gd name="connsiteX0" fmla="*/ 0 w 4655840"/>
              <a:gd name="connsiteY0" fmla="*/ 0 h 6858000"/>
              <a:gd name="connsiteX1" fmla="*/ 4655840 w 4655840"/>
              <a:gd name="connsiteY1" fmla="*/ 0 h 6858000"/>
              <a:gd name="connsiteX2" fmla="*/ 4655840 w 4655840"/>
              <a:gd name="connsiteY2" fmla="*/ 6858000 h 6858000"/>
              <a:gd name="connsiteX3" fmla="*/ 0 w 4655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5840" h="6858000">
                <a:moveTo>
                  <a:pt x="0" y="0"/>
                </a:moveTo>
                <a:lnTo>
                  <a:pt x="4655840" y="0"/>
                </a:lnTo>
                <a:lnTo>
                  <a:pt x="46558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408368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73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man carrying umbrellas in elegant purple and pink Japanese geisha rob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1"/>
          <a:stretch/>
        </p:blipFill>
        <p:spPr bwMode="auto">
          <a:xfrm>
            <a:off x="0" y="0"/>
            <a:ext cx="2855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chemeClr val="accent4">
                  <a:lumMod val="7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9335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525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08" y="1217616"/>
            <a:ext cx="3683132" cy="56677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477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488511142310-87b864cffdd6?ixlib=rb-0.3.5&amp;ixid=eyJhcHBfaWQiOjEyMDd9&amp;s=c16aadf4b7779be68812e7baee278716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 descr="https://images.unsplash.com/photo-1513883984234-090bca395671?ixlib=rb-0.3.5&amp;ixid=eyJhcHBfaWQiOjEyMDd9&amp;s=d75249963a37bd0d99b37f6d95861ce8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4724"/>
          <a:stretch>
            <a:fillRect/>
          </a:stretch>
        </p:blipFill>
        <p:spPr bwMode="auto">
          <a:xfrm>
            <a:off x="4038000" y="0"/>
            <a:ext cx="4116000" cy="6858000"/>
          </a:xfrm>
          <a:custGeom>
            <a:avLst/>
            <a:gdLst>
              <a:gd name="connsiteX0" fmla="*/ 0 w 4116000"/>
              <a:gd name="connsiteY0" fmla="*/ 0 h 6858000"/>
              <a:gd name="connsiteX1" fmla="*/ 4116000 w 4116000"/>
              <a:gd name="connsiteY1" fmla="*/ 0 h 6858000"/>
              <a:gd name="connsiteX2" fmla="*/ 4116000 w 4116000"/>
              <a:gd name="connsiteY2" fmla="*/ 6858000 h 6858000"/>
              <a:gd name="connsiteX3" fmla="*/ 0 w 411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000" h="6858000">
                <a:moveTo>
                  <a:pt x="0" y="0"/>
                </a:moveTo>
                <a:lnTo>
                  <a:pt x="4116000" y="0"/>
                </a:lnTo>
                <a:lnTo>
                  <a:pt x="4116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 descr="https://images.unsplash.com/photo-1443170412500-d04323a4eb57?ixlib=rb-0.3.5&amp;ixid=eyJhcHBfaWQiOjEyMDd9&amp;s=fe85e0e4ce34bcf213aececc2df46be7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>
            <a:fillRect/>
          </a:stretch>
        </p:blipFill>
        <p:spPr bwMode="auto">
          <a:xfrm>
            <a:off x="8154000" y="0"/>
            <a:ext cx="4038000" cy="6858000"/>
          </a:xfrm>
          <a:custGeom>
            <a:avLst/>
            <a:gdLst>
              <a:gd name="connsiteX0" fmla="*/ 0 w 4026000"/>
              <a:gd name="connsiteY0" fmla="*/ 0 h 6858000"/>
              <a:gd name="connsiteX1" fmla="*/ 4026000 w 4026000"/>
              <a:gd name="connsiteY1" fmla="*/ 0 h 6858000"/>
              <a:gd name="connsiteX2" fmla="*/ 4026000 w 4026000"/>
              <a:gd name="connsiteY2" fmla="*/ 6858000 h 6858000"/>
              <a:gd name="connsiteX3" fmla="*/ 0 w 402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6000" h="6858000">
                <a:moveTo>
                  <a:pt x="0" y="0"/>
                </a:moveTo>
                <a:lnTo>
                  <a:pt x="4026000" y="0"/>
                </a:lnTo>
                <a:lnTo>
                  <a:pt x="4026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422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https://images.unsplash.com/photo-1499125562588-29fb8a56b5d5?ixlib=rb-0.3.5&amp;ixid=eyJhcHBfaWQiOjEyMDd9&amp;s=be54d2b29df678372688979bc43f3529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49" r="5" b="49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217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https://images.unsplash.com/photo-1516684542079-927175cedbb0?ixlib=rb-0.3.5&amp;ixid=eyJhcHBfaWQiOjEyMDd9&amp;s=45104e535faacb9b6da0bd6eae539d3c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7838" r="5" b="783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5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9335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510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ranch, cherry blossom, environm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5678" r="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3923944" cy="255600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2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1280" y="3717032"/>
            <a:ext cx="6480720" cy="3132000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 l="-1" r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869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2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863752" y="3006358"/>
            <a:ext cx="4707255" cy="845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50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일본의 통과의례</a:t>
            </a:r>
            <a:endParaRPr lang="ko-KR" altLang="en-US" sz="50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36000" y="5013176"/>
            <a:ext cx="4320000" cy="24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0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/>
                <a:ea typeface="Noto Serif CJK JP Light"/>
              </a:rPr>
              <a:t>일본어일본학과 류태은</a:t>
            </a:r>
            <a:endParaRPr lang="ko-KR" altLang="en-US" sz="10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Light"/>
              <a:ea typeface="Noto Serif CJK JP Light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936000" y="4869160"/>
            <a:ext cx="43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 rot="0">
            <a:off x="5466000" y="656832"/>
            <a:ext cx="1260000" cy="1260000"/>
            <a:chOff x="5466000" y="656832"/>
            <a:chExt cx="1260000" cy="1260000"/>
          </a:xfrm>
        </p:grpSpPr>
        <p:sp>
          <p:nvSpPr>
            <p:cNvPr id="17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096000" y="836712"/>
                <a:ext cx="506272" cy="875699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99456" y="3017415"/>
            <a:ext cx="1728192" cy="823169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일본의</a:t>
            </a:r>
            <a:endParaRPr lang="ko-KR" altLang="en-US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통과의례란</a:t>
            </a:r>
            <a:r>
              <a:rPr lang="en-US" altLang="ko-KR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?</a:t>
            </a:r>
            <a:endParaRPr lang="en-US" altLang="ko-KR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51119" y="3017415"/>
            <a:ext cx="1689760" cy="823169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통과의례의</a:t>
            </a:r>
            <a:endParaRPr lang="ko-KR" altLang="en-US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종류</a:t>
            </a:r>
            <a:endParaRPr lang="ko-KR" altLang="en-US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408368" y="3017415"/>
            <a:ext cx="2083378" cy="823169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장수를 </a:t>
            </a:r>
            <a:endParaRPr lang="ko-KR" altLang="en-US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  <a:p>
            <a:pPr algn="ctr">
              <a:defRPr/>
            </a:pPr>
            <a:r>
              <a:rPr lang="ko-KR" altLang="en-US" sz="2400">
                <a:ln w="9525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/>
                <a:ea typeface="Noto Serif CJK JP SemiBold"/>
              </a:rPr>
              <a:t>축하하는 행사</a:t>
            </a:r>
            <a:endParaRPr lang="ko-KR" altLang="en-US" sz="2400">
              <a:ln w="9525"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/>
              <a:ea typeface="Noto Serif CJK JP SemiBold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5386581" y="935032"/>
            <a:ext cx="1418838" cy="693767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4000" b="1">
                <a:solidFill>
                  <a:schemeClr val="lt1"/>
                </a:solidFill>
              </a:rPr>
              <a:t>목 차</a:t>
            </a:r>
            <a:endParaRPr lang="ko-KR" altLang="en-US"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4020549" y="648796"/>
            <a:ext cx="4150901" cy="61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일본의 통과의례란</a:t>
            </a:r>
            <a:r>
              <a:rPr lang="en-US" altLang="ko-KR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?</a:t>
            </a:r>
            <a:endParaRPr lang="en-US" altLang="ko-KR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911424" y="1709584"/>
            <a:ext cx="5839530" cy="63929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!</a:t>
            </a:r>
            <a:r>
              <a:rPr lang="ko-KR" altLang="en-US"/>
              <a:t> 일본인이라면 누구나 자라나면서 거치는 통과의례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ko-KR" altLang="en-US" sz="1500"/>
              <a:t> </a:t>
            </a:r>
            <a:r>
              <a:rPr lang="en-US" altLang="ko-KR" sz="1500"/>
              <a:t>-</a:t>
            </a:r>
            <a:r>
              <a:rPr lang="ko-KR" altLang="en-US" sz="1500"/>
              <a:t>대부분 어린아이의 무사안녕</a:t>
            </a:r>
            <a:r>
              <a:rPr lang="en-US" altLang="ko-KR" sz="1500"/>
              <a:t>,</a:t>
            </a:r>
            <a:r>
              <a:rPr lang="ko-KR" altLang="en-US" sz="1500"/>
              <a:t> 가정의 평안</a:t>
            </a:r>
            <a:r>
              <a:rPr lang="en-US" altLang="ko-KR" sz="1500"/>
              <a:t>,</a:t>
            </a:r>
            <a:r>
              <a:rPr lang="ko-KR" altLang="en-US" sz="1500"/>
              <a:t> 장수 기원에서 유래</a:t>
            </a:r>
            <a:endParaRPr lang="ko-KR" altLang="en-US" sz="1500"/>
          </a:p>
        </p:txBody>
      </p:sp>
      <p:pic>
        <p:nvPicPr>
          <p:cNvPr id="17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14300" y="2905496"/>
            <a:ext cx="4565676" cy="3043784"/>
          </a:xfrm>
          <a:prstGeom prst="roundRect">
            <a:avLst>
              <a:gd name="adj" fmla="val 16667"/>
            </a:avLst>
          </a:prstGeom>
        </p:spPr>
      </p:pic>
      <p:pic>
        <p:nvPicPr>
          <p:cNvPr id="17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76120" y="3284984"/>
            <a:ext cx="3556972" cy="2664296"/>
          </a:xfrm>
          <a:prstGeom prst="roundRect">
            <a:avLst>
              <a:gd name="adj" fmla="val 16667"/>
            </a:avLst>
          </a:prstGeom>
        </p:spPr>
      </p:pic>
      <p:grpSp>
        <p:nvGrpSpPr>
          <p:cNvPr id="175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76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77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78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79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0" name="직선 연결선 24"/>
          <p:cNvCxnSpPr/>
          <p:nvPr/>
        </p:nvCxnSpPr>
        <p:spPr>
          <a:xfrm>
            <a:off x="3936000" y="1340768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4020549" y="648796"/>
            <a:ext cx="4150901" cy="61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통과의례의 종류</a:t>
            </a:r>
            <a:endParaRPr lang="ko-KR" altLang="en-US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839416" y="2836944"/>
            <a:ext cx="4971218" cy="118411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!</a:t>
            </a:r>
            <a:r>
              <a:rPr lang="ko-KR" altLang="en-US"/>
              <a:t> 오비이와이</a:t>
            </a:r>
            <a:r>
              <a:rPr lang="en-US" altLang="ko-KR"/>
              <a:t>(帯祝い)</a:t>
            </a:r>
            <a:endParaRPr lang="en-US" altLang="ko-KR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오비</a:t>
            </a:r>
            <a:r>
              <a:rPr lang="en-US" altLang="ko-KR"/>
              <a:t>(帯)=</a:t>
            </a:r>
            <a:r>
              <a:rPr lang="ko-KR" altLang="en-US"/>
              <a:t>띠 이와이</a:t>
            </a:r>
            <a:r>
              <a:rPr lang="en-US" altLang="ko-KR"/>
              <a:t>(祝い)=</a:t>
            </a:r>
            <a:r>
              <a:rPr lang="ko-KR" altLang="en-US"/>
              <a:t>축하 라는 뜻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임신 </a:t>
            </a:r>
            <a:r>
              <a:rPr lang="en-US" altLang="ko-KR"/>
              <a:t>5</a:t>
            </a:r>
            <a:r>
              <a:rPr lang="ko-KR" altLang="en-US"/>
              <a:t>개월 경에 태아의 무사함과 임신부의 </a:t>
            </a:r>
            <a:endParaRPr lang="ko-KR" altLang="en-US"/>
          </a:p>
          <a:p>
            <a:pPr>
              <a:defRPr/>
            </a:pPr>
            <a:r>
              <a:rPr lang="ko-KR" altLang="en-US"/>
              <a:t>   안전을 빌며 임신부의 배에 띠를 묶는 의식</a:t>
            </a:r>
            <a:endParaRPr lang="ko-KR" altLang="en-US"/>
          </a:p>
        </p:txBody>
      </p:sp>
      <p:pic>
        <p:nvPicPr>
          <p:cNvPr id="17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2204864"/>
            <a:ext cx="4716524" cy="3144349"/>
          </a:xfrm>
          <a:prstGeom prst="roundRect">
            <a:avLst>
              <a:gd name="adj" fmla="val 16667"/>
            </a:avLst>
          </a:prstGeom>
        </p:spPr>
      </p:pic>
      <p:grpSp>
        <p:nvGrpSpPr>
          <p:cNvPr id="176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77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78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79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80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2" name="직선 연결선 24"/>
          <p:cNvCxnSpPr/>
          <p:nvPr/>
        </p:nvCxnSpPr>
        <p:spPr>
          <a:xfrm>
            <a:off x="3936000" y="1340768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4020549" y="648796"/>
            <a:ext cx="4150901" cy="61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통과의례의 종류</a:t>
            </a:r>
            <a:endParaRPr lang="ko-KR" altLang="en-US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839415" y="2836944"/>
            <a:ext cx="4909874" cy="118070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!</a:t>
            </a:r>
            <a:r>
              <a:rPr lang="ko-KR" altLang="en-US"/>
              <a:t> 시치고산</a:t>
            </a:r>
            <a:r>
              <a:rPr lang="en-US" altLang="ko-KR"/>
              <a:t>(七五三)</a:t>
            </a:r>
            <a:endParaRPr lang="en-US" altLang="ko-KR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남자아이는 </a:t>
            </a:r>
            <a:r>
              <a:rPr lang="en-US" altLang="ko-KR"/>
              <a:t>3</a:t>
            </a:r>
            <a:r>
              <a:rPr lang="ko-KR" altLang="en-US"/>
              <a:t>세와 </a:t>
            </a:r>
            <a:r>
              <a:rPr lang="en-US" altLang="ko-KR"/>
              <a:t>5</a:t>
            </a:r>
            <a:r>
              <a:rPr lang="ko-KR" altLang="en-US"/>
              <a:t>세</a:t>
            </a:r>
            <a:r>
              <a:rPr lang="en-US" altLang="ko-KR"/>
              <a:t>,</a:t>
            </a:r>
            <a:r>
              <a:rPr lang="ko-KR" altLang="en-US"/>
              <a:t> 여자아이는 </a:t>
            </a:r>
            <a:r>
              <a:rPr lang="en-US" altLang="ko-KR"/>
              <a:t>3</a:t>
            </a:r>
            <a:r>
              <a:rPr lang="ko-KR" altLang="en-US"/>
              <a:t>세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7</a:t>
            </a:r>
            <a:r>
              <a:rPr lang="ko-KR" altLang="en-US"/>
              <a:t>세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-11</a:t>
            </a:r>
            <a:r>
              <a:rPr lang="ko-KR" altLang="en-US"/>
              <a:t>월 </a:t>
            </a:r>
            <a:r>
              <a:rPr lang="en-US" altLang="ko-KR"/>
              <a:t>15</a:t>
            </a:r>
            <a:r>
              <a:rPr lang="ko-KR" altLang="en-US"/>
              <a:t>일</a:t>
            </a:r>
            <a:endParaRPr lang="ko-KR" altLang="en-US"/>
          </a:p>
          <a:p>
            <a:pPr>
              <a:defRPr/>
            </a:pPr>
            <a:r>
              <a:rPr lang="ko-KR" altLang="en-US"/>
              <a:t>   어린아이의 건강과 성장을 기원하며 참배</a:t>
            </a:r>
            <a:endParaRPr lang="ko-KR" altLang="en-US"/>
          </a:p>
        </p:txBody>
      </p:sp>
      <p:pic>
        <p:nvPicPr>
          <p:cNvPr id="17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83392" y="2015120"/>
            <a:ext cx="5253168" cy="3502112"/>
          </a:xfrm>
          <a:prstGeom prst="roundRect">
            <a:avLst>
              <a:gd name="adj" fmla="val 16667"/>
            </a:avLst>
          </a:prstGeom>
        </p:spPr>
      </p:pic>
      <p:grpSp>
        <p:nvGrpSpPr>
          <p:cNvPr id="177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78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79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80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81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2" name="직선 연결선 24"/>
          <p:cNvCxnSpPr/>
          <p:nvPr/>
        </p:nvCxnSpPr>
        <p:spPr>
          <a:xfrm>
            <a:off x="3936000" y="1340768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4020549" y="648796"/>
            <a:ext cx="4150901" cy="61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통과의례의 종류</a:t>
            </a:r>
            <a:endParaRPr lang="ko-KR" altLang="en-US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789498" y="2708920"/>
            <a:ext cx="5738549" cy="1733151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!</a:t>
            </a:r>
            <a:r>
              <a:rPr lang="ko-KR" altLang="en-US"/>
              <a:t> 야쿠도시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일생 중 재난을 맞기 쉬운 나이</a:t>
            </a:r>
            <a:r>
              <a:rPr lang="en-US" altLang="ko-KR"/>
              <a:t>.</a:t>
            </a:r>
            <a:r>
              <a:rPr lang="ko-KR" altLang="en-US"/>
              <a:t> 운수가 사나운 나이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이때를 잘 넘기면 장수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남자는 </a:t>
            </a:r>
            <a:r>
              <a:rPr lang="en-US" altLang="ko-KR"/>
              <a:t>25,</a:t>
            </a:r>
            <a:r>
              <a:rPr lang="ko-KR" altLang="en-US"/>
              <a:t> </a:t>
            </a:r>
            <a:r>
              <a:rPr lang="en-US" altLang="ko-KR"/>
              <a:t>42,</a:t>
            </a:r>
            <a:r>
              <a:rPr lang="ko-KR" altLang="en-US"/>
              <a:t> </a:t>
            </a:r>
            <a:r>
              <a:rPr lang="en-US" altLang="ko-KR"/>
              <a:t>60</a:t>
            </a:r>
            <a:r>
              <a:rPr lang="ko-KR" altLang="en-US"/>
              <a:t>세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여자는 </a:t>
            </a:r>
            <a:r>
              <a:rPr lang="en-US" altLang="ko-KR"/>
              <a:t>19,</a:t>
            </a:r>
            <a:r>
              <a:rPr lang="ko-KR" altLang="en-US"/>
              <a:t> </a:t>
            </a:r>
            <a:r>
              <a:rPr lang="en-US" altLang="ko-KR"/>
              <a:t>33,</a:t>
            </a:r>
            <a:r>
              <a:rPr lang="ko-KR" altLang="en-US"/>
              <a:t> </a:t>
            </a:r>
            <a:r>
              <a:rPr lang="en-US" altLang="ko-KR"/>
              <a:t>49</a:t>
            </a:r>
            <a:r>
              <a:rPr lang="ko-KR" altLang="en-US"/>
              <a:t>세</a:t>
            </a:r>
            <a:endParaRPr lang="ko-KR" altLang="en-US"/>
          </a:p>
        </p:txBody>
      </p:sp>
      <p:pic>
        <p:nvPicPr>
          <p:cNvPr id="17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92144" y="2780928"/>
            <a:ext cx="2564222" cy="1920691"/>
          </a:xfrm>
          <a:prstGeom prst="roundRect">
            <a:avLst>
              <a:gd name="adj" fmla="val 16667"/>
            </a:avLst>
          </a:prstGeom>
        </p:spPr>
      </p:pic>
      <p:sp>
        <p:nvSpPr>
          <p:cNvPr id="178" name=""/>
          <p:cNvSpPr txBox="1"/>
          <p:nvPr/>
        </p:nvSpPr>
        <p:spPr>
          <a:xfrm>
            <a:off x="8752247" y="4811608"/>
            <a:ext cx="1448208" cy="417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100"/>
              <a:t>*</a:t>
            </a:r>
            <a:r>
              <a:rPr lang="ko-KR" altLang="en-US" sz="1100"/>
              <a:t>신사에서 판매하는</a:t>
            </a:r>
            <a:endParaRPr lang="ko-KR" altLang="en-US" sz="1100"/>
          </a:p>
          <a:p>
            <a:pPr>
              <a:defRPr/>
            </a:pPr>
            <a:r>
              <a:rPr lang="ko-KR" altLang="en-US" sz="1100"/>
              <a:t>액망이용 오마모리</a:t>
            </a:r>
            <a:endParaRPr lang="ko-KR" altLang="en-US" sz="1100"/>
          </a:p>
        </p:txBody>
      </p:sp>
      <p:grpSp>
        <p:nvGrpSpPr>
          <p:cNvPr id="179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80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81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82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83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4" name="직선 연결선 24"/>
          <p:cNvCxnSpPr/>
          <p:nvPr/>
        </p:nvCxnSpPr>
        <p:spPr>
          <a:xfrm>
            <a:off x="3936000" y="1340768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3870142" y="652636"/>
            <a:ext cx="4451715" cy="61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장수를 축하하는 행사</a:t>
            </a:r>
            <a:endParaRPr lang="ko-KR" altLang="en-US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434780" y="2699762"/>
            <a:ext cx="6093268" cy="173735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일본인들의 평균수명은 </a:t>
            </a:r>
            <a:r>
              <a:rPr lang="en-US" altLang="ko-KR"/>
              <a:t>83</a:t>
            </a:r>
            <a:r>
              <a:rPr lang="ko-KR" altLang="en-US"/>
              <a:t>세로 세계 최장수 국 중 하나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-</a:t>
            </a:r>
            <a:r>
              <a:rPr lang="ko-KR" altLang="en-US"/>
              <a:t>예로부터 장수를 축하하고 건강을 비는 행사</a:t>
            </a:r>
            <a:endParaRPr lang="ko-KR" altLang="en-US"/>
          </a:p>
          <a:p>
            <a:pPr>
              <a:defRPr/>
            </a:pPr>
            <a:r>
              <a:rPr lang="ko-KR" altLang="en-US"/>
              <a:t> 전해 내려오는 것으론 환갑</a:t>
            </a:r>
            <a:r>
              <a:rPr lang="en-US" altLang="ko-KR"/>
              <a:t>(61</a:t>
            </a:r>
            <a:r>
              <a:rPr lang="ko-KR" altLang="en-US"/>
              <a:t>세</a:t>
            </a:r>
            <a:r>
              <a:rPr lang="en-US" altLang="ko-KR"/>
              <a:t>),</a:t>
            </a:r>
            <a:r>
              <a:rPr lang="ko-KR" altLang="en-US"/>
              <a:t> 고희</a:t>
            </a:r>
            <a:r>
              <a:rPr lang="en-US" altLang="ko-KR"/>
              <a:t>(70</a:t>
            </a:r>
            <a:r>
              <a:rPr lang="ko-KR" altLang="en-US"/>
              <a:t>세</a:t>
            </a:r>
            <a:r>
              <a:rPr lang="en-US" altLang="ko-KR"/>
              <a:t>),</a:t>
            </a:r>
            <a:r>
              <a:rPr lang="ko-KR" altLang="en-US"/>
              <a:t> 희수</a:t>
            </a:r>
            <a:r>
              <a:rPr lang="en-US" altLang="ko-KR"/>
              <a:t>(77</a:t>
            </a:r>
            <a:r>
              <a:rPr lang="ko-KR" altLang="en-US"/>
              <a:t>세</a:t>
            </a:r>
            <a:r>
              <a:rPr lang="en-US" altLang="ko-KR"/>
              <a:t>)</a:t>
            </a:r>
            <a:endParaRPr lang="en-US" altLang="ko-KR"/>
          </a:p>
          <a:p>
            <a:pPr>
              <a:defRPr/>
            </a:pPr>
            <a:r>
              <a:rPr lang="ko-KR" altLang="en-US"/>
              <a:t> 슬수</a:t>
            </a:r>
            <a:r>
              <a:rPr lang="en-US" altLang="ko-KR"/>
              <a:t>(80</a:t>
            </a:r>
            <a:r>
              <a:rPr lang="ko-KR" altLang="en-US"/>
              <a:t>세</a:t>
            </a:r>
            <a:r>
              <a:rPr lang="en-US" altLang="ko-KR"/>
              <a:t>),</a:t>
            </a:r>
            <a:r>
              <a:rPr lang="ko-KR" altLang="en-US"/>
              <a:t> 미수</a:t>
            </a:r>
            <a:r>
              <a:rPr lang="en-US" altLang="ko-KR"/>
              <a:t>(88</a:t>
            </a:r>
            <a:r>
              <a:rPr lang="ko-KR" altLang="en-US"/>
              <a:t>세</a:t>
            </a:r>
            <a:r>
              <a:rPr lang="en-US" altLang="ko-KR"/>
              <a:t>),</a:t>
            </a:r>
            <a:r>
              <a:rPr lang="ko-KR" altLang="en-US"/>
              <a:t> 졸수</a:t>
            </a:r>
            <a:r>
              <a:rPr lang="en-US" altLang="ko-KR"/>
              <a:t>(90</a:t>
            </a:r>
            <a:r>
              <a:rPr lang="ko-KR" altLang="en-US"/>
              <a:t>세</a:t>
            </a:r>
            <a:r>
              <a:rPr lang="en-US" altLang="ko-KR"/>
              <a:t>),</a:t>
            </a:r>
            <a:r>
              <a:rPr lang="ko-KR" altLang="en-US"/>
              <a:t> 백수</a:t>
            </a:r>
            <a:r>
              <a:rPr lang="en-US" altLang="ko-KR"/>
              <a:t>(99</a:t>
            </a:r>
            <a:r>
              <a:rPr lang="ko-KR" altLang="en-US"/>
              <a:t>세</a:t>
            </a:r>
            <a:r>
              <a:rPr lang="en-US" altLang="ko-KR"/>
              <a:t>)</a:t>
            </a:r>
            <a:endParaRPr lang="en-US" altLang="ko-KR"/>
          </a:p>
          <a:p>
            <a:pPr>
              <a:defRPr/>
            </a:pPr>
            <a:endParaRPr lang="ko-KR" altLang="en-US"/>
          </a:p>
        </p:txBody>
      </p:sp>
      <p:pic>
        <p:nvPicPr>
          <p:cNvPr id="17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72064" y="2060848"/>
            <a:ext cx="5040560" cy="3360373"/>
          </a:xfrm>
          <a:prstGeom prst="roundRect">
            <a:avLst>
              <a:gd name="adj" fmla="val 16667"/>
            </a:avLst>
          </a:prstGeom>
        </p:spPr>
      </p:pic>
      <p:grpSp>
        <p:nvGrpSpPr>
          <p:cNvPr id="180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81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82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83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84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5" name="직선 연결선 24"/>
          <p:cNvCxnSpPr/>
          <p:nvPr/>
        </p:nvCxnSpPr>
        <p:spPr>
          <a:xfrm>
            <a:off x="3936000" y="1340768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3870142" y="652636"/>
            <a:ext cx="4451715" cy="9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35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장수를 축하하는 행사</a:t>
            </a:r>
            <a:endParaRPr lang="ko-KR" altLang="en-US" sz="35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  <a:p>
            <a:pPr algn="ctr">
              <a:defRPr/>
            </a:pPr>
            <a:r>
              <a:rPr lang="en-US" altLang="ko-KR" sz="20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-</a:t>
            </a:r>
            <a:r>
              <a:rPr lang="ko-KR" altLang="en-US" sz="20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축하선물</a:t>
            </a:r>
            <a:r>
              <a:rPr lang="en-US" altLang="ko-KR" sz="2000">
                <a:ln w="9525"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/>
                <a:ea typeface="Noto Serif CJK JP Medium"/>
              </a:rPr>
              <a:t>-</a:t>
            </a:r>
            <a:endParaRPr lang="en-US" altLang="ko-KR" sz="2000">
              <a:ln w="9525"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/>
              <a:ea typeface="Noto Serif CJK JP Medium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801630" y="1832430"/>
            <a:ext cx="8678746" cy="33853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 sz="2100"/>
              <a:t>!</a:t>
            </a:r>
            <a:r>
              <a:rPr lang="ko-KR" altLang="en-US" sz="2100"/>
              <a:t> 환갑</a:t>
            </a:r>
            <a:endParaRPr lang="ko-KR" altLang="en-US" sz="2100"/>
          </a:p>
          <a:p>
            <a:pPr>
              <a:defRPr/>
            </a:pPr>
            <a:r>
              <a:rPr lang="ko-KR" altLang="en-US" sz="2100"/>
              <a:t>  </a:t>
            </a:r>
            <a:r>
              <a:rPr lang="en-US" altLang="ko-KR" sz="1700"/>
              <a:t>-</a:t>
            </a:r>
            <a:r>
              <a:rPr lang="ko-KR" altLang="en-US" sz="1700"/>
              <a:t>환갑을 맞은 사람에게 빨간색으로 된 머리에 쓰는 모자와 소매가 없는 하오리를 선물</a:t>
            </a:r>
            <a:endParaRPr lang="ko-KR" altLang="en-US" sz="2100"/>
          </a:p>
          <a:p>
            <a:pPr>
              <a:defRPr/>
            </a:pPr>
            <a:r>
              <a:rPr lang="en-US" altLang="ko-KR" sz="2100"/>
              <a:t>!</a:t>
            </a:r>
            <a:r>
              <a:rPr lang="ko-KR" altLang="en-US" sz="2100"/>
              <a:t>고희</a:t>
            </a:r>
            <a:endParaRPr lang="ko-KR" altLang="en-US" sz="2100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축하 선물은 환갑과 동일하지만 색은 보라색</a:t>
            </a:r>
            <a:endParaRPr lang="ko-KR" altLang="en-US"/>
          </a:p>
          <a:p>
            <a:pPr>
              <a:defRPr/>
            </a:pPr>
            <a:r>
              <a:rPr lang="en-US" altLang="ko-KR" sz="2100"/>
              <a:t>!</a:t>
            </a:r>
            <a:r>
              <a:rPr lang="ko-KR" altLang="en-US" sz="2100"/>
              <a:t>희수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축하 선물 고희와 동일</a:t>
            </a:r>
            <a:endParaRPr lang="ko-KR" altLang="en-US"/>
          </a:p>
          <a:p>
            <a:pPr>
              <a:defRPr/>
            </a:pPr>
            <a:r>
              <a:rPr lang="en-US" altLang="ko-KR" sz="2100"/>
              <a:t>!</a:t>
            </a:r>
            <a:r>
              <a:rPr lang="ko-KR" altLang="en-US" sz="2100"/>
              <a:t>슬수</a:t>
            </a:r>
            <a:endParaRPr lang="ko-KR" altLang="en-US" sz="2100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고희</a:t>
            </a:r>
            <a:r>
              <a:rPr lang="en-US" altLang="ko-KR"/>
              <a:t>.</a:t>
            </a:r>
            <a:r>
              <a:rPr lang="ko-KR" altLang="en-US"/>
              <a:t> 희수와 같이 보라색의 것을 선물</a:t>
            </a:r>
            <a:endParaRPr lang="ko-KR" altLang="en-US"/>
          </a:p>
          <a:p>
            <a:pPr>
              <a:defRPr/>
            </a:pPr>
            <a:r>
              <a:rPr lang="en-US" altLang="ko-KR" sz="2100"/>
              <a:t>!</a:t>
            </a:r>
            <a:r>
              <a:rPr lang="ko-KR" altLang="en-US" sz="2100"/>
              <a:t>미수</a:t>
            </a:r>
            <a:endParaRPr lang="ko-KR" altLang="en-US"/>
          </a:p>
          <a:p>
            <a:pPr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환갑과 동일하며 붉은색이나 금갈색의 것을 선물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  <p:pic>
        <p:nvPicPr>
          <p:cNvPr id="18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96200" y="3140968"/>
            <a:ext cx="2736303" cy="2736303"/>
          </a:xfrm>
          <a:prstGeom prst="rect">
            <a:avLst/>
          </a:prstGeom>
        </p:spPr>
      </p:pic>
      <p:sp>
        <p:nvSpPr>
          <p:cNvPr id="181" name=""/>
          <p:cNvSpPr txBox="1"/>
          <p:nvPr/>
        </p:nvSpPr>
        <p:spPr>
          <a:xfrm>
            <a:off x="6744072" y="5861982"/>
            <a:ext cx="5050155" cy="44733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1200"/>
              <a:t>환갑을 맞이한 사람에게 보내는 빨간 잔찬코</a:t>
            </a:r>
            <a:r>
              <a:rPr lang="en-US" altLang="ko-KR" sz="1200"/>
              <a:t>(ちゃんちゃんこ)</a:t>
            </a:r>
            <a:r>
              <a:rPr lang="ko-KR" altLang="en-US" sz="1200"/>
              <a:t>의 하오리</a:t>
            </a:r>
            <a:endParaRPr lang="ko-KR" altLang="en-US" sz="1200"/>
          </a:p>
          <a:p>
            <a:pPr algn="ctr">
              <a:defRPr/>
            </a:pPr>
            <a:r>
              <a:rPr lang="ko-KR" altLang="en-US" sz="1200"/>
              <a:t>붉은 색이 액막이의 효과</a:t>
            </a:r>
            <a:endParaRPr lang="ko-KR" altLang="en-US" sz="1200"/>
          </a:p>
        </p:txBody>
      </p:sp>
      <p:grpSp>
        <p:nvGrpSpPr>
          <p:cNvPr id="182" name="그룹 15"/>
          <p:cNvGrpSpPr/>
          <p:nvPr/>
        </p:nvGrpSpPr>
        <p:grpSpPr>
          <a:xfrm rot="0">
            <a:off x="10200456" y="512815"/>
            <a:ext cx="1260000" cy="1260000"/>
            <a:chOff x="5466000" y="656832"/>
            <a:chExt cx="1260000" cy="1260000"/>
          </a:xfrm>
        </p:grpSpPr>
        <p:sp>
          <p:nvSpPr>
            <p:cNvPr id="183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dk1"/>
                </a:solidFill>
              </a:endParaRPr>
            </a:p>
          </p:txBody>
        </p:sp>
        <p:grpSp>
          <p:nvGrpSpPr>
            <p:cNvPr id="184" name="그룹 17"/>
            <p:cNvGrpSpPr/>
            <p:nvPr/>
          </p:nvGrpSpPr>
          <p:grpSpPr>
            <a:xfrm rot="0">
              <a:off x="5735960" y="793482"/>
              <a:ext cx="866312" cy="1123350"/>
              <a:chOff x="5735960" y="793482"/>
              <a:chExt cx="866312" cy="1123350"/>
            </a:xfrm>
          </p:grpSpPr>
          <p:sp>
            <p:nvSpPr>
              <p:cNvPr id="185" name="직사각형 18"/>
              <p:cNvSpPr/>
              <p:nvPr/>
            </p:nvSpPr>
            <p:spPr>
              <a:xfrm>
                <a:off x="5735960" y="793482"/>
                <a:ext cx="492443" cy="112335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通過儀礼</a:t>
                </a:r>
                <a:endParaRPr lang="ko-KR" altLang="en-US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  <p:sp>
            <p:nvSpPr>
              <p:cNvPr id="186" name="직사각형 20"/>
              <p:cNvSpPr/>
              <p:nvPr/>
            </p:nvSpPr>
            <p:spPr>
              <a:xfrm>
                <a:off x="6099279" y="836712"/>
                <a:ext cx="502993" cy="877024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>
                    <a:ln w="9525"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dk1"/>
                    </a:solidFill>
                    <a:latin typeface="Noto Serif CJK JP Light"/>
                    <a:ea typeface="Noto Serif CJK JP Light"/>
                  </a:rPr>
                  <a:t>日本の</a:t>
                </a:r>
                <a:endParaRPr lang="en-US" altLang="ko-KR" sz="2000">
                  <a:ln w="9525"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dk1"/>
                  </a:solidFill>
                  <a:latin typeface="Noto Serif CJK JP Light"/>
                  <a:ea typeface="Noto Serif CJK JP Light"/>
                </a:endParaRPr>
              </a:p>
            </p:txBody>
          </p:sp>
        </p:grpSp>
      </p:grpSp>
      <p:cxnSp>
        <p:nvCxnSpPr>
          <p:cNvPr id="187" name="직선 연결선 24"/>
          <p:cNvCxnSpPr/>
          <p:nvPr/>
        </p:nvCxnSpPr>
        <p:spPr>
          <a:xfrm>
            <a:off x="3936000" y="1556792"/>
            <a:ext cx="4320000" cy="0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6456040" y="3068960"/>
            <a:ext cx="274325" cy="36766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5" name=""/>
          <p:cNvSpPr txBox="1"/>
          <p:nvPr/>
        </p:nvSpPr>
        <p:spPr>
          <a:xfrm>
            <a:off x="4871864" y="3004378"/>
            <a:ext cx="4032448" cy="84924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5000">
                <a:solidFill>
                  <a:schemeClr val="lt1"/>
                </a:solidFill>
                <a:latin typeface="한컴 쿨재즈 M"/>
                <a:ea typeface="한컴 쿨재즈 M"/>
              </a:rPr>
              <a:t>감사합니다</a:t>
            </a:r>
            <a:r>
              <a:rPr lang="en-US" altLang="ko-KR">
                <a:solidFill>
                  <a:schemeClr val="lt1"/>
                </a:solidFill>
                <a:latin typeface="한컴 쿨재즈 M"/>
                <a:ea typeface="한컴 쿨재즈 M"/>
              </a:rPr>
              <a:t>.</a:t>
            </a:r>
            <a:endParaRPr lang="en-US" altLang="ko-KR">
              <a:solidFill>
                <a:schemeClr val="lt1"/>
              </a:solidFill>
              <a:latin typeface="한컴 쿨재즈 M"/>
              <a:ea typeface="한컴 쿨재즈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185</ep:Words>
  <ep:PresentationFormat>와이드스크린</ep:PresentationFormat>
  <ep:Paragraphs>51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2018-03-18T19:14:26.000</dcterms:created>
  <dc:creator>박종찬</dc:creator>
  <cp:lastModifiedBy>USER</cp:lastModifiedBy>
  <dcterms:modified xsi:type="dcterms:W3CDTF">2023-05-03T22:29:16.662</dcterms:modified>
  <cp:revision>66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