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3" r:id="rId4"/>
    <p:sldId id="294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58" r:id="rId16"/>
    <p:sldId id="259" r:id="rId17"/>
    <p:sldId id="269" r:id="rId18"/>
    <p:sldId id="270" r:id="rId19"/>
    <p:sldId id="271" r:id="rId20"/>
    <p:sldId id="266" r:id="rId21"/>
    <p:sldId id="273" r:id="rId22"/>
    <p:sldId id="272" r:id="rId23"/>
    <p:sldId id="267" r:id="rId24"/>
    <p:sldId id="274" r:id="rId25"/>
    <p:sldId id="275" r:id="rId26"/>
    <p:sldId id="276" r:id="rId27"/>
    <p:sldId id="256" r:id="rId28"/>
    <p:sldId id="257" r:id="rId29"/>
    <p:sldId id="277" r:id="rId30"/>
    <p:sldId id="278" r:id="rId31"/>
    <p:sldId id="260" r:id="rId32"/>
    <p:sldId id="261" r:id="rId33"/>
    <p:sldId id="262" r:id="rId34"/>
    <p:sldId id="263" r:id="rId35"/>
    <p:sldId id="264" r:id="rId36"/>
    <p:sldId id="279" r:id="rId37"/>
    <p:sldId id="280" r:id="rId38"/>
    <p:sldId id="281" r:id="rId39"/>
    <p:sldId id="268" r:id="rId40"/>
    <p:sldId id="282" r:id="rId41"/>
    <p:sldId id="295" r:id="rId42"/>
    <p:sldId id="265" r:id="rId43"/>
  </p:sldIdLst>
  <p:sldSz cx="1080135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7A0000"/>
    <a:srgbClr val="C00000"/>
    <a:srgbClr val="760000"/>
    <a:srgbClr val="F8D5CC"/>
    <a:srgbClr val="CEF2D5"/>
    <a:srgbClr val="89D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19" y="67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A2C1-85AB-47A0-B1F2-8CE16197C1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745E2E5-2C00-4165-B1AF-9300621E464E}">
      <dgm:prSet phldrT="[텍스트]" custT="1"/>
      <dgm:spPr>
        <a:solidFill>
          <a:schemeClr val="bg1">
            <a:lumMod val="95000"/>
          </a:schemeClr>
        </a:solidFill>
      </dgm:spPr>
      <dgm:t>
        <a:bodyPr/>
        <a:lstStyle/>
        <a:p>
          <a:pPr latinLnBrk="1">
            <a:lnSpc>
              <a:spcPct val="150000"/>
            </a:lnSpc>
          </a:pPr>
          <a:r>
            <a:rPr lang="ko-KR" altLang="en-US" sz="1800" b="1" dirty="0">
              <a:solidFill>
                <a:schemeClr val="bg1">
                  <a:lumMod val="50000"/>
                </a:schemeClr>
              </a:solidFill>
            </a:rPr>
            <a:t>일본의 기업 </a:t>
          </a:r>
          <a:r>
            <a:rPr lang="en-US" altLang="ko-KR" sz="1800" b="1" dirty="0">
              <a:solidFill>
                <a:schemeClr val="bg1">
                  <a:lumMod val="50000"/>
                </a:schemeClr>
              </a:solidFill>
            </a:rPr>
            <a:t>- </a:t>
          </a:r>
          <a:r>
            <a:rPr lang="ko-KR" altLang="en-US" sz="1800" b="1" dirty="0">
              <a:solidFill>
                <a:schemeClr val="bg1">
                  <a:lumMod val="50000"/>
                </a:schemeClr>
              </a:solidFill>
            </a:rPr>
            <a:t>문구</a:t>
          </a:r>
        </a:p>
      </dgm:t>
    </dgm:pt>
    <dgm:pt modelId="{D7952C94-686D-44B5-825A-2803608267A1}" type="parTrans" cxnId="{0BFDAA63-8134-4A7D-95F3-9F1B93A744D1}">
      <dgm:prSet/>
      <dgm:spPr/>
      <dgm:t>
        <a:bodyPr/>
        <a:lstStyle/>
        <a:p>
          <a:pPr latinLnBrk="1"/>
          <a:endParaRPr lang="ko-KR" altLang="en-US"/>
        </a:p>
      </dgm:t>
    </dgm:pt>
    <dgm:pt modelId="{682C38D0-8A08-4785-85A4-0ADBCBE0F11E}" type="sibTrans" cxnId="{0BFDAA63-8134-4A7D-95F3-9F1B93A744D1}">
      <dgm:prSet/>
      <dgm:spPr>
        <a:solidFill>
          <a:srgbClr val="8A0000"/>
        </a:solidFill>
      </dgm:spPr>
      <dgm:t>
        <a:bodyPr/>
        <a:lstStyle/>
        <a:p>
          <a:pPr latinLnBrk="1"/>
          <a:endParaRPr lang="ko-KR" altLang="en-US"/>
        </a:p>
      </dgm:t>
    </dgm:pt>
    <dgm:pt modelId="{CBC44384-BDB8-47A0-9EB9-7CE790FCF0BC}">
      <dgm:prSet phldrT="[텍스트]" custT="1"/>
      <dgm:spPr>
        <a:solidFill>
          <a:schemeClr val="bg1">
            <a:lumMod val="95000"/>
          </a:schemeClr>
        </a:solidFill>
      </dgm:spPr>
      <dgm:t>
        <a:bodyPr/>
        <a:lstStyle/>
        <a:p>
          <a:pPr latinLnBrk="1">
            <a:lnSpc>
              <a:spcPct val="150000"/>
            </a:lnSpc>
          </a:pPr>
          <a:r>
            <a:rPr lang="ko-KR" altLang="en-US" sz="1800" b="1" dirty="0">
              <a:solidFill>
                <a:schemeClr val="bg1">
                  <a:lumMod val="50000"/>
                </a:schemeClr>
              </a:solidFill>
            </a:rPr>
            <a:t>일본의 기업 </a:t>
          </a:r>
          <a:r>
            <a:rPr lang="en-US" altLang="ko-KR" sz="1800" b="1" dirty="0">
              <a:solidFill>
                <a:schemeClr val="bg1">
                  <a:lumMod val="50000"/>
                </a:schemeClr>
              </a:solidFill>
            </a:rPr>
            <a:t>- </a:t>
          </a:r>
          <a:r>
            <a:rPr lang="ko-KR" altLang="en-US" sz="1800" b="1" dirty="0">
              <a:solidFill>
                <a:schemeClr val="bg1">
                  <a:lumMod val="50000"/>
                </a:schemeClr>
              </a:solidFill>
            </a:rPr>
            <a:t>게임</a:t>
          </a:r>
        </a:p>
      </dgm:t>
    </dgm:pt>
    <dgm:pt modelId="{6CA939F6-09EA-4DDE-A9C7-3784C8FAD5C9}" type="parTrans" cxnId="{7416BC2F-E754-434B-94AB-0A9A83B7958A}">
      <dgm:prSet/>
      <dgm:spPr/>
      <dgm:t>
        <a:bodyPr/>
        <a:lstStyle/>
        <a:p>
          <a:pPr latinLnBrk="1"/>
          <a:endParaRPr lang="ko-KR" altLang="en-US"/>
        </a:p>
      </dgm:t>
    </dgm:pt>
    <dgm:pt modelId="{7FD81D64-7D58-4F1F-BFF6-AE7EA8CB5109}" type="sibTrans" cxnId="{7416BC2F-E754-434B-94AB-0A9A83B7958A}">
      <dgm:prSet/>
      <dgm:spPr>
        <a:solidFill>
          <a:srgbClr val="8A0000"/>
        </a:solidFill>
      </dgm:spPr>
      <dgm:t>
        <a:bodyPr/>
        <a:lstStyle/>
        <a:p>
          <a:pPr latinLnBrk="1"/>
          <a:endParaRPr lang="ko-KR" altLang="en-US"/>
        </a:p>
      </dgm:t>
    </dgm:pt>
    <dgm:pt modelId="{FF3F53E4-7853-4C87-9B74-49AFD6508DB7}">
      <dgm:prSet phldrT="[텍스트]" custT="1"/>
      <dgm:spPr>
        <a:solidFill>
          <a:schemeClr val="bg1">
            <a:lumMod val="95000"/>
          </a:schemeClr>
        </a:solidFill>
      </dgm:spPr>
      <dgm:t>
        <a:bodyPr/>
        <a:lstStyle/>
        <a:p>
          <a:pPr latinLnBrk="1">
            <a:lnSpc>
              <a:spcPct val="150000"/>
            </a:lnSpc>
          </a:pPr>
          <a:r>
            <a:rPr lang="ko-KR" altLang="en-US" sz="1800" b="1" dirty="0">
              <a:solidFill>
                <a:schemeClr val="bg1">
                  <a:lumMod val="50000"/>
                </a:schemeClr>
              </a:solidFill>
            </a:rPr>
            <a:t>일본의 기업</a:t>
          </a:r>
          <a:r>
            <a:rPr lang="en-US" altLang="ko-KR" sz="1800" b="1" dirty="0">
              <a:solidFill>
                <a:schemeClr val="bg1">
                  <a:lumMod val="50000"/>
                </a:schemeClr>
              </a:solidFill>
            </a:rPr>
            <a:t>- </a:t>
          </a:r>
          <a:r>
            <a:rPr lang="ko-KR" altLang="en-US" sz="1800" b="1" dirty="0">
              <a:solidFill>
                <a:schemeClr val="bg1">
                  <a:lumMod val="50000"/>
                </a:schemeClr>
              </a:solidFill>
            </a:rPr>
            <a:t>카메라</a:t>
          </a:r>
        </a:p>
      </dgm:t>
    </dgm:pt>
    <dgm:pt modelId="{ECFF2702-AC7A-4166-9C25-FEAD9A128DDE}" type="parTrans" cxnId="{A1BD4E44-B4B1-4DDA-9BC2-CDA50508EBE4}">
      <dgm:prSet/>
      <dgm:spPr/>
      <dgm:t>
        <a:bodyPr/>
        <a:lstStyle/>
        <a:p>
          <a:pPr latinLnBrk="1"/>
          <a:endParaRPr lang="ko-KR" altLang="en-US"/>
        </a:p>
      </dgm:t>
    </dgm:pt>
    <dgm:pt modelId="{1C251815-19B1-4755-BA09-172FB88B3E44}" type="sibTrans" cxnId="{A1BD4E44-B4B1-4DDA-9BC2-CDA50508EBE4}">
      <dgm:prSet/>
      <dgm:spPr/>
      <dgm:t>
        <a:bodyPr/>
        <a:lstStyle/>
        <a:p>
          <a:pPr latinLnBrk="1"/>
          <a:endParaRPr lang="ko-KR" altLang="en-US"/>
        </a:p>
      </dgm:t>
    </dgm:pt>
    <dgm:pt modelId="{59A3C2ED-CC9F-4AC0-A8B1-3CE759DE5C52}" type="pres">
      <dgm:prSet presAssocID="{2092A2C1-85AB-47A0-B1F2-8CE16197C1CE}" presName="Name0" presStyleCnt="0">
        <dgm:presLayoutVars>
          <dgm:dir/>
          <dgm:resizeHandles val="exact"/>
        </dgm:presLayoutVars>
      </dgm:prSet>
      <dgm:spPr/>
    </dgm:pt>
    <dgm:pt modelId="{827DF9B4-890B-408B-9CD8-7A777DDBA317}" type="pres">
      <dgm:prSet presAssocID="{D745E2E5-2C00-4165-B1AF-9300621E464E}" presName="node" presStyleLbl="node1" presStyleIdx="0" presStyleCnt="3" custScaleX="155127" custScaleY="206048">
        <dgm:presLayoutVars>
          <dgm:bulletEnabled val="1"/>
        </dgm:presLayoutVars>
      </dgm:prSet>
      <dgm:spPr/>
    </dgm:pt>
    <dgm:pt modelId="{E4D32F0B-7503-49FC-B8F3-3807BFFC2C9F}" type="pres">
      <dgm:prSet presAssocID="{682C38D0-8A08-4785-85A4-0ADBCBE0F11E}" presName="sibTrans" presStyleLbl="sibTrans2D1" presStyleIdx="0" presStyleCnt="2"/>
      <dgm:spPr/>
    </dgm:pt>
    <dgm:pt modelId="{091FE7D8-D9D4-4E27-B356-9C0DD718F422}" type="pres">
      <dgm:prSet presAssocID="{682C38D0-8A08-4785-85A4-0ADBCBE0F11E}" presName="connectorText" presStyleLbl="sibTrans2D1" presStyleIdx="0" presStyleCnt="2"/>
      <dgm:spPr/>
    </dgm:pt>
    <dgm:pt modelId="{0EE41DAC-E94D-492A-B360-CCA805BB4962}" type="pres">
      <dgm:prSet presAssocID="{CBC44384-BDB8-47A0-9EB9-7CE790FCF0BC}" presName="node" presStyleLbl="node1" presStyleIdx="1" presStyleCnt="3" custScaleX="155127" custScaleY="206048">
        <dgm:presLayoutVars>
          <dgm:bulletEnabled val="1"/>
        </dgm:presLayoutVars>
      </dgm:prSet>
      <dgm:spPr/>
    </dgm:pt>
    <dgm:pt modelId="{F90EE155-A6F9-4462-98C8-EC639BE49D7F}" type="pres">
      <dgm:prSet presAssocID="{7FD81D64-7D58-4F1F-BFF6-AE7EA8CB5109}" presName="sibTrans" presStyleLbl="sibTrans2D1" presStyleIdx="1" presStyleCnt="2"/>
      <dgm:spPr/>
    </dgm:pt>
    <dgm:pt modelId="{A977EFB1-4D73-4833-B72C-B97FE2C0E1F3}" type="pres">
      <dgm:prSet presAssocID="{7FD81D64-7D58-4F1F-BFF6-AE7EA8CB5109}" presName="connectorText" presStyleLbl="sibTrans2D1" presStyleIdx="1" presStyleCnt="2"/>
      <dgm:spPr/>
    </dgm:pt>
    <dgm:pt modelId="{FAC1C127-AE3D-4CC7-B709-9F439E942E64}" type="pres">
      <dgm:prSet presAssocID="{FF3F53E4-7853-4C87-9B74-49AFD6508DB7}" presName="node" presStyleLbl="node1" presStyleIdx="2" presStyleCnt="3" custScaleX="155127" custScaleY="206048">
        <dgm:presLayoutVars>
          <dgm:bulletEnabled val="1"/>
        </dgm:presLayoutVars>
      </dgm:prSet>
      <dgm:spPr/>
    </dgm:pt>
  </dgm:ptLst>
  <dgm:cxnLst>
    <dgm:cxn modelId="{E478092B-A97A-436C-B4CC-446A083FB76F}" type="presOf" srcId="{CBC44384-BDB8-47A0-9EB9-7CE790FCF0BC}" destId="{0EE41DAC-E94D-492A-B360-CCA805BB4962}" srcOrd="0" destOrd="0" presId="urn:microsoft.com/office/officeart/2005/8/layout/process1"/>
    <dgm:cxn modelId="{7416BC2F-E754-434B-94AB-0A9A83B7958A}" srcId="{2092A2C1-85AB-47A0-B1F2-8CE16197C1CE}" destId="{CBC44384-BDB8-47A0-9EB9-7CE790FCF0BC}" srcOrd="1" destOrd="0" parTransId="{6CA939F6-09EA-4DDE-A9C7-3784C8FAD5C9}" sibTransId="{7FD81D64-7D58-4F1F-BFF6-AE7EA8CB5109}"/>
    <dgm:cxn modelId="{07612D40-2F7D-486E-940A-3850EB569FC9}" type="presOf" srcId="{FF3F53E4-7853-4C87-9B74-49AFD6508DB7}" destId="{FAC1C127-AE3D-4CC7-B709-9F439E942E64}" srcOrd="0" destOrd="0" presId="urn:microsoft.com/office/officeart/2005/8/layout/process1"/>
    <dgm:cxn modelId="{0BFDAA63-8134-4A7D-95F3-9F1B93A744D1}" srcId="{2092A2C1-85AB-47A0-B1F2-8CE16197C1CE}" destId="{D745E2E5-2C00-4165-B1AF-9300621E464E}" srcOrd="0" destOrd="0" parTransId="{D7952C94-686D-44B5-825A-2803608267A1}" sibTransId="{682C38D0-8A08-4785-85A4-0ADBCBE0F11E}"/>
    <dgm:cxn modelId="{F5B62964-4B68-4239-89E4-1F7E7B6A7B17}" type="presOf" srcId="{682C38D0-8A08-4785-85A4-0ADBCBE0F11E}" destId="{E4D32F0B-7503-49FC-B8F3-3807BFFC2C9F}" srcOrd="0" destOrd="0" presId="urn:microsoft.com/office/officeart/2005/8/layout/process1"/>
    <dgm:cxn modelId="{A1BD4E44-B4B1-4DDA-9BC2-CDA50508EBE4}" srcId="{2092A2C1-85AB-47A0-B1F2-8CE16197C1CE}" destId="{FF3F53E4-7853-4C87-9B74-49AFD6508DB7}" srcOrd="2" destOrd="0" parTransId="{ECFF2702-AC7A-4166-9C25-FEAD9A128DDE}" sibTransId="{1C251815-19B1-4755-BA09-172FB88B3E44}"/>
    <dgm:cxn modelId="{4730E247-5486-4770-9DDC-50FF16515EAF}" type="presOf" srcId="{D745E2E5-2C00-4165-B1AF-9300621E464E}" destId="{827DF9B4-890B-408B-9CD8-7A777DDBA317}" srcOrd="0" destOrd="0" presId="urn:microsoft.com/office/officeart/2005/8/layout/process1"/>
    <dgm:cxn modelId="{DFF13C48-CE6A-4926-A959-77872D118F15}" type="presOf" srcId="{2092A2C1-85AB-47A0-B1F2-8CE16197C1CE}" destId="{59A3C2ED-CC9F-4AC0-A8B1-3CE759DE5C52}" srcOrd="0" destOrd="0" presId="urn:microsoft.com/office/officeart/2005/8/layout/process1"/>
    <dgm:cxn modelId="{7B208349-6DCE-4823-8ABF-66E038125C46}" type="presOf" srcId="{682C38D0-8A08-4785-85A4-0ADBCBE0F11E}" destId="{091FE7D8-D9D4-4E27-B356-9C0DD718F422}" srcOrd="1" destOrd="0" presId="urn:microsoft.com/office/officeart/2005/8/layout/process1"/>
    <dgm:cxn modelId="{BC900981-19EC-43EA-8859-94BE4560D553}" type="presOf" srcId="{7FD81D64-7D58-4F1F-BFF6-AE7EA8CB5109}" destId="{F90EE155-A6F9-4462-98C8-EC639BE49D7F}" srcOrd="0" destOrd="0" presId="urn:microsoft.com/office/officeart/2005/8/layout/process1"/>
    <dgm:cxn modelId="{EE2E09F9-603E-475D-AA17-6F9EF84D1A6A}" type="presOf" srcId="{7FD81D64-7D58-4F1F-BFF6-AE7EA8CB5109}" destId="{A977EFB1-4D73-4833-B72C-B97FE2C0E1F3}" srcOrd="1" destOrd="0" presId="urn:microsoft.com/office/officeart/2005/8/layout/process1"/>
    <dgm:cxn modelId="{6624CA57-FEF8-4819-9763-2543178855C0}" type="presParOf" srcId="{59A3C2ED-CC9F-4AC0-A8B1-3CE759DE5C52}" destId="{827DF9B4-890B-408B-9CD8-7A777DDBA317}" srcOrd="0" destOrd="0" presId="urn:microsoft.com/office/officeart/2005/8/layout/process1"/>
    <dgm:cxn modelId="{4A3E4A48-08B7-4A4C-854F-E875509422C1}" type="presParOf" srcId="{59A3C2ED-CC9F-4AC0-A8B1-3CE759DE5C52}" destId="{E4D32F0B-7503-49FC-B8F3-3807BFFC2C9F}" srcOrd="1" destOrd="0" presId="urn:microsoft.com/office/officeart/2005/8/layout/process1"/>
    <dgm:cxn modelId="{9F9D0D69-FF1A-46A0-8EE7-8806B1785FE9}" type="presParOf" srcId="{E4D32F0B-7503-49FC-B8F3-3807BFFC2C9F}" destId="{091FE7D8-D9D4-4E27-B356-9C0DD718F422}" srcOrd="0" destOrd="0" presId="urn:microsoft.com/office/officeart/2005/8/layout/process1"/>
    <dgm:cxn modelId="{32CE5096-F472-4AA9-B559-AEBF13377C76}" type="presParOf" srcId="{59A3C2ED-CC9F-4AC0-A8B1-3CE759DE5C52}" destId="{0EE41DAC-E94D-492A-B360-CCA805BB4962}" srcOrd="2" destOrd="0" presId="urn:microsoft.com/office/officeart/2005/8/layout/process1"/>
    <dgm:cxn modelId="{F476179E-E721-4D92-97C8-F16858CBDF45}" type="presParOf" srcId="{59A3C2ED-CC9F-4AC0-A8B1-3CE759DE5C52}" destId="{F90EE155-A6F9-4462-98C8-EC639BE49D7F}" srcOrd="3" destOrd="0" presId="urn:microsoft.com/office/officeart/2005/8/layout/process1"/>
    <dgm:cxn modelId="{0F33B3BB-5400-4852-88D3-5636EF015676}" type="presParOf" srcId="{F90EE155-A6F9-4462-98C8-EC639BE49D7F}" destId="{A977EFB1-4D73-4833-B72C-B97FE2C0E1F3}" srcOrd="0" destOrd="0" presId="urn:microsoft.com/office/officeart/2005/8/layout/process1"/>
    <dgm:cxn modelId="{0C986578-AB66-408A-ABD3-B24B19D08F53}" type="presParOf" srcId="{59A3C2ED-CC9F-4AC0-A8B1-3CE759DE5C52}" destId="{FAC1C127-AE3D-4CC7-B709-9F439E942E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DF9B4-890B-408B-9CD8-7A777DDBA317}">
      <dsp:nvSpPr>
        <dsp:cNvPr id="0" name=""/>
        <dsp:cNvSpPr/>
      </dsp:nvSpPr>
      <dsp:spPr>
        <a:xfrm>
          <a:off x="222" y="1306708"/>
          <a:ext cx="2744434" cy="218718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schemeClr val="bg1">
                  <a:lumMod val="50000"/>
                </a:schemeClr>
              </a:solidFill>
            </a:rPr>
            <a:t>일본의 기업 </a:t>
          </a:r>
          <a:r>
            <a:rPr lang="en-US" altLang="ko-KR" sz="1800" b="1" kern="1200" dirty="0">
              <a:solidFill>
                <a:schemeClr val="bg1">
                  <a:lumMod val="50000"/>
                </a:schemeClr>
              </a:solidFill>
            </a:rPr>
            <a:t>- </a:t>
          </a:r>
          <a:r>
            <a:rPr lang="ko-KR" altLang="en-US" sz="1800" b="1" kern="1200" dirty="0">
              <a:solidFill>
                <a:schemeClr val="bg1">
                  <a:lumMod val="50000"/>
                </a:schemeClr>
              </a:solidFill>
            </a:rPr>
            <a:t>문구</a:t>
          </a:r>
        </a:p>
      </dsp:txBody>
      <dsp:txXfrm>
        <a:off x="64282" y="1370768"/>
        <a:ext cx="2616314" cy="2059063"/>
      </dsp:txXfrm>
    </dsp:sp>
    <dsp:sp modelId="{E4D32F0B-7503-49FC-B8F3-3807BFFC2C9F}">
      <dsp:nvSpPr>
        <dsp:cNvPr id="0" name=""/>
        <dsp:cNvSpPr/>
      </dsp:nvSpPr>
      <dsp:spPr>
        <a:xfrm>
          <a:off x="2921572" y="2180924"/>
          <a:ext cx="375060" cy="438750"/>
        </a:xfrm>
        <a:prstGeom prst="rightArrow">
          <a:avLst>
            <a:gd name="adj1" fmla="val 60000"/>
            <a:gd name="adj2" fmla="val 50000"/>
          </a:avLst>
        </a:prstGeom>
        <a:solidFill>
          <a:srgbClr val="8A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2921572" y="2268674"/>
        <a:ext cx="262542" cy="263250"/>
      </dsp:txXfrm>
    </dsp:sp>
    <dsp:sp modelId="{0EE41DAC-E94D-492A-B360-CCA805BB4962}">
      <dsp:nvSpPr>
        <dsp:cNvPr id="0" name=""/>
        <dsp:cNvSpPr/>
      </dsp:nvSpPr>
      <dsp:spPr>
        <a:xfrm>
          <a:off x="3452318" y="1306708"/>
          <a:ext cx="2744434" cy="218718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schemeClr val="bg1">
                  <a:lumMod val="50000"/>
                </a:schemeClr>
              </a:solidFill>
            </a:rPr>
            <a:t>일본의 기업 </a:t>
          </a:r>
          <a:r>
            <a:rPr lang="en-US" altLang="ko-KR" sz="1800" b="1" kern="1200" dirty="0">
              <a:solidFill>
                <a:schemeClr val="bg1">
                  <a:lumMod val="50000"/>
                </a:schemeClr>
              </a:solidFill>
            </a:rPr>
            <a:t>- </a:t>
          </a:r>
          <a:r>
            <a:rPr lang="ko-KR" altLang="en-US" sz="1800" b="1" kern="1200" dirty="0">
              <a:solidFill>
                <a:schemeClr val="bg1">
                  <a:lumMod val="50000"/>
                </a:schemeClr>
              </a:solidFill>
            </a:rPr>
            <a:t>게임</a:t>
          </a:r>
        </a:p>
      </dsp:txBody>
      <dsp:txXfrm>
        <a:off x="3516378" y="1370768"/>
        <a:ext cx="2616314" cy="2059063"/>
      </dsp:txXfrm>
    </dsp:sp>
    <dsp:sp modelId="{F90EE155-A6F9-4462-98C8-EC639BE49D7F}">
      <dsp:nvSpPr>
        <dsp:cNvPr id="0" name=""/>
        <dsp:cNvSpPr/>
      </dsp:nvSpPr>
      <dsp:spPr>
        <a:xfrm>
          <a:off x="6373668" y="2180924"/>
          <a:ext cx="375060" cy="438750"/>
        </a:xfrm>
        <a:prstGeom prst="rightArrow">
          <a:avLst>
            <a:gd name="adj1" fmla="val 60000"/>
            <a:gd name="adj2" fmla="val 50000"/>
          </a:avLst>
        </a:prstGeom>
        <a:solidFill>
          <a:srgbClr val="8A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6373668" y="2268674"/>
        <a:ext cx="262542" cy="263250"/>
      </dsp:txXfrm>
    </dsp:sp>
    <dsp:sp modelId="{FAC1C127-AE3D-4CC7-B709-9F439E942E64}">
      <dsp:nvSpPr>
        <dsp:cNvPr id="0" name=""/>
        <dsp:cNvSpPr/>
      </dsp:nvSpPr>
      <dsp:spPr>
        <a:xfrm>
          <a:off x="6904414" y="1306708"/>
          <a:ext cx="2744434" cy="218718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schemeClr val="bg1">
                  <a:lumMod val="50000"/>
                </a:schemeClr>
              </a:solidFill>
            </a:rPr>
            <a:t>일본의 기업</a:t>
          </a:r>
          <a:r>
            <a:rPr lang="en-US" altLang="ko-KR" sz="1800" b="1" kern="1200" dirty="0">
              <a:solidFill>
                <a:schemeClr val="bg1">
                  <a:lumMod val="50000"/>
                </a:schemeClr>
              </a:solidFill>
            </a:rPr>
            <a:t>- </a:t>
          </a:r>
          <a:r>
            <a:rPr lang="ko-KR" altLang="en-US" sz="1800" b="1" kern="1200" dirty="0">
              <a:solidFill>
                <a:schemeClr val="bg1">
                  <a:lumMod val="50000"/>
                </a:schemeClr>
              </a:solidFill>
            </a:rPr>
            <a:t>카메라</a:t>
          </a:r>
        </a:p>
      </dsp:txBody>
      <dsp:txXfrm>
        <a:off x="6968474" y="1370768"/>
        <a:ext cx="2616314" cy="205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40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91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40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06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11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83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59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161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4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204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717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5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755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08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515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417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8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929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98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732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4EC6-34DB-4C40-AA8E-A62CC74DBBD3}" type="datetimeFigureOut">
              <a:rPr lang="ko-KR" altLang="en-US" smtClean="0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949A-FF04-42AE-9A30-9636494CA7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37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4EC6-34DB-4C40-AA8E-A62CC74DBBD3}" type="datetimeFigureOut">
              <a:rPr lang="ko-KR" altLang="en-US"/>
              <a:pPr/>
              <a:t>2022-04-10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949A-FF04-42AE-9A30-9636494CA78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88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uSYvM68Nujs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0" y="2636912"/>
            <a:ext cx="10801350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bg1">
                    <a:lumMod val="50000"/>
                  </a:schemeClr>
                </a:solidFill>
              </a:rPr>
              <a:t>일본의 기업</a:t>
            </a:r>
            <a:endParaRPr lang="en-US" altLang="ko-K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순서도: 처리 2">
            <a:extLst>
              <a:ext uri="{FF2B5EF4-FFF2-40B4-BE49-F238E27FC236}">
                <a16:creationId xmlns:a16="http://schemas.microsoft.com/office/drawing/2014/main" id="{8C145A55-04F1-4DFC-99C3-DA57C3885DAC}"/>
              </a:ext>
            </a:extLst>
          </p:cNvPr>
          <p:cNvSpPr/>
          <p:nvPr/>
        </p:nvSpPr>
        <p:spPr>
          <a:xfrm>
            <a:off x="432123" y="5738936"/>
            <a:ext cx="9937104" cy="78640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일본 사회와 관광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조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21x019x7 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정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진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, 21x018x6 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모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경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, 21x017x9 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김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호</a:t>
            </a:r>
            <a:endParaRPr lang="en-US" altLang="ko-K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7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5256001" y="2636912"/>
            <a:ext cx="5400675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03. </a:t>
            </a: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업계 현황</a:t>
            </a:r>
          </a:p>
        </p:txBody>
      </p:sp>
      <p:pic>
        <p:nvPicPr>
          <p:cNvPr id="5" name="그림 4"/>
          <p:cNvPicPr/>
          <p:nvPr/>
        </p:nvPicPr>
        <p:blipFill rotWithShape="1"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77" y="2619567"/>
            <a:ext cx="4456110" cy="1618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업계 현황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모서리가 둥근 직사각형 -1"/>
          <p:cNvSpPr/>
          <p:nvPr/>
        </p:nvSpPr>
        <p:spPr>
          <a:xfrm>
            <a:off x="1252307" y="2935508"/>
            <a:ext cx="2744434" cy="2187183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필기구 생산이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리만 쇼크 후 10년간 침체가 있었으나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그 후로는 순조롭게 회복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디지털화 영향을 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크게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받지 않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은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점도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 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한 몫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(디지털 문방구, 해외 수요 개척 등등)</a:t>
            </a:r>
          </a:p>
        </p:txBody>
      </p:sp>
      <p:sp>
        <p:nvSpPr>
          <p:cNvPr id="40" name="모서리가 둥근 직사각형 -1"/>
          <p:cNvSpPr/>
          <p:nvPr/>
        </p:nvSpPr>
        <p:spPr>
          <a:xfrm>
            <a:off x="6832122" y="2924944"/>
            <a:ext cx="2744434" cy="2187183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2017년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문구를 좋아하는 여성을 대상으로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이벤트 개최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해마다 규모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가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확대 경향에 있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음</a:t>
            </a:r>
          </a:p>
        </p:txBody>
      </p:sp>
      <p:sp>
        <p:nvSpPr>
          <p:cNvPr id="41" name="순서도: 처리 4"/>
          <p:cNvSpPr/>
          <p:nvPr/>
        </p:nvSpPr>
        <p:spPr>
          <a:xfrm>
            <a:off x="584523" y="10611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업계는 어떠했는가</a:t>
            </a:r>
          </a:p>
        </p:txBody>
      </p:sp>
      <p:pic>
        <p:nvPicPr>
          <p:cNvPr id="42" name="그림 4"/>
          <p:cNvPicPr/>
          <p:nvPr/>
        </p:nvPicPr>
        <p:blipFill rotWithShape="1"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229" y="2619567"/>
            <a:ext cx="4456110" cy="161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hlinkClick r:id="rId2"/>
              </a:rPr>
              <a:t>https://www.youtube.com/watch?v=uSYvM68Nujs</a:t>
            </a:r>
            <a:endParaRPr lang="ko-KR" altLang="en-US"/>
          </a:p>
        </p:txBody>
      </p:sp>
      <p:sp>
        <p:nvSpPr>
          <p:cNvPr id="5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업계 현황</a:t>
            </a:r>
          </a:p>
        </p:txBody>
      </p:sp>
      <p:sp>
        <p:nvSpPr>
          <p:cNvPr id="6" name="순서도: 처리 4"/>
          <p:cNvSpPr/>
          <p:nvPr/>
        </p:nvSpPr>
        <p:spPr>
          <a:xfrm>
            <a:off x="584523" y="10611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문구 여자 박람회(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/>
                <a:ea typeface="맑은 고딕" panose="020B0503020000020004" pitchFamily="50" charset="-127"/>
                <a:cs typeface="+mn-cs"/>
              </a:rPr>
              <a:t>文具女子博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5" descr="텍스트이(가) 표시된 사진  자동 생성된 설명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31540" y="2788713"/>
            <a:ext cx="2879784" cy="2908539"/>
          </a:xfrm>
          <a:prstGeom prst="rect">
            <a:avLst/>
          </a:prstGeom>
        </p:spPr>
      </p:pic>
      <p:pic>
        <p:nvPicPr>
          <p:cNvPr id="12" name="그림 11"/>
          <p:cNvPicPr/>
          <p:nvPr/>
        </p:nvPicPr>
        <p:blipFill rotWithShape="1"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872" y="2564904"/>
            <a:ext cx="5592696" cy="31458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4320480" cy="8640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>
                <a:solidFill>
                  <a:srgbClr val="8A0000"/>
                </a:solidFill>
              </a:rPr>
              <a:t>일본의 기업</a:t>
            </a:r>
            <a:r>
              <a:rPr lang="en-US" altLang="ko-KR" sz="4000" b="1" dirty="0">
                <a:solidFill>
                  <a:srgbClr val="8A0000"/>
                </a:solidFill>
              </a:rPr>
              <a:t>- </a:t>
            </a:r>
            <a:r>
              <a:rPr lang="ko-KR" altLang="en-US" sz="4000" b="1" dirty="0">
                <a:solidFill>
                  <a:srgbClr val="8A0000"/>
                </a:solidFill>
              </a:rPr>
              <a:t>게임</a:t>
            </a:r>
          </a:p>
        </p:txBody>
      </p:sp>
      <p:sp>
        <p:nvSpPr>
          <p:cNvPr id="5" name="모서리가 접힌 도형 4"/>
          <p:cNvSpPr/>
          <p:nvPr/>
        </p:nvSpPr>
        <p:spPr>
          <a:xfrm>
            <a:off x="936179" y="2420888"/>
            <a:ext cx="2592288" cy="2664296"/>
          </a:xfrm>
          <a:prstGeom prst="foldedCorner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</a:rPr>
              <a:t>Nintendo (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</a:rPr>
              <a:t>닌텐도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모서리가 접힌 도형 5"/>
          <p:cNvSpPr/>
          <p:nvPr/>
        </p:nvSpPr>
        <p:spPr>
          <a:xfrm>
            <a:off x="4104531" y="2420888"/>
            <a:ext cx="2592288" cy="2664296"/>
          </a:xfrm>
          <a:prstGeom prst="foldedCorner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소니 인터렉티브 </a:t>
            </a:r>
            <a:endParaRPr lang="en-US" altLang="ko-KR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엔터테인먼트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(SIE)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모서리가 접힌 도형 6"/>
          <p:cNvSpPr/>
          <p:nvPr/>
        </p:nvSpPr>
        <p:spPr>
          <a:xfrm>
            <a:off x="7272883" y="2420888"/>
            <a:ext cx="2592288" cy="2664296"/>
          </a:xfrm>
          <a:prstGeom prst="foldedCorner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err="1">
                <a:solidFill>
                  <a:schemeClr val="bg1">
                    <a:lumMod val="50000"/>
                  </a:schemeClr>
                </a:solidFill>
              </a:rPr>
              <a:t>반다이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 남코 </a:t>
            </a:r>
            <a:endParaRPr lang="en-US" altLang="ko-KR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엔터테인먼트</a:t>
            </a:r>
          </a:p>
        </p:txBody>
      </p:sp>
      <p:sp>
        <p:nvSpPr>
          <p:cNvPr id="8" name="순서도: 처리 7"/>
          <p:cNvSpPr/>
          <p:nvPr/>
        </p:nvSpPr>
        <p:spPr>
          <a:xfrm>
            <a:off x="2016299" y="2204864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순서도: 처리 8"/>
          <p:cNvSpPr/>
          <p:nvPr/>
        </p:nvSpPr>
        <p:spPr>
          <a:xfrm>
            <a:off x="5184651" y="2204864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8353003" y="2204864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0ABC53-4172-4E28-A112-273DD6A2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559" y="3933056"/>
            <a:ext cx="2088232" cy="7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EEB985-3C57-4A43-8DC5-CE501CDD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289" y="3933056"/>
            <a:ext cx="11334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AB6600A-B059-4FE2-A5FE-98BA58C6BBD7}"/>
              </a:ext>
            </a:extLst>
          </p:cNvPr>
          <p:cNvSpPr/>
          <p:nvPr/>
        </p:nvSpPr>
        <p:spPr>
          <a:xfrm>
            <a:off x="1406307" y="3818046"/>
            <a:ext cx="1601030" cy="123887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680594" y="2636912"/>
            <a:ext cx="6120755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solidFill>
                  <a:schemeClr val="bg1">
                    <a:lumMod val="50000"/>
                  </a:schemeClr>
                </a:solidFill>
              </a:rPr>
              <a:t>01. Nintendo (</a:t>
            </a:r>
            <a:r>
              <a:rPr lang="ko-KR" altLang="en-US" sz="6000" b="1" dirty="0">
                <a:solidFill>
                  <a:schemeClr val="bg1">
                    <a:lumMod val="50000"/>
                  </a:schemeClr>
                </a:solidFill>
              </a:rPr>
              <a:t>닌텐도</a:t>
            </a:r>
            <a:r>
              <a:rPr lang="en-US" altLang="ko-KR" sz="60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B0BB81-21C1-421C-ADE1-0E2F4F0EA92C}"/>
              </a:ext>
            </a:extLst>
          </p:cNvPr>
          <p:cNvSpPr/>
          <p:nvPr/>
        </p:nvSpPr>
        <p:spPr>
          <a:xfrm>
            <a:off x="1368227" y="2053478"/>
            <a:ext cx="3526096" cy="27510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01. Nintendo (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닌텐도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8A0000"/>
                </a:solidFill>
              </a:rPr>
              <a:t>기업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87014"/>
              </p:ext>
            </p:extLst>
          </p:nvPr>
        </p:nvGraphicFramePr>
        <p:xfrm>
          <a:off x="4968627" y="2204864"/>
          <a:ext cx="5040560" cy="356080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사업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종류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비디오 게임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취급 품목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가정용 오락기기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국적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일본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설립 시기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1889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월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71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소재지별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기업 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일본기업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설립자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야마우치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후사지로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90816F06-7E83-4A26-8586-D32BBB63BD0F}"/>
              </a:ext>
            </a:extLst>
          </p:cNvPr>
          <p:cNvSpPr/>
          <p:nvPr/>
        </p:nvSpPr>
        <p:spPr>
          <a:xfrm>
            <a:off x="847317" y="2420888"/>
            <a:ext cx="3526096" cy="27510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01. Nintendo (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닌텐도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8A0000"/>
                </a:solidFill>
              </a:rPr>
              <a:t>기업의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33" name="TextBox 32"/>
          <p:cNvSpPr txBox="1"/>
          <p:nvPr/>
        </p:nvSpPr>
        <p:spPr>
          <a:xfrm>
            <a:off x="1152203" y="2060848"/>
            <a:ext cx="8496944" cy="484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닌텐도 주식회사</a:t>
            </a:r>
            <a:r>
              <a:rPr lang="en-US" altLang="ko-KR" sz="1600" b="1" dirty="0">
                <a:solidFill>
                  <a:schemeClr val="tx1"/>
                </a:solidFill>
              </a:rPr>
              <a:t>’</a:t>
            </a:r>
            <a:r>
              <a:rPr lang="ko-KR" altLang="en-US" sz="1600" b="1" dirty="0">
                <a:solidFill>
                  <a:schemeClr val="tx1"/>
                </a:solidFill>
              </a:rPr>
              <a:t>는 오락게임 산업분야에 일본을 대표하는 기업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세계 주요 게임 산업체</a:t>
            </a:r>
            <a:endParaRPr lang="ko-KR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chemeClr val="tx1"/>
                </a:solidFill>
              </a:rPr>
              <a:t>전 세계 비디오 게임 전문 회사 중 시가총액 </a:t>
            </a:r>
            <a:r>
              <a:rPr lang="en-US" altLang="ko-KR" sz="1600" b="1" dirty="0">
                <a:solidFill>
                  <a:schemeClr val="tx1"/>
                </a:solidFill>
              </a:rPr>
              <a:t>1</a:t>
            </a:r>
            <a:r>
              <a:rPr lang="ko-KR" altLang="en-US" sz="1600" b="1" dirty="0">
                <a:solidFill>
                  <a:schemeClr val="tx1"/>
                </a:solidFill>
              </a:rPr>
              <a:t>위 기업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1889</a:t>
            </a:r>
            <a:r>
              <a:rPr lang="ko-KR" altLang="en-US" sz="1600" b="1" dirty="0">
                <a:solidFill>
                  <a:schemeClr val="tx1"/>
                </a:solidFill>
              </a:rPr>
              <a:t>년 창업자 </a:t>
            </a:r>
            <a:r>
              <a:rPr lang="ko-KR" altLang="en-US" sz="1600" b="1" dirty="0" err="1">
                <a:solidFill>
                  <a:schemeClr val="tx1"/>
                </a:solidFill>
              </a:rPr>
              <a:t>야마후치</a:t>
            </a:r>
            <a:r>
              <a:rPr lang="ko-KR" altLang="en-US" sz="1600" b="1" dirty="0">
                <a:solidFill>
                  <a:schemeClr val="tx1"/>
                </a:solidFill>
              </a:rPr>
              <a:t> 후사지로가 하나후다 </a:t>
            </a:r>
            <a:r>
              <a:rPr lang="en-US" altLang="ja-JP" sz="1600" b="1" dirty="0">
                <a:solidFill>
                  <a:schemeClr val="tx1"/>
                </a:solidFill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</a:rPr>
              <a:t>はなふだ</a:t>
            </a:r>
            <a:r>
              <a:rPr lang="en-US" altLang="ja-JP" sz="1600" b="1" dirty="0">
                <a:solidFill>
                  <a:schemeClr val="tx1"/>
                </a:solidFill>
              </a:rPr>
              <a:t>) </a:t>
            </a:r>
            <a:r>
              <a:rPr lang="ko-KR" altLang="en-US" sz="1600" b="1" dirty="0">
                <a:solidFill>
                  <a:schemeClr val="tx1"/>
                </a:solidFill>
              </a:rPr>
              <a:t>라는 전통 화투 제조 회사로 출발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1970</a:t>
            </a:r>
            <a:r>
              <a:rPr lang="ko-KR" altLang="en-US" sz="1600" b="1" dirty="0">
                <a:solidFill>
                  <a:schemeClr val="tx1"/>
                </a:solidFill>
              </a:rPr>
              <a:t>년대 비디오 게임 회사로 변모</a:t>
            </a:r>
            <a:r>
              <a:rPr lang="en-US" altLang="ko-KR" sz="1600" b="1" dirty="0">
                <a:solidFill>
                  <a:schemeClr val="tx1"/>
                </a:solidFill>
              </a:rPr>
              <a:t>. </a:t>
            </a:r>
            <a:r>
              <a:rPr lang="ko-KR" altLang="en-US" sz="1600" b="1" dirty="0"/>
              <a:t>게임기 </a:t>
            </a:r>
            <a:r>
              <a:rPr lang="ko-KR" altLang="en-US" sz="1600" b="1" dirty="0" err="1"/>
              <a:t>페미콤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Famicom</a:t>
            </a:r>
            <a:r>
              <a:rPr lang="en-US" altLang="ko-KR" sz="1600" b="1" dirty="0"/>
              <a:t>) </a:t>
            </a:r>
            <a:r>
              <a:rPr lang="ko-KR" altLang="en-US" sz="1600" b="1" dirty="0"/>
              <a:t>출시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/>
              <a:t>2002</a:t>
            </a:r>
            <a:r>
              <a:rPr lang="ko-KR" altLang="en-US" sz="1600" b="1" dirty="0"/>
              <a:t>년 차세대 게임기 </a:t>
            </a:r>
            <a:r>
              <a:rPr lang="en-US" altLang="ko-KR" sz="1600" b="1" dirty="0"/>
              <a:t>‘</a:t>
            </a:r>
            <a:r>
              <a:rPr lang="ko-KR" altLang="en-US" sz="1600" b="1" dirty="0" err="1"/>
              <a:t>게임큐브</a:t>
            </a:r>
            <a:r>
              <a:rPr lang="en-US" altLang="ko-KR" sz="1600" b="1" dirty="0"/>
              <a:t>’ 2004</a:t>
            </a:r>
            <a:r>
              <a:rPr lang="ko-KR" altLang="en-US" sz="1600" b="1" dirty="0"/>
              <a:t>년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닌텐도</a:t>
            </a:r>
            <a:r>
              <a:rPr lang="en-US" altLang="ko-KR" sz="1600" b="1" dirty="0"/>
              <a:t>DS’</a:t>
            </a:r>
            <a:r>
              <a:rPr lang="ko-KR" altLang="en-US" sz="1600" b="1" dirty="0"/>
              <a:t> 발매를 통해 세계적인 게임사가 됨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chemeClr val="tx1"/>
                </a:solidFill>
              </a:rPr>
              <a:t>기업명 </a:t>
            </a: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dirty="0">
                <a:solidFill>
                  <a:schemeClr val="tx1"/>
                </a:solidFill>
              </a:rPr>
              <a:t>닌텐도</a:t>
            </a:r>
            <a:r>
              <a:rPr lang="en-US" altLang="ko-KR" sz="1600" b="1" dirty="0">
                <a:solidFill>
                  <a:schemeClr val="tx1"/>
                </a:solidFill>
              </a:rPr>
              <a:t>’</a:t>
            </a:r>
            <a:r>
              <a:rPr lang="ko-KR" altLang="en-US" sz="1600" b="1" dirty="0">
                <a:solidFill>
                  <a:schemeClr val="tx1"/>
                </a:solidFill>
              </a:rPr>
              <a:t>의 뜻은 </a:t>
            </a: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dirty="0">
                <a:solidFill>
                  <a:schemeClr val="tx1"/>
                </a:solidFill>
              </a:rPr>
              <a:t>최선을 다하되 결과는 하늘에 맡긴다</a:t>
            </a:r>
            <a:r>
              <a:rPr lang="en-US" altLang="ko-KR" sz="1600" b="1" dirty="0">
                <a:solidFill>
                  <a:schemeClr val="tx1"/>
                </a:solidFill>
              </a:rPr>
              <a:t>’ </a:t>
            </a:r>
            <a:r>
              <a:rPr lang="ko-KR" altLang="en-US" sz="1600" b="1" dirty="0">
                <a:solidFill>
                  <a:schemeClr val="tx1"/>
                </a:solidFill>
              </a:rPr>
              <a:t>라는 의미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01. Nintendo (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닌텐도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8A0000"/>
                </a:solidFill>
              </a:rPr>
              <a:t>기업 주요 상품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A4318516-80FB-4DE1-8B84-8C48AFDEB5FC}"/>
              </a:ext>
            </a:extLst>
          </p:cNvPr>
          <p:cNvGrpSpPr/>
          <p:nvPr/>
        </p:nvGrpSpPr>
        <p:grpSpPr>
          <a:xfrm>
            <a:off x="720155" y="1916832"/>
            <a:ext cx="2880320" cy="3960440"/>
            <a:chOff x="720155" y="1916832"/>
            <a:chExt cx="2880320" cy="3960440"/>
          </a:xfrm>
        </p:grpSpPr>
        <p:sp>
          <p:nvSpPr>
            <p:cNvPr id="6" name="순서도: 처리 5"/>
            <p:cNvSpPr/>
            <p:nvPr/>
          </p:nvSpPr>
          <p:spPr>
            <a:xfrm>
              <a:off x="720155" y="2204864"/>
              <a:ext cx="2880320" cy="309634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>
                      <a:lumMod val="50000"/>
                    </a:schemeClr>
                  </a:solidFill>
                </a:rPr>
                <a:t>닌텐도 </a:t>
              </a:r>
              <a:r>
                <a:rPr lang="en-US" altLang="ko-KR" dirty="0">
                  <a:solidFill>
                    <a:schemeClr val="bg1">
                      <a:lumMod val="50000"/>
                    </a:schemeClr>
                  </a:solidFill>
                </a:rPr>
                <a:t>DS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순서도: 처리 12"/>
            <p:cNvSpPr/>
            <p:nvPr/>
          </p:nvSpPr>
          <p:spPr>
            <a:xfrm>
              <a:off x="720155" y="5301208"/>
              <a:ext cx="2880320" cy="57606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휴대용 게임기</a:t>
              </a:r>
            </a:p>
          </p:txBody>
        </p:sp>
        <p:sp>
          <p:nvSpPr>
            <p:cNvPr id="16" name="순서도: 처리 15"/>
            <p:cNvSpPr/>
            <p:nvPr/>
          </p:nvSpPr>
          <p:spPr>
            <a:xfrm>
              <a:off x="792163" y="1916832"/>
              <a:ext cx="432048" cy="50405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rgbClr val="8A0000"/>
                  </a:solidFill>
                </a:rPr>
                <a:t>1</a:t>
              </a:r>
              <a:endParaRPr lang="ko-KR" altLang="en-US" sz="2200" b="1" dirty="0">
                <a:solidFill>
                  <a:srgbClr val="8A0000"/>
                </a:solidFill>
              </a:endParaRPr>
            </a:p>
          </p:txBody>
        </p:sp>
        <p:pic>
          <p:nvPicPr>
            <p:cNvPr id="5122" name="Picture 2" descr="닌텐도 DS Lite - 나무위키">
              <a:extLst>
                <a:ext uri="{FF2B5EF4-FFF2-40B4-BE49-F238E27FC236}">
                  <a16:creationId xmlns:a16="http://schemas.microsoft.com/office/drawing/2014/main" id="{92F77134-91A4-4BC7-A29C-C535609F3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752" y="276210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8101940-265B-4BC8-897A-4512EF8C97BE}"/>
              </a:ext>
            </a:extLst>
          </p:cNvPr>
          <p:cNvGrpSpPr/>
          <p:nvPr/>
        </p:nvGrpSpPr>
        <p:grpSpPr>
          <a:xfrm>
            <a:off x="3960515" y="1916832"/>
            <a:ext cx="2880320" cy="3960440"/>
            <a:chOff x="3960515" y="1916832"/>
            <a:chExt cx="2880320" cy="3960440"/>
          </a:xfrm>
        </p:grpSpPr>
        <p:sp>
          <p:nvSpPr>
            <p:cNvPr id="8" name="순서도: 처리 7"/>
            <p:cNvSpPr/>
            <p:nvPr/>
          </p:nvSpPr>
          <p:spPr>
            <a:xfrm>
              <a:off x="3960515" y="2204864"/>
              <a:ext cx="2880320" cy="309634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>
                      <a:lumMod val="50000"/>
                    </a:schemeClr>
                  </a:solidFill>
                </a:rPr>
                <a:t>닌텐도 </a:t>
              </a:r>
              <a:r>
                <a:rPr lang="en-US" altLang="ko-KR" dirty="0">
                  <a:solidFill>
                    <a:schemeClr val="bg1">
                      <a:lumMod val="50000"/>
                    </a:schemeClr>
                  </a:solidFill>
                </a:rPr>
                <a:t>Wii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순서도: 처리 13"/>
            <p:cNvSpPr/>
            <p:nvPr/>
          </p:nvSpPr>
          <p:spPr>
            <a:xfrm>
              <a:off x="3960515" y="5301208"/>
              <a:ext cx="2880320" cy="57606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가정용 게임기</a:t>
              </a:r>
            </a:p>
          </p:txBody>
        </p:sp>
        <p:sp>
          <p:nvSpPr>
            <p:cNvPr id="18" name="순서도: 처리 17"/>
            <p:cNvSpPr/>
            <p:nvPr/>
          </p:nvSpPr>
          <p:spPr>
            <a:xfrm>
              <a:off x="4032523" y="1916832"/>
              <a:ext cx="432048" cy="50405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rgbClr val="8A0000"/>
                  </a:solidFill>
                </a:rPr>
                <a:t>2</a:t>
              </a:r>
              <a:endParaRPr lang="ko-KR" altLang="en-US" sz="2200" b="1" dirty="0">
                <a:solidFill>
                  <a:srgbClr val="8A0000"/>
                </a:solidFill>
              </a:endParaRPr>
            </a:p>
          </p:txBody>
        </p:sp>
        <p:pic>
          <p:nvPicPr>
            <p:cNvPr id="5126" name="Picture 6" descr="Wii - 위키백과, 우리 모두의 백과사전">
              <a:extLst>
                <a:ext uri="{FF2B5EF4-FFF2-40B4-BE49-F238E27FC236}">
                  <a16:creationId xmlns:a16="http://schemas.microsoft.com/office/drawing/2014/main" id="{73B7CC5B-2374-456B-917D-4F97078B5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28" y="2610117"/>
              <a:ext cx="2447093" cy="244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7844D0E-EB0B-45DA-846D-BEB54951B110}"/>
              </a:ext>
            </a:extLst>
          </p:cNvPr>
          <p:cNvGrpSpPr/>
          <p:nvPr/>
        </p:nvGrpSpPr>
        <p:grpSpPr>
          <a:xfrm>
            <a:off x="7200875" y="1916832"/>
            <a:ext cx="2880320" cy="3960440"/>
            <a:chOff x="7200875" y="1916832"/>
            <a:chExt cx="2880320" cy="3960440"/>
          </a:xfrm>
        </p:grpSpPr>
        <p:sp>
          <p:nvSpPr>
            <p:cNvPr id="10" name="순서도: 처리 9"/>
            <p:cNvSpPr/>
            <p:nvPr/>
          </p:nvSpPr>
          <p:spPr>
            <a:xfrm>
              <a:off x="7200875" y="2204864"/>
              <a:ext cx="2880320" cy="309634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bg1">
                      <a:lumMod val="50000"/>
                    </a:schemeClr>
                  </a:solidFill>
                </a:rPr>
                <a:t>마리오</a:t>
              </a:r>
              <a:r>
                <a:rPr lang="ko-KR" altLang="en-US" dirty="0">
                  <a:solidFill>
                    <a:schemeClr val="bg1">
                      <a:lumMod val="50000"/>
                    </a:schemeClr>
                  </a:solidFill>
                </a:rPr>
                <a:t> 브라더스</a:t>
              </a:r>
            </a:p>
          </p:txBody>
        </p:sp>
        <p:sp>
          <p:nvSpPr>
            <p:cNvPr id="15" name="순서도: 처리 14"/>
            <p:cNvSpPr/>
            <p:nvPr/>
          </p:nvSpPr>
          <p:spPr>
            <a:xfrm>
              <a:off x="7200875" y="5301208"/>
              <a:ext cx="2880320" cy="57606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게임 소프트웨어</a:t>
              </a:r>
            </a:p>
          </p:txBody>
        </p:sp>
        <p:sp>
          <p:nvSpPr>
            <p:cNvPr id="19" name="순서도: 처리 18"/>
            <p:cNvSpPr/>
            <p:nvPr/>
          </p:nvSpPr>
          <p:spPr>
            <a:xfrm>
              <a:off x="7272883" y="1916832"/>
              <a:ext cx="432048" cy="50405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rgbClr val="8A0000"/>
                  </a:solidFill>
                </a:rPr>
                <a:t>3</a:t>
              </a:r>
              <a:endParaRPr lang="ko-KR" altLang="en-US" sz="2200" b="1" dirty="0">
                <a:solidFill>
                  <a:srgbClr val="8A0000"/>
                </a:solidFill>
              </a:endParaRPr>
            </a:p>
          </p:txBody>
        </p:sp>
        <p:pic>
          <p:nvPicPr>
            <p:cNvPr id="5128" name="Picture 8" descr="닌텐도 스위치][타이틀] 닌텐도 스위치 슈퍼 마리오 파티 : 롯데ON">
              <a:extLst>
                <a:ext uri="{FF2B5EF4-FFF2-40B4-BE49-F238E27FC236}">
                  <a16:creationId xmlns:a16="http://schemas.microsoft.com/office/drawing/2014/main" id="{3D9F0116-DC22-4036-94CC-575A1FDE0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899" y="2602004"/>
              <a:ext cx="2592288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6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5112642" y="2636912"/>
            <a:ext cx="5688707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solidFill>
                  <a:schemeClr val="bg1">
                    <a:lumMod val="50000"/>
                  </a:schemeClr>
                </a:solidFill>
              </a:rPr>
              <a:t>02. SIE</a:t>
            </a:r>
            <a:endParaRPr lang="ko-KR" alt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소니 인터랙티브 엔터테인먼트 - 위키백과, 우리 모두의 백과사전">
            <a:extLst>
              <a:ext uri="{FF2B5EF4-FFF2-40B4-BE49-F238E27FC236}">
                <a16:creationId xmlns:a16="http://schemas.microsoft.com/office/drawing/2014/main" id="{EF63EAE9-AEF3-46A0-9550-823089B4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838" y="2481548"/>
            <a:ext cx="5202957" cy="18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6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02. SIE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(Sony Interactive Entertainment)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8A0000"/>
                </a:solidFill>
              </a:rPr>
              <a:t>기업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20770"/>
              </p:ext>
            </p:extLst>
          </p:nvPr>
        </p:nvGraphicFramePr>
        <p:xfrm>
          <a:off x="4968627" y="2204864"/>
          <a:ext cx="5040560" cy="356080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사업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종류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게임 개발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퍼블리싱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취급 품목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가정용 오락기기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국적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일본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설립 시기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1993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월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16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71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소재지별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기업 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일본기업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설립자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쿠타라기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2" descr="소니 인터랙티브 엔터테인먼트 - 위키백과, 우리 모두의 백과사전">
            <a:extLst>
              <a:ext uri="{FF2B5EF4-FFF2-40B4-BE49-F238E27FC236}">
                <a16:creationId xmlns:a16="http://schemas.microsoft.com/office/drawing/2014/main" id="{B83FBF59-8E84-4590-B939-B678FB4A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3068960"/>
            <a:ext cx="3690789" cy="13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처리 4"/>
          <p:cNvSpPr/>
          <p:nvPr/>
        </p:nvSpPr>
        <p:spPr>
          <a:xfrm>
            <a:off x="432123" y="1196752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8A0000"/>
                </a:solidFill>
              </a:rPr>
              <a:t>목차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844824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4109560615"/>
              </p:ext>
            </p:extLst>
          </p:nvPr>
        </p:nvGraphicFramePr>
        <p:xfrm>
          <a:off x="576139" y="1628800"/>
          <a:ext cx="964907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02. SIE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(Sony Interactive Entertainment)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8A0000"/>
                </a:solidFill>
              </a:rPr>
              <a:t>기업의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33" name="TextBox 32"/>
          <p:cNvSpPr txBox="1"/>
          <p:nvPr/>
        </p:nvSpPr>
        <p:spPr>
          <a:xfrm>
            <a:off x="1152203" y="1844824"/>
            <a:ext cx="8640960" cy="447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en-US" altLang="ko-KR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SIE</a:t>
            </a:r>
            <a:r>
              <a:rPr lang="en-US" altLang="ko-KR" sz="1600" b="1" dirty="0">
                <a:solidFill>
                  <a:schemeClr val="tx1"/>
                </a:solidFill>
              </a:rPr>
              <a:t>’</a:t>
            </a:r>
            <a:r>
              <a:rPr lang="ko-KR" altLang="en-US" sz="1600" b="1" dirty="0">
                <a:solidFill>
                  <a:schemeClr val="tx1"/>
                </a:solidFill>
              </a:rPr>
              <a:t>는 </a:t>
            </a:r>
            <a:r>
              <a:rPr lang="en-US" altLang="ko-KR" sz="1600" b="1" dirty="0"/>
              <a:t>‘Sony’ </a:t>
            </a:r>
            <a:r>
              <a:rPr lang="ko-KR" altLang="en-US" sz="1600" b="1" dirty="0"/>
              <a:t>그룹의 자회사로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가정용 게임기와 게임 소프트웨어의 개발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판매를 하는 기업</a:t>
            </a:r>
            <a:endParaRPr lang="ko-KR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1993</a:t>
            </a:r>
            <a:r>
              <a:rPr lang="ko-KR" altLang="en-US" sz="1600" b="1" dirty="0">
                <a:solidFill>
                  <a:schemeClr val="tx1"/>
                </a:solidFill>
              </a:rPr>
              <a:t>년 창립자 </a:t>
            </a:r>
            <a:r>
              <a:rPr lang="ko-KR" altLang="en-US" sz="1600" b="1" dirty="0" err="1">
                <a:solidFill>
                  <a:schemeClr val="tx1"/>
                </a:solidFill>
              </a:rPr>
              <a:t>쿠타라기</a:t>
            </a:r>
            <a:r>
              <a:rPr lang="ko-KR" altLang="en-US" sz="1600" b="1" dirty="0">
                <a:solidFill>
                  <a:schemeClr val="tx1"/>
                </a:solidFill>
              </a:rPr>
              <a:t> 켄이 창립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/>
              <a:t>2000</a:t>
            </a:r>
            <a:r>
              <a:rPr lang="ko-KR" altLang="en-US" sz="1600" b="1" dirty="0"/>
              <a:t>년 가정용 게임기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플레이스테이션 </a:t>
            </a:r>
            <a:r>
              <a:rPr lang="en-US" altLang="ko-KR" sz="1600" b="1" dirty="0"/>
              <a:t>2’ </a:t>
            </a:r>
            <a:r>
              <a:rPr lang="ko-KR" altLang="en-US" sz="1600" b="1" dirty="0"/>
              <a:t>발매로 게임 시장 압도적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위 달성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/>
              <a:t>2002</a:t>
            </a:r>
            <a:r>
              <a:rPr lang="ko-KR" altLang="en-US" sz="1600" b="1" dirty="0"/>
              <a:t>년 휴대용 게임기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플레이스테이션 포터블</a:t>
            </a:r>
            <a:r>
              <a:rPr lang="en-US" altLang="ko-KR" sz="1600" b="1" dirty="0"/>
              <a:t>‘ </a:t>
            </a:r>
            <a:r>
              <a:rPr lang="ko-KR" altLang="en-US" sz="1600" b="1" dirty="0"/>
              <a:t>발매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2006</a:t>
            </a:r>
            <a:r>
              <a:rPr lang="ko-KR" altLang="en-US" sz="1600" b="1" dirty="0">
                <a:solidFill>
                  <a:schemeClr val="tx1"/>
                </a:solidFill>
              </a:rPr>
              <a:t>년 </a:t>
            </a: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dirty="0">
                <a:solidFill>
                  <a:schemeClr val="tx1"/>
                </a:solidFill>
              </a:rPr>
              <a:t>플레이스테이션 </a:t>
            </a:r>
            <a:r>
              <a:rPr lang="en-US" altLang="ko-KR" sz="1600" b="1" dirty="0"/>
              <a:t>3’ </a:t>
            </a:r>
            <a:r>
              <a:rPr lang="ko-KR" altLang="en-US" sz="1600" b="1" dirty="0"/>
              <a:t>발매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2013</a:t>
            </a:r>
            <a:r>
              <a:rPr lang="ko-KR" altLang="en-US" sz="1600" b="1" dirty="0"/>
              <a:t>년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플레이스테이션</a:t>
            </a:r>
            <a:r>
              <a:rPr lang="en-US" altLang="ko-KR" sz="1600" b="1" dirty="0"/>
              <a:t> 4’ </a:t>
            </a:r>
            <a:r>
              <a:rPr lang="ko-KR" altLang="en-US" sz="1600" b="1" dirty="0"/>
              <a:t>발매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2016</a:t>
            </a:r>
            <a:r>
              <a:rPr lang="ko-KR" altLang="en-US" sz="1600" b="1" dirty="0">
                <a:solidFill>
                  <a:schemeClr val="tx1"/>
                </a:solidFill>
              </a:rPr>
              <a:t>년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소니 컴퓨터 엔터테인먼트</a:t>
            </a:r>
            <a:r>
              <a:rPr lang="en-US" altLang="ko-KR" sz="1600" b="1" dirty="0"/>
              <a:t>’ </a:t>
            </a:r>
            <a:r>
              <a:rPr lang="ko-KR" altLang="en-US" sz="1600" b="1" dirty="0"/>
              <a:t>와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소니 엔터테인먼트 네트워크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가 합병하여 미국에 본사를 둔 </a:t>
            </a:r>
            <a:r>
              <a:rPr lang="en-US" altLang="ko-KR" sz="1600" b="1" dirty="0"/>
              <a:t>SIE </a:t>
            </a:r>
            <a:r>
              <a:rPr lang="ko-KR" altLang="en-US" sz="1600" b="1" dirty="0"/>
              <a:t>출범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92563" y="2636912"/>
            <a:ext cx="6192762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solidFill>
                  <a:schemeClr val="bg1">
                    <a:lumMod val="50000"/>
                  </a:schemeClr>
                </a:solidFill>
              </a:rPr>
              <a:t>03. </a:t>
            </a:r>
            <a:r>
              <a:rPr lang="ko-KR" altLang="en-US" sz="6000" b="1" dirty="0" err="1">
                <a:solidFill>
                  <a:schemeClr val="bg1">
                    <a:lumMod val="50000"/>
                  </a:schemeClr>
                </a:solidFill>
              </a:rPr>
              <a:t>반다이</a:t>
            </a:r>
            <a:r>
              <a:rPr lang="ko-KR" altLang="en-US" sz="6000" b="1" dirty="0">
                <a:solidFill>
                  <a:schemeClr val="bg1">
                    <a:lumMod val="50000"/>
                  </a:schemeClr>
                </a:solidFill>
              </a:rPr>
              <a:t> 남코</a:t>
            </a:r>
            <a:endParaRPr lang="en-US" altLang="ko-KR" sz="6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ko-KR" altLang="en-US" sz="6000" b="1" dirty="0">
                <a:solidFill>
                  <a:schemeClr val="bg1">
                    <a:lumMod val="50000"/>
                  </a:schemeClr>
                </a:solidFill>
              </a:rPr>
              <a:t>엔터테인먼트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73F5C-7BF1-419F-A4AC-405F06D2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195" y="2259669"/>
            <a:ext cx="3313105" cy="23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7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03. </a:t>
            </a:r>
            <a:r>
              <a:rPr lang="ko-KR" altLang="en-US" sz="2200" b="1" dirty="0" err="1">
                <a:solidFill>
                  <a:schemeClr val="bg1">
                    <a:lumMod val="50000"/>
                  </a:schemeClr>
                </a:solidFill>
              </a:rPr>
              <a:t>반다이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 남코 엔터테인먼트</a:t>
            </a:r>
            <a:endParaRPr lang="en-US" altLang="ko-KR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8A0000"/>
                </a:solidFill>
              </a:rPr>
              <a:t>기업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29191"/>
              </p:ext>
            </p:extLst>
          </p:nvPr>
        </p:nvGraphicFramePr>
        <p:xfrm>
          <a:off x="4968627" y="2204864"/>
          <a:ext cx="5040560" cy="356080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사업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종류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서비스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취급 품목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아케이드 게임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컴퓨터 게임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휴대전화 컨텐츠 개발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판매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국적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일본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설립 시기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2006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월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71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소재지별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기업 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일본기업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설립자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나카무라 아야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EDE6BD27-66F5-47A3-91CD-46B77028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227" y="2852936"/>
            <a:ext cx="2736304" cy="19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03. </a:t>
            </a:r>
            <a:r>
              <a:rPr lang="ko-KR" altLang="en-US" sz="2200" b="1" dirty="0" err="1">
                <a:solidFill>
                  <a:schemeClr val="bg1">
                    <a:lumMod val="50000"/>
                  </a:schemeClr>
                </a:solidFill>
              </a:rPr>
              <a:t>반다이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 남코 엔터테인먼트</a:t>
            </a:r>
            <a:endParaRPr lang="en-US" altLang="ko-KR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8A0000"/>
                </a:solidFill>
              </a:rPr>
              <a:t>기업의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33" name="TextBox 32"/>
          <p:cNvSpPr txBox="1"/>
          <p:nvPr/>
        </p:nvSpPr>
        <p:spPr>
          <a:xfrm>
            <a:off x="1152203" y="1844824"/>
            <a:ext cx="8640960" cy="410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dirty="0" err="1">
                <a:solidFill>
                  <a:schemeClr val="tx1"/>
                </a:solidFill>
              </a:rPr>
              <a:t>반다이</a:t>
            </a:r>
            <a:r>
              <a:rPr lang="ko-KR" altLang="en-US" sz="1600" b="1" dirty="0">
                <a:solidFill>
                  <a:schemeClr val="tx1"/>
                </a:solidFill>
              </a:rPr>
              <a:t> 남코 엔터테인먼트</a:t>
            </a:r>
            <a:r>
              <a:rPr lang="en-US" altLang="ko-KR" sz="1600" b="1" dirty="0">
                <a:solidFill>
                  <a:schemeClr val="tx1"/>
                </a:solidFill>
              </a:rPr>
              <a:t>’</a:t>
            </a:r>
            <a:r>
              <a:rPr lang="ko-KR" altLang="en-US" sz="1600" b="1" dirty="0"/>
              <a:t> 는 아케이드 게임이나 비디오 게임 등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게임 소프트의 제작 및 개발을 하는 일본의 기업</a:t>
            </a:r>
            <a:endParaRPr lang="ko-KR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1955</a:t>
            </a:r>
            <a:r>
              <a:rPr lang="ko-KR" altLang="en-US" sz="1600" b="1" dirty="0">
                <a:solidFill>
                  <a:schemeClr val="tx1"/>
                </a:solidFill>
              </a:rPr>
              <a:t>년 나카무라 </a:t>
            </a:r>
            <a:r>
              <a:rPr lang="ko-KR" altLang="en-US" sz="1600" b="1" dirty="0" err="1">
                <a:solidFill>
                  <a:schemeClr val="tx1"/>
                </a:solidFill>
              </a:rPr>
              <a:t>마사야가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dirty="0">
                <a:solidFill>
                  <a:schemeClr val="tx1"/>
                </a:solidFill>
              </a:rPr>
              <a:t>남코</a:t>
            </a:r>
            <a:r>
              <a:rPr lang="en-US" altLang="ko-KR" sz="1600" b="1" dirty="0">
                <a:solidFill>
                  <a:schemeClr val="tx1"/>
                </a:solidFill>
              </a:rPr>
              <a:t>’ </a:t>
            </a:r>
            <a:r>
              <a:rPr lang="ko-KR" altLang="en-US" sz="1600" b="1" dirty="0">
                <a:solidFill>
                  <a:schemeClr val="tx1"/>
                </a:solidFill>
              </a:rPr>
              <a:t>창립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/>
              <a:t>‘</a:t>
            </a:r>
            <a:r>
              <a:rPr lang="ko-KR" altLang="en-US" sz="1600" b="1" dirty="0"/>
              <a:t>남코</a:t>
            </a:r>
            <a:r>
              <a:rPr lang="en-US" altLang="ko-KR" sz="1600" b="1" dirty="0"/>
              <a:t>’</a:t>
            </a:r>
            <a:r>
              <a:rPr lang="ko-KR" altLang="en-US" sz="1600" b="1" dirty="0"/>
              <a:t>는 </a:t>
            </a:r>
            <a:r>
              <a:rPr lang="en-US" altLang="ko-KR" sz="1600" b="1" dirty="0"/>
              <a:t>1980</a:t>
            </a:r>
            <a:r>
              <a:rPr lang="ko-KR" altLang="en-US" sz="1600" b="1" dirty="0"/>
              <a:t>년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팩 맨</a:t>
            </a:r>
            <a:r>
              <a:rPr lang="en-US" altLang="ko-KR" sz="1600" b="1" dirty="0"/>
              <a:t>’, 1981</a:t>
            </a:r>
            <a:r>
              <a:rPr lang="ko-KR" altLang="en-US" sz="1600" b="1" dirty="0"/>
              <a:t>년 </a:t>
            </a:r>
            <a:r>
              <a:rPr lang="en-US" altLang="ko-KR" sz="1600" b="1" dirty="0"/>
              <a:t>‘</a:t>
            </a:r>
            <a:r>
              <a:rPr lang="ko-KR" altLang="en-US" sz="1600" b="1" dirty="0" err="1"/>
              <a:t>갤러그</a:t>
            </a:r>
            <a:r>
              <a:rPr lang="en-US" altLang="ko-KR" sz="1600" b="1" dirty="0"/>
              <a:t>’ </a:t>
            </a:r>
            <a:r>
              <a:rPr lang="ko-KR" altLang="en-US" sz="1600" b="1" dirty="0"/>
              <a:t>의 연속 대 히트로 </a:t>
            </a:r>
            <a:r>
              <a:rPr lang="en-US" altLang="ko-KR" sz="1600" b="1" dirty="0"/>
              <a:t>80</a:t>
            </a:r>
            <a:r>
              <a:rPr lang="ko-KR" altLang="en-US" sz="1600" b="1" dirty="0"/>
              <a:t>년대 초 게임 시장의 부동의 강자 등극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/>
              <a:t>2006</a:t>
            </a:r>
            <a:r>
              <a:rPr lang="ko-KR" altLang="en-US" sz="1600" b="1" dirty="0"/>
              <a:t>년 </a:t>
            </a:r>
            <a:r>
              <a:rPr lang="en-US" altLang="ko-KR" sz="1600" b="1" dirty="0"/>
              <a:t>‘</a:t>
            </a:r>
            <a:r>
              <a:rPr lang="ko-KR" altLang="en-US" sz="1600" b="1" dirty="0" err="1"/>
              <a:t>반다이</a:t>
            </a:r>
            <a:r>
              <a:rPr lang="en-US" altLang="ko-KR" sz="1600" b="1" dirty="0"/>
              <a:t>’</a:t>
            </a:r>
            <a:r>
              <a:rPr lang="ko-KR" altLang="en-US" sz="1600" b="1" dirty="0"/>
              <a:t>의 게임 부문을 통합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회사명을 </a:t>
            </a:r>
            <a:r>
              <a:rPr lang="en-US" altLang="ko-KR" sz="1600" b="1" dirty="0"/>
              <a:t>‘</a:t>
            </a:r>
            <a:r>
              <a:rPr lang="ko-KR" altLang="en-US" sz="1600" b="1" dirty="0" err="1"/>
              <a:t>반다이</a:t>
            </a:r>
            <a:r>
              <a:rPr lang="ko-KR" altLang="en-US" sz="1600" b="1" dirty="0"/>
              <a:t> 남코 </a:t>
            </a:r>
            <a:r>
              <a:rPr lang="ko-KR" altLang="en-US" sz="1600" b="1" dirty="0" err="1"/>
              <a:t>게임스</a:t>
            </a:r>
            <a:r>
              <a:rPr lang="en-US" altLang="ko-KR" sz="1600" b="1" dirty="0"/>
              <a:t>’</a:t>
            </a:r>
            <a:r>
              <a:rPr lang="ko-KR" altLang="en-US" sz="1600" b="1" dirty="0"/>
              <a:t>로 변경 </a:t>
            </a: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/>
          </a:p>
          <a:p>
            <a:pPr>
              <a:lnSpc>
                <a:spcPct val="150000"/>
              </a:lnSpc>
              <a:defRPr/>
            </a:pP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27571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03. </a:t>
            </a:r>
            <a:r>
              <a:rPr lang="ko-KR" altLang="en-US" sz="2200" b="1" dirty="0" err="1">
                <a:solidFill>
                  <a:schemeClr val="bg1">
                    <a:lumMod val="50000"/>
                  </a:schemeClr>
                </a:solidFill>
              </a:rPr>
              <a:t>반다이</a:t>
            </a:r>
            <a:r>
              <a:rPr lang="ko-KR" altLang="en-US" sz="2200" b="1" dirty="0">
                <a:solidFill>
                  <a:schemeClr val="bg1">
                    <a:lumMod val="50000"/>
                  </a:schemeClr>
                </a:solidFill>
              </a:rPr>
              <a:t> 남코 엔터테인먼트</a:t>
            </a:r>
            <a:endParaRPr lang="en-US" altLang="ko-KR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8A0000"/>
                </a:solidFill>
              </a:rPr>
              <a:t>기업 대표작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59770FA2-680F-41D9-9B87-F4AF004478F6}"/>
              </a:ext>
            </a:extLst>
          </p:cNvPr>
          <p:cNvGrpSpPr/>
          <p:nvPr/>
        </p:nvGrpSpPr>
        <p:grpSpPr>
          <a:xfrm>
            <a:off x="720155" y="1916832"/>
            <a:ext cx="2880320" cy="3960440"/>
            <a:chOff x="720155" y="1916832"/>
            <a:chExt cx="2880320" cy="396044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4318516-80FB-4DE1-8B84-8C48AFDEB5FC}"/>
                </a:ext>
              </a:extLst>
            </p:cNvPr>
            <p:cNvGrpSpPr/>
            <p:nvPr/>
          </p:nvGrpSpPr>
          <p:grpSpPr>
            <a:xfrm>
              <a:off x="720155" y="1916832"/>
              <a:ext cx="2880320" cy="3960440"/>
              <a:chOff x="720155" y="1916832"/>
              <a:chExt cx="2880320" cy="3960440"/>
            </a:xfrm>
          </p:grpSpPr>
          <p:sp>
            <p:nvSpPr>
              <p:cNvPr id="6" name="순서도: 처리 5"/>
              <p:cNvSpPr/>
              <p:nvPr/>
            </p:nvSpPr>
            <p:spPr>
              <a:xfrm>
                <a:off x="720155" y="2204864"/>
                <a:ext cx="2880320" cy="3096344"/>
              </a:xfrm>
              <a:prstGeom prst="flowChartProcess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순서도: 처리 12"/>
              <p:cNvSpPr/>
              <p:nvPr/>
            </p:nvSpPr>
            <p:spPr>
              <a:xfrm>
                <a:off x="720155" y="5301208"/>
                <a:ext cx="2880320" cy="576064"/>
              </a:xfrm>
              <a:prstGeom prst="flowChartProcess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팩 맨 </a:t>
                </a:r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(1980)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순서도: 처리 15"/>
              <p:cNvSpPr/>
              <p:nvPr/>
            </p:nvSpPr>
            <p:spPr>
              <a:xfrm>
                <a:off x="792163" y="1916832"/>
                <a:ext cx="432048" cy="50405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200" b="1" dirty="0">
                    <a:solidFill>
                      <a:srgbClr val="8A0000"/>
                    </a:solidFill>
                  </a:rPr>
                  <a:t>1</a:t>
                </a:r>
                <a:endParaRPr lang="ko-KR" altLang="en-US" sz="2200" b="1" dirty="0">
                  <a:solidFill>
                    <a:srgbClr val="8A0000"/>
                  </a:solidFill>
                </a:endParaRPr>
              </a:p>
            </p:txBody>
          </p:sp>
        </p:grpSp>
        <p:pic>
          <p:nvPicPr>
            <p:cNvPr id="6150" name="Picture 6" descr="강박과 불안에 대한 변주, 명작 게임 팩맨을 아시나요 - 매일경제">
              <a:extLst>
                <a:ext uri="{FF2B5EF4-FFF2-40B4-BE49-F238E27FC236}">
                  <a16:creationId xmlns:a16="http://schemas.microsoft.com/office/drawing/2014/main" id="{A53C9630-D833-43B2-8017-900E44192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340" y="2538598"/>
              <a:ext cx="1885950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5B47BD8-B7DD-4DD8-8001-E7624FC8FC4F}"/>
              </a:ext>
            </a:extLst>
          </p:cNvPr>
          <p:cNvGrpSpPr/>
          <p:nvPr/>
        </p:nvGrpSpPr>
        <p:grpSpPr>
          <a:xfrm>
            <a:off x="3960515" y="1916832"/>
            <a:ext cx="2880320" cy="3960440"/>
            <a:chOff x="3960515" y="1916832"/>
            <a:chExt cx="2880320" cy="3960440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8101940-265B-4BC8-897A-4512EF8C97BE}"/>
                </a:ext>
              </a:extLst>
            </p:cNvPr>
            <p:cNvGrpSpPr/>
            <p:nvPr/>
          </p:nvGrpSpPr>
          <p:grpSpPr>
            <a:xfrm>
              <a:off x="3960515" y="1916832"/>
              <a:ext cx="2880320" cy="3960440"/>
              <a:chOff x="3960515" y="1916832"/>
              <a:chExt cx="2880320" cy="3960440"/>
            </a:xfrm>
          </p:grpSpPr>
          <p:sp>
            <p:nvSpPr>
              <p:cNvPr id="8" name="순서도: 처리 7"/>
              <p:cNvSpPr/>
              <p:nvPr/>
            </p:nvSpPr>
            <p:spPr>
              <a:xfrm>
                <a:off x="3960515" y="2204864"/>
                <a:ext cx="2880320" cy="3096344"/>
              </a:xfrm>
              <a:prstGeom prst="flowChartProcess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순서도: 처리 13"/>
              <p:cNvSpPr/>
              <p:nvPr/>
            </p:nvSpPr>
            <p:spPr>
              <a:xfrm>
                <a:off x="3960515" y="5301208"/>
                <a:ext cx="2880320" cy="576064"/>
              </a:xfrm>
              <a:prstGeom prst="flowChartProcess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갤러그</a:t>
                </a:r>
                <a:r>
                  <a:rPr lang="ko-KR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(1981)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순서도: 처리 17"/>
              <p:cNvSpPr/>
              <p:nvPr/>
            </p:nvSpPr>
            <p:spPr>
              <a:xfrm>
                <a:off x="4032523" y="1916832"/>
                <a:ext cx="432048" cy="50405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200" b="1" dirty="0">
                    <a:solidFill>
                      <a:srgbClr val="8A0000"/>
                    </a:solidFill>
                  </a:rPr>
                  <a:t>2</a:t>
                </a:r>
                <a:endParaRPr lang="ko-KR" altLang="en-US" sz="2200" b="1" dirty="0">
                  <a:solidFill>
                    <a:srgbClr val="8A0000"/>
                  </a:solidFill>
                </a:endParaRPr>
              </a:p>
            </p:txBody>
          </p:sp>
        </p:grpSp>
        <p:pic>
          <p:nvPicPr>
            <p:cNvPr id="6156" name="Picture 12" descr="정통 오락실게임 - 도스용 갤러그">
              <a:extLst>
                <a:ext uri="{FF2B5EF4-FFF2-40B4-BE49-F238E27FC236}">
                  <a16:creationId xmlns:a16="http://schemas.microsoft.com/office/drawing/2014/main" id="{965F98A6-3598-45FA-87A3-AF5FCEB0C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538597"/>
              <a:ext cx="1885950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37ED4E1-129A-4655-A2D1-A0CD1F180E92}"/>
              </a:ext>
            </a:extLst>
          </p:cNvPr>
          <p:cNvGrpSpPr/>
          <p:nvPr/>
        </p:nvGrpSpPr>
        <p:grpSpPr>
          <a:xfrm>
            <a:off x="7200875" y="1916832"/>
            <a:ext cx="2880320" cy="3960440"/>
            <a:chOff x="7200875" y="1916832"/>
            <a:chExt cx="2880320" cy="396044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7844D0E-EB0B-45DA-846D-BEB54951B110}"/>
                </a:ext>
              </a:extLst>
            </p:cNvPr>
            <p:cNvGrpSpPr/>
            <p:nvPr/>
          </p:nvGrpSpPr>
          <p:grpSpPr>
            <a:xfrm>
              <a:off x="7200875" y="1916832"/>
              <a:ext cx="2880320" cy="3960440"/>
              <a:chOff x="7200875" y="1916832"/>
              <a:chExt cx="2880320" cy="3960440"/>
            </a:xfrm>
          </p:grpSpPr>
          <p:sp>
            <p:nvSpPr>
              <p:cNvPr id="10" name="순서도: 처리 9"/>
              <p:cNvSpPr/>
              <p:nvPr/>
            </p:nvSpPr>
            <p:spPr>
              <a:xfrm>
                <a:off x="7200875" y="2204864"/>
                <a:ext cx="2880320" cy="3096344"/>
              </a:xfrm>
              <a:prstGeom prst="flowChartProcess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순서도: 처리 14"/>
              <p:cNvSpPr/>
              <p:nvPr/>
            </p:nvSpPr>
            <p:spPr>
              <a:xfrm>
                <a:off x="7200875" y="5301208"/>
                <a:ext cx="2880320" cy="576064"/>
              </a:xfrm>
              <a:prstGeom prst="flowChartProcess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철권</a:t>
                </a:r>
              </a:p>
            </p:txBody>
          </p:sp>
          <p:sp>
            <p:nvSpPr>
              <p:cNvPr id="19" name="순서도: 처리 18"/>
              <p:cNvSpPr/>
              <p:nvPr/>
            </p:nvSpPr>
            <p:spPr>
              <a:xfrm>
                <a:off x="7272883" y="1916832"/>
                <a:ext cx="432048" cy="50405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200" b="1" dirty="0">
                    <a:solidFill>
                      <a:srgbClr val="8A0000"/>
                    </a:solidFill>
                  </a:rPr>
                  <a:t>3</a:t>
                </a:r>
                <a:endParaRPr lang="ko-KR" altLang="en-US" sz="2200" b="1" dirty="0">
                  <a:solidFill>
                    <a:srgbClr val="8A0000"/>
                  </a:solidFill>
                </a:endParaRPr>
              </a:p>
            </p:txBody>
          </p:sp>
        </p:grpSp>
        <p:pic>
          <p:nvPicPr>
            <p:cNvPr id="6158" name="Picture 14" descr="화제의 게임이 돌아온다! 철권 7">
              <a:extLst>
                <a:ext uri="{FF2B5EF4-FFF2-40B4-BE49-F238E27FC236}">
                  <a16:creationId xmlns:a16="http://schemas.microsoft.com/office/drawing/2014/main" id="{1E98D82E-E325-4C84-9EA2-5FE8F6527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020" y="3140968"/>
              <a:ext cx="2592288" cy="145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27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5616624" cy="8640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일본의 기업 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카메라</a:t>
            </a:r>
          </a:p>
        </p:txBody>
      </p:sp>
      <p:sp>
        <p:nvSpPr>
          <p:cNvPr id="9" name="순서도: 처리 8"/>
          <p:cNvSpPr/>
          <p:nvPr/>
        </p:nvSpPr>
        <p:spPr>
          <a:xfrm>
            <a:off x="5400675" y="2060848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635" y="2160240"/>
            <a:ext cx="3429000" cy="3429000"/>
          </a:xfrm>
          <a:prstGeom prst="rect">
            <a:avLst/>
          </a:prstGeom>
        </p:spPr>
      </p:pic>
      <p:sp>
        <p:nvSpPr>
          <p:cNvPr id="8" name="순서도: 처리 7"/>
          <p:cNvSpPr/>
          <p:nvPr/>
        </p:nvSpPr>
        <p:spPr>
          <a:xfrm>
            <a:off x="1368227" y="1988839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702" y="2708920"/>
            <a:ext cx="4224469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5256659" y="2636912"/>
            <a:ext cx="4968552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NIKON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19" y="1502786"/>
            <a:ext cx="3852428" cy="3852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NIKON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기업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968627" y="2204864"/>
          <a:ext cx="5040560" cy="356080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사업 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광학기기 제조업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취급 품목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카메라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, 현미경, 광학기기, 반도체 정밀기계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국적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일본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설립 시기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1917년 7월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71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소재지별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기업 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일본기업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설립자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</a:rPr>
                        <a:t>이와사키 고야타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67" y="2060848"/>
            <a:ext cx="3852428" cy="3852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NIKON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기업의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2203" y="2060848"/>
            <a:ext cx="8496944" cy="4118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니콘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 미쓰비시그룹의 자회사로 일본에서 가장 오래된 광학기기를 제조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판매하는 기업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제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 세계대전 중인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1917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7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 이와사키 고야타가 일본광학공업을 설립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1945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제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 세계대전이 끝나면서 쌍안경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사진기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현미경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측량기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측정기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안경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렌즈 등 민생용 광학기기로 생산을 전환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1959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발매된 니콘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F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카메라로 기술적 지위와 명성 확보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1988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현재의 이름인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니콘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으로 상호를 변경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지역따라 다르게 불림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일본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니콘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북미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나이칸 영국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니칸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NIKON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니콘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SP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모델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8187" y="3107764"/>
            <a:ext cx="4912553" cy="191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거리 계측 기능을 갖춘 전문가용 카메라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1950-60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년대 독일의 레이카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자이스 제품들과 경쟁 관계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1955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출시 이후 큰 성공을 거둔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SLR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카메라인 니콘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F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에 집중하기 위해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SP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모델 개발 중단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675" y="2636912"/>
            <a:ext cx="3920480" cy="29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4608512" cy="8640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일본의 기업</a:t>
            </a:r>
            <a:r>
              <a:rPr lang="en-US" altLang="ko-KR" sz="4000" b="1" dirty="0">
                <a:solidFill>
                  <a:srgbClr val="8A0000"/>
                </a:solidFill>
                <a:latin typeface="맑은 고딕"/>
                <a:ea typeface="맑은 고딕" panose="020B0503020000020004" pitchFamily="50" charset="-127"/>
              </a:rPr>
              <a:t> - </a:t>
            </a:r>
            <a:r>
              <a:rPr lang="ko-KR" altLang="en-US" sz="4000" b="1" dirty="0">
                <a:solidFill>
                  <a:srgbClr val="8A0000"/>
                </a:solidFill>
                <a:latin typeface="맑은 고딕"/>
                <a:ea typeface="맑은 고딕" panose="020B0503020000020004" pitchFamily="50" charset="-127"/>
              </a:rPr>
              <a:t>문구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모서리가 접힌 도형 4"/>
          <p:cNvSpPr/>
          <p:nvPr/>
        </p:nvSpPr>
        <p:spPr>
          <a:xfrm>
            <a:off x="936179" y="2420888"/>
            <a:ext cx="2592288" cy="2664296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유명 기업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미츠비시 -</a:t>
            </a:r>
          </a:p>
        </p:txBody>
      </p:sp>
      <p:sp>
        <p:nvSpPr>
          <p:cNvPr id="6" name="모서리가 접힌 도형 5"/>
          <p:cNvSpPr/>
          <p:nvPr/>
        </p:nvSpPr>
        <p:spPr>
          <a:xfrm>
            <a:off x="4104531" y="2420888"/>
            <a:ext cx="2592288" cy="2664296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유명 기업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펜텔 -</a:t>
            </a:r>
          </a:p>
        </p:txBody>
      </p:sp>
      <p:sp>
        <p:nvSpPr>
          <p:cNvPr id="7" name="모서리가 접힌 도형 6"/>
          <p:cNvSpPr/>
          <p:nvPr/>
        </p:nvSpPr>
        <p:spPr>
          <a:xfrm>
            <a:off x="7272883" y="2420888"/>
            <a:ext cx="2592288" cy="2664296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업계 현황</a:t>
            </a:r>
          </a:p>
        </p:txBody>
      </p:sp>
      <p:sp>
        <p:nvSpPr>
          <p:cNvPr id="8" name="순서도: 처리 7"/>
          <p:cNvSpPr/>
          <p:nvPr/>
        </p:nvSpPr>
        <p:spPr>
          <a:xfrm>
            <a:off x="2016299" y="2204864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순서도: 처리 8"/>
          <p:cNvSpPr/>
          <p:nvPr/>
        </p:nvSpPr>
        <p:spPr>
          <a:xfrm>
            <a:off x="5184651" y="2204864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8353003" y="2204864"/>
            <a:ext cx="432048" cy="432048"/>
          </a:xfrm>
          <a:prstGeom prst="flowChartProcess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NIKON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니콘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F’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7330" y="3212976"/>
            <a:ext cx="4383345" cy="138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1955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년에 출시 된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SLR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카메라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30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년동안 니콘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F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시리즈의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SLR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모델들은 전문 사진작가들과 미국의 항공프로그램에서 가장 널리 사용된 소형카메라로 자리 잡음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00675" y="2492896"/>
            <a:ext cx="4473497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NIKON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니콘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D1’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203" y="2420888"/>
            <a:ext cx="8496944" cy="86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1999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지금 형태의 바디 센서 일체형 디지털 카메라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니콘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D1’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출시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민간 시장이 구매할 만큼 충분한 가격으로 책정된 세계 최초의 전문가용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DSLR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283" y="3429000"/>
            <a:ext cx="3299460" cy="25908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266" y="3429000"/>
            <a:ext cx="3656832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NIKON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현재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203" y="2420888"/>
            <a:ext cx="8496944" cy="112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한국시장에서는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2007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년부터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Coolpix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시리즈가 성공을 거뒀다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외에도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D40, D80, D3, D300, D40X, D90,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Z5, Z50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 해마다 새로운 모델들을 출시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1" y="3789040"/>
            <a:ext cx="2736304" cy="273630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55" y="3744415"/>
            <a:ext cx="2924944" cy="292494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290" y="3717032"/>
            <a:ext cx="2808312" cy="280831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387" y="3645024"/>
            <a:ext cx="3024336" cy="3024336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491" y="3789040"/>
            <a:ext cx="2736304" cy="2736304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611" y="3573016"/>
            <a:ext cx="2952328" cy="295232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699" y="3645024"/>
            <a:ext cx="2952328" cy="2952328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187" y="3645024"/>
            <a:ext cx="3068960" cy="306895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99" y="3789041"/>
            <a:ext cx="2808311" cy="280831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963" y="3933056"/>
            <a:ext cx="2664296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5400675" y="2636912"/>
            <a:ext cx="4968552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02. CANON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87" y="2294874"/>
            <a:ext cx="4032448" cy="226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02.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CANON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기업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68" y="2636911"/>
            <a:ext cx="3840427" cy="2160240"/>
          </a:xfrm>
          <a:prstGeom prst="rect">
            <a:avLst/>
          </a:prstGeom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166645" y="2078485"/>
          <a:ext cx="4770533" cy="3798784"/>
        </p:xfrm>
        <a:graphic>
          <a:graphicData uri="http://schemas.openxmlformats.org/drawingml/2006/table">
            <a:tbl>
              <a:tblPr firstRow="1" bandRow="1"/>
              <a:tblGrid>
                <a:gridCol w="1395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사업 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이미지 및 광학 제품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취급 품목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사무기기</a:t>
                      </a:r>
                      <a:r>
                        <a:rPr lang="EN-US" altLang="en-US" sz="1200" b="1" i="0" u="none" strike="noStrike">
                          <a:solidFill>
                            <a:srgbClr val="000000"/>
                          </a:solidFill>
                        </a:rPr>
                        <a:t>, 카메라, 광학기기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국적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일본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설립 시기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en-US" sz="1200" b="1" i="0" u="none" strike="noStrike">
                          <a:solidFill>
                            <a:srgbClr val="000000"/>
                          </a:solidFill>
                        </a:rPr>
                        <a:t>1937년 8월 10일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소재지별 기업 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일본기업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9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설립자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고로 요시다</a:t>
                      </a:r>
                      <a:r>
                        <a:rPr lang="EN-US" altLang="en-US" sz="1200" b="1" i="0" u="none" strike="noStrike">
                          <a:solidFill>
                            <a:srgbClr val="000000"/>
                          </a:solidFill>
                        </a:rPr>
                        <a:t>. 사부로 우치다, 타케오 마에다, 타케시 미타라이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5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기업 유형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</a:rPr>
                        <a:t>주식회사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02. CANON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기업의 소개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203" y="2420888"/>
            <a:ext cx="8559487" cy="319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캐논 주식회사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는 후요 그룹에 속해 있는 디지털 사진기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사무기기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광학기기 등 을 생산하는 기업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불교 신자였던 고로 요시다는 기업이념을 공생으로 삼고 문화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습관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언어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민족 등의 차이에 관계없이 모든 인류가 영원히 함께 살고 함께 일하며 행복하게 생활할 수 있는 사회를 목표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1933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-1936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사이에는 회사의 이름을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콴논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(KWANON)’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으로 지었으며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본격적으로 렌즈뿐만 아니라 포컬 플레인 셔터를 탑재한 일본제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35mm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카메라인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콴논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을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만들기 시작했고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이후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1947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사명을 캐논으로 변경한다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주요 제품으로는 사진기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캠코더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렌즈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복합기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복사기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프린터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CMOS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등이 있다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02. CANON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RF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카메라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거리계 연동식 카메라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203" y="2420888"/>
            <a:ext cx="8496944" cy="33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1958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이전까지 캐논은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RF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카메라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거리계 연동식 카메라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들이 만들어졌다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39" y="2996952"/>
            <a:ext cx="3140968" cy="314096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191" y="2996952"/>
            <a:ext cx="3140968" cy="314096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227" y="2996952"/>
            <a:ext cx="3212976" cy="321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02. CANON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캐논 카메라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203" y="2420888"/>
            <a:ext cx="8496944" cy="59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1984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RC-701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을 시작으로 파워샷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(powerShot),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디지털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IXUS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시리즈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DSLR EOS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시리즈 등 디지털 카메라를 생산 판매하고 있다</a:t>
            </a: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99" y="3284984"/>
            <a:ext cx="2952328" cy="295232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51" y="3429000"/>
            <a:ext cx="2636912" cy="2636912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32349" y="4150980"/>
            <a:ext cx="2376237" cy="1942316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411" y="3600400"/>
            <a:ext cx="2780928" cy="2780927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848699" y="4222988"/>
            <a:ext cx="2200047" cy="17983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95" y="3429000"/>
            <a:ext cx="3068960" cy="306896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106" y="3212976"/>
            <a:ext cx="3429001" cy="342900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819" y="3284984"/>
            <a:ext cx="3312368" cy="331236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931" y="3429000"/>
            <a:ext cx="2952328" cy="295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NIKON&amp;CANON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19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동영상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203" y="3054484"/>
            <a:ext cx="8496944" cy="75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니콘과 캐논이 대표 카메라 산업이 된 이유 </a:t>
            </a:r>
            <a:r>
              <a:rPr kumimoji="0" lang="en-US" altLang="ko-KR" sz="2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https://youtu.be/ZJvWEjvlgTM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>
                <a:solidFill>
                  <a:srgbClr val="8A0000"/>
                </a:solidFill>
              </a:rPr>
              <a:t>출처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/>
          <p:cNvSpPr/>
          <p:nvPr/>
        </p:nvSpPr>
        <p:spPr>
          <a:xfrm>
            <a:off x="864171" y="1844824"/>
            <a:ext cx="9073008" cy="446449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29" name="TextBox 28"/>
          <p:cNvSpPr txBox="1"/>
          <p:nvPr/>
        </p:nvSpPr>
        <p:spPr>
          <a:xfrm>
            <a:off x="1152203" y="2420888"/>
            <a:ext cx="8496944" cy="276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/>
              <a:t>출처</a:t>
            </a:r>
          </a:p>
          <a:p>
            <a:pPr>
              <a:defRPr/>
            </a:pPr>
            <a:r>
              <a:rPr lang="ko-KR" altLang="en-US" sz="1600"/>
              <a:t>위키백과, 캐논, </a:t>
            </a:r>
            <a:r>
              <a:rPr lang="ko-KR" altLang="en-US" sz="1600" u="sng">
                <a:solidFill>
                  <a:srgbClr val="0000FF"/>
                </a:solidFill>
              </a:rPr>
              <a:t>https://ko.wikipedia.org/wiki/%EC%BA%90%EB%85%BC</a:t>
            </a:r>
          </a:p>
          <a:p>
            <a:pPr>
              <a:defRPr/>
            </a:pPr>
            <a:r>
              <a:rPr lang="ko-KR" altLang="en-US" sz="1600" u="sng"/>
              <a:t>위키백과, 니콘, </a:t>
            </a:r>
            <a:r>
              <a:rPr lang="ko-KR" altLang="en-US" sz="1600" u="sng">
                <a:solidFill>
                  <a:srgbClr val="0000FF"/>
                </a:solidFill>
              </a:rPr>
              <a:t>https://ko.wikipedia.org/wiki/%EB%8B%88%EC%BD%98</a:t>
            </a:r>
          </a:p>
          <a:p>
            <a:pPr>
              <a:defRPr/>
            </a:pPr>
            <a:r>
              <a:rPr lang="ko-KR" altLang="en-US" sz="1600" u="sng"/>
              <a:t>네이버사전, [두산백과] 캐논</a:t>
            </a:r>
          </a:p>
          <a:p>
            <a:pPr>
              <a:defRPr/>
            </a:pPr>
            <a:r>
              <a:rPr lang="ko-KR" altLang="en-US" sz="1600" u="sng">
                <a:solidFill>
                  <a:srgbClr val="0000FF"/>
                </a:solidFill>
              </a:rPr>
              <a:t>https://terms.naver.com/entry.naver?docId=1192216&amp;cid=40942&amp;categoryId=39960</a:t>
            </a:r>
          </a:p>
          <a:p>
            <a:pPr>
              <a:defRPr/>
            </a:pPr>
            <a:r>
              <a:rPr lang="ko-KR" altLang="en-US" sz="1600" u="sng"/>
              <a:t>네이버사전, [두산백과] 니콘</a:t>
            </a:r>
          </a:p>
          <a:p>
            <a:pPr>
              <a:defRPr/>
            </a:pPr>
            <a:r>
              <a:rPr lang="ko-KR" altLang="en-US" sz="1600" u="sng">
                <a:solidFill>
                  <a:srgbClr val="0000FF"/>
                </a:solidFill>
              </a:rPr>
              <a:t>https://terms.naver.com/entry.naver?docId=1205059&amp;cid=40942&amp;categoryId=39960</a:t>
            </a:r>
          </a:p>
          <a:p>
            <a:pPr>
              <a:defRPr/>
            </a:pPr>
            <a:r>
              <a:rPr lang="ko-KR" altLang="en-US" sz="1600" u="sng"/>
              <a:t>네이버사전, 캐논</a:t>
            </a:r>
          </a:p>
          <a:p>
            <a:pPr>
              <a:defRPr/>
            </a:pPr>
            <a:r>
              <a:rPr lang="ko-KR" altLang="en-US" sz="1600" u="sng">
                <a:solidFill>
                  <a:srgbClr val="0000FF"/>
                </a:solidFill>
              </a:rPr>
              <a:t>https://terms.naver.com/entry.naver?docId=650829&amp;cid=43167&amp;categoryId=43167</a:t>
            </a:r>
          </a:p>
          <a:p>
            <a:pPr>
              <a:defRPr/>
            </a:pPr>
            <a:r>
              <a:rPr lang="ko-KR" altLang="en-US" sz="1600" u="sng"/>
              <a:t>네이버사전, 니콘</a:t>
            </a:r>
          </a:p>
          <a:p>
            <a:pPr>
              <a:defRPr/>
            </a:pPr>
            <a:r>
              <a:rPr lang="ko-KR" altLang="en-US" sz="1600" u="sng">
                <a:solidFill>
                  <a:srgbClr val="0000FF"/>
                </a:solidFill>
              </a:rPr>
              <a:t>https://terms.naver.com/entry.naver?docId=651187&amp;cid=43167&amp;categoryId=43167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680594" y="2636912"/>
            <a:ext cx="6120755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</a:t>
            </a: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미츠비시</a:t>
            </a:r>
          </a:p>
        </p:txBody>
      </p:sp>
      <p:pic>
        <p:nvPicPr>
          <p:cNvPr id="1028" name="그림 3" descr="텍스트이(가) 표시된 사진  자동 생성된 설명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1727684" y="2536048"/>
            <a:ext cx="2088232" cy="178590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0" y="2636912"/>
            <a:ext cx="10801350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bg1">
                    <a:lumMod val="50000"/>
                  </a:schemeClr>
                </a:solidFill>
              </a:rPr>
              <a:t>감사합니다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미츠비시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미츠비시의 역사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-1"/>
          <p:cNvGrpSpPr/>
          <p:nvPr/>
        </p:nvGrpSpPr>
        <p:grpSpPr>
          <a:xfrm>
            <a:off x="576139" y="1628800"/>
            <a:ext cx="9649072" cy="4800600"/>
            <a:chOff x="576139" y="1628800"/>
            <a:chExt cx="9649072" cy="4800600"/>
          </a:xfrm>
        </p:grpSpPr>
        <p:grpSp>
          <p:nvGrpSpPr>
            <p:cNvPr id="3" name="그룹 -1"/>
            <p:cNvGrpSpPr/>
            <p:nvPr/>
          </p:nvGrpSpPr>
          <p:grpSpPr>
            <a:xfrm>
              <a:off x="576361" y="2935508"/>
              <a:ext cx="2744434" cy="2187183"/>
              <a:chOff x="576361" y="2935508"/>
              <a:chExt cx="2744434" cy="2187183"/>
            </a:xfrm>
          </p:grpSpPr>
          <p:sp>
            <p:nvSpPr>
              <p:cNvPr id="6" name="모서리가 둥근 직사각형 -1"/>
              <p:cNvSpPr/>
              <p:nvPr/>
            </p:nvSpPr>
            <p:spPr>
              <a:xfrm>
                <a:off x="576361" y="2935508"/>
                <a:ext cx="2744434" cy="2187183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직사각형 -1"/>
              <p:cNvSpPr txBox="1"/>
              <p:nvPr/>
            </p:nvSpPr>
            <p:spPr>
              <a:xfrm>
                <a:off x="640421" y="2999568"/>
                <a:ext cx="2616314" cy="2059063"/>
              </a:xfrm>
              <a:prstGeom prst="rect">
                <a:avLst/>
              </a:prstGeom>
            </p:spPr>
            <p:txBody>
              <a:bodyPr vert="horz" wrap="square" lIns="68580" tIns="68580" rIns="68580" bIns="68580" anchor="ctr" anchorCtr="0">
                <a:noAutofit/>
              </a:bodyPr>
              <a:lstStyle/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1887년</a:t>
                </a: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마사키 진로쿠가 「마사키 연필 제조소」를 도쿄시 요츠야구 나이토 신쥬쿠에서 창업 </a:t>
                </a:r>
              </a:p>
            </p:txBody>
          </p:sp>
        </p:grpSp>
        <p:grpSp>
          <p:nvGrpSpPr>
            <p:cNvPr id="9" name="그룹 -1"/>
            <p:cNvGrpSpPr/>
            <p:nvPr/>
          </p:nvGrpSpPr>
          <p:grpSpPr>
            <a:xfrm>
              <a:off x="3497711" y="3809724"/>
              <a:ext cx="375060" cy="438750"/>
              <a:chOff x="3497711" y="3809724"/>
              <a:chExt cx="375060" cy="438750"/>
            </a:xfrm>
          </p:grpSpPr>
          <p:sp>
            <p:nvSpPr>
              <p:cNvPr id="11" name="오른쪽 화살표 -1"/>
              <p:cNvSpPr/>
              <p:nvPr/>
            </p:nvSpPr>
            <p:spPr>
              <a:xfrm>
                <a:off x="3497711" y="3809724"/>
                <a:ext cx="375060" cy="43875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8A0000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" name="직사각형 -1"/>
              <p:cNvSpPr txBox="1"/>
              <p:nvPr/>
            </p:nvSpPr>
            <p:spPr>
              <a:xfrm>
                <a:off x="3497711" y="3897474"/>
                <a:ext cx="262542" cy="263250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Autofit/>
              </a:bodyPr>
              <a:lstStyle/>
              <a:p>
                <a:pPr marL="0" marR="0" lvl="0" indent="0" algn="ctr" defTabSz="72009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3" name="그룹 -1"/>
            <p:cNvGrpSpPr/>
            <p:nvPr/>
          </p:nvGrpSpPr>
          <p:grpSpPr>
            <a:xfrm>
              <a:off x="4028457" y="2935508"/>
              <a:ext cx="2744434" cy="2187183"/>
              <a:chOff x="4028457" y="2935508"/>
              <a:chExt cx="2744434" cy="2187183"/>
            </a:xfrm>
          </p:grpSpPr>
          <p:sp>
            <p:nvSpPr>
              <p:cNvPr id="14" name="모서리가 둥근 직사각형 -1"/>
              <p:cNvSpPr/>
              <p:nvPr/>
            </p:nvSpPr>
            <p:spPr>
              <a:xfrm>
                <a:off x="4028457" y="2935508"/>
                <a:ext cx="2744434" cy="2187183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직사각형 -1"/>
              <p:cNvSpPr txBox="1"/>
              <p:nvPr/>
            </p:nvSpPr>
            <p:spPr>
              <a:xfrm>
                <a:off x="4092517" y="2999568"/>
                <a:ext cx="2616314" cy="2059063"/>
              </a:xfrm>
              <a:prstGeom prst="rect">
                <a:avLst/>
              </a:prstGeom>
            </p:spPr>
            <p:txBody>
              <a:bodyPr vert="horz" wrap="square" lIns="68580" tIns="68580" rIns="68580" bIns="68580" anchor="ctr" anchorCtr="0">
                <a:noAutofit/>
              </a:bodyPr>
              <a:lstStyle/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1918년</a:t>
                </a: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요코하마시 카나가와구에 색연필 제조원인 「야마토 연필」이 탄생해, 양자가 합병해 「마사키 야마토 연필」</a:t>
                </a:r>
                <a:r>
                  <a:rPr kumimoji="0" lang="ko-KR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으로 변경</a:t>
                </a:r>
              </a:p>
            </p:txBody>
          </p:sp>
        </p:grpSp>
        <p:grpSp>
          <p:nvGrpSpPr>
            <p:cNvPr id="16" name="그룹 -1"/>
            <p:cNvGrpSpPr/>
            <p:nvPr/>
          </p:nvGrpSpPr>
          <p:grpSpPr>
            <a:xfrm>
              <a:off x="6949807" y="3809724"/>
              <a:ext cx="375060" cy="438750"/>
              <a:chOff x="6949807" y="3809724"/>
              <a:chExt cx="375060" cy="438750"/>
            </a:xfrm>
          </p:grpSpPr>
          <p:sp>
            <p:nvSpPr>
              <p:cNvPr id="17" name="오른쪽 화살표 -1"/>
              <p:cNvSpPr/>
              <p:nvPr/>
            </p:nvSpPr>
            <p:spPr>
              <a:xfrm>
                <a:off x="6949807" y="3809724"/>
                <a:ext cx="375060" cy="43875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8A0000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직사각형 -1"/>
              <p:cNvSpPr txBox="1"/>
              <p:nvPr/>
            </p:nvSpPr>
            <p:spPr>
              <a:xfrm>
                <a:off x="6949807" y="3897474"/>
                <a:ext cx="262542" cy="263250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Autofit/>
              </a:bodyPr>
              <a:lstStyle/>
              <a:p>
                <a:pPr marL="0" marR="0" lvl="0" indent="0" algn="ctr" defTabSz="720090" rtl="0" eaLnBrk="1" fontAlgn="auto" latin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9" name="그룹 -1"/>
            <p:cNvGrpSpPr/>
            <p:nvPr/>
          </p:nvGrpSpPr>
          <p:grpSpPr>
            <a:xfrm>
              <a:off x="7480553" y="2935508"/>
              <a:ext cx="2744434" cy="2187183"/>
              <a:chOff x="7480553" y="2935508"/>
              <a:chExt cx="2744434" cy="2187183"/>
            </a:xfrm>
          </p:grpSpPr>
          <p:sp>
            <p:nvSpPr>
              <p:cNvPr id="20" name="모서리가 둥근 직사각형 -1"/>
              <p:cNvSpPr/>
              <p:nvPr/>
            </p:nvSpPr>
            <p:spPr>
              <a:xfrm>
                <a:off x="7480553" y="2935508"/>
                <a:ext cx="2744434" cy="2187183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1" name="직사각형 -1"/>
              <p:cNvSpPr txBox="1"/>
              <p:nvPr/>
            </p:nvSpPr>
            <p:spPr>
              <a:xfrm>
                <a:off x="7544613" y="2999568"/>
                <a:ext cx="2616314" cy="2059063"/>
              </a:xfrm>
              <a:prstGeom prst="rect">
                <a:avLst/>
              </a:prstGeom>
            </p:spPr>
            <p:txBody>
              <a:bodyPr vert="horz" wrap="square" lIns="68580" tIns="68580" rIns="68580" bIns="68580" anchor="ctr" anchorCtr="0">
                <a:noAutofit/>
              </a:bodyPr>
              <a:lstStyle/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1901년</a:t>
                </a: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일본 최초 양산형 연필 3종류를 당시의 통신부에 </a:t>
                </a:r>
                <a:r>
                  <a:rPr kumimoji="0" lang="ko-KR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납품</a:t>
                </a: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 성공</a:t>
                </a: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「3종」이나 창업자 가문 「삼린」등을 나타내는 의미</a:t>
                </a:r>
                <a:r>
                  <a:rPr kumimoji="0" lang="ko-KR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로</a:t>
                </a: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 붉은 3개의 마름모를 본뜬</a:t>
                </a:r>
                <a:r>
                  <a:rPr kumimoji="0" lang="ko-KR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     </a:t>
                </a: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「미츠비시」를</a:t>
                </a:r>
                <a:r>
                  <a:rPr kumimoji="0" lang="ko-KR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 </a:t>
                </a: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상표 등록</a:t>
                </a:r>
              </a:p>
              <a:p>
                <a:pPr marL="0" marR="0" lvl="0" indent="0" algn="ctr" defTabSz="990123" rtl="0" eaLnBrk="1" fontAlgn="auto" latin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 1952년</a:t>
                </a:r>
                <a:r>
                  <a:rPr kumimoji="0" lang="ko-KR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 </a:t>
                </a:r>
                <a:r>
                  <a:rPr kumimoji="0" lang="ko-KR" altLang="ko-KR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rPr>
                  <a:t>정식으로 「미츠비시 연필」로 변경</a:t>
                </a:r>
              </a:p>
            </p:txBody>
          </p:sp>
        </p:grpSp>
      </p:grpSp>
      <p:pic>
        <p:nvPicPr>
          <p:cNvPr id="10" name="그림 3" descr="텍스트이(가) 표시된 사진  자동 생성된 설명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788024" y="1628800"/>
            <a:ext cx="1368152" cy="1170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01.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미츠비시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유명한 상품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7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56430" y="1988840"/>
            <a:ext cx="4619625" cy="1628775"/>
          </a:xfrm>
          <a:prstGeom prst="rect">
            <a:avLst/>
          </a:prstGeom>
        </p:spPr>
      </p:pic>
      <p:pic>
        <p:nvPicPr>
          <p:cNvPr id="12" name="그림 11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572000" y="1736812"/>
            <a:ext cx="5124450" cy="4543425"/>
          </a:xfrm>
          <a:prstGeom prst="rect">
            <a:avLst/>
          </a:prstGeom>
        </p:spPr>
      </p:pic>
      <p:pic>
        <p:nvPicPr>
          <p:cNvPr id="11" name="그림 8"/>
          <p:cNvPicPr/>
          <p:nvPr/>
        </p:nvPicPr>
        <p:blipFill rotWithShape="1">
          <a:blip r:embed="rId4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845271"/>
            <a:ext cx="4319972" cy="277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3636404" y="2636912"/>
            <a:ext cx="6913425" cy="15841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02. </a:t>
            </a:r>
            <a:r>
              <a:rPr kumimoji="0" lang="ko-KR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펜텔</a:t>
            </a:r>
          </a:p>
        </p:txBody>
      </p:sp>
      <p:pic>
        <p:nvPicPr>
          <p:cNvPr id="2052" name="그림 2051"/>
          <p:cNvPicPr/>
          <p:nvPr/>
        </p:nvPicPr>
        <p:blipFill rotWithShape="1"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2628707"/>
            <a:ext cx="3349295" cy="1600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펜텔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펜텔의 역사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순서도: 처리 5"/>
          <p:cNvSpPr/>
          <p:nvPr/>
        </p:nvSpPr>
        <p:spPr>
          <a:xfrm>
            <a:off x="720155" y="2952328"/>
            <a:ext cx="2880320" cy="3096344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1911년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유키오의 아버지가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&lt;호리에문해도(胡江文海堂)&gt;설립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아사쿠사에서 붓, 잉크</a:t>
            </a:r>
            <a:r>
              <a:rPr kumimoji="0" lang="ko-KR" altLang="en-US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등의</a:t>
            </a:r>
            <a:r>
              <a:rPr kumimoji="0" lang="ko-KR" altLang="ko-KR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도매상</a:t>
            </a:r>
            <a:r>
              <a:rPr kumimoji="0" lang="ko-KR" altLang="en-US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으로</a:t>
            </a:r>
            <a:r>
              <a:rPr kumimoji="0" lang="ko-KR" altLang="ko-KR" sz="10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시작</a:t>
            </a: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처리 7"/>
          <p:cNvSpPr/>
          <p:nvPr/>
        </p:nvSpPr>
        <p:spPr>
          <a:xfrm>
            <a:off x="3960515" y="2952328"/>
            <a:ext cx="2880320" cy="3096344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7200875" y="2952328"/>
            <a:ext cx="2880320" cy="3096344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순서도: 처리 15"/>
          <p:cNvSpPr/>
          <p:nvPr/>
        </p:nvSpPr>
        <p:spPr>
          <a:xfrm>
            <a:off x="792163" y="2700300"/>
            <a:ext cx="432048" cy="5040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200" b="1" i="0" u="none" strike="noStrike" kern="1200" cap="none" spc="0" normalizeH="0" baseline="0" noProof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순서도: 처리 17"/>
          <p:cNvSpPr/>
          <p:nvPr/>
        </p:nvSpPr>
        <p:spPr>
          <a:xfrm>
            <a:off x="4032523" y="2700300"/>
            <a:ext cx="432048" cy="5040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2200" b="1" i="0" u="none" strike="noStrike" kern="1200" cap="none" spc="0" normalizeH="0" baseline="0" noProof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순서도: 처리 18"/>
          <p:cNvSpPr/>
          <p:nvPr/>
        </p:nvSpPr>
        <p:spPr>
          <a:xfrm>
            <a:off x="7272883" y="2700300"/>
            <a:ext cx="432048" cy="5040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2200" b="1" i="0" u="none" strike="noStrike" kern="1200" cap="none" spc="0" normalizeH="0" baseline="0" noProof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사각형 20"/>
          <p:cNvSpPr txBox="1"/>
          <p:nvPr/>
        </p:nvSpPr>
        <p:spPr>
          <a:xfrm>
            <a:off x="4103948" y="4037393"/>
            <a:ext cx="2664296" cy="115817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유키오가 계승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한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전후 1946년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현재의 본사로 이전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대일본 문구 주식회사를 설립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처음에는 문구류 도매업자였으나 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이후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사내에서 생산 및 판매를 시작</a:t>
            </a:r>
          </a:p>
        </p:txBody>
      </p:sp>
      <p:sp>
        <p:nvSpPr>
          <p:cNvPr id="22" name="직사각형 20"/>
          <p:cNvSpPr txBox="1"/>
          <p:nvPr/>
        </p:nvSpPr>
        <p:spPr>
          <a:xfrm>
            <a:off x="7308304" y="3778773"/>
            <a:ext cx="2664296" cy="176719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아들인 토시유키에게 물려주었으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나 급사</a:t>
            </a: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창업가 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가문의 </a:t>
            </a: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미즈타니 토시오가 차기 사장의 자리를 계승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1988년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호리에 유키오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복귀</a:t>
            </a: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1991년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처음으로 창업가 외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부인</a:t>
            </a: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아사베 히로시가 사장에 취임</a:t>
            </a:r>
          </a:p>
        </p:txBody>
      </p:sp>
      <p:pic>
        <p:nvPicPr>
          <p:cNvPr id="24" name="그림 2051"/>
          <p:cNvPicPr/>
          <p:nvPr/>
        </p:nvPicPr>
        <p:blipFill rotWithShape="1"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964" y="1620596"/>
            <a:ext cx="2202027" cy="105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/>
          <p:cNvSpPr/>
          <p:nvPr/>
        </p:nvSpPr>
        <p:spPr>
          <a:xfrm>
            <a:off x="432123" y="404664"/>
            <a:ext cx="9937104" cy="548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펜텔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432123" y="908720"/>
            <a:ext cx="9937104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유명한 상품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610365" y="1556792"/>
            <a:ext cx="55806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829790" y="1736812"/>
            <a:ext cx="5830442" cy="1980220"/>
          </a:xfrm>
          <a:prstGeom prst="rect">
            <a:avLst/>
          </a:prstGeom>
        </p:spPr>
      </p:pic>
      <p:pic>
        <p:nvPicPr>
          <p:cNvPr id="16" name="그림 15"/>
          <p:cNvPicPr/>
          <p:nvPr/>
        </p:nvPicPr>
        <p:blipFill rotWithShape="1">
          <a:blip r:embed="rId3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265" y="2282686"/>
            <a:ext cx="4020318" cy="4062638"/>
          </a:xfrm>
          <a:prstGeom prst="rect">
            <a:avLst/>
          </a:prstGeom>
        </p:spPr>
      </p:pic>
      <p:pic>
        <p:nvPicPr>
          <p:cNvPr id="15" name="그림 14"/>
          <p:cNvPicPr/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3023828" y="1556792"/>
            <a:ext cx="4644516" cy="468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1458</Words>
  <Application>Microsoft Office PowerPoint</Application>
  <PresentationFormat>사용자 지정</PresentationFormat>
  <Paragraphs>289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40</vt:i4>
      </vt:variant>
    </vt:vector>
  </HeadingPairs>
  <TitlesOfParts>
    <vt:vector size="47" baseType="lpstr">
      <vt:lpstr>DX경필명조B</vt:lpstr>
      <vt:lpstr>맑은 고딕</vt:lpstr>
      <vt:lpstr>함초롬바탕</vt:lpstr>
      <vt:lpstr>Arial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 pc</dc:creator>
  <cp:lastModifiedBy>Jeong EoJin</cp:lastModifiedBy>
  <cp:revision>46</cp:revision>
  <dcterms:created xsi:type="dcterms:W3CDTF">2019-05-09T13:55:04Z</dcterms:created>
  <dcterms:modified xsi:type="dcterms:W3CDTF">2022-04-10T11:56:11Z</dcterms:modified>
</cp:coreProperties>
</file>