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0OXSrcVCLw0" TargetMode="External" /><Relationship Id="rId3" Type="http://schemas.microsoft.com/office/2007/relationships/media" Target="https://www.youtube.com/embed/0OXSrcVCLw0" TargetMode="External" /><Relationship Id="rId4" Type="http://schemas.openxmlformats.org/officeDocument/2006/relationships/image" Target="../media/image2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jpeg"  /><Relationship Id="rId3" Type="http://schemas.openxmlformats.org/officeDocument/2006/relationships/image" Target="../media/image2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6.jpeg"  /><Relationship Id="rId3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EiG6AN8jVZ8" TargetMode="External" /><Relationship Id="rId3" Type="http://schemas.microsoft.com/office/2007/relationships/media" Target="https://www.youtube.com/embed/EiG6AN8jVZ8" TargetMode="External" /><Relationship Id="rId4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2.png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639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06962"/>
            <a:ext cx="7839569" cy="2607478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 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낫토</a:t>
            </a:r>
            <a:r>
              <a:rPr lang="en-US" altLang="ko-KR"/>
              <a:t>(</a:t>
            </a:r>
            <a:r>
              <a:rPr lang="ko-KR" altLang="en-US"/>
              <a:t>納豆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청국장 콩을 발효시킨 것 아침상이 기본이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일본 아침상의 기본 요리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03985" y="3428999"/>
            <a:ext cx="5136356" cy="265033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8440342" y="5712126"/>
            <a:ext cx="1035845" cy="3672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낫토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3118843" y="6221729"/>
            <a:ext cx="5506641" cy="6362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https://terms.naver.com/entry.nhn?docId=3406319&amp;cid=48180&amp;categoryId=48254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9968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299806"/>
            <a:ext cx="7839569" cy="250032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기후적 특성 반영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개방적 주택 구조 </a:t>
            </a:r>
            <a:r>
              <a:rPr lang="en-US" altLang="ko-KR"/>
              <a:t>:</a:t>
            </a:r>
            <a:r>
              <a:rPr lang="ko-KR" altLang="en-US"/>
              <a:t> 고온 다습한 기후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창문이 많고 지붕을 높은 구조 </a:t>
            </a:r>
            <a:r>
              <a:rPr lang="en-US" altLang="ko-KR"/>
              <a:t>:</a:t>
            </a:r>
            <a:r>
              <a:rPr lang="ko-KR" altLang="en-US"/>
              <a:t> 통풍성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 지붕의 급한 경사도  </a:t>
            </a:r>
            <a:r>
              <a:rPr lang="en-US" altLang="ko-KR"/>
              <a:t>:</a:t>
            </a:r>
            <a:r>
              <a:rPr lang="ko-KR" altLang="en-US"/>
              <a:t> 눈이 오는 지역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25828" y="3800127"/>
            <a:ext cx="3290252" cy="241564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625828" y="6042422"/>
            <a:ext cx="5566172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1175950" y="6215777"/>
            <a:ext cx="9497090" cy="64222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  <a:solidFill>
                  <a:srgbClr val="264c72"/>
                </a:solidFill>
                <a:latin typeface="Arial"/>
                <a:ea typeface="Arial"/>
                <a:cs typeface="Arial"/>
              </a:rPr>
              <a:t>https://terms.naver.com/entry.nhn?docId=1529266&amp;cid=6068&amp;categoryId=62068&amp;anchorTarget=TABLE_OF_CONTENT1#TABLE_OF_CONTENT1</a:t>
            </a: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264c7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9916080" y="5054203"/>
            <a:ext cx="2275920" cy="90654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도야마현 고카야마의 갓쇼즈쿠리(合掌造り) 민가</a:t>
            </a:r>
            <a:endParaRPr lang="ko-KR" altLang="en-US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20850" y="3800127"/>
            <a:ext cx="2654299" cy="2415649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4375150" y="5145524"/>
            <a:ext cx="2250678" cy="3675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전통 주택의 구조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7586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0855" y="1418868"/>
            <a:ext cx="7839569" cy="136922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쇼지</a:t>
            </a:r>
            <a:r>
              <a:rPr lang="en-US" altLang="ko-KR"/>
              <a:t>(障子)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나무 살에 종이를 붙인 창호지 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창문과 문 역할을 동시에 하는 다중 역할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54375" y="2909093"/>
            <a:ext cx="5968999" cy="2921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714623" y="5982891"/>
            <a:ext cx="7048502" cy="6374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https://m.post.naver.com/viewer/postView.nhn?volumeNo=16461122&amp;memberNo=2978221&amp;vType=VERTICAL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7111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14118"/>
            <a:ext cx="7839569" cy="139304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도코노마(床の間) </a:t>
            </a:r>
            <a:r>
              <a:rPr lang="en-US" altLang="ko-KR"/>
              <a:t>:</a:t>
            </a:r>
            <a:r>
              <a:rPr lang="ko-KR" altLang="en-US"/>
              <a:t>  바닥이 방바닥보다 위로 높인 공간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각 가정의 부를 상징하는 용도로 이용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85681" y="2907159"/>
            <a:ext cx="5672137" cy="307101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255615" y="5978177"/>
            <a:ext cx="6417469" cy="6422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https://terms.naver.com/entry.nhn?docId=5764014&amp;cid=62919&amp;categoryId=62919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1158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54587"/>
            <a:ext cx="7839569" cy="2047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다다미</a:t>
            </a:r>
            <a:r>
              <a:rPr lang="en-US" altLang="ko-KR"/>
              <a:t>(畳)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바닥을 덮는 사각형 돗자리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바닥 </a:t>
            </a:r>
            <a:r>
              <a:rPr lang="en-US" altLang="ko-KR"/>
              <a:t>:</a:t>
            </a:r>
            <a:r>
              <a:rPr lang="ko-KR" altLang="en-US"/>
              <a:t> 일본 생활과 관계가 밀접함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07092" y="3286125"/>
            <a:ext cx="5175409" cy="281720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129811" y="6103335"/>
            <a:ext cx="1932377" cy="366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다다미가 깔린 방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3006327" y="6494859"/>
            <a:ext cx="7768857" cy="361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https://ko.wikipedia.org/wiki/%EB%8B%A4%EB%8B%A4%EB%AF%B8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83024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71615"/>
            <a:ext cx="7839569" cy="18573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난방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코타츠</a:t>
            </a:r>
            <a:r>
              <a:rPr lang="en-US" altLang="ko-KR"/>
              <a:t>(こたつ)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상 아래 화덕이나 난로가 있는 온열기구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이로리</a:t>
            </a:r>
            <a:r>
              <a:rPr lang="en-US" altLang="ko-KR"/>
              <a:t>(囲炉裏)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방바닥을 사각형으로 잘라 불 피워 놓는 곳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16063" y="3429000"/>
            <a:ext cx="3718719" cy="266065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007619" y="6089650"/>
            <a:ext cx="1068981" cy="366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코타츠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970359" y="6456045"/>
            <a:ext cx="5369719" cy="3619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https://blog.naver.com/waon2014/220340265253</a:t>
            </a:r>
            <a:endParaRPr lang="en-US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30218" y="3429000"/>
            <a:ext cx="3553916" cy="2530475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8172597" y="5959475"/>
            <a:ext cx="869158" cy="3632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이로리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340078" y="6219824"/>
            <a:ext cx="5851922" cy="63817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https://ko.wikipedia.org/wiki/%EC%9D%B4%EB%A1%9C%EB%A6%AC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2824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07</a:t>
            </a:r>
            <a:r>
              <a:rPr lang="ko-KR" altLang="en-US"/>
              <a:t> 현재 일본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240274"/>
            <a:ext cx="7839569" cy="190297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혼합 형태의 주거 문화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단독 주택 </a:t>
            </a:r>
            <a:r>
              <a:rPr lang="en-US" altLang="ko-KR"/>
              <a:t>:</a:t>
            </a:r>
            <a:r>
              <a:rPr lang="ko-KR" altLang="en-US"/>
              <a:t> 목조 건물 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공동 주택</a:t>
            </a:r>
            <a:r>
              <a:rPr lang="en-US" altLang="ko-KR"/>
              <a:t>(</a:t>
            </a:r>
            <a:r>
              <a:rPr lang="ko-KR" altLang="en-US"/>
              <a:t>아파트와 맨션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콘크리트 또는 철골 건물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1843" y="3143250"/>
            <a:ext cx="4544219" cy="254238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789905" y="5685631"/>
            <a:ext cx="2639220" cy="6407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건축방식·구조별 주택비율</a:t>
            </a:r>
            <a:endParaRPr lang="ko-KR" altLang="en-US"/>
          </a:p>
          <a:p>
            <a:pPr>
              <a:defRPr/>
            </a:pPr>
            <a:r>
              <a:rPr lang="ko-KR" altLang="en-US"/>
              <a:t>『日本国勢図会 2008/09』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48103" y="3143249"/>
            <a:ext cx="3768725" cy="2413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797247" y="6493989"/>
            <a:ext cx="8597505" cy="36401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https://terms.naver.com/entry.nhn?docId=1529266&amp;cid=62068&amp;categoryId=62068</a:t>
            </a:r>
            <a:endParaRPr lang="en-US" altLang="en-US"/>
          </a:p>
        </p:txBody>
      </p:sp>
      <p:sp>
        <p:nvSpPr>
          <p:cNvPr id="8" name=""/>
          <p:cNvSpPr txBox="1"/>
          <p:nvPr/>
        </p:nvSpPr>
        <p:spPr>
          <a:xfrm>
            <a:off x="7673578" y="5556250"/>
            <a:ext cx="2976564" cy="3665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일본의 소규모 임대아파트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94930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07</a:t>
            </a:r>
            <a:r>
              <a:rPr lang="ko-KR" altLang="en-US"/>
              <a:t> 현재 일본 주택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537930"/>
            <a:ext cx="7839569" cy="201216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개인 생활의 중시와 편리성 추구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벽을 세워 확실한 방 구분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다이닝 키친 과 거실 도입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8099" y="3776314"/>
            <a:ext cx="4908549" cy="19304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92131" y="2544013"/>
            <a:ext cx="4753768" cy="3185578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5343307" y="5729591"/>
            <a:ext cx="2571750" cy="3645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단독 주택의 구조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3687773" y="6094094"/>
            <a:ext cx="5547588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https://blog.naver.com/shin-seungho/221450363901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4" y="18061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06~07</a:t>
            </a:r>
            <a:r>
              <a:rPr lang="ko-KR" altLang="en-US"/>
              <a:t> 일본 주거문화</a:t>
            </a:r>
            <a:endParaRPr lang="ko-KR" altLang="en-US"/>
          </a:p>
        </p:txBody>
      </p:sp>
      <p:pic>
        <p:nvPicPr>
          <p:cNvPr id="5" name="0OXSrcVCLw0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542694" y="1714500"/>
            <a:ext cx="7541899" cy="4726781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542694" y="1268372"/>
            <a:ext cx="5464260" cy="446128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Wingdings"/>
              <a:buChar char="u"/>
              <a:defRPr/>
            </a:pPr>
            <a:r>
              <a:rPr lang="ko-KR" altLang="en-US" sz="2400"/>
              <a:t>일본 주거문화 동영상</a:t>
            </a:r>
            <a:endParaRPr lang="ko-KR" altLang="en-US" sz="2400"/>
          </a:p>
        </p:txBody>
      </p:sp>
      <p:sp>
        <p:nvSpPr>
          <p:cNvPr id="7" name=""/>
          <p:cNvSpPr txBox="1"/>
          <p:nvPr/>
        </p:nvSpPr>
        <p:spPr>
          <a:xfrm>
            <a:off x="4711332" y="6441281"/>
            <a:ext cx="3500437" cy="3671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https://youtu.be/0OXSrcVCLw0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628594" y="1562938"/>
            <a:ext cx="3232547" cy="7949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600"/>
              <a:t>감사합니다</a:t>
            </a:r>
            <a:endParaRPr lang="en-US" altLang="ko-KR" sz="4600"/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3953" y="289098"/>
            <a:ext cx="11164094" cy="6279803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1244203" y="991439"/>
            <a:ext cx="9667875" cy="3592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4414242" y="1350645"/>
            <a:ext cx="3363516" cy="801824"/>
          </a:xfrm>
          <a:prstGeom prst="rect">
            <a:avLst/>
          </a:prstGeom>
        </p:spPr>
        <p:txBody>
          <a:bodyPr wrap="square">
            <a:spAutoFit/>
          </a:bodyPr>
          <a:p>
            <a:pPr rtl="0">
              <a:defRPr/>
            </a:pPr>
            <a:r>
              <a:rPr lang="ko-KR" altLang="en-US" sz="4700" i="0">
                <a:effectLst/>
                <a:latin typeface="HY바다M"/>
                <a:ea typeface="HY바다M"/>
              </a:rPr>
              <a:t>감사합니다</a:t>
            </a:r>
            <a:endParaRPr lang="ko-KR" altLang="en-US" sz="4700" i="0">
              <a:effectLst/>
              <a:latin typeface="HY바다M"/>
              <a:ea typeface="HY바다M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1398984" y="1751557"/>
            <a:ext cx="7715251" cy="7706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4500"/>
          </a:p>
        </p:txBody>
      </p:sp>
      <p:sp>
        <p:nvSpPr>
          <p:cNvPr id="15" name=""/>
          <p:cNvSpPr txBox="1"/>
          <p:nvPr/>
        </p:nvSpPr>
        <p:spPr>
          <a:xfrm>
            <a:off x="2210990" y="2357913"/>
            <a:ext cx="7770020" cy="7739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500"/>
              <a:t> </a:t>
            </a:r>
            <a:r>
              <a:rPr lang="ko-KR" altLang="en-US" sz="4500">
                <a:latin typeface="HY바다M"/>
                <a:ea typeface="HY바다M"/>
              </a:rPr>
              <a:t>  감사합니다</a:t>
            </a:r>
            <a:r>
              <a:rPr lang="en-US" altLang="ko-KR" sz="4500"/>
              <a:t>.</a:t>
            </a:r>
            <a:endParaRPr lang="en-US" altLang="ko-KR" sz="4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4544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714495"/>
            <a:ext cx="7839569" cy="198835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 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미소</a:t>
            </a:r>
            <a:r>
              <a:rPr lang="en-US" altLang="ko-KR"/>
              <a:t>味噌(</a:t>
            </a:r>
            <a:r>
              <a:rPr lang="ko-KR" altLang="en-US"/>
              <a:t>된장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콩에 누룩곰팡이를 발효시킨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미소시루</a:t>
            </a:r>
            <a:r>
              <a:rPr lang="en-US" altLang="ko-KR"/>
              <a:t>(</a:t>
            </a:r>
            <a:r>
              <a:rPr lang="ko-KR" altLang="en-US"/>
              <a:t>된장국</a:t>
            </a:r>
            <a:r>
              <a:rPr lang="en-US" altLang="ko-KR"/>
              <a:t>),</a:t>
            </a:r>
            <a:r>
              <a:rPr lang="ko-KR" altLang="en-US"/>
              <a:t> 미소라멘 등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97013" y="3702848"/>
            <a:ext cx="3447378" cy="229004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745116" y="5992898"/>
            <a:ext cx="2047149" cy="3583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미소시루</a:t>
            </a:r>
            <a:r>
              <a:rPr lang="en-US" altLang="ko-KR"/>
              <a:t>(</a:t>
            </a:r>
            <a:r>
              <a:rPr lang="ko-KR" altLang="en-US"/>
              <a:t>된장국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50868" y="3702848"/>
            <a:ext cx="3124200" cy="2292349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8233171" y="5985674"/>
            <a:ext cx="1131096" cy="36559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미소라멘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5921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502212"/>
            <a:ext cx="7839569" cy="22383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발효식품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쇼유</a:t>
            </a:r>
            <a:r>
              <a:rPr lang="en-US" altLang="ko-KR"/>
              <a:t>醤油(</a:t>
            </a:r>
            <a:r>
              <a:rPr lang="ko-KR" altLang="en-US"/>
              <a:t>간장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대두와 밀, 소금을 주재료로 만든 것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일본 요리의 핵심적인 조미료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66094" y="3574257"/>
            <a:ext cx="3635374" cy="252079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01657" y="3574257"/>
            <a:ext cx="3480622" cy="252079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327671" y="6096000"/>
            <a:ext cx="3286125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쇼유를 베이스로 한 우동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8030765" y="6095047"/>
            <a:ext cx="1250157" cy="360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쇼유 라멘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27586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03</a:t>
            </a:r>
            <a:r>
              <a:rPr lang="ko-KR" altLang="en-US"/>
              <a:t> 일본 대표적인 요리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297788"/>
            <a:ext cx="7839569" cy="2131211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덴푸라</a:t>
            </a:r>
            <a:r>
              <a:rPr lang="en-US" altLang="ko-KR"/>
              <a:t>天ぷら(</a:t>
            </a:r>
            <a:r>
              <a:rPr lang="ko-KR" altLang="en-US"/>
              <a:t>튀김</a:t>
            </a:r>
            <a:r>
              <a:rPr lang="en-US" altLang="ko-KR"/>
              <a:t>)</a:t>
            </a:r>
            <a:r>
              <a:rPr lang="ko-KR" altLang="en-US"/>
              <a:t> 요리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텐동( 天丼 ) </a:t>
            </a:r>
            <a:r>
              <a:rPr lang="en-US" altLang="ko-KR"/>
              <a:t>:</a:t>
            </a:r>
            <a:r>
              <a:rPr lang="ko-KR" altLang="en-US"/>
              <a:t> 튀김 덮밥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가라아게</a:t>
            </a:r>
            <a:r>
              <a:rPr lang="en-US" altLang="ko-KR"/>
              <a:t>(</a:t>
            </a:r>
            <a:r>
              <a:rPr lang="ko-KR" altLang="en-US"/>
              <a:t>からあげ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닭고기나 생선 튀긴 것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8593" y="3115468"/>
            <a:ext cx="3044031" cy="310070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492625" y="5851925"/>
            <a:ext cx="954484" cy="3659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텐동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44500" y="6216175"/>
            <a:ext cx="5002609" cy="6418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https://terms.naver.com/entry.nhn?cid=42785&amp;docId=5923987&amp;categoryId=60402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50782" y="3662322"/>
            <a:ext cx="3317206" cy="2372599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9567988" y="5625703"/>
            <a:ext cx="1939403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치킨 가라아게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250780" y="6034922"/>
            <a:ext cx="5256609" cy="6401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https://terms.naver.com/entry.nhn?cid=40942&amp;docId=1261956&amp;categoryId=32135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63962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406962"/>
            <a:ext cx="7839569" cy="2678915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인사 예절의 중요성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식사 </a:t>
            </a:r>
            <a:r>
              <a:rPr lang="en-US" altLang="ko-KR"/>
              <a:t>:</a:t>
            </a:r>
            <a:r>
              <a:rPr lang="ko-KR" altLang="en-US"/>
              <a:t> 소중한 음식을 먹는 귀한 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먹기 전 </a:t>
            </a:r>
            <a:r>
              <a:rPr lang="en-US" altLang="ko-KR"/>
              <a:t>:</a:t>
            </a:r>
            <a:r>
              <a:rPr lang="ko-KR" altLang="en-US"/>
              <a:t> 이타다키마스(いただきます : 잘 먹겠습니다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먹은 후 </a:t>
            </a:r>
            <a:r>
              <a:rPr lang="en-US" altLang="ko-KR"/>
              <a:t>:</a:t>
            </a:r>
            <a:r>
              <a:rPr lang="ko-KR" altLang="en-US"/>
              <a:t> 고치소사마(ごちそうさま </a:t>
            </a:r>
            <a:r>
              <a:rPr lang="en-US" altLang="ko-KR"/>
              <a:t>:</a:t>
            </a:r>
            <a:r>
              <a:rPr lang="ko-KR" altLang="en-US"/>
              <a:t> 잘 먹었습니다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2039" y="3939325"/>
            <a:ext cx="4057858" cy="214641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3422" y="3939325"/>
            <a:ext cx="4064209" cy="214641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649265" y="6292453"/>
            <a:ext cx="5286374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https://blog.naver.com/maimai20/220441262950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4306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714495"/>
            <a:ext cx="7839569" cy="342900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젓가락 사용의 중요성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일본은 식사 예절은 젓가락 사용에서부터 시작한다고 인식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밥 그릇은 손에 들고 대부분 식사를 젓가락으로 식사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73499" y="3687767"/>
            <a:ext cx="4445000" cy="2911475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8318500" y="5935265"/>
            <a:ext cx="3581796" cy="6350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https://blog.naver.com/pgup1024/221100449821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66507" y="168711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04</a:t>
            </a:r>
            <a:r>
              <a:rPr lang="ko-KR" altLang="en-US"/>
              <a:t> 일본 식사 예절</a:t>
            </a:r>
            <a:endParaRPr lang="ko-KR" altLang="en-US"/>
          </a:p>
        </p:txBody>
      </p:sp>
      <p:pic>
        <p:nvPicPr>
          <p:cNvPr id="4" name="EiG6AN8jVZ8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143125" y="1714500"/>
            <a:ext cx="7798594" cy="473868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566507" y="1265991"/>
            <a:ext cx="4512469" cy="448509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Wingdings"/>
              <a:buChar char="u"/>
              <a:defRPr/>
            </a:pPr>
            <a:r>
              <a:rPr lang="ko-KR" altLang="en-US" sz="2400"/>
              <a:t> 일본식사 예절 동영상</a:t>
            </a:r>
            <a:endParaRPr lang="ko-KR" altLang="en-US" sz="2400"/>
          </a:p>
        </p:txBody>
      </p:sp>
      <p:sp>
        <p:nvSpPr>
          <p:cNvPr id="6" name=""/>
          <p:cNvSpPr txBox="1"/>
          <p:nvPr/>
        </p:nvSpPr>
        <p:spPr>
          <a:xfrm>
            <a:off x="4435078" y="6493194"/>
            <a:ext cx="3763085" cy="3648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https://youtu.be/EiG6AN8jVZ8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40683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05</a:t>
            </a:r>
            <a:r>
              <a:rPr lang="ko-KR" altLang="en-US"/>
              <a:t> 현재 일본 음식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0855" y="1264086"/>
            <a:ext cx="7839569" cy="18791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외식 문화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가정 식사 보단 기호에 맞는 음식점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패스트 푸드</a:t>
            </a:r>
            <a:r>
              <a:rPr lang="en-US" altLang="ko-KR"/>
              <a:t>,</a:t>
            </a:r>
            <a:r>
              <a:rPr lang="ko-KR" altLang="en-US"/>
              <a:t> 해외 브랜드 카페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9871" y="3012281"/>
            <a:ext cx="6503538" cy="3286375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541734" y="6298656"/>
            <a:ext cx="6871269" cy="3669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46316" y="3274219"/>
            <a:ext cx="2071688" cy="1797969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28511" y="3274219"/>
            <a:ext cx="1825624" cy="179796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7952073" y="5346032"/>
            <a:ext cx="3952876" cy="3670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대표적인 해외 푸드 브랜드</a:t>
            </a: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1414549" y="6298656"/>
            <a:ext cx="5125640" cy="3669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 총무성 통계국 </a:t>
            </a:r>
            <a:r>
              <a:rPr lang="en-US" altLang="ko-KR"/>
              <a:t>2004</a:t>
            </a:r>
            <a:r>
              <a:rPr lang="ko-KR" altLang="en-US"/>
              <a:t>년 서비스업 기본 조사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71118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06</a:t>
            </a:r>
            <a:r>
              <a:rPr lang="ko-KR" altLang="en-US"/>
              <a:t>  일본 전통 주거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514118"/>
            <a:ext cx="7839569" cy="2083602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목조 건물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풍부한 목재 자재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흔들림</a:t>
            </a:r>
            <a:r>
              <a:rPr lang="en-US" altLang="ko-KR"/>
              <a:t>(</a:t>
            </a:r>
            <a:r>
              <a:rPr lang="ko-KR" altLang="en-US"/>
              <a:t>지진</a:t>
            </a:r>
            <a:r>
              <a:rPr lang="en-US" altLang="ko-KR"/>
              <a:t>)</a:t>
            </a:r>
            <a:r>
              <a:rPr lang="ko-KR" altLang="en-US"/>
              <a:t>에 강한 목조 건물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21075" y="3429000"/>
            <a:ext cx="4935538" cy="227488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3233934" y="5703887"/>
            <a:ext cx="5724132" cy="3616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시마네현 마쓰에시(島根県松江市)에 있는 무사의 전통주택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337907" y="6065520"/>
            <a:ext cx="8251031" cy="6381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https://terms.naver.com/entry.nhn?docId=1529266&amp;cid=62068&amp;categoryId=62068&amp;anchorTarget=TABLE_OF_CONTENT1#TABLE_OF_CONTENT1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384</ep:Words>
  <ep:PresentationFormat>모바일 최적화 문서</ep:PresentationFormat>
  <ep:Paragraphs>103</ep:Paragraphs>
  <ep:Slides>18</ep:Slides>
  <ep:Notes>0</ep:Notes>
  <ep:TotalTime>0</ep:TotalTime>
  <ep:HiddenSlides>0</ep:HiddenSlides>
  <ep:MMClips>2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교차</vt:lpstr>
      <vt:lpstr>03 일본 대표적인 요리</vt:lpstr>
      <vt:lpstr>03 일본 대표적인 요리</vt:lpstr>
      <vt:lpstr>03 일본 대표적인 요리</vt:lpstr>
      <vt:lpstr>03 일본 대표적인 요리</vt:lpstr>
      <vt:lpstr>04 일본 식사 예절</vt:lpstr>
      <vt:lpstr>04 일본 식사 예절</vt:lpstr>
      <vt:lpstr>04 일본 식사 예절</vt:lpstr>
      <vt:lpstr>05 현재 일본 음식 문화</vt:lpstr>
      <vt:lpstr>06  일본 전통 주거 문화</vt:lpstr>
      <vt:lpstr>06 일본 전통 주거 문화</vt:lpstr>
      <vt:lpstr>06 일본 전통 주거 문화</vt:lpstr>
      <vt:lpstr>06 일본 전통 주거 문화</vt:lpstr>
      <vt:lpstr>06 일본 전통 주거 문화</vt:lpstr>
      <vt:lpstr>06 일본 전통 주거 문화</vt:lpstr>
      <vt:lpstr>07 현재 일본 주거 문화</vt:lpstr>
      <vt:lpstr>07 현재 일본 주택 문화</vt:lpstr>
      <vt:lpstr>06~07 일본 주거문화</vt:lpstr>
      <vt:lpstr>감사합니다.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2020-09-30T00:23:53.464</dcterms:modified>
  <cp:revision>15</cp:revision>
  <dc:title>03 일본 대표적인 요리</dc:title>
  <cp:version/>
</cp:coreProperties>
</file>