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78" r:id="rId26"/>
    <p:sldId id="279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09" d="100"/>
          <a:sy n="109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 dirty="0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 dirty="0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 dirty="0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 dirty="0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 dirty="0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 dirty="0"/>
            </a:p>
          </p:txBody>
        </p:sp>
      </p:grp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87274F-1DF9-43E4-813D-A07A11F1017E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E81BB3-12E2-4FAC-BB59-7991E91EB3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3Mufe5jY60" TargetMode="External"/><Relationship Id="rId2" Type="http://schemas.openxmlformats.org/officeDocument/2006/relationships/hyperlink" Target="https://www.youtube.com/watch?v=7-p36XioMw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2214578"/>
          </a:xfrm>
        </p:spPr>
        <p:txBody>
          <a:bodyPr/>
          <a:lstStyle/>
          <a:p>
            <a:r>
              <a:rPr lang="ko-KR" altLang="en-US" dirty="0" smtClean="0"/>
              <a:t>학과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일본어일본학과</a:t>
            </a:r>
            <a:endParaRPr lang="en-US" altLang="ko-KR" smtClean="0"/>
          </a:p>
          <a:p>
            <a:r>
              <a:rPr lang="ko-KR" altLang="en-US" smtClean="0"/>
              <a:t>학번</a:t>
            </a:r>
            <a:r>
              <a:rPr lang="en-US" altLang="ko-KR" dirty="0" smtClean="0"/>
              <a:t>:22001811 </a:t>
            </a:r>
          </a:p>
          <a:p>
            <a:r>
              <a:rPr lang="ko-KR" altLang="en-US" dirty="0" smtClean="0"/>
              <a:t>이름</a:t>
            </a:r>
            <a:r>
              <a:rPr lang="en-US" altLang="ko-KR" dirty="0" smtClean="0"/>
              <a:t>: </a:t>
            </a:r>
            <a:r>
              <a:rPr lang="ko-KR" altLang="en-US" dirty="0" smtClean="0"/>
              <a:t>권민석</a:t>
            </a:r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대중문화의 흐름</a:t>
            </a:r>
            <a:endParaRPr lang="ko-KR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1800" dirty="0" smtClean="0"/>
          </a:p>
          <a:p>
            <a:r>
              <a:rPr lang="en-US" altLang="ko-KR" sz="1800" dirty="0" smtClean="0"/>
              <a:t>1989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12</a:t>
            </a:r>
            <a:r>
              <a:rPr lang="ko-KR" altLang="en-US" sz="1800" dirty="0" smtClean="0"/>
              <a:t>월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미에노 야스시 일본은행 총재가 </a:t>
            </a:r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금융완화정책</a:t>
            </a:r>
            <a:r>
              <a:rPr lang="en-US" altLang="ko-KR" sz="1800" dirty="0" smtClean="0">
                <a:solidFill>
                  <a:srgbClr val="00B050"/>
                </a:solidFill>
              </a:rPr>
              <a:t>’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금융긴축정책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으로 변화를 선언하면서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닛케이 </a:t>
            </a:r>
            <a:r>
              <a:rPr lang="ko-KR" altLang="en-US" sz="1800" dirty="0" smtClean="0"/>
              <a:t>주가지수가 폭락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    버블붕괴 이후 </a:t>
            </a:r>
            <a:endParaRPr lang="en-US" altLang="ko-KR" sz="1800" dirty="0" smtClean="0"/>
          </a:p>
          <a:p>
            <a:r>
              <a:rPr lang="ko-KR" altLang="en-US" sz="1800" dirty="0" smtClean="0"/>
              <a:t>비행청소년들이 늘어났고 화장과 헤어스타일이 화려한 </a:t>
            </a:r>
            <a:r>
              <a:rPr lang="ko-KR" altLang="en-US" sz="1800" dirty="0" smtClean="0">
                <a:solidFill>
                  <a:srgbClr val="92D050"/>
                </a:solidFill>
              </a:rPr>
              <a:t>갸루</a:t>
            </a:r>
            <a:r>
              <a:rPr lang="en-US" altLang="ko-KR" sz="1800" dirty="0" smtClean="0">
                <a:solidFill>
                  <a:srgbClr val="92D050"/>
                </a:solidFill>
              </a:rPr>
              <a:t>(</a:t>
            </a:r>
            <a:r>
              <a:rPr lang="ja-JP" altLang="en-US" sz="1800" dirty="0" smtClean="0">
                <a:solidFill>
                  <a:srgbClr val="92D050"/>
                </a:solidFill>
              </a:rPr>
              <a:t>ギャル</a:t>
            </a:r>
            <a:r>
              <a:rPr lang="en-US" altLang="ja-JP" sz="1800" dirty="0" smtClean="0">
                <a:solidFill>
                  <a:srgbClr val="92D050"/>
                </a:solidFill>
              </a:rPr>
              <a:t>)</a:t>
            </a:r>
            <a:r>
              <a:rPr lang="ko-KR" altLang="en-US" sz="1800" dirty="0" smtClean="0">
                <a:solidFill>
                  <a:srgbClr val="92D050"/>
                </a:solidFill>
              </a:rPr>
              <a:t>족</a:t>
            </a:r>
            <a:r>
              <a:rPr lang="ko-KR" altLang="en-US" sz="1800" dirty="0" smtClean="0"/>
              <a:t>이 등장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err="1" smtClean="0">
                <a:solidFill>
                  <a:srgbClr val="92D050"/>
                </a:solidFill>
              </a:rPr>
              <a:t>히키코모리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은둔형 외톨이</a:t>
            </a:r>
            <a:r>
              <a:rPr lang="en-US" altLang="ko-KR" sz="1800" dirty="0" smtClean="0"/>
              <a:t>), </a:t>
            </a:r>
            <a:r>
              <a:rPr lang="ko-KR" altLang="en-US" sz="1800" dirty="0" smtClean="0">
                <a:solidFill>
                  <a:srgbClr val="92D050"/>
                </a:solidFill>
              </a:rPr>
              <a:t>캥거루 족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나이가 들어서도 부모님에게 얹혀사는 사람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등이 생겨 나기 시작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힘든 생활을 탈피하려 </a:t>
            </a:r>
            <a:r>
              <a:rPr lang="ko-KR" altLang="en-US" sz="1800" dirty="0" smtClean="0">
                <a:solidFill>
                  <a:srgbClr val="92D050"/>
                </a:solidFill>
              </a:rPr>
              <a:t>빠칭코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도박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중독되</a:t>
            </a:r>
            <a:endParaRPr lang="en-US" altLang="ko-KR" sz="1800" dirty="0" smtClean="0"/>
          </a:p>
          <a:p>
            <a:r>
              <a:rPr lang="ko-KR" altLang="en-US" sz="1800" dirty="0" smtClean="0"/>
              <a:t>재산탕진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강력범죄도 종종 일어나곤 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3" name="그림 2" descr="gya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701" y="3500438"/>
            <a:ext cx="2116141" cy="3071816"/>
          </a:xfrm>
          <a:prstGeom prst="rect">
            <a:avLst/>
          </a:prstGeom>
        </p:spPr>
      </p:pic>
      <p:pic>
        <p:nvPicPr>
          <p:cNvPr id="4" name="그림 3" descr="pachi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1" y="4214818"/>
            <a:ext cx="3800501" cy="2375313"/>
          </a:xfrm>
          <a:prstGeom prst="rect">
            <a:avLst/>
          </a:prstGeom>
        </p:spPr>
      </p:pic>
      <p:pic>
        <p:nvPicPr>
          <p:cNvPr id="5" name="그림 4" descr="hikikomo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13" y="4357694"/>
            <a:ext cx="2469686" cy="2216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29222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정식으로 창간되어 출판되기 시작한 때는 메이지 시대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 smtClean="0"/>
              <a:t>에도 시대 후기인 막부 말기에도 필기 회람 문장을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신문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이라 칭하는 경우가 있었음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1861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22</a:t>
            </a:r>
            <a:r>
              <a:rPr lang="ko-KR" altLang="en-US" sz="1800" dirty="0" smtClean="0"/>
              <a:t>일에는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나가사키 시 상품목록 광고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같은 해 </a:t>
            </a:r>
            <a:r>
              <a:rPr lang="en-US" altLang="ko-KR" sz="1800" dirty="0" smtClean="0"/>
              <a:t>11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23</a:t>
            </a:r>
            <a:r>
              <a:rPr lang="ko-KR" altLang="en-US" sz="1800" dirty="0" smtClean="0"/>
              <a:t>일에는 요코하마 시에서 영어 주간신문인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재팬 헤럴드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가 발행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 </a:t>
            </a:r>
            <a:r>
              <a:rPr lang="ko-KR" altLang="en-US" sz="1800" dirty="0" smtClean="0">
                <a:solidFill>
                  <a:srgbClr val="00B0F0"/>
                </a:solidFill>
              </a:rPr>
              <a:t>메이지 시대</a:t>
            </a:r>
            <a:r>
              <a:rPr lang="ko-KR" altLang="en-US" sz="1800" dirty="0" smtClean="0"/>
              <a:t>에 들어가면서</a:t>
            </a:r>
            <a:r>
              <a:rPr lang="en-US" altLang="ko-KR" sz="1800" dirty="0" smtClean="0"/>
              <a:t>, </a:t>
            </a:r>
            <a:r>
              <a:rPr lang="ko-KR" altLang="en-US" sz="1800" dirty="0" smtClean="0">
                <a:solidFill>
                  <a:srgbClr val="FFFF00"/>
                </a:solidFill>
              </a:rPr>
              <a:t>문명 개화</a:t>
            </a:r>
            <a:r>
              <a:rPr lang="ko-KR" altLang="en-US" sz="1800" dirty="0" smtClean="0"/>
              <a:t>의 흐름을 타고 신문이 다수 창간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1870</a:t>
            </a:r>
            <a:r>
              <a:rPr lang="ko-KR" altLang="en-US" sz="1800" dirty="0" smtClean="0"/>
              <a:t>년에는 일본 최초의 일간지 </a:t>
            </a:r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rgbClr val="FFC000"/>
                </a:solidFill>
              </a:rPr>
              <a:t>요코하마 마이니치 신문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이 창간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                        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신문</a:t>
            </a:r>
            <a:endParaRPr lang="ko-KR" altLang="en-US" dirty="0"/>
          </a:p>
        </p:txBody>
      </p:sp>
      <p:pic>
        <p:nvPicPr>
          <p:cNvPr id="4" name="그림 3" descr="Yomiuri_Shimbun_first_iss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41" y="3714752"/>
            <a:ext cx="4069041" cy="2857520"/>
          </a:xfrm>
          <a:prstGeom prst="rect">
            <a:avLst/>
          </a:prstGeom>
        </p:spPr>
      </p:pic>
      <p:pic>
        <p:nvPicPr>
          <p:cNvPr id="5" name="그림 4" descr="220px-Asahi_Shimbun_first_iss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714751"/>
            <a:ext cx="2000264" cy="290038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715040"/>
          </a:xfrm>
        </p:spPr>
        <p:txBody>
          <a:bodyPr>
            <a:normAutofit/>
          </a:bodyPr>
          <a:lstStyle/>
          <a:p>
            <a:endParaRPr lang="en-US" altLang="ko-KR" sz="1800" dirty="0" smtClean="0"/>
          </a:p>
          <a:p>
            <a:r>
              <a:rPr lang="ko-KR" altLang="en-US" sz="1800" dirty="0" smtClean="0"/>
              <a:t>메이지 정부는 신문의 보급이 국민의 계몽에 도움이 된다는 것을 인식하고 신문을 적극적으로 보급하는 정책을 취함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당시 메이지 정부는 일본 각지에 무료 신문열람 장소나 신문을 사람들에게 읽어 들려주는 </a:t>
            </a:r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신문 해화회</a:t>
            </a:r>
            <a:r>
              <a:rPr lang="en-US" altLang="ko-KR" sz="1800" dirty="0" smtClean="0"/>
              <a:t>(</a:t>
            </a:r>
            <a:r>
              <a:rPr lang="ja-JP" altLang="en-US" sz="1800" dirty="0" smtClean="0"/>
              <a:t>新聞解</a:t>
            </a:r>
            <a:r>
              <a:rPr lang="ko-KR" altLang="en-US" sz="1800" dirty="0" smtClean="0"/>
              <a:t>話</a:t>
            </a:r>
            <a:r>
              <a:rPr lang="ja-JP" altLang="en-US" sz="1800" dirty="0" smtClean="0"/>
              <a:t>会</a:t>
            </a:r>
            <a:r>
              <a:rPr lang="en-US" altLang="ja-JP" sz="1800" dirty="0" smtClean="0"/>
              <a:t>)’</a:t>
            </a:r>
            <a:r>
              <a:rPr lang="ko-KR" altLang="en-US" sz="1800" dirty="0" smtClean="0"/>
              <a:t>를 설치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현대 일본인들은 인터넷이 발달하여 </a:t>
            </a:r>
            <a:endParaRPr lang="en-US" altLang="ko-KR" sz="1800" dirty="0" smtClean="0"/>
          </a:p>
          <a:p>
            <a:r>
              <a:rPr lang="ko-KR" altLang="en-US" sz="1800" dirty="0" smtClean="0"/>
              <a:t>종이신문보다는 전자신문을 구독하는 쪽이 많아</a:t>
            </a:r>
            <a:endParaRPr lang="en-US" altLang="ko-KR" sz="1800" dirty="0" smtClean="0"/>
          </a:p>
          <a:p>
            <a:r>
              <a:rPr lang="ko-KR" altLang="en-US" sz="1800" dirty="0" smtClean="0"/>
              <a:t>점점 종이신문 발행부수가 줄고 있는 추세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</p:txBody>
      </p:sp>
      <p:pic>
        <p:nvPicPr>
          <p:cNvPr id="5" name="그림 4" descr="nihonsinb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71876"/>
            <a:ext cx="4648658" cy="3025854"/>
          </a:xfrm>
          <a:prstGeom prst="rect">
            <a:avLst/>
          </a:prstGeom>
        </p:spPr>
      </p:pic>
      <p:pic>
        <p:nvPicPr>
          <p:cNvPr id="6" name="그림 5" descr="Shinkansen_and_Himeji_Station_M9_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5"/>
            <a:ext cx="3071834" cy="204788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91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일본 최초의 라디오 방송은 </a:t>
            </a:r>
            <a:r>
              <a:rPr lang="en-US" altLang="ko-KR" sz="1800" dirty="0" smtClean="0"/>
              <a:t>1925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22</a:t>
            </a:r>
            <a:r>
              <a:rPr lang="ko-KR" altLang="en-US" sz="1800" dirty="0" smtClean="0"/>
              <a:t>일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시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분</a:t>
            </a:r>
            <a:r>
              <a:rPr lang="en-US" altLang="ko-KR" sz="1800" dirty="0" smtClean="0"/>
              <a:t>,</a:t>
            </a:r>
          </a:p>
          <a:p>
            <a:r>
              <a:rPr lang="ko-KR" altLang="en-US" sz="1800" dirty="0" smtClean="0"/>
              <a:t>사단 법인 도쿄 방송국</a:t>
            </a:r>
            <a:r>
              <a:rPr lang="en-US" altLang="ko-KR" sz="1800" dirty="0" smtClean="0"/>
              <a:t>(JOAK: </a:t>
            </a:r>
            <a:r>
              <a:rPr lang="ko-KR" altLang="en-US" sz="1800" dirty="0" smtClean="0"/>
              <a:t>현재 </a:t>
            </a:r>
            <a:r>
              <a:rPr lang="en-US" altLang="ko-KR" sz="1800" dirty="0" smtClean="0"/>
              <a:t>NHK </a:t>
            </a:r>
            <a:r>
              <a:rPr lang="ko-KR" altLang="en-US" sz="1800" dirty="0" smtClean="0"/>
              <a:t>도쿄 제</a:t>
            </a:r>
            <a:r>
              <a:rPr lang="en-US" altLang="ko-KR" sz="1800" dirty="0" smtClean="0"/>
              <a:t>1 </a:t>
            </a:r>
            <a:r>
              <a:rPr lang="ko-KR" altLang="en-US" sz="1800" dirty="0" smtClean="0"/>
              <a:t>방송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도쿄 고등공예학교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 치바대학</a:t>
            </a:r>
            <a:r>
              <a:rPr lang="ko-KR" altLang="en-US" sz="1800" dirty="0" smtClean="0">
                <a:solidFill>
                  <a:srgbClr val="00B0F0"/>
                </a:solidFill>
              </a:rPr>
              <a:t> </a:t>
            </a:r>
            <a:r>
              <a:rPr lang="ko-KR" altLang="en-US" sz="1800" dirty="0" smtClean="0"/>
              <a:t>공학부 전신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마련한 임시 송신소에 발한 다케오 아나운서에 의해 시작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전국광석화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일본 전국 어디서나 광석 수신기에 의한 라디오 청취를 가능하게 하는 인프라의 정비</a:t>
            </a:r>
            <a:r>
              <a:rPr lang="en-US" altLang="ko-KR" sz="1800" dirty="0" smtClean="0"/>
              <a:t>)’</a:t>
            </a:r>
            <a:r>
              <a:rPr lang="ko-KR" altLang="en-US" sz="1800" dirty="0" smtClean="0"/>
              <a:t>를 목표로 일본 각지에 일본 방송국 개설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라디오</a:t>
            </a:r>
            <a:endParaRPr lang="ko-KR" altLang="en-US" dirty="0"/>
          </a:p>
        </p:txBody>
      </p:sp>
      <p:pic>
        <p:nvPicPr>
          <p:cNvPr id="4" name="그림 3" descr="200px-5tubes-ra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4089800"/>
            <a:ext cx="3286149" cy="2464613"/>
          </a:xfrm>
          <a:prstGeom prst="rect">
            <a:avLst/>
          </a:prstGeom>
        </p:spPr>
      </p:pic>
      <p:pic>
        <p:nvPicPr>
          <p:cNvPr id="5" name="그림 4" descr="ICF5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2123379" cy="26117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1800" dirty="0" smtClean="0"/>
          </a:p>
          <a:p>
            <a:r>
              <a:rPr lang="en-US" altLang="ko-KR" sz="1800" dirty="0" smtClean="0"/>
              <a:t>1959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황태자 아키히토와 미치코 황태자비의 결혼 퍼레이드 </a:t>
            </a:r>
            <a:r>
              <a:rPr lang="en-US" altLang="ko-KR" sz="1800" dirty="0" smtClean="0"/>
              <a:t>TV</a:t>
            </a:r>
            <a:r>
              <a:rPr lang="ko-KR" altLang="en-US" sz="1800" dirty="0" smtClean="0"/>
              <a:t>중계가 진행된 것을 계기로</a:t>
            </a:r>
            <a:r>
              <a:rPr lang="en-US" altLang="ko-KR" sz="1800" dirty="0" smtClean="0"/>
              <a:t> TV </a:t>
            </a:r>
            <a:r>
              <a:rPr lang="ko-KR" altLang="en-US" sz="1800" dirty="0" smtClean="0"/>
              <a:t>수상기가 보급되기 시작하자 라디오는 사양화의 시대를 맞이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1960</a:t>
            </a:r>
            <a:r>
              <a:rPr lang="ko-KR" altLang="en-US" sz="1800" dirty="0" smtClean="0"/>
              <a:t>년대부터는 트랜지스터의 보급이 진행되어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이것을 사용한 트랜지스터 라디오의 상품화와 자동차 라디오가 보급 되는 등 한 가구 전체에서 한 사람 개개인을 위한 개인화로 전환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이때의 라디오 방송으로는 정보 토크 프로그램과 음악 프로그램이 늘어났고 심야방송도 활발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1995</a:t>
            </a:r>
            <a:r>
              <a:rPr lang="ko-KR" altLang="en-US" sz="1800" dirty="0" smtClean="0"/>
              <a:t>년에의 한신</a:t>
            </a:r>
            <a:r>
              <a:rPr lang="en-US" altLang="ko-KR" sz="1800" dirty="0" smtClean="0"/>
              <a:t>·</a:t>
            </a:r>
            <a:r>
              <a:rPr lang="ko-KR" altLang="en-US" sz="1800" dirty="0" smtClean="0"/>
              <a:t>아와지 대지진 때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재해시의 정보전달 매체로서 라디오의 중요성을 부각</a:t>
            </a:r>
            <a:r>
              <a:rPr lang="en-US" altLang="ko-KR" sz="1800" dirty="0" smtClean="0"/>
              <a:t>.</a:t>
            </a:r>
          </a:p>
          <a:p>
            <a:pPr>
              <a:buNone/>
            </a:pPr>
            <a:r>
              <a:rPr lang="en-US" altLang="ko-KR" sz="1800" dirty="0" smtClean="0"/>
              <a:t>     2000</a:t>
            </a:r>
            <a:r>
              <a:rPr lang="ko-KR" altLang="en-US" sz="1800" dirty="0" smtClean="0"/>
              <a:t>년대 들어와서는 기존의 라디오 방송뿐만 아니라 인터넷을 통한 인터넷 라디오의 등장과 위성 및 지상 디지털 라디오도 더해져 기존의 아날로그 라디오 방송과 함께 라디오의 다양화가 진행</a:t>
            </a:r>
            <a:r>
              <a:rPr lang="en-US" altLang="ko-KR" sz="1800" dirty="0" smtClean="0"/>
              <a:t>. </a:t>
            </a:r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ko-KR" altLang="en-US" sz="1800" dirty="0" smtClean="0"/>
              <a:t>미디어의 다양화로 인해 광고비가 계속 감소하여 라디오 방송국은 어려운 상황을 겪다 현재 라디오 방송이 종료되어 사라지는 추세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>1953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월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NHK </a:t>
            </a:r>
            <a:r>
              <a:rPr lang="ko-KR" altLang="en-US" sz="1800" dirty="0" smtClean="0"/>
              <a:t>도쿄 텔레비전이 텔레비전 방송을 개시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이 날이 일본 최초의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지상파 </a:t>
            </a:r>
            <a:r>
              <a:rPr lang="en-US" altLang="ko-K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TV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방송</a:t>
            </a:r>
            <a:r>
              <a:rPr lang="ko-KR" altLang="en-US" sz="1800" dirty="0" smtClean="0"/>
              <a:t>의 시작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1959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황태자 아키히토의 성혼 중계 프로그램을 계기로 텔레비전 수상기가 일반 가정에 보급되기 시작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2000</a:t>
            </a:r>
            <a:r>
              <a:rPr lang="ko-KR" altLang="en-US" sz="1800" dirty="0" smtClean="0"/>
              <a:t>년대에 들어와서는 </a:t>
            </a:r>
            <a:r>
              <a:rPr lang="en-US" altLang="ko-KR" sz="1800" dirty="0" smtClean="0"/>
              <a:t>2003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도쿄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나고야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오사카를 중심으로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지상 디지털 </a:t>
            </a:r>
            <a:r>
              <a:rPr lang="en-US" altLang="ko-K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TV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방송</a:t>
            </a:r>
            <a:r>
              <a:rPr lang="ko-KR" altLang="en-US" sz="1800" dirty="0" smtClean="0"/>
              <a:t>이 시작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TV(</a:t>
            </a:r>
            <a:r>
              <a:rPr lang="ko-KR" altLang="en-US" dirty="0" smtClean="0"/>
              <a:t>텔레비전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 descr="250px-OTVbelweder-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643314"/>
            <a:ext cx="3357586" cy="2806942"/>
          </a:xfrm>
          <a:prstGeom prst="rect">
            <a:avLst/>
          </a:prstGeom>
        </p:spPr>
      </p:pic>
      <p:pic>
        <p:nvPicPr>
          <p:cNvPr id="5" name="그림 4" descr="img_8d4e0f4c-5e4e-4e21-949b-9fa84b773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712" y="3643314"/>
            <a:ext cx="3874602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61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1959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8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Japan News Network(JNN)</a:t>
            </a:r>
            <a:r>
              <a:rPr lang="ko-KR" altLang="en-US" sz="1800" dirty="0" smtClean="0"/>
              <a:t>이 형성되어 일본 최초로 뉴스 프로그램이 시작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1940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13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일본최초의 드라마</a:t>
            </a:r>
            <a:r>
              <a:rPr lang="en-US" altLang="ko-KR" sz="1800" dirty="0" smtClean="0"/>
              <a:t> ‘</a:t>
            </a:r>
            <a:r>
              <a:rPr lang="ja-JP" altLang="en-US" sz="1800" dirty="0" smtClean="0"/>
              <a:t>夕餉前</a:t>
            </a:r>
            <a:r>
              <a:rPr lang="en-US" altLang="ja-JP" sz="1800" dirty="0" smtClean="0"/>
              <a:t>’</a:t>
            </a:r>
            <a:r>
              <a:rPr lang="ko-KR" altLang="en-US" sz="1800" dirty="0" smtClean="0"/>
              <a:t>가 실험 방송</a:t>
            </a:r>
            <a:r>
              <a:rPr lang="en-US" altLang="ko-KR" sz="1800" dirty="0" smtClean="0"/>
              <a:t>.</a:t>
            </a:r>
            <a:endParaRPr lang="ja-JP" altLang="en-US" sz="1800" dirty="0" smtClean="0"/>
          </a:p>
          <a:p>
            <a:r>
              <a:rPr lang="ko-KR" altLang="en-US" sz="1800" dirty="0" smtClean="0"/>
              <a:t>그 뒤로 일본 드라마는 방송시장에서 드라마 시장의 다양성을 확보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  <p:pic>
        <p:nvPicPr>
          <p:cNvPr id="4" name="그림 3" descr="n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53" y="1214422"/>
            <a:ext cx="4572031" cy="1714512"/>
          </a:xfrm>
          <a:prstGeom prst="rect">
            <a:avLst/>
          </a:prstGeom>
        </p:spPr>
      </p:pic>
      <p:pic>
        <p:nvPicPr>
          <p:cNvPr id="5" name="그림 4" descr="n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2857520" cy="2143140"/>
          </a:xfrm>
          <a:prstGeom prst="rect">
            <a:avLst/>
          </a:prstGeom>
        </p:spPr>
      </p:pic>
      <p:pic>
        <p:nvPicPr>
          <p:cNvPr id="6" name="그림 5" descr="nigehaz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876" y="4286256"/>
            <a:ext cx="4410227" cy="2214578"/>
          </a:xfrm>
          <a:prstGeom prst="rect">
            <a:avLst/>
          </a:prstGeom>
        </p:spPr>
      </p:pic>
      <p:pic>
        <p:nvPicPr>
          <p:cNvPr id="7" name="그림 6" descr="hanzawa nao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7786" y="4071942"/>
            <a:ext cx="2614161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91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‘</a:t>
            </a:r>
            <a:r>
              <a:rPr lang="ko-KR" altLang="en-US" sz="1800" dirty="0" smtClean="0"/>
              <a:t>만화</a:t>
            </a:r>
            <a:r>
              <a:rPr lang="en-US" altLang="ko-KR" sz="1800" dirty="0" smtClean="0"/>
              <a:t>(</a:t>
            </a:r>
            <a:r>
              <a:rPr lang="ja-JP" altLang="en-US" sz="1800" dirty="0" smtClean="0"/>
              <a:t>漫画</a:t>
            </a:r>
            <a:r>
              <a:rPr lang="en-US" altLang="ja-JP" sz="1800" dirty="0" smtClean="0"/>
              <a:t>)’</a:t>
            </a:r>
            <a:r>
              <a:rPr lang="ko-KR" altLang="en-US" sz="1800" dirty="0" smtClean="0"/>
              <a:t>는 문자그대로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마음가는대로 만연 그린 화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로 일본에서 태어난 말이며 </a:t>
            </a:r>
            <a:r>
              <a:rPr lang="en-US" altLang="ko-KR" sz="1800" dirty="0" smtClean="0"/>
              <a:t>1814</a:t>
            </a:r>
            <a:r>
              <a:rPr lang="ko-KR" altLang="en-US" sz="1800" dirty="0" smtClean="0"/>
              <a:t>년 </a:t>
            </a:r>
            <a:r>
              <a:rPr lang="ko-KR" altLang="en-US" sz="1800" dirty="0" smtClean="0">
                <a:solidFill>
                  <a:srgbClr val="92D050"/>
                </a:solidFill>
              </a:rPr>
              <a:t>가츠시카 호쿠사이</a:t>
            </a:r>
            <a:r>
              <a:rPr lang="ko-KR" altLang="en-US" sz="1800" dirty="0" smtClean="0"/>
              <a:t>에 의해 그려진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호쿠사이 만화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로부터 출발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일본만화가 인기가 급상승해 세계적으로 퍼져 나감에 따라 일본문화의 전파가 급속히 이루어지고 있고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세계의 많은 나라에서 일본의 인지도가 높아지고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일본만화의 높은 인기에 따라 일본만화 캐릭터 관련 산업 또한 크게 증가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또한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번역출판을 기다리지 못하는 젊은이들이 직접 원서를 사 읽기 위해 일본어를 많이 배우게 되어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일본어의 전파가 증가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           </a:t>
            </a:r>
            <a:r>
              <a:rPr lang="ko-KR" altLang="en-US" sz="1800" dirty="0" smtClean="0"/>
              <a:t>일본의 인기만화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도라에몽</a:t>
            </a:r>
            <a:r>
              <a:rPr lang="en-US" altLang="ko-KR" sz="1800" dirty="0" smtClean="0"/>
              <a:t>’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만화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망가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 descr="20170306024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7" y="3929067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68971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일부 인기가 많은 만화들은 실사화되어 드라마 또는 영화로 재탄생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그 예로는 한국에도 많이 알려진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고독한 미식가</a:t>
            </a:r>
            <a:r>
              <a:rPr lang="en-US" altLang="ko-KR" sz="1800" dirty="0" smtClean="0"/>
              <a:t>’.</a:t>
            </a:r>
            <a:endParaRPr lang="ko-KR" altLang="en-US" sz="1800" dirty="0"/>
          </a:p>
        </p:txBody>
      </p:sp>
      <p:pic>
        <p:nvPicPr>
          <p:cNvPr id="4" name="그림 3" descr="20171228150743509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71611"/>
            <a:ext cx="3500462" cy="4999097"/>
          </a:xfrm>
          <a:prstGeom prst="rect">
            <a:avLst/>
          </a:prstGeom>
        </p:spPr>
      </p:pic>
      <p:pic>
        <p:nvPicPr>
          <p:cNvPr id="5" name="그림 4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56" y="1571612"/>
            <a:ext cx="3203548" cy="50006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91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일본 애니메이션 탄생시기</a:t>
            </a:r>
            <a:r>
              <a:rPr lang="en-US" altLang="ko-KR" sz="1800" dirty="0" smtClean="0"/>
              <a:t>: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1910</a:t>
            </a:r>
            <a:r>
              <a:rPr lang="ko-KR" altLang="en-US" sz="1800" dirty="0" smtClean="0"/>
              <a:t>년대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1952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데즈카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오사무가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철완 아톰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을 연재하며 인기를 끔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《</a:t>
            </a:r>
            <a:r>
              <a:rPr lang="ko-KR" altLang="en-US" sz="1800" dirty="0" smtClean="0"/>
              <a:t>철완 아톰</a:t>
            </a:r>
            <a:r>
              <a:rPr lang="en-US" altLang="ko-KR" sz="1800" dirty="0" smtClean="0"/>
              <a:t>》</a:t>
            </a:r>
            <a:r>
              <a:rPr lang="ko-KR" altLang="en-US" sz="1800" dirty="0" smtClean="0"/>
              <a:t>의 성공에 주목한 </a:t>
            </a:r>
            <a:r>
              <a:rPr lang="en-US" altLang="ko-KR" sz="1800" dirty="0" smtClean="0"/>
              <a:t>TV </a:t>
            </a:r>
            <a:r>
              <a:rPr lang="ko-KR" altLang="en-US" sz="1800" dirty="0" smtClean="0"/>
              <a:t>방송국과 애니메이션 제작사들은 </a:t>
            </a:r>
            <a:r>
              <a:rPr lang="en-US" altLang="ko-KR" sz="1800" dirty="0" smtClean="0"/>
              <a:t>TV </a:t>
            </a:r>
            <a:r>
              <a:rPr lang="ko-KR" altLang="en-US" sz="1800" dirty="0" smtClean="0"/>
              <a:t>애니메이션 제작에 참가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                       </a:t>
            </a:r>
            <a:r>
              <a:rPr lang="ko-KR" altLang="en-US" sz="1800" dirty="0" err="1" smtClean="0"/>
              <a:t>데즈카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오사무</a:t>
            </a:r>
            <a:r>
              <a:rPr lang="en-US" altLang="ko-KR" sz="1800" dirty="0" smtClean="0"/>
              <a:t>, ‘</a:t>
            </a:r>
            <a:r>
              <a:rPr lang="ko-KR" altLang="en-US" sz="1800" dirty="0" smtClean="0"/>
              <a:t>철완 아톰</a:t>
            </a:r>
            <a:r>
              <a:rPr lang="en-US" altLang="ko-KR" sz="1800" dirty="0" smtClean="0"/>
              <a:t>’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애니메이션</a:t>
            </a:r>
            <a:endParaRPr lang="ko-KR" altLang="en-US" dirty="0"/>
          </a:p>
        </p:txBody>
      </p:sp>
      <p:pic>
        <p:nvPicPr>
          <p:cNvPr id="4" name="그림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357562"/>
            <a:ext cx="2286016" cy="33610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1. </a:t>
            </a:r>
            <a:r>
              <a:rPr lang="ko-KR" altLang="en-US" sz="1800" dirty="0" smtClean="0">
                <a:latin typeface="+mn-ea"/>
              </a:rPr>
              <a:t>일본의</a:t>
            </a:r>
            <a:r>
              <a:rPr lang="en-US" altLang="ko-KR" sz="1800" dirty="0" smtClean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근대화 </a:t>
            </a:r>
            <a:r>
              <a:rPr lang="en-US" altLang="ko-KR" sz="1800" dirty="0" smtClean="0">
                <a:latin typeface="+mn-ea"/>
              </a:rPr>
              <a:t>(1) </a:t>
            </a:r>
            <a:r>
              <a:rPr lang="ko-KR" altLang="en-US" sz="1800" dirty="0" smtClean="0">
                <a:latin typeface="+mn-ea"/>
              </a:rPr>
              <a:t>메이지 유신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                      (2) </a:t>
            </a:r>
            <a:r>
              <a:rPr lang="ko-KR" altLang="en-US" sz="1800" dirty="0" smtClean="0">
                <a:latin typeface="+mn-ea"/>
              </a:rPr>
              <a:t>문명 개화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2. </a:t>
            </a:r>
            <a:r>
              <a:rPr lang="ko-KR" altLang="en-US" sz="1800" dirty="0" smtClean="0">
                <a:latin typeface="+mn-ea"/>
              </a:rPr>
              <a:t>고도경제성장 </a:t>
            </a:r>
            <a:r>
              <a:rPr lang="en-US" altLang="ko-KR" sz="1800" dirty="0" smtClean="0">
                <a:latin typeface="+mn-ea"/>
              </a:rPr>
              <a:t>(1)</a:t>
            </a:r>
            <a:r>
              <a:rPr lang="ko-KR" altLang="en-US" sz="1800" dirty="0" smtClean="0">
                <a:latin typeface="+mn-ea"/>
              </a:rPr>
              <a:t>고도경제성장기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                      (2)</a:t>
            </a:r>
            <a:r>
              <a:rPr lang="ko-KR" altLang="en-US" sz="1800" dirty="0" smtClean="0">
                <a:latin typeface="+mn-ea"/>
              </a:rPr>
              <a:t>버블경제 붕괴 전</a:t>
            </a:r>
            <a:r>
              <a:rPr lang="en-US" altLang="ko-KR" sz="1800" dirty="0" smtClean="0">
                <a:latin typeface="+mn-ea"/>
              </a:rPr>
              <a:t>/</a:t>
            </a:r>
            <a:r>
              <a:rPr lang="ko-KR" altLang="en-US" sz="1800" dirty="0" smtClean="0">
                <a:latin typeface="+mn-ea"/>
              </a:rPr>
              <a:t>후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3. </a:t>
            </a:r>
            <a:r>
              <a:rPr lang="ko-KR" altLang="en-US" sz="1800" dirty="0" smtClean="0">
                <a:latin typeface="+mn-ea"/>
              </a:rPr>
              <a:t>신문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4. </a:t>
            </a:r>
            <a:r>
              <a:rPr lang="ko-KR" altLang="en-US" sz="1800" dirty="0" smtClean="0">
                <a:latin typeface="+mn-ea"/>
              </a:rPr>
              <a:t>라디오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5. TV(</a:t>
            </a:r>
            <a:r>
              <a:rPr lang="ko-KR" altLang="en-US" sz="1800" dirty="0" smtClean="0">
                <a:latin typeface="+mn-ea"/>
              </a:rPr>
              <a:t>텔레비전</a:t>
            </a:r>
            <a:r>
              <a:rPr lang="en-US" altLang="ko-KR" sz="1800" dirty="0" smtClean="0">
                <a:latin typeface="+mn-ea"/>
              </a:rPr>
              <a:t>)</a:t>
            </a:r>
          </a:p>
          <a:p>
            <a:r>
              <a:rPr lang="en-US" altLang="ko-KR" sz="1800" dirty="0" smtClean="0">
                <a:latin typeface="+mn-ea"/>
              </a:rPr>
              <a:t>6. </a:t>
            </a:r>
            <a:r>
              <a:rPr lang="ko-KR" altLang="en-US" sz="1800" dirty="0" smtClean="0">
                <a:latin typeface="+mn-ea"/>
              </a:rPr>
              <a:t>만화</a:t>
            </a:r>
            <a:r>
              <a:rPr lang="en-US" altLang="ko-KR" sz="1800" dirty="0" smtClean="0">
                <a:latin typeface="+mn-ea"/>
              </a:rPr>
              <a:t>(</a:t>
            </a:r>
            <a:r>
              <a:rPr lang="ko-KR" altLang="en-US" sz="1800" dirty="0" err="1" smtClean="0">
                <a:latin typeface="+mn-ea"/>
              </a:rPr>
              <a:t>망가</a:t>
            </a:r>
            <a:r>
              <a:rPr lang="en-US" altLang="ko-KR" sz="1800" dirty="0" smtClean="0">
                <a:latin typeface="+mn-ea"/>
              </a:rPr>
              <a:t>)</a:t>
            </a:r>
          </a:p>
          <a:p>
            <a:r>
              <a:rPr lang="en-US" altLang="ko-KR" sz="1800" dirty="0" smtClean="0">
                <a:latin typeface="+mn-ea"/>
              </a:rPr>
              <a:t>7. </a:t>
            </a:r>
            <a:r>
              <a:rPr lang="ko-KR" altLang="en-US" sz="1800" dirty="0" smtClean="0">
                <a:latin typeface="+mn-ea"/>
              </a:rPr>
              <a:t>애니메이션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8. </a:t>
            </a:r>
            <a:r>
              <a:rPr lang="ko-KR" altLang="en-US" sz="1800" dirty="0" smtClean="0">
                <a:latin typeface="+mn-ea"/>
              </a:rPr>
              <a:t>대중음악</a:t>
            </a:r>
            <a:endParaRPr lang="en-US" altLang="ko-KR" sz="1800" dirty="0" smtClean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3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1990</a:t>
            </a:r>
            <a:r>
              <a:rPr lang="ko-KR" altLang="en-US" sz="1800" dirty="0" smtClean="0"/>
              <a:t>년대에 들어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세계적인 지지 획득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1993</a:t>
            </a:r>
            <a:r>
              <a:rPr lang="ko-KR" altLang="en-US" sz="1800" dirty="0" smtClean="0"/>
              <a:t>년부터 시작한 </a:t>
            </a:r>
            <a:r>
              <a:rPr lang="en-US" altLang="ko-KR" sz="1800" dirty="0" smtClean="0"/>
              <a:t>‘</a:t>
            </a:r>
            <a:r>
              <a:rPr lang="ko-KR" altLang="en-US" sz="1800" dirty="0" err="1" smtClean="0"/>
              <a:t>슬램덩크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가 세계적인 인기</a:t>
            </a:r>
            <a:endParaRPr lang="ko-KR" altLang="en-US" sz="1800" dirty="0"/>
          </a:p>
        </p:txBody>
      </p:sp>
      <p:pic>
        <p:nvPicPr>
          <p:cNvPr id="4" name="그림 3" descr="i16513829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37" y="1571612"/>
            <a:ext cx="5545087" cy="3929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3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2000</a:t>
            </a:r>
            <a:r>
              <a:rPr lang="ko-KR" altLang="en-US" sz="1800" dirty="0" smtClean="0"/>
              <a:t>년대부터는</a:t>
            </a:r>
            <a:r>
              <a:rPr lang="en-US" altLang="ko-KR" sz="1800" dirty="0" smtClean="0"/>
              <a:t>, ‘</a:t>
            </a:r>
            <a:r>
              <a:rPr lang="ko-KR" altLang="en-US" sz="1800" dirty="0" err="1" smtClean="0"/>
              <a:t>나루토</a:t>
            </a:r>
            <a:r>
              <a:rPr lang="en-US" altLang="ko-KR" sz="1800" dirty="0" smtClean="0"/>
              <a:t>’, ‘</a:t>
            </a:r>
            <a:r>
              <a:rPr lang="ko-KR" altLang="en-US" sz="1800" dirty="0" smtClean="0"/>
              <a:t>원피스</a:t>
            </a:r>
            <a:r>
              <a:rPr lang="en-US" altLang="ko-KR" sz="1800" dirty="0" smtClean="0"/>
              <a:t>’, ‘</a:t>
            </a:r>
            <a:r>
              <a:rPr lang="ko-KR" altLang="en-US" sz="1800" dirty="0" smtClean="0"/>
              <a:t>진격의 거인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등 여러 작품이 선풍적인 인기를 끌며 일본 애니메이션을 널리 알림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  <p:pic>
        <p:nvPicPr>
          <p:cNvPr id="4" name="그림 3" descr="f_2384450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3048021" cy="4572032"/>
          </a:xfrm>
          <a:prstGeom prst="rect">
            <a:avLst/>
          </a:prstGeom>
        </p:spPr>
      </p:pic>
      <p:pic>
        <p:nvPicPr>
          <p:cNvPr id="5" name="그림 4" descr="pcd-f6343c53ed3c1c565caed37bc58c6c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357298"/>
            <a:ext cx="4000528" cy="2252149"/>
          </a:xfrm>
          <a:prstGeom prst="rect">
            <a:avLst/>
          </a:prstGeom>
        </p:spPr>
      </p:pic>
      <p:pic>
        <p:nvPicPr>
          <p:cNvPr id="6" name="그림 5" descr="tokyogho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786190"/>
            <a:ext cx="2024060" cy="286606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7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rgbClr val="FFFF00"/>
                </a:solidFill>
              </a:rPr>
              <a:t>코믹 마켓</a:t>
            </a:r>
            <a:r>
              <a:rPr lang="en-US" altLang="ko-KR" sz="1800" dirty="0" smtClean="0"/>
              <a:t>(</a:t>
            </a:r>
            <a:r>
              <a:rPr lang="ja-JP" altLang="en-US" sz="1800" dirty="0" smtClean="0"/>
              <a:t>コミケ）</a:t>
            </a:r>
            <a:endParaRPr lang="en-US" altLang="ja-JP" sz="1800" dirty="0" smtClean="0"/>
          </a:p>
          <a:p>
            <a:r>
              <a:rPr lang="ko-KR" altLang="en-US" sz="1800" dirty="0" smtClean="0"/>
              <a:t>일본에서 연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회 개최되는 세계최대 규모급 동인행사</a:t>
            </a:r>
            <a:endParaRPr lang="en-US" altLang="ja-JP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err="1" smtClean="0">
                <a:solidFill>
                  <a:srgbClr val="FFFF00"/>
                </a:solidFill>
              </a:rPr>
              <a:t>코스프레</a:t>
            </a:r>
            <a:r>
              <a:rPr lang="en-US" altLang="ko-KR" sz="1800" dirty="0" smtClean="0"/>
              <a:t>(</a:t>
            </a:r>
            <a:r>
              <a:rPr lang="ja-JP" altLang="en-US" sz="1800" dirty="0" smtClean="0"/>
              <a:t>コスプレ</a:t>
            </a:r>
            <a:r>
              <a:rPr lang="en-US" altLang="ja-JP" sz="1800" dirty="0" smtClean="0"/>
              <a:t>, </a:t>
            </a:r>
            <a:r>
              <a:rPr lang="en-US" altLang="ko-KR" sz="1800" dirty="0" smtClean="0"/>
              <a:t>costume play)</a:t>
            </a:r>
          </a:p>
        </p:txBody>
      </p:sp>
      <p:pic>
        <p:nvPicPr>
          <p:cNvPr id="4" name="그림 3" descr="5e09e060b1d51_581ba08c23b102491249492119ccc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357298"/>
            <a:ext cx="3214711" cy="2144815"/>
          </a:xfrm>
          <a:prstGeom prst="rect">
            <a:avLst/>
          </a:prstGeom>
        </p:spPr>
      </p:pic>
      <p:pic>
        <p:nvPicPr>
          <p:cNvPr id="5" name="그림 4" descr="251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86190"/>
            <a:ext cx="4116967" cy="27403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9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FFFF00"/>
                </a:solidFill>
              </a:rPr>
              <a:t>J-pop</a:t>
            </a:r>
          </a:p>
          <a:p>
            <a:r>
              <a:rPr lang="ko-KR" altLang="en-US" sz="1800" dirty="0" err="1" smtClean="0"/>
              <a:t>서양팝</a:t>
            </a:r>
            <a:r>
              <a:rPr lang="ko-KR" altLang="en-US" sz="1800" dirty="0" smtClean="0"/>
              <a:t> 중에서도 </a:t>
            </a:r>
            <a:r>
              <a:rPr lang="ko-KR" altLang="en-US" sz="1800" dirty="0" err="1" smtClean="0"/>
              <a:t>소프트팝의</a:t>
            </a:r>
            <a:r>
              <a:rPr lang="ko-KR" altLang="en-US" sz="1800" dirty="0" smtClean="0"/>
              <a:t> 영향을 받아 일본문화와 융화되어 탄생한 대중음악</a:t>
            </a:r>
            <a:endParaRPr lang="en-US" altLang="ko-KR" sz="1800" dirty="0" smtClean="0"/>
          </a:p>
          <a:p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</a:t>
            </a:r>
            <a:r>
              <a:rPr lang="ko-KR" altLang="en-US" dirty="0" smtClean="0"/>
              <a:t>대중음악</a:t>
            </a:r>
            <a:endParaRPr lang="ko-KR" altLang="en-US" dirty="0"/>
          </a:p>
        </p:txBody>
      </p:sp>
      <p:pic>
        <p:nvPicPr>
          <p:cNvPr id="4" name="그림 3" descr="33cd21d2fe1a0b2e170c9ad6eceea968621ade928c600520f503c3b9d8eaff4af3393839f2f52d7eeba7d42b55c80267c183efde9bfb2617b4abb45a7c6105b75ba4e18a25cef4754930b1e964ab499db11d27a940cef6da56f6fe07ead93cdc18703ab31f8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3116"/>
            <a:ext cx="5667326" cy="458486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3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2010</a:t>
            </a:r>
            <a:r>
              <a:rPr lang="ko-KR" altLang="en-US" sz="1800" dirty="0" smtClean="0"/>
              <a:t>년대 중순 이후로는 한류의 영향으로 일본에서 </a:t>
            </a:r>
            <a:r>
              <a:rPr lang="en-US" altLang="ko-KR" sz="1800" dirty="0" smtClean="0"/>
              <a:t>K-POP</a:t>
            </a:r>
            <a:r>
              <a:rPr lang="ko-KR" altLang="en-US" sz="1800" dirty="0" smtClean="0"/>
              <a:t>을 벤치마킹하는 경우가 늘어나고 있음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                                                                    ‘</a:t>
            </a:r>
            <a:r>
              <a:rPr lang="ko-KR" altLang="en-US" sz="1800" dirty="0" smtClean="0"/>
              <a:t>방탄소년단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에 대한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                                                                    </a:t>
            </a:r>
            <a:r>
              <a:rPr lang="ko-KR" altLang="en-US" sz="1800" dirty="0" smtClean="0"/>
              <a:t>일본방송 언급</a:t>
            </a:r>
            <a:endParaRPr lang="ko-KR" altLang="en-US" sz="1800" dirty="0"/>
          </a:p>
        </p:txBody>
      </p:sp>
      <p:pic>
        <p:nvPicPr>
          <p:cNvPr id="4" name="그림 3" descr="201804150169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3294536" cy="4900623"/>
          </a:xfrm>
          <a:prstGeom prst="rect">
            <a:avLst/>
          </a:prstGeom>
        </p:spPr>
      </p:pic>
      <p:pic>
        <p:nvPicPr>
          <p:cNvPr id="5" name="그림 4" descr="unname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928670"/>
            <a:ext cx="4876800" cy="2571750"/>
          </a:xfrm>
          <a:prstGeom prst="rect">
            <a:avLst/>
          </a:prstGeom>
        </p:spPr>
      </p:pic>
      <p:pic>
        <p:nvPicPr>
          <p:cNvPr id="6" name="그림 5" descr="829938_554020_4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857628"/>
            <a:ext cx="2428892" cy="273314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 애니메이션</a:t>
            </a:r>
            <a:r>
              <a:rPr lang="en-US" altLang="ko-KR" sz="1800" dirty="0" smtClean="0"/>
              <a:t>:</a:t>
            </a:r>
            <a:r>
              <a:rPr lang="en-US" altLang="ko-KR" sz="1800" dirty="0" smtClean="0">
                <a:hlinkClick r:id="rId2"/>
              </a:rPr>
              <a:t>https</a:t>
            </a:r>
            <a:r>
              <a:rPr lang="en-US" altLang="ko-KR" sz="1800" dirty="0" smtClean="0">
                <a:hlinkClick r:id="rId2"/>
                <a:hlinkMouseOver r:id="" action="ppaction://hlinkshowjump?jump=nextslide"/>
              </a:rPr>
              <a:t>://</a:t>
            </a:r>
            <a:r>
              <a:rPr lang="en-US" altLang="ko-KR" sz="1800" dirty="0" smtClean="0">
                <a:hlinkClick r:id="rId2"/>
              </a:rPr>
              <a:t>www.youtube.com/watch?v=7-p36XioMwM</a:t>
            </a:r>
            <a:endParaRPr lang="en-US" altLang="ko-KR" sz="1800" dirty="0" smtClean="0"/>
          </a:p>
          <a:p>
            <a:r>
              <a:rPr lang="ko-KR" altLang="en-US" sz="1800" dirty="0" smtClean="0"/>
              <a:t>일본 대중음악</a:t>
            </a:r>
            <a:r>
              <a:rPr lang="en-US" altLang="ko-KR" sz="1800" dirty="0" smtClean="0"/>
              <a:t>:</a:t>
            </a:r>
            <a:r>
              <a:rPr lang="en-US" sz="1800" dirty="0" smtClean="0">
                <a:hlinkClick r:id="rId3"/>
              </a:rPr>
              <a:t>https://youtu.be/l3Mufe5jY60</a:t>
            </a:r>
            <a:r>
              <a:rPr lang="en-US" sz="1800" dirty="0" smtClean="0"/>
              <a:t> 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</a:t>
            </a:r>
            <a:r>
              <a:rPr lang="ko-KR" altLang="en-US" smtClean="0"/>
              <a:t>영상 자</a:t>
            </a:r>
            <a:r>
              <a:rPr lang="ko-KR" altLang="en-US"/>
              <a:t>료</a:t>
            </a:r>
            <a:endParaRPr lang="ko-KR" altLang="en-US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</a:t>
            </a:r>
            <a:r>
              <a:rPr lang="ko-KR" altLang="en-US" dirty="0" smtClean="0"/>
              <a:t>         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(1)</a:t>
            </a:r>
            <a:r>
              <a:rPr lang="ko-KR" altLang="en-US" sz="1800" dirty="0" smtClean="0">
                <a:latin typeface="+mn-ea"/>
              </a:rPr>
              <a:t>메이지 유신</a:t>
            </a:r>
            <a:endParaRPr lang="en-US" altLang="ko-KR" sz="1800" dirty="0" smtClean="0">
              <a:latin typeface="+mn-ea"/>
            </a:endParaRPr>
          </a:p>
          <a:p>
            <a:r>
              <a:rPr lang="ko-KR" altLang="en-US" sz="1800" dirty="0" smtClean="0">
                <a:latin typeface="+mn-ea"/>
              </a:rPr>
              <a:t>개시 시기</a:t>
            </a:r>
            <a:r>
              <a:rPr lang="en-US" altLang="ko-KR" sz="1800" dirty="0" smtClean="0">
                <a:latin typeface="+mn-ea"/>
              </a:rPr>
              <a:t>: 1868</a:t>
            </a:r>
            <a:r>
              <a:rPr lang="ko-KR" altLang="en-US" sz="1800" dirty="0" smtClean="0">
                <a:latin typeface="+mn-ea"/>
              </a:rPr>
              <a:t>년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종료시기</a:t>
            </a:r>
            <a:r>
              <a:rPr lang="en-US" altLang="ko-KR" sz="1800" dirty="0" smtClean="0">
                <a:latin typeface="+mn-ea"/>
              </a:rPr>
              <a:t>: 1889</a:t>
            </a:r>
            <a:r>
              <a:rPr lang="ko-KR" altLang="en-US" sz="1800" dirty="0" smtClean="0">
                <a:latin typeface="+mn-ea"/>
              </a:rPr>
              <a:t>년</a:t>
            </a:r>
            <a:endParaRPr lang="en-US" altLang="ko-KR" sz="1800" dirty="0" smtClean="0">
              <a:latin typeface="+mn-ea"/>
            </a:endParaRPr>
          </a:p>
          <a:p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 smtClean="0">
                <a:solidFill>
                  <a:srgbClr val="FFFF00"/>
                </a:solidFill>
                <a:latin typeface="+mn-ea"/>
              </a:rPr>
              <a:t>메이지 유신</a:t>
            </a:r>
            <a:r>
              <a:rPr lang="ko-KR" altLang="en-US" sz="1800" dirty="0" smtClean="0">
                <a:latin typeface="+mn-ea"/>
              </a:rPr>
              <a:t>이란</a:t>
            </a:r>
            <a:r>
              <a:rPr lang="en-US" altLang="ko-KR" sz="1800" dirty="0" smtClean="0">
                <a:latin typeface="+mn-ea"/>
              </a:rPr>
              <a:t>?</a:t>
            </a:r>
          </a:p>
          <a:p>
            <a:r>
              <a:rPr lang="en-US" altLang="ko-KR" sz="1800" dirty="0" smtClean="0">
                <a:latin typeface="+mn-ea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막번 체제를 해체하고 왕정 복고를 통한 중앙 통일 권력의 확립에 이르는 변혁과정 </a:t>
            </a:r>
            <a:r>
              <a:rPr lang="ko-KR" altLang="en-US" sz="1800" dirty="0" smtClean="0">
                <a:latin typeface="+mn-ea"/>
              </a:rPr>
              <a:t>을 말함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000" dirty="0" smtClean="0"/>
              <a:t>대일본 제국헌법 </a:t>
            </a:r>
            <a:r>
              <a:rPr lang="en-US" altLang="ko-KR" sz="1000" dirty="0" smtClean="0"/>
              <a:t>(1899</a:t>
            </a:r>
            <a:r>
              <a:rPr lang="ko-KR" altLang="en-US" sz="1000" dirty="0" smtClean="0"/>
              <a:t>년</a:t>
            </a:r>
            <a:r>
              <a:rPr lang="en-US" altLang="ko-KR" sz="1000" dirty="0" smtClean="0"/>
              <a:t>)</a:t>
            </a: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근대화</a:t>
            </a:r>
            <a:endParaRPr lang="ko-KR" altLang="en-US" dirty="0"/>
          </a:p>
        </p:txBody>
      </p:sp>
      <p:pic>
        <p:nvPicPr>
          <p:cNvPr id="4" name="그림 3" descr="mei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6" y="3321842"/>
            <a:ext cx="6215108" cy="31075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800" dirty="0" smtClean="0"/>
              <a:t>     </a:t>
            </a:r>
          </a:p>
          <a:p>
            <a:r>
              <a:rPr lang="en-US" altLang="ko-KR" sz="1800" dirty="0" smtClean="0">
                <a:latin typeface="+mn-ea"/>
              </a:rPr>
              <a:t>1853</a:t>
            </a:r>
            <a:r>
              <a:rPr lang="ko-KR" altLang="en-US" sz="1800" dirty="0" smtClean="0">
                <a:latin typeface="+mn-ea"/>
              </a:rPr>
              <a:t>년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미국의 </a:t>
            </a:r>
            <a:r>
              <a:rPr lang="ko-KR" alt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매튜 페리 제독</a:t>
            </a:r>
            <a:r>
              <a:rPr lang="ko-KR" altLang="en-US" sz="1800" dirty="0" smtClean="0">
                <a:latin typeface="+mn-ea"/>
              </a:rPr>
              <a:t>이 이끄는 함대가 나가사키 항에 도착하여 군사적 우위를 앞세워 일본정부에게 개항을 요구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r>
              <a:rPr lang="ko-KR" altLang="en-US" sz="1800" dirty="0" smtClean="0">
                <a:latin typeface="+mn-ea"/>
              </a:rPr>
              <a:t>이 사건으로 인해 일본은 구미 열강과의 기술적 차이를 깨닫고 서양 문물을 받아들임과 동시에 봉건제도 성격의 막번 체제를 뒤집고 천황 중심의 중앙집권 체제로 탈바꿈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r>
              <a:rPr lang="ko-KR" altLang="en-US" sz="1800" dirty="0" smtClean="0">
                <a:latin typeface="+mn-ea"/>
              </a:rPr>
              <a:t>이로써 일본은 아시아 최초로 산업화에 돌입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600" dirty="0" smtClean="0"/>
              <a:t>1800</a:t>
            </a:r>
            <a:r>
              <a:rPr lang="ko-KR" altLang="en-US" sz="1600" dirty="0" smtClean="0"/>
              <a:t>년대 후반의 일본의 모습</a:t>
            </a:r>
            <a:endParaRPr lang="en-US" altLang="ko-KR" sz="1600" dirty="0" smtClean="0"/>
          </a:p>
        </p:txBody>
      </p:sp>
      <p:pic>
        <p:nvPicPr>
          <p:cNvPr id="4" name="그림 3" descr="nihonno kenda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7215238" cy="34333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>(2) </a:t>
            </a:r>
            <a:r>
              <a:rPr lang="ko-KR" altLang="en-US" sz="1800" dirty="0" smtClean="0"/>
              <a:t>문명 개화</a:t>
            </a:r>
            <a:endParaRPr lang="en-US" altLang="ko-KR" sz="1800" dirty="0" smtClean="0"/>
          </a:p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사회제도</a:t>
            </a:r>
            <a:endParaRPr lang="en-US" altLang="ko-KR" sz="1800" dirty="0" smtClean="0"/>
          </a:p>
          <a:p>
            <a:r>
              <a:rPr lang="ko-KR" altLang="en-US" sz="1800" dirty="0" smtClean="0"/>
              <a:t>징병제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국가가 국민을 대상으로 해당 국가를 방위할 의무를 강제로 부여하는 제도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교통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통신수단</a:t>
            </a:r>
            <a:endParaRPr lang="en-US" altLang="ko-KR" sz="1800" dirty="0" smtClean="0"/>
          </a:p>
          <a:p>
            <a:r>
              <a:rPr lang="ko-KR" altLang="en-US" sz="1800" dirty="0" smtClean="0"/>
              <a:t>철도</a:t>
            </a:r>
            <a:r>
              <a:rPr lang="en-US" altLang="ko-KR" sz="1800" dirty="0" smtClean="0"/>
              <a:t>, </a:t>
            </a:r>
            <a:r>
              <a:rPr lang="ko-KR" altLang="en-US" sz="1800" dirty="0" smtClean="0">
                <a:solidFill>
                  <a:srgbClr val="FFFF00"/>
                </a:solidFill>
              </a:rPr>
              <a:t>마차철도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인력거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증기선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우편 제도</a:t>
            </a:r>
            <a:endParaRPr lang="en-US" altLang="ko-KR" sz="1800" dirty="0" smtClean="0"/>
          </a:p>
          <a:p>
            <a:r>
              <a:rPr lang="en-US" altLang="ko-KR" sz="1800" dirty="0" smtClean="0"/>
              <a:t>*</a:t>
            </a:r>
            <a:r>
              <a:rPr lang="ko-KR" altLang="en-US" sz="1800" dirty="0" smtClean="0"/>
              <a:t>마차철도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마차에 의해 견인되는 철도로</a:t>
            </a:r>
            <a:r>
              <a:rPr lang="en-US" altLang="ko-KR" sz="1800" dirty="0" smtClean="0"/>
              <a:t>, 1882</a:t>
            </a:r>
            <a:r>
              <a:rPr lang="ko-KR" altLang="en-US" sz="1800" dirty="0" smtClean="0"/>
              <a:t>년 최초로 도쿄에 마차철도가 개통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식 문화</a:t>
            </a:r>
            <a:endParaRPr lang="en-US" altLang="ko-KR" sz="1800" dirty="0" smtClean="0"/>
          </a:p>
          <a:p>
            <a:r>
              <a:rPr lang="ko-KR" altLang="en-US" sz="1800" dirty="0" smtClean="0"/>
              <a:t>육식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우유 음용시작</a:t>
            </a:r>
            <a:endParaRPr lang="en-US" altLang="ko-KR" sz="1800" dirty="0" smtClean="0"/>
          </a:p>
          <a:p>
            <a:r>
              <a:rPr lang="ko-KR" altLang="en-US" sz="1800" dirty="0" smtClean="0"/>
              <a:t>단팥빵 생산개시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마차철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429132"/>
            <a:ext cx="3143272" cy="2238019"/>
          </a:xfrm>
          <a:prstGeom prst="rect">
            <a:avLst/>
          </a:prstGeom>
        </p:spPr>
      </p:pic>
      <p:pic>
        <p:nvPicPr>
          <p:cNvPr id="5" name="그림 4" descr="anko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714884"/>
            <a:ext cx="2432445" cy="16512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215106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복식 문화</a:t>
            </a:r>
            <a:endParaRPr lang="en-US" altLang="ko-KR" sz="1800" dirty="0" smtClean="0"/>
          </a:p>
          <a:p>
            <a:r>
              <a:rPr lang="ko-KR" altLang="en-US" sz="1800" dirty="0" smtClean="0"/>
              <a:t>단발령</a:t>
            </a:r>
            <a:endParaRPr lang="en-US" altLang="ko-KR" sz="1800" dirty="0" smtClean="0"/>
          </a:p>
          <a:p>
            <a:r>
              <a:rPr lang="ko-KR" altLang="en-US" sz="1800" dirty="0" smtClean="0">
                <a:solidFill>
                  <a:srgbClr val="FFFF00"/>
                </a:solidFill>
              </a:rPr>
              <a:t>폐도령</a:t>
            </a:r>
            <a:r>
              <a:rPr lang="en-US" altLang="ko-KR" sz="1800" dirty="0" smtClean="0">
                <a:solidFill>
                  <a:srgbClr val="FFFF00"/>
                </a:solidFill>
              </a:rPr>
              <a:t>: </a:t>
            </a:r>
            <a:r>
              <a:rPr lang="ko-KR" altLang="en-US" sz="1800" dirty="0" smtClean="0"/>
              <a:t>메이지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(1876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 3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28</a:t>
            </a:r>
            <a:r>
              <a:rPr lang="ko-KR" altLang="en-US" sz="1800" dirty="0" smtClean="0"/>
              <a:t>일에 발표된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태정관 포고령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의 약칭으로 </a:t>
            </a:r>
            <a:r>
              <a:rPr lang="ko-KR" alt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칼을 휴대함을 금지</a:t>
            </a:r>
            <a:r>
              <a:rPr lang="ko-KR" altLang="en-US" sz="1800" dirty="0" smtClean="0"/>
              <a:t>하는 제도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r>
              <a:rPr lang="ko-KR" altLang="en-US" sz="1800" dirty="0" smtClean="0"/>
              <a:t>양복</a:t>
            </a:r>
            <a:endParaRPr lang="en-US" altLang="ko-KR" sz="1800" dirty="0" smtClean="0"/>
          </a:p>
          <a:p>
            <a:r>
              <a:rPr lang="ko-KR" altLang="en-US" sz="1800" dirty="0" smtClean="0"/>
              <a:t>우산과 양산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교육</a:t>
            </a:r>
            <a:endParaRPr lang="en-US" altLang="ko-KR" sz="1800" dirty="0" smtClean="0"/>
          </a:p>
          <a:p>
            <a:r>
              <a:rPr lang="ko-KR" altLang="en-US" sz="1800" dirty="0" smtClean="0"/>
              <a:t>학제 시행</a:t>
            </a:r>
            <a:endParaRPr lang="en-US" altLang="ko-KR" sz="1800" dirty="0" smtClean="0"/>
          </a:p>
          <a:p>
            <a:r>
              <a:rPr lang="ko-KR" altLang="en-US" sz="1800" dirty="0" smtClean="0"/>
              <a:t>유학생 파견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# </a:t>
            </a:r>
            <a:r>
              <a:rPr lang="ko-KR" altLang="en-US" sz="1800" dirty="0" smtClean="0"/>
              <a:t>언론</a:t>
            </a:r>
            <a:endParaRPr lang="en-US" altLang="ko-KR" sz="1800" dirty="0" smtClean="0"/>
          </a:p>
          <a:p>
            <a:r>
              <a:rPr lang="ko-KR" altLang="en-US" sz="1800" dirty="0" smtClean="0"/>
              <a:t>신문</a:t>
            </a:r>
            <a:endParaRPr lang="en-US" altLang="ko-KR" sz="1800" dirty="0" smtClean="0"/>
          </a:p>
          <a:p>
            <a:r>
              <a:rPr lang="ko-KR" altLang="en-US" sz="1800" dirty="0" smtClean="0"/>
              <a:t>계몽서 </a:t>
            </a:r>
            <a:endParaRPr lang="ko-KR" altLang="en-US" sz="1800" dirty="0"/>
          </a:p>
        </p:txBody>
      </p:sp>
      <p:pic>
        <p:nvPicPr>
          <p:cNvPr id="6" name="그림 5" descr="kasa to you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02" y="2428868"/>
            <a:ext cx="6688782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>(1) </a:t>
            </a:r>
            <a:r>
              <a:rPr lang="ko-KR" altLang="en-US" sz="1800" dirty="0" smtClean="0"/>
              <a:t>고도경제성장기</a:t>
            </a:r>
            <a:endParaRPr lang="en-US" altLang="ko-KR" sz="1800" dirty="0" smtClean="0"/>
          </a:p>
          <a:p>
            <a:r>
              <a:rPr lang="ko-KR" altLang="en-US" sz="1800" dirty="0" smtClean="0"/>
              <a:t>일본은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 이후에 경제 규모가 계속해서 비약적으로 성장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이 시기는 </a:t>
            </a:r>
            <a:r>
              <a:rPr lang="en-US" altLang="ko-KR" sz="1800" dirty="0" smtClean="0"/>
              <a:t>1955</a:t>
            </a:r>
            <a:r>
              <a:rPr lang="ko-KR" altLang="en-US" sz="1800" dirty="0" smtClean="0"/>
              <a:t>년부터 </a:t>
            </a:r>
            <a:r>
              <a:rPr lang="en-US" altLang="ko-KR" sz="1800" dirty="0" smtClean="0"/>
              <a:t>1973</a:t>
            </a:r>
            <a:r>
              <a:rPr lang="ko-KR" altLang="en-US" sz="1800" dirty="0" smtClean="0"/>
              <a:t>년까지 약 </a:t>
            </a:r>
            <a:r>
              <a:rPr lang="en-US" altLang="ko-KR" sz="1800" dirty="0" smtClean="0">
                <a:solidFill>
                  <a:srgbClr val="92D050"/>
                </a:solidFill>
              </a:rPr>
              <a:t>18</a:t>
            </a:r>
            <a:r>
              <a:rPr lang="ko-KR" altLang="en-US" sz="1800" dirty="0" smtClean="0">
                <a:solidFill>
                  <a:srgbClr val="92D050"/>
                </a:solidFill>
              </a:rPr>
              <a:t>년</a:t>
            </a:r>
            <a:r>
              <a:rPr lang="ko-KR" altLang="en-US" sz="1800" dirty="0" smtClean="0"/>
              <a:t>간 유지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1964</a:t>
            </a:r>
            <a:r>
              <a:rPr lang="ko-KR" altLang="en-US" sz="1800" dirty="0" smtClean="0"/>
              <a:t>년 도쿄하계 올림픽</a:t>
            </a:r>
            <a:r>
              <a:rPr lang="en-US" altLang="ko-KR" sz="1800" dirty="0" smtClean="0"/>
              <a:t>, 1970</a:t>
            </a:r>
            <a:r>
              <a:rPr lang="ko-KR" altLang="en-US" sz="1800" dirty="0" smtClean="0"/>
              <a:t>년 오사카 엑스포의 특수 수요로 인해</a:t>
            </a:r>
            <a:endParaRPr lang="en-US" altLang="ko-KR" sz="1800" dirty="0" smtClean="0"/>
          </a:p>
          <a:p>
            <a:r>
              <a:rPr lang="ko-KR" altLang="en-US" sz="1800" dirty="0" smtClean="0"/>
              <a:t>자본주의국가 중에서 </a:t>
            </a:r>
            <a:r>
              <a:rPr lang="ko-KR" altLang="en-US" sz="1800" dirty="0" smtClean="0">
                <a:solidFill>
                  <a:srgbClr val="92D050"/>
                </a:solidFill>
              </a:rPr>
              <a:t>국민총생산</a:t>
            </a:r>
            <a:r>
              <a:rPr lang="en-US" altLang="ko-KR" sz="1800" dirty="0" smtClean="0">
                <a:solidFill>
                  <a:srgbClr val="92D050"/>
                </a:solidFill>
              </a:rPr>
              <a:t>(GNP) 2</a:t>
            </a:r>
            <a:r>
              <a:rPr lang="ko-KR" altLang="en-US" sz="1800" dirty="0" smtClean="0">
                <a:solidFill>
                  <a:srgbClr val="92D050"/>
                </a:solidFill>
              </a:rPr>
              <a:t>위</a:t>
            </a:r>
            <a:r>
              <a:rPr lang="ko-KR" altLang="en-US" sz="1800" dirty="0" smtClean="0"/>
              <a:t>를 달성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고도경제성장</a:t>
            </a:r>
            <a:endParaRPr lang="ko-KR" altLang="en-US" dirty="0"/>
          </a:p>
        </p:txBody>
      </p:sp>
      <p:pic>
        <p:nvPicPr>
          <p:cNvPr id="4" name="그림 3" descr="hudousan zyoukeirit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428999"/>
            <a:ext cx="7000924" cy="30516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(2) </a:t>
            </a:r>
            <a:r>
              <a:rPr lang="ko-KR" altLang="en-US" sz="1800" dirty="0" smtClean="0"/>
              <a:t>버블경제 붕괴 전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후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>
                <a:solidFill>
                  <a:srgbClr val="FFFF00"/>
                </a:solidFill>
              </a:rPr>
              <a:t>버블경제</a:t>
            </a:r>
            <a:r>
              <a:rPr lang="ko-KR" altLang="en-US" sz="1800" dirty="0" smtClean="0"/>
              <a:t>란</a:t>
            </a:r>
            <a:r>
              <a:rPr lang="en-US" altLang="ko-KR" sz="1800" dirty="0" smtClean="0"/>
              <a:t>?</a:t>
            </a:r>
          </a:p>
          <a:p>
            <a:r>
              <a:rPr lang="en-US" altLang="ko-KR" sz="1800" dirty="0" smtClean="0"/>
              <a:t>1985</a:t>
            </a:r>
            <a:r>
              <a:rPr lang="ko-KR" altLang="en-US" sz="1800" dirty="0" smtClean="0"/>
              <a:t>년부터 </a:t>
            </a:r>
            <a:r>
              <a:rPr lang="en-US" altLang="ko-KR" sz="1800" dirty="0" smtClean="0"/>
              <a:t>1991</a:t>
            </a:r>
            <a:r>
              <a:rPr lang="ko-KR" altLang="en-US" sz="1800" dirty="0" smtClean="0"/>
              <a:t>년까지 일본의 비정상적인 자산가치 상승현상을 말함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1985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22</a:t>
            </a:r>
            <a:r>
              <a:rPr lang="ko-KR" altLang="en-US" sz="1800" dirty="0" smtClean="0"/>
              <a:t>일 일본 정부가 당시 미국의 대통령이었던 로널드 레이건과</a:t>
            </a:r>
            <a:endParaRPr lang="en-US" altLang="ko-KR" sz="1800" dirty="0" smtClean="0"/>
          </a:p>
          <a:p>
            <a:r>
              <a:rPr lang="ko-KR" altLang="en-US" sz="1800" dirty="0" smtClean="0"/>
              <a:t>뉴욕 플라자 호텔에서 환율 조정 합의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 smtClean="0"/>
              <a:t>이때 이 합의를 </a:t>
            </a:r>
            <a:r>
              <a:rPr lang="en-US" altLang="ko-KR" sz="1800" dirty="0" smtClean="0"/>
              <a:t>‘</a:t>
            </a:r>
            <a:r>
              <a:rPr lang="ko-KR" altLang="en-US" sz="1800" dirty="0" smtClean="0">
                <a:solidFill>
                  <a:srgbClr val="FFC000"/>
                </a:solidFill>
              </a:rPr>
              <a:t>플라자 합의</a:t>
            </a:r>
            <a:r>
              <a:rPr lang="en-US" altLang="ko-KR" sz="1800" dirty="0" smtClean="0"/>
              <a:t>’.</a:t>
            </a:r>
          </a:p>
          <a:p>
            <a:pPr>
              <a:buNone/>
            </a:pPr>
            <a:r>
              <a:rPr lang="en-US" altLang="ko-KR" sz="1800" dirty="0" smtClean="0"/>
              <a:t>    </a:t>
            </a:r>
          </a:p>
          <a:p>
            <a:pPr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플라자 합의 효과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일본 엔화는 상승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달러는 급락하여 일본 수출에 제동이 걸리게 됨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일본정부는 경쟁력을 지원하기위해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부동산 대출규제 완화</a:t>
            </a:r>
            <a:r>
              <a:rPr lang="ko-KR" altLang="en-US" sz="1800" dirty="0" smtClean="0"/>
              <a:t>와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저금리 정책</a:t>
            </a:r>
            <a:r>
              <a:rPr lang="ko-KR" altLang="en-US" sz="1800" dirty="0" smtClean="0"/>
              <a:t>을 시행해 돈을 기업에게 친절하게 빌려주기 시작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ko-KR" altLang="en-US" sz="1800" dirty="0" smtClean="0"/>
              <a:t>금리가 하락하자 기업들은 은행에서 돈을 빌려 땅을 사들이기 시작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 smtClean="0"/>
              <a:t>동시에 일본 전역에 </a:t>
            </a:r>
            <a:r>
              <a:rPr lang="ko-KR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부동산 투기</a:t>
            </a:r>
            <a:r>
              <a:rPr lang="ko-KR" altLang="en-US" sz="1800" dirty="0" smtClean="0"/>
              <a:t>가 뜨거워짐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pic>
        <p:nvPicPr>
          <p:cNvPr id="3" name="그림 2" descr="r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41" y="2428868"/>
            <a:ext cx="2809250" cy="2143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61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일본경제는 상승한 엔화 속에서 혁신적 개발이 아닌 부동산 투기에 빠지게 되었고 주식과 부동산은 거품이 껴 급속도로 상승해 잠시 동안 일본은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버블 경제 시대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가 됨</a:t>
            </a:r>
            <a:r>
              <a:rPr lang="en-US" altLang="ko-KR" sz="1800" dirty="0" smtClean="0"/>
              <a:t>.</a:t>
            </a:r>
          </a:p>
          <a:p>
            <a:pPr>
              <a:buNone/>
            </a:pPr>
            <a:r>
              <a:rPr lang="ko-KR" altLang="en-US" sz="1800" dirty="0" smtClean="0"/>
              <a:t>     당시 무용담</a:t>
            </a:r>
            <a:endParaRPr lang="en-US" altLang="ko-KR" sz="1800" dirty="0" smtClean="0"/>
          </a:p>
          <a:p>
            <a:r>
              <a:rPr lang="en-US" altLang="ko-KR" sz="1800" dirty="0" smtClean="0"/>
              <a:t>‘</a:t>
            </a:r>
            <a:r>
              <a:rPr lang="ko-KR" altLang="en-US" sz="1800" dirty="0" smtClean="0"/>
              <a:t>회사에 면접만 보면 합격되었다</a:t>
            </a:r>
            <a:r>
              <a:rPr lang="en-US" altLang="ko-KR" sz="1800" dirty="0" smtClean="0"/>
              <a:t>’ </a:t>
            </a:r>
          </a:p>
          <a:p>
            <a:r>
              <a:rPr lang="en-US" altLang="ko-KR" sz="1800" dirty="0" smtClean="0"/>
              <a:t>‘</a:t>
            </a:r>
            <a:r>
              <a:rPr lang="ko-KR" altLang="en-US" sz="1800" dirty="0" smtClean="0"/>
              <a:t>면접만 봐도 교통비를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만엔 이상 쥐어주었다</a:t>
            </a:r>
            <a:r>
              <a:rPr lang="en-US" altLang="ko-KR" sz="1800" dirty="0" smtClean="0"/>
              <a:t>’</a:t>
            </a:r>
          </a:p>
          <a:p>
            <a:pPr>
              <a:buNone/>
            </a:pPr>
            <a:r>
              <a:rPr lang="en-US" altLang="ko-KR" sz="1800" dirty="0" smtClean="0"/>
              <a:t> 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r>
              <a:rPr lang="ko-KR" altLang="en-US" sz="1600" dirty="0" err="1" smtClean="0"/>
              <a:t>닛케이</a:t>
            </a:r>
            <a:r>
              <a:rPr lang="ko-KR" altLang="en-US" sz="1600" dirty="0" smtClean="0"/>
              <a:t> 지수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     </a:t>
            </a:r>
          </a:p>
          <a:p>
            <a:pPr>
              <a:buNone/>
            </a:pPr>
            <a:r>
              <a:rPr lang="en-US" altLang="ko-KR" sz="1600" dirty="0" smtClean="0"/>
              <a:t>                                          </a:t>
            </a:r>
            <a:r>
              <a:rPr lang="ko-KR" altLang="en-US" sz="1600" dirty="0" smtClean="0"/>
              <a:t>버블경제 당시 일본국민들의 일상</a:t>
            </a:r>
            <a:endParaRPr lang="en-US" altLang="ko-KR" sz="1600" dirty="0" smtClean="0"/>
          </a:p>
        </p:txBody>
      </p:sp>
      <p:pic>
        <p:nvPicPr>
          <p:cNvPr id="4" name="그림 3" descr="bur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52" y="2500306"/>
            <a:ext cx="5395448" cy="2928958"/>
          </a:xfrm>
          <a:prstGeom prst="rect">
            <a:avLst/>
          </a:prstGeom>
        </p:spPr>
      </p:pic>
      <p:pic>
        <p:nvPicPr>
          <p:cNvPr id="5" name="그림 4" descr="burble keiz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42" y="2500306"/>
            <a:ext cx="3053012" cy="17581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1290</Words>
  <Application>Microsoft Office PowerPoint</Application>
  <PresentationFormat>화면 슬라이드 쇼(4:3)</PresentationFormat>
  <Paragraphs>227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고려청자</vt:lpstr>
      <vt:lpstr>일본의 대중문화의 흐름</vt:lpstr>
      <vt:lpstr>차례</vt:lpstr>
      <vt:lpstr>1. 일본의 근대화</vt:lpstr>
      <vt:lpstr>슬라이드 4</vt:lpstr>
      <vt:lpstr>슬라이드 5</vt:lpstr>
      <vt:lpstr>슬라이드 6</vt:lpstr>
      <vt:lpstr>2. 고도경제성장</vt:lpstr>
      <vt:lpstr>슬라이드 8</vt:lpstr>
      <vt:lpstr>슬라이드 9</vt:lpstr>
      <vt:lpstr>슬라이드 10</vt:lpstr>
      <vt:lpstr>3. 신문</vt:lpstr>
      <vt:lpstr>슬라이드 12</vt:lpstr>
      <vt:lpstr>4. 라디오</vt:lpstr>
      <vt:lpstr>슬라이드 14</vt:lpstr>
      <vt:lpstr>5. TV(텔레비전)</vt:lpstr>
      <vt:lpstr>슬라이드 16</vt:lpstr>
      <vt:lpstr>6. 만화(망가)</vt:lpstr>
      <vt:lpstr>슬라이드 18</vt:lpstr>
      <vt:lpstr>7. 애니메이션</vt:lpstr>
      <vt:lpstr>슬라이드 20</vt:lpstr>
      <vt:lpstr>슬라이드 21</vt:lpstr>
      <vt:lpstr>슬라이드 22</vt:lpstr>
      <vt:lpstr>8.대중음악</vt:lpstr>
      <vt:lpstr>슬라이드 24</vt:lpstr>
      <vt:lpstr>참고 영상 자료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</dc:title>
  <dc:creator>LG</dc:creator>
  <cp:lastModifiedBy>LG</cp:lastModifiedBy>
  <cp:revision>198</cp:revision>
  <dcterms:created xsi:type="dcterms:W3CDTF">2020-09-22T18:00:32Z</dcterms:created>
  <dcterms:modified xsi:type="dcterms:W3CDTF">2020-09-28T14:25:32Z</dcterms:modified>
</cp:coreProperties>
</file>