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308" r:id="rId2"/>
    <p:sldId id="313" r:id="rId3"/>
    <p:sldId id="384" r:id="rId4"/>
    <p:sldId id="393" r:id="rId5"/>
    <p:sldId id="394" r:id="rId6"/>
    <p:sldId id="395" r:id="rId7"/>
    <p:sldId id="370" r:id="rId8"/>
    <p:sldId id="396" r:id="rId9"/>
    <p:sldId id="397" r:id="rId10"/>
    <p:sldId id="398" r:id="rId11"/>
    <p:sldId id="387" r:id="rId12"/>
    <p:sldId id="383" r:id="rId13"/>
    <p:sldId id="392" r:id="rId14"/>
  </p:sldIdLst>
  <p:sldSz cx="9144000" cy="6858000" type="screen4x3"/>
  <p:notesSz cx="6858000" cy="9144000"/>
  <p:embeddedFontLst>
    <p:embeddedFont>
      <p:font typeface="나눔명조 ExtraBold" panose="020B0600000101010101" charset="-127"/>
      <p:bold r:id="rId16"/>
    </p:embeddedFont>
    <p:embeddedFont>
      <p:font typeface="나눔바른고딕" panose="020B0600000101010101" charset="-127"/>
      <p:regular r:id="rId17"/>
      <p:bold r:id="rId18"/>
    </p:embeddedFont>
    <p:embeddedFont>
      <p:font typeface="HY견고딕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8CAB"/>
    <a:srgbClr val="FF9999"/>
    <a:srgbClr val="FF079B"/>
    <a:srgbClr val="FE4904"/>
    <a:srgbClr val="6E635D"/>
    <a:srgbClr val="FCF5EB"/>
    <a:srgbClr val="C97E7D"/>
    <a:srgbClr val="CECFCE"/>
    <a:srgbClr val="B58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488"/>
  </p:normalViewPr>
  <p:slideViewPr>
    <p:cSldViewPr snapToObjects="1">
      <p:cViewPr varScale="1">
        <p:scale>
          <a:sx n="108" d="100"/>
          <a:sy n="108" d="100"/>
        </p:scale>
        <p:origin x="1644" y="132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l9LdxkNurB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ksungr/20170311242" TargetMode="External"/><Relationship Id="rId5" Type="http://schemas.openxmlformats.org/officeDocument/2006/relationships/hyperlink" Target="https://terms.naver.com/entry.nhn?docId=922656&amp;cid=47322&amp;categoryId=47322" TargetMode="External"/><Relationship Id="rId4" Type="http://schemas.openxmlformats.org/officeDocument/2006/relationships/hyperlink" Target="https://news.naver.com/main/read.nhn?oid=016&amp;aid=000111231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q5y-4prTmJ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Xika6IDsWaU&amp;list=PLiS0xrF4CINc0KCaiBbRMa3hmULlpt8B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0" y="-18259"/>
            <a:ext cx="915738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3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 dirty="0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58" y="2354850"/>
            <a:ext cx="8111661" cy="2952329"/>
            <a:chOff x="-72516" y="2924943"/>
            <a:chExt cx="8186607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29315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64328" y="2268893"/>
            <a:ext cx="6562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48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</a:t>
            </a:r>
            <a:r>
              <a:rPr lang="ko-KR" altLang="en-US" sz="5400" b="1" dirty="0">
                <a:latin typeface="+mj-lt"/>
                <a:ea typeface="Adobe 고딕 Std B" panose="020B0800000000000000" pitchFamily="34" charset="-127"/>
              </a:rPr>
              <a:t>간도가 한국영토인</a:t>
            </a:r>
            <a:endParaRPr lang="en-US" altLang="ko-KR" sz="5400" b="1" dirty="0">
              <a:latin typeface="+mj-lt"/>
              <a:ea typeface="Adobe 고딕 Std B" panose="020B0800000000000000" pitchFamily="34" charset="-127"/>
            </a:endParaRPr>
          </a:p>
          <a:p>
            <a:pPr fontAlgn="base"/>
            <a:r>
              <a:rPr lang="en-US" altLang="ko-KR" sz="5400" b="1" dirty="0">
                <a:latin typeface="+mj-lt"/>
                <a:ea typeface="Adobe 고딕 Std B" panose="020B0800000000000000" pitchFamily="34" charset="-127"/>
              </a:rPr>
              <a:t>   </a:t>
            </a:r>
            <a:r>
              <a:rPr lang="ko-KR" altLang="en-US" sz="5400" b="1" dirty="0">
                <a:latin typeface="+mj-lt"/>
                <a:ea typeface="Adobe 고딕 Std B" panose="020B0800000000000000" pitchFamily="34" charset="-127"/>
              </a:rPr>
              <a:t>     역사적 증거</a:t>
            </a: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831433" y="3963663"/>
            <a:ext cx="50045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             </a:t>
            </a:r>
            <a:r>
              <a:rPr lang="en-US" altLang="ko-KR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21602619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 </a:t>
            </a:r>
            <a:r>
              <a: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일본어일본학과</a:t>
            </a:r>
          </a:p>
          <a:p>
            <a:r>
              <a: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                            </a:t>
            </a:r>
            <a:r>
              <a:rPr lang="ko-KR" altLang="en-US" sz="24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한가인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4.81481E-6 L 3.88889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-8393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71700" y="9330"/>
            <a:ext cx="6300476" cy="1619995"/>
            <a:chOff x="-876844" y="511831"/>
            <a:chExt cx="4107101" cy="609911"/>
          </a:xfrm>
        </p:grpSpPr>
        <p:sp>
          <p:nvSpPr>
            <p:cNvPr id="22" name="object 2"/>
            <p:cNvSpPr/>
            <p:nvPr/>
          </p:nvSpPr>
          <p:spPr>
            <a:xfrm>
              <a:off x="-680916" y="51499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876844" y="511831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" y="1629325"/>
            <a:ext cx="9144000" cy="525479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107504" y="5692355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       </a:t>
            </a:r>
            <a:endParaRPr lang="ko-KR" altLang="en-US" sz="60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93478" y="24225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000" b="1" dirty="0">
                <a:solidFill>
                  <a:schemeClr val="bg1"/>
                </a:solidFill>
              </a:rPr>
              <a:t>• </a:t>
            </a:r>
            <a:r>
              <a:rPr lang="ko-KR" altLang="en-US" sz="5000" dirty="0">
                <a:solidFill>
                  <a:schemeClr val="bg1"/>
                </a:solidFill>
              </a:rPr>
              <a:t>네번째 증거</a:t>
            </a:r>
          </a:p>
          <a:p>
            <a:pPr fontAlgn="base"/>
            <a:r>
              <a:rPr lang="ko-KR" altLang="en-US" sz="5000" b="1" dirty="0">
                <a:solidFill>
                  <a:schemeClr val="bg1"/>
                </a:solidFill>
              </a:rPr>
              <a:t>→ 현대의 의식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348171" y="4333436"/>
            <a:ext cx="60420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20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526925" y="24911"/>
            <a:ext cx="5999914" cy="1669819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15"/>
            <a:ext cx="9143999" cy="6874786"/>
          </a:xfrm>
        </p:spPr>
      </p:pic>
      <p:sp>
        <p:nvSpPr>
          <p:cNvPr id="2" name="직사각형 1"/>
          <p:cNvSpPr/>
          <p:nvPr/>
        </p:nvSpPr>
        <p:spPr>
          <a:xfrm>
            <a:off x="1361379" y="198101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FontTx/>
              <a:buAutoNum type="arabicPeriod"/>
            </a:pPr>
            <a:endParaRPr lang="ko-KR" altLang="en-US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976418" y="1818097"/>
            <a:ext cx="962609" cy="9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62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875499"/>
            <a:chOff x="-23757" y="508671"/>
            <a:chExt cx="3911173" cy="119651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270495" cy="1177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5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출처</a:t>
              </a:r>
              <a:endParaRPr lang="en-US" altLang="ko-KR" sz="5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F547600C-96D2-4A31-B596-B4F80124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4" y="1498327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  <a:p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https://news.naver.com/main/read.nhn?oid=016&amp;aid=0001112312</a:t>
            </a:r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https://terms.naver.com/entry.nhn?docId=922656&amp;cid=47322&amp;categoryId=47322</a:t>
            </a:r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https://blog.naver.com/ksungr/20170311242</a:t>
            </a:r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4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2F8CA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55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25" y="-279412"/>
            <a:ext cx="7452830" cy="4316492"/>
            <a:chOff x="-23757" y="508671"/>
            <a:chExt cx="4858287" cy="589920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02803" y="4599179"/>
              <a:ext cx="3731727" cy="18087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감사합니다</a:t>
              </a:r>
              <a:r>
                <a:rPr lang="en-US" altLang="ko-KR" sz="8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0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144000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-16505"/>
            <a:ext cx="9160752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2">
              <a:lumMod val="25000"/>
              <a:alpha val="85000"/>
            </a:scheme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 dirty="0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 dirty="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-135396"/>
            <a:ext cx="1872208" cy="1083677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5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83320" y="118712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F5665-39F3-4077-BBF6-E4CE89A0DF07}"/>
              </a:ext>
            </a:extLst>
          </p:cNvPr>
          <p:cNvSpPr txBox="1"/>
          <p:nvPr/>
        </p:nvSpPr>
        <p:spPr>
          <a:xfrm>
            <a:off x="1043120" y="1082954"/>
            <a:ext cx="7488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4000" b="1" dirty="0">
                <a:solidFill>
                  <a:schemeClr val="bg1"/>
                </a:solidFill>
              </a:rPr>
              <a:t>• </a:t>
            </a:r>
            <a:r>
              <a:rPr lang="ko-KR" altLang="en-US" sz="4000" b="1" dirty="0">
                <a:solidFill>
                  <a:schemeClr val="bg1"/>
                </a:solidFill>
              </a:rPr>
              <a:t>첫</a:t>
            </a:r>
            <a:r>
              <a:rPr lang="ko-KR" altLang="en-US" sz="40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000" b="1" dirty="0">
                <a:solidFill>
                  <a:schemeClr val="bg1"/>
                </a:solidFill>
              </a:rPr>
              <a:t>→ 백두산 정계비</a:t>
            </a:r>
            <a:endParaRPr lang="ko-KR" altLang="en-US" sz="40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4000" b="1" dirty="0">
                <a:solidFill>
                  <a:schemeClr val="bg1"/>
                </a:solidFill>
              </a:rPr>
              <a:t>      • </a:t>
            </a:r>
            <a:r>
              <a:rPr lang="ko-KR" altLang="en-US" sz="4000" b="1" dirty="0">
                <a:solidFill>
                  <a:schemeClr val="bg1"/>
                </a:solidFill>
              </a:rPr>
              <a:t>두</a:t>
            </a:r>
            <a:r>
              <a:rPr lang="ko-KR" altLang="en-US" sz="40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000" b="1" dirty="0">
                <a:solidFill>
                  <a:schemeClr val="bg1"/>
                </a:solidFill>
              </a:rPr>
              <a:t>      → 조선 후기</a:t>
            </a:r>
            <a:endParaRPr lang="ko-KR" altLang="en-US" sz="40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4000" b="1" dirty="0">
                <a:solidFill>
                  <a:schemeClr val="bg1"/>
                </a:solidFill>
              </a:rPr>
              <a:t>           • </a:t>
            </a:r>
            <a:r>
              <a:rPr lang="ko-KR" altLang="en-US" sz="4000" b="1" dirty="0">
                <a:solidFill>
                  <a:schemeClr val="bg1"/>
                </a:solidFill>
              </a:rPr>
              <a:t>세</a:t>
            </a:r>
            <a:r>
              <a:rPr lang="ko-KR" altLang="en-US" sz="40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000" b="1" dirty="0">
                <a:solidFill>
                  <a:schemeClr val="bg1"/>
                </a:solidFill>
              </a:rPr>
              <a:t>           → 대한제국</a:t>
            </a:r>
            <a:endParaRPr lang="ko-KR" altLang="en-US" sz="40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4000" b="1" dirty="0">
                <a:solidFill>
                  <a:schemeClr val="bg1"/>
                </a:solidFill>
              </a:rPr>
              <a:t>                 • </a:t>
            </a:r>
            <a:r>
              <a:rPr lang="ko-KR" altLang="en-US" sz="4000" dirty="0">
                <a:solidFill>
                  <a:schemeClr val="bg1"/>
                </a:solidFill>
              </a:rPr>
              <a:t>네번째 증거</a:t>
            </a:r>
          </a:p>
          <a:p>
            <a:pPr fontAlgn="base"/>
            <a:r>
              <a:rPr lang="ko-KR" altLang="en-US" sz="4000" b="1" dirty="0">
                <a:solidFill>
                  <a:schemeClr val="bg1"/>
                </a:solidFill>
              </a:rPr>
              <a:t>                 → 현대의 의식</a:t>
            </a:r>
            <a:endParaRPr lang="ko-KR" altLang="en-US" sz="4000" dirty="0">
              <a:solidFill>
                <a:schemeClr val="bg1"/>
              </a:solidFill>
            </a:endParaRPr>
          </a:p>
          <a:p>
            <a:pPr algn="ctr"/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ㅍ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30538" y="-61174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414"/>
            <a:ext cx="9144000" cy="425121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0" y="5867972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3200" dirty="0"/>
              <a:t>1712</a:t>
            </a:r>
            <a:r>
              <a:rPr lang="ko-KR" altLang="en-US" sz="3200" dirty="0"/>
              <a:t>년</a:t>
            </a:r>
            <a:r>
              <a:rPr lang="en-US" altLang="ko-KR" sz="3200" dirty="0"/>
              <a:t>(</a:t>
            </a:r>
            <a:r>
              <a:rPr lang="ko-KR" altLang="en-US" sz="3200" dirty="0"/>
              <a:t>숙종</a:t>
            </a:r>
            <a:r>
              <a:rPr lang="en-US" altLang="ko-KR" sz="3200" dirty="0"/>
              <a:t>) </a:t>
            </a:r>
            <a:r>
              <a:rPr lang="ko-KR" altLang="en-US" sz="3200" dirty="0"/>
              <a:t>백두산에 세운 비석으로 조선과 </a:t>
            </a:r>
            <a:endParaRPr lang="en-US" altLang="ko-KR" sz="3200" dirty="0"/>
          </a:p>
          <a:p>
            <a:r>
              <a:rPr lang="en-US" altLang="ko-KR" sz="3200" dirty="0"/>
              <a:t>    </a:t>
            </a:r>
            <a:r>
              <a:rPr lang="ko-KR" altLang="en-US" sz="3200" dirty="0"/>
              <a:t>청나라의 국경선을 표시한 </a:t>
            </a:r>
            <a:r>
              <a:rPr lang="ko-KR" altLang="en-US" sz="3200" dirty="0" err="1"/>
              <a:t>경계비이다</a:t>
            </a:r>
            <a:r>
              <a:rPr lang="en-US" altLang="ko-KR" sz="3200" dirty="0"/>
              <a:t>.</a:t>
            </a:r>
            <a:endParaRPr lang="ko-KR" altLang="en-US" sz="3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2903" y="79548"/>
            <a:ext cx="5351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b="1" dirty="0">
                <a:solidFill>
                  <a:schemeClr val="bg1"/>
                </a:solidFill>
              </a:rPr>
              <a:t>• </a:t>
            </a:r>
            <a:r>
              <a:rPr lang="ko-KR" altLang="en-US" sz="4800" b="1" dirty="0">
                <a:solidFill>
                  <a:schemeClr val="bg1"/>
                </a:solidFill>
              </a:rPr>
              <a:t>첫</a:t>
            </a:r>
            <a:r>
              <a:rPr lang="ko-KR" altLang="en-US" sz="48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800" b="1" dirty="0">
                <a:solidFill>
                  <a:schemeClr val="bg1"/>
                </a:solidFill>
              </a:rPr>
              <a:t>→ 백두산 정계비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36004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07607" y="4454107"/>
            <a:ext cx="1692188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1712</a:t>
            </a:r>
            <a:r>
              <a:rPr lang="ko-KR" altLang="en-US" sz="3200" b="1" dirty="0">
                <a:solidFill>
                  <a:schemeClr val="bg1"/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5378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30538" y="-61174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918"/>
            <a:ext cx="9144000" cy="425121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0" y="5867972"/>
            <a:ext cx="950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6600" b="1" dirty="0" err="1"/>
              <a:t>서위압록</a:t>
            </a:r>
            <a:r>
              <a:rPr lang="ko-KR" altLang="en-US" sz="6600" b="1" dirty="0"/>
              <a:t> </a:t>
            </a:r>
            <a:r>
              <a:rPr lang="ko-KR" altLang="en-US" sz="6600" b="1" dirty="0" err="1"/>
              <a:t>동위토문</a:t>
            </a:r>
            <a:endParaRPr lang="ko-KR" altLang="en-US" sz="6600" b="1" dirty="0"/>
          </a:p>
        </p:txBody>
      </p:sp>
      <p:sp>
        <p:nvSpPr>
          <p:cNvPr id="2" name="직사각형 1"/>
          <p:cNvSpPr/>
          <p:nvPr/>
        </p:nvSpPr>
        <p:spPr>
          <a:xfrm>
            <a:off x="1992903" y="79548"/>
            <a:ext cx="5351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b="1" dirty="0">
                <a:solidFill>
                  <a:schemeClr val="bg1"/>
                </a:solidFill>
              </a:rPr>
              <a:t>• </a:t>
            </a:r>
            <a:r>
              <a:rPr lang="ko-KR" altLang="en-US" sz="4800" b="1" dirty="0">
                <a:solidFill>
                  <a:schemeClr val="bg1"/>
                </a:solidFill>
              </a:rPr>
              <a:t>첫</a:t>
            </a:r>
            <a:r>
              <a:rPr lang="ko-KR" altLang="en-US" sz="48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800" b="1" dirty="0">
                <a:solidFill>
                  <a:schemeClr val="bg1"/>
                </a:solidFill>
              </a:rPr>
              <a:t>→ 백두산 정계비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36004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7380633" y="369822"/>
            <a:ext cx="1692188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1712</a:t>
            </a:r>
            <a:r>
              <a:rPr lang="ko-KR" altLang="en-US" sz="3200" b="1" dirty="0">
                <a:solidFill>
                  <a:schemeClr val="bg1"/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0904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430538" y="-61174"/>
            <a:ext cx="5999914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4824"/>
            <a:ext cx="9143999" cy="42931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0" y="5867972"/>
            <a:ext cx="95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3000" dirty="0"/>
              <a:t>청나라총관 </a:t>
            </a:r>
            <a:r>
              <a:rPr lang="ko-KR" altLang="en-US" sz="3000" dirty="0" err="1"/>
              <a:t>목극등과</a:t>
            </a:r>
            <a:r>
              <a:rPr lang="ko-KR" altLang="en-US" sz="3000" dirty="0"/>
              <a:t> 우리나라의 </a:t>
            </a:r>
            <a:r>
              <a:rPr lang="ko-KR" altLang="en-US" sz="3000" dirty="0" err="1"/>
              <a:t>접반사</a:t>
            </a:r>
            <a:r>
              <a:rPr lang="ko-KR" altLang="en-US" sz="3000" dirty="0"/>
              <a:t> </a:t>
            </a:r>
            <a:r>
              <a:rPr lang="ko-KR" altLang="en-US" sz="3000" dirty="0" err="1"/>
              <a:t>박권이</a:t>
            </a:r>
            <a:br>
              <a:rPr lang="en-US" altLang="ko-KR" sz="3000" dirty="0"/>
            </a:br>
            <a:r>
              <a:rPr lang="en-US" altLang="ko-KR" sz="3000" dirty="0"/>
              <a:t>    </a:t>
            </a:r>
            <a:r>
              <a:rPr lang="ko-KR" altLang="en-US" sz="3000" dirty="0" err="1"/>
              <a:t>백두산정계비를</a:t>
            </a:r>
            <a:r>
              <a:rPr lang="ko-KR" altLang="en-US" sz="3000" dirty="0"/>
              <a:t> 세움으로서 국경을 확정했다</a:t>
            </a:r>
            <a:r>
              <a:rPr lang="en-US" altLang="ko-KR" sz="3000" dirty="0"/>
              <a:t>.</a:t>
            </a:r>
            <a:endParaRPr lang="ko-KR" altLang="en-US" sz="3000" dirty="0"/>
          </a:p>
          <a:p>
            <a:pPr fontAlgn="base"/>
            <a:endParaRPr lang="ko-KR" altLang="en-US" sz="6600" b="1" dirty="0"/>
          </a:p>
        </p:txBody>
      </p:sp>
      <p:sp>
        <p:nvSpPr>
          <p:cNvPr id="2" name="직사각형 1"/>
          <p:cNvSpPr/>
          <p:nvPr/>
        </p:nvSpPr>
        <p:spPr>
          <a:xfrm>
            <a:off x="1992903" y="79548"/>
            <a:ext cx="5351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b="1" dirty="0">
                <a:solidFill>
                  <a:schemeClr val="bg1"/>
                </a:solidFill>
              </a:rPr>
              <a:t>• </a:t>
            </a:r>
            <a:r>
              <a:rPr lang="ko-KR" altLang="en-US" sz="4800" b="1" dirty="0">
                <a:solidFill>
                  <a:schemeClr val="bg1"/>
                </a:solidFill>
              </a:rPr>
              <a:t>두</a:t>
            </a:r>
            <a:r>
              <a:rPr lang="ko-KR" altLang="en-US" sz="48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800" b="1" dirty="0">
                <a:solidFill>
                  <a:schemeClr val="bg1"/>
                </a:solidFill>
              </a:rPr>
              <a:t>      → 조선 후기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36004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7380633" y="369822"/>
            <a:ext cx="1692188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1712</a:t>
            </a:r>
            <a:r>
              <a:rPr lang="ko-KR" altLang="en-US" sz="3200" b="1" dirty="0">
                <a:solidFill>
                  <a:schemeClr val="bg1"/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5164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4193211" y="-85949"/>
            <a:ext cx="5131317" cy="1794122"/>
            <a:chOff x="-23757" y="508671"/>
            <a:chExt cx="3911173" cy="628669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9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hlinkClick r:id="rId4"/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17"/>
            <a:ext cx="4519837" cy="690490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4572000" y="3420607"/>
            <a:ext cx="4644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b="1" dirty="0">
                <a:latin typeface="HY견고딕" pitchFamily="18" charset="-127"/>
                <a:ea typeface="HY견고딕" pitchFamily="18" charset="-127"/>
              </a:rPr>
              <a:t>일본과 청이 맺은</a:t>
            </a:r>
            <a:endParaRPr lang="en-US" altLang="ko-KR" sz="3600" b="1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6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b="1" dirty="0">
                <a:solidFill>
                  <a:srgbClr val="FF0000"/>
                </a:solidFill>
              </a:rPr>
              <a:t>간도협약</a:t>
            </a:r>
            <a:r>
              <a:rPr lang="ko-KR" altLang="en-US" sz="3600" b="1" dirty="0"/>
              <a:t>의 </a:t>
            </a:r>
            <a:endParaRPr lang="en-US" altLang="ko-KR" sz="3600" b="1" dirty="0"/>
          </a:p>
          <a:p>
            <a:r>
              <a:rPr lang="ko-KR" altLang="en-US" sz="3600" b="1" dirty="0"/>
              <a:t> </a:t>
            </a:r>
            <a:r>
              <a:rPr lang="ko-KR" altLang="en-US" sz="3600" b="1" dirty="0" err="1"/>
              <a:t>안봉선철도부설권과</a:t>
            </a:r>
            <a:endParaRPr lang="en-US" altLang="ko-KR" sz="3600" b="1" dirty="0"/>
          </a:p>
          <a:p>
            <a:r>
              <a:rPr lang="ko-KR" altLang="en-US" sz="3600" b="1" dirty="0"/>
              <a:t> </a:t>
            </a:r>
            <a:r>
              <a:rPr lang="ko-KR" altLang="en-US" sz="3600" b="1" dirty="0" err="1"/>
              <a:t>푸순탄광개발권</a:t>
            </a:r>
            <a:endParaRPr lang="ko-KR" altLang="en-US" sz="3600" b="1" dirty="0"/>
          </a:p>
        </p:txBody>
      </p:sp>
      <p:sp>
        <p:nvSpPr>
          <p:cNvPr id="2" name="직사각형 1"/>
          <p:cNvSpPr/>
          <p:nvPr/>
        </p:nvSpPr>
        <p:spPr>
          <a:xfrm>
            <a:off x="4312430" y="26282"/>
            <a:ext cx="5351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b="1" dirty="0">
                <a:solidFill>
                  <a:schemeClr val="bg1"/>
                </a:solidFill>
              </a:rPr>
              <a:t> • </a:t>
            </a:r>
            <a:r>
              <a:rPr lang="ko-KR" altLang="en-US" sz="4800" b="1" dirty="0">
                <a:solidFill>
                  <a:schemeClr val="bg1"/>
                </a:solidFill>
              </a:rPr>
              <a:t>세</a:t>
            </a:r>
            <a:r>
              <a:rPr lang="ko-KR" altLang="en-US" sz="4800" dirty="0">
                <a:solidFill>
                  <a:schemeClr val="bg1"/>
                </a:solidFill>
              </a:rPr>
              <a:t>번째 증거</a:t>
            </a:r>
          </a:p>
          <a:p>
            <a:pPr fontAlgn="base"/>
            <a:r>
              <a:rPr lang="ko-KR" altLang="en-US" sz="4800" b="1" dirty="0">
                <a:solidFill>
                  <a:schemeClr val="bg1"/>
                </a:solidFill>
              </a:rPr>
              <a:t>      → 대한제국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343160" y="3520270"/>
            <a:ext cx="36004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4823536" y="1932210"/>
            <a:ext cx="3852920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1909</a:t>
            </a:r>
            <a:r>
              <a:rPr lang="ko-KR" altLang="en-US" sz="3200" b="1" dirty="0">
                <a:solidFill>
                  <a:schemeClr val="bg1"/>
                </a:solidFill>
              </a:rPr>
              <a:t>년</a:t>
            </a:r>
            <a:endParaRPr lang="en-US" altLang="ko-KR" sz="3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간도협약</a:t>
            </a:r>
          </a:p>
        </p:txBody>
      </p:sp>
    </p:spTree>
    <p:extLst>
      <p:ext uri="{BB962C8B-B14F-4D97-AF65-F5344CB8AC3E}">
        <p14:creationId xmlns:p14="http://schemas.microsoft.com/office/powerpoint/2010/main" val="20777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-8393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71700" y="9330"/>
            <a:ext cx="6300476" cy="1619995"/>
            <a:chOff x="-876844" y="511831"/>
            <a:chExt cx="4107101" cy="609911"/>
          </a:xfrm>
        </p:grpSpPr>
        <p:sp>
          <p:nvSpPr>
            <p:cNvPr id="22" name="object 2"/>
            <p:cNvSpPr/>
            <p:nvPr/>
          </p:nvSpPr>
          <p:spPr>
            <a:xfrm>
              <a:off x="-680916" y="51499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876844" y="511831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1520789"/>
            <a:ext cx="9144000" cy="431422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236226" y="5839434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5400" b="1" dirty="0">
                <a:latin typeface="HY견고딕" pitchFamily="18" charset="-127"/>
                <a:ea typeface="HY견고딕" pitchFamily="18" charset="-127"/>
              </a:rPr>
              <a:t>을사조약 원본</a:t>
            </a:r>
            <a:endParaRPr lang="ko-KR" altLang="en-US" sz="4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93478" y="24225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000" b="1" dirty="0">
                <a:solidFill>
                  <a:schemeClr val="bg1"/>
                </a:solidFill>
              </a:rPr>
              <a:t>• </a:t>
            </a:r>
            <a:r>
              <a:rPr lang="ko-KR" altLang="en-US" sz="5000" dirty="0">
                <a:solidFill>
                  <a:schemeClr val="bg1"/>
                </a:solidFill>
              </a:rPr>
              <a:t>네번째 증거</a:t>
            </a:r>
          </a:p>
          <a:p>
            <a:pPr fontAlgn="base"/>
            <a:r>
              <a:rPr lang="ko-KR" altLang="en-US" sz="5000" b="1" dirty="0">
                <a:solidFill>
                  <a:schemeClr val="bg1"/>
                </a:solidFill>
              </a:rPr>
              <a:t>→ 현대의 의식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07504" y="6093296"/>
            <a:ext cx="46805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7236296" y="4329101"/>
            <a:ext cx="1776069" cy="12544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300" b="1" dirty="0"/>
              <a:t>1905</a:t>
            </a:r>
            <a:r>
              <a:rPr lang="ko-KR" altLang="en-US" sz="3300" b="1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112352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-8393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71700" y="9330"/>
            <a:ext cx="6300476" cy="1619995"/>
            <a:chOff x="-876844" y="511831"/>
            <a:chExt cx="4107101" cy="609911"/>
          </a:xfrm>
        </p:grpSpPr>
        <p:sp>
          <p:nvSpPr>
            <p:cNvPr id="22" name="object 2"/>
            <p:cNvSpPr/>
            <p:nvPr/>
          </p:nvSpPr>
          <p:spPr>
            <a:xfrm>
              <a:off x="-680916" y="51499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876844" y="511831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1556791"/>
            <a:ext cx="9144000" cy="531610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-1069984" y="5946314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</a:t>
            </a:r>
            <a:endParaRPr lang="ko-KR" altLang="en-US" sz="44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93478" y="24225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000" b="1" dirty="0">
                <a:solidFill>
                  <a:schemeClr val="bg1"/>
                </a:solidFill>
              </a:rPr>
              <a:t>• </a:t>
            </a:r>
            <a:r>
              <a:rPr lang="ko-KR" altLang="en-US" sz="5000" dirty="0">
                <a:solidFill>
                  <a:schemeClr val="bg1"/>
                </a:solidFill>
              </a:rPr>
              <a:t>네번째 증거</a:t>
            </a:r>
          </a:p>
          <a:p>
            <a:pPr fontAlgn="base"/>
            <a:r>
              <a:rPr lang="ko-KR" altLang="en-US" sz="5000" b="1" dirty="0">
                <a:solidFill>
                  <a:schemeClr val="bg1"/>
                </a:solidFill>
              </a:rPr>
              <a:t>→ 현대의 의식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337974" y="3944812"/>
            <a:ext cx="46805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11413" y="1657408"/>
            <a:ext cx="1776069" cy="12544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300" b="1" dirty="0"/>
              <a:t>1905</a:t>
            </a:r>
            <a:r>
              <a:rPr lang="ko-KR" altLang="en-US" sz="3300" b="1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64133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-8393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871700" y="9330"/>
            <a:ext cx="6300476" cy="1619995"/>
            <a:chOff x="-876844" y="511831"/>
            <a:chExt cx="4107101" cy="609911"/>
          </a:xfrm>
        </p:grpSpPr>
        <p:sp>
          <p:nvSpPr>
            <p:cNvPr id="22" name="object 2"/>
            <p:cNvSpPr/>
            <p:nvPr/>
          </p:nvSpPr>
          <p:spPr>
            <a:xfrm>
              <a:off x="-680916" y="51499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 dirty="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 dirty="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876844" y="511831"/>
              <a:ext cx="3622545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9BC3A1AB-A583-4193-B6BD-4EC5EB32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" y="1626613"/>
            <a:ext cx="9144000" cy="390736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F65C9-D869-4857-B2C4-D300BD158121}"/>
              </a:ext>
            </a:extLst>
          </p:cNvPr>
          <p:cNvSpPr txBox="1"/>
          <p:nvPr/>
        </p:nvSpPr>
        <p:spPr>
          <a:xfrm>
            <a:off x="107504" y="5692355"/>
            <a:ext cx="925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lang="ko-KR" altLang="en-US" sz="60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을사오적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193478" y="24225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000" b="1" dirty="0">
                <a:solidFill>
                  <a:schemeClr val="bg1"/>
                </a:solidFill>
              </a:rPr>
              <a:t>• </a:t>
            </a:r>
            <a:r>
              <a:rPr lang="ko-KR" altLang="en-US" sz="5000" dirty="0">
                <a:solidFill>
                  <a:schemeClr val="bg1"/>
                </a:solidFill>
              </a:rPr>
              <a:t>네번째 증거</a:t>
            </a:r>
          </a:p>
          <a:p>
            <a:pPr fontAlgn="base"/>
            <a:r>
              <a:rPr lang="ko-KR" altLang="en-US" sz="5000" b="1" dirty="0">
                <a:solidFill>
                  <a:schemeClr val="bg1"/>
                </a:solidFill>
              </a:rPr>
              <a:t>→ 현대의 의식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11560" y="5907799"/>
            <a:ext cx="60420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20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207</Words>
  <Application>Microsoft Office PowerPoint</Application>
  <PresentationFormat>화면 슬라이드 쇼(4:3)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Arial</vt:lpstr>
      <vt:lpstr>맑은 고딕</vt:lpstr>
      <vt:lpstr>나눔바른고딕</vt:lpstr>
      <vt:lpstr>나눔명조 ExtraBold</vt:lpstr>
      <vt:lpstr>Adobe 고딕 Std B</vt:lpstr>
      <vt:lpstr>HY견고딕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user</cp:lastModifiedBy>
  <cp:revision>325</cp:revision>
  <dcterms:created xsi:type="dcterms:W3CDTF">2016-04-02T13:07:11Z</dcterms:created>
  <dcterms:modified xsi:type="dcterms:W3CDTF">2018-11-18T17:01:45Z</dcterms:modified>
  <cp:version>0906.0100.01</cp:version>
</cp:coreProperties>
</file>