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embeddedFontLst>
    <p:embeddedFont>
      <p:font typeface="나눔바른고딕" panose="020B0600000101010101" charset="-127"/>
      <p:regular r:id="rId28"/>
      <p:bold r:id="rId29"/>
    </p:embeddedFont>
    <p:embeddedFont>
      <p:font typeface="맑은 고딕" panose="020B0503020000020004" pitchFamily="50" charset="-127"/>
      <p:regular r:id="rId30"/>
      <p:bold r:id="rId3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BF2A"/>
    <a:srgbClr val="83A123"/>
    <a:srgbClr val="708A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376D1-5D4E-421A-A801-D2DB91CD142C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5AF01-7701-4C1A-A0D0-3A59ACCDAC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2017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384F-91BF-4632-95F7-7EDA8EF7F1D0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8446-BA3D-4FB3-8545-A1F98389BA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76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384F-91BF-4632-95F7-7EDA8EF7F1D0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8446-BA3D-4FB3-8545-A1F98389BA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613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384F-91BF-4632-95F7-7EDA8EF7F1D0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8446-BA3D-4FB3-8545-A1F98389BA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1168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384F-91BF-4632-95F7-7EDA8EF7F1D0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8446-BA3D-4FB3-8545-A1F98389BA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7995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384F-91BF-4632-95F7-7EDA8EF7F1D0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8446-BA3D-4FB3-8545-A1F98389BA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4587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384F-91BF-4632-95F7-7EDA8EF7F1D0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8446-BA3D-4FB3-8545-A1F98389BA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9255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384F-91BF-4632-95F7-7EDA8EF7F1D0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8446-BA3D-4FB3-8545-A1F98389BA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7877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384F-91BF-4632-95F7-7EDA8EF7F1D0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8446-BA3D-4FB3-8545-A1F98389BA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0372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384F-91BF-4632-95F7-7EDA8EF7F1D0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8446-BA3D-4FB3-8545-A1F98389BA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2906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384F-91BF-4632-95F7-7EDA8EF7F1D0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8446-BA3D-4FB3-8545-A1F98389BA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438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384F-91BF-4632-95F7-7EDA8EF7F1D0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8446-BA3D-4FB3-8545-A1F98389BA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6652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7384F-91BF-4632-95F7-7EDA8EF7F1D0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68446-BA3D-4FB3-8545-A1F98389BA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4261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EkHz8UCAbo&amp;list=PL0zM6nOKhhjW45a6OecioSoW0E4iPbvTB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tTB1ffao1l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rsJv6tW8wyw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직각 삼각형 2"/>
          <p:cNvSpPr/>
          <p:nvPr/>
        </p:nvSpPr>
        <p:spPr>
          <a:xfrm>
            <a:off x="0" y="1130300"/>
            <a:ext cx="13474700" cy="5727700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" name="그룹 8"/>
          <p:cNvGrpSpPr/>
          <p:nvPr/>
        </p:nvGrpSpPr>
        <p:grpSpPr>
          <a:xfrm>
            <a:off x="4322673" y="1231900"/>
            <a:ext cx="3546654" cy="3544019"/>
            <a:chOff x="4189562" y="1522562"/>
            <a:chExt cx="3812876" cy="3812876"/>
          </a:xfrm>
        </p:grpSpPr>
        <p:sp>
          <p:nvSpPr>
            <p:cNvPr id="10" name="직사각형 9"/>
            <p:cNvSpPr/>
            <p:nvPr/>
          </p:nvSpPr>
          <p:spPr>
            <a:xfrm>
              <a:off x="4189562" y="1522562"/>
              <a:ext cx="3812876" cy="3812876"/>
            </a:xfrm>
            <a:prstGeom prst="rect">
              <a:avLst/>
            </a:prstGeom>
            <a:solidFill>
              <a:srgbClr val="9DBF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4313852" y="1646852"/>
              <a:ext cx="3564297" cy="3564297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553790" y="2612935"/>
            <a:ext cx="30844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>
                <a:solidFill>
                  <a:schemeClr val="bg1"/>
                </a:solidFill>
                <a:latin typeface="210 데이라잇 R" panose="02020603020101020101" pitchFamily="18" charset="-127"/>
                <a:ea typeface="210 데이라잇 R" panose="02020603020101020101" pitchFamily="18" charset="-127"/>
              </a:rPr>
              <a:t>일본 사회와</a:t>
            </a:r>
            <a:endParaRPr lang="en-US" altLang="ko-KR" sz="3200" b="1" dirty="0">
              <a:solidFill>
                <a:schemeClr val="bg1"/>
              </a:solidFill>
              <a:latin typeface="210 데이라잇 R" panose="02020603020101020101" pitchFamily="18" charset="-127"/>
              <a:ea typeface="210 데이라잇 R" panose="02020603020101020101" pitchFamily="18" charset="-127"/>
            </a:endParaRPr>
          </a:p>
          <a:p>
            <a:pPr algn="ctr"/>
            <a:r>
              <a:rPr lang="ko-KR" altLang="en-US" sz="3200" b="1" dirty="0">
                <a:solidFill>
                  <a:schemeClr val="bg1"/>
                </a:solidFill>
                <a:latin typeface="210 데이라잇 R" panose="02020603020101020101" pitchFamily="18" charset="-127"/>
                <a:ea typeface="210 데이라잇 R" panose="02020603020101020101" pitchFamily="18" charset="-127"/>
              </a:rPr>
              <a:t>관광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96796" y="5265943"/>
            <a:ext cx="2856919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ko-KR" altLang="en-US" sz="1000" dirty="0">
                <a:ln>
                  <a:solidFill>
                    <a:schemeClr val="tx1">
                      <a:lumMod val="65000"/>
                      <a:lumOff val="35000"/>
                      <a:alpha val="1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실내건축디자인학과  </a:t>
            </a:r>
            <a:r>
              <a:rPr lang="en-US" altLang="ko-KR" sz="1000" dirty="0">
                <a:ln>
                  <a:solidFill>
                    <a:schemeClr val="tx1">
                      <a:lumMod val="65000"/>
                      <a:lumOff val="35000"/>
                      <a:alpha val="1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21634894 </a:t>
            </a:r>
            <a:r>
              <a:rPr lang="ko-KR" altLang="en-US" sz="1000" dirty="0">
                <a:ln>
                  <a:solidFill>
                    <a:schemeClr val="tx1">
                      <a:lumMod val="65000"/>
                      <a:lumOff val="35000"/>
                      <a:alpha val="1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박재현</a:t>
            </a:r>
            <a:endParaRPr lang="en-US" altLang="ko-KR" sz="1000" dirty="0">
              <a:ln>
                <a:solidFill>
                  <a:schemeClr val="tx1">
                    <a:lumMod val="65000"/>
                    <a:lumOff val="35000"/>
                    <a:alpha val="15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>
              <a:spcBef>
                <a:spcPts val="300"/>
              </a:spcBef>
            </a:pPr>
            <a:r>
              <a:rPr lang="ko-KR" altLang="en-US" sz="1000" dirty="0">
                <a:ln>
                  <a:solidFill>
                    <a:schemeClr val="tx1">
                      <a:lumMod val="65000"/>
                      <a:lumOff val="35000"/>
                      <a:alpha val="1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실내건축디자인학과  </a:t>
            </a:r>
            <a:r>
              <a:rPr lang="en-US" altLang="ko-KR" sz="1000" dirty="0">
                <a:ln>
                  <a:solidFill>
                    <a:schemeClr val="tx1">
                      <a:lumMod val="65000"/>
                      <a:lumOff val="35000"/>
                      <a:alpha val="1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21635055 </a:t>
            </a:r>
            <a:r>
              <a:rPr lang="ko-KR" altLang="en-US" sz="1000" dirty="0" err="1">
                <a:ln>
                  <a:solidFill>
                    <a:schemeClr val="tx1">
                      <a:lumMod val="65000"/>
                      <a:lumOff val="35000"/>
                      <a:alpha val="1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방영모</a:t>
            </a:r>
            <a:endParaRPr lang="en-US" altLang="ko-KR" sz="1000" dirty="0">
              <a:ln>
                <a:solidFill>
                  <a:schemeClr val="tx1">
                    <a:lumMod val="65000"/>
                    <a:lumOff val="35000"/>
                    <a:alpha val="15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>
              <a:spcBef>
                <a:spcPts val="300"/>
              </a:spcBef>
            </a:pPr>
            <a:r>
              <a:rPr lang="ko-KR" altLang="en-US" sz="1000" dirty="0">
                <a:ln>
                  <a:solidFill>
                    <a:schemeClr val="tx1">
                      <a:lumMod val="65000"/>
                      <a:lumOff val="35000"/>
                      <a:alpha val="1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              </a:t>
            </a:r>
            <a:r>
              <a:rPr lang="ko-KR" altLang="en-US" sz="1000" dirty="0" err="1">
                <a:ln>
                  <a:solidFill>
                    <a:schemeClr val="tx1">
                      <a:lumMod val="65000"/>
                      <a:lumOff val="35000"/>
                      <a:alpha val="1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일본어일본학과</a:t>
            </a:r>
            <a:r>
              <a:rPr lang="ko-KR" altLang="en-US" sz="1000" dirty="0">
                <a:ln>
                  <a:solidFill>
                    <a:schemeClr val="tx1">
                      <a:lumMod val="65000"/>
                      <a:lumOff val="35000"/>
                      <a:alpha val="1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</a:t>
            </a:r>
            <a:r>
              <a:rPr lang="en-US" altLang="ko-KR" sz="1000" dirty="0">
                <a:ln>
                  <a:solidFill>
                    <a:schemeClr val="tx1">
                      <a:lumMod val="65000"/>
                      <a:lumOff val="35000"/>
                      <a:alpha val="1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21680110 </a:t>
            </a:r>
            <a:r>
              <a:rPr lang="ko-KR" altLang="en-US" sz="1000" dirty="0">
                <a:ln>
                  <a:solidFill>
                    <a:schemeClr val="tx1">
                      <a:lumMod val="65000"/>
                      <a:lumOff val="35000"/>
                      <a:alpha val="1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박종현</a:t>
            </a:r>
            <a:endParaRPr lang="en-US" altLang="ko-KR" sz="1000" dirty="0">
              <a:ln>
                <a:solidFill>
                  <a:schemeClr val="tx1">
                    <a:lumMod val="65000"/>
                    <a:lumOff val="35000"/>
                    <a:alpha val="15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>
              <a:spcBef>
                <a:spcPts val="300"/>
              </a:spcBef>
            </a:pPr>
            <a:r>
              <a:rPr lang="en-US" altLang="ko-KR" sz="1000" dirty="0">
                <a:ln>
                  <a:solidFill>
                    <a:schemeClr val="tx1">
                      <a:lumMod val="65000"/>
                      <a:lumOff val="35000"/>
                      <a:alpha val="1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              </a:t>
            </a:r>
            <a:r>
              <a:rPr lang="ko-KR" altLang="en-US" sz="1000" dirty="0" err="1">
                <a:ln>
                  <a:solidFill>
                    <a:schemeClr val="tx1">
                      <a:lumMod val="65000"/>
                      <a:lumOff val="35000"/>
                      <a:alpha val="1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일본어일본학과</a:t>
            </a:r>
            <a:r>
              <a:rPr lang="ko-KR" altLang="en-US" sz="1000" dirty="0">
                <a:ln>
                  <a:solidFill>
                    <a:schemeClr val="tx1">
                      <a:lumMod val="65000"/>
                      <a:lumOff val="35000"/>
                      <a:alpha val="1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</a:t>
            </a:r>
            <a:r>
              <a:rPr lang="en-US" altLang="ko-KR" sz="1000" dirty="0">
                <a:ln>
                  <a:solidFill>
                    <a:schemeClr val="tx1">
                      <a:lumMod val="65000"/>
                      <a:lumOff val="35000"/>
                      <a:alpha val="1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21680107 </a:t>
            </a:r>
            <a:r>
              <a:rPr lang="ko-KR" altLang="en-US" sz="1000" dirty="0">
                <a:ln>
                  <a:solidFill>
                    <a:schemeClr val="tx1">
                      <a:lumMod val="65000"/>
                      <a:lumOff val="35000"/>
                      <a:alpha val="1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양 준</a:t>
            </a:r>
            <a:endParaRPr lang="en-US" altLang="ko-KR" sz="1000" dirty="0">
              <a:ln>
                <a:solidFill>
                  <a:schemeClr val="tx1">
                    <a:lumMod val="65000"/>
                    <a:lumOff val="35000"/>
                    <a:alpha val="15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10073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65900"/>
            <a:ext cx="12192000" cy="292100"/>
          </a:xfrm>
          <a:prstGeom prst="rect">
            <a:avLst/>
          </a:prstGeom>
          <a:solidFill>
            <a:srgbClr val="9DB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820436" y="360057"/>
            <a:ext cx="2592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210 데이라잇 R" panose="02020603020101020101" pitchFamily="18" charset="-127"/>
                <a:ea typeface="210 데이라잇 R" panose="02020603020101020101" pitchFamily="18" charset="-127"/>
              </a:rPr>
              <a:t>방한 여행 동기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26EE2A4-1905-48DD-B6B0-70241FD7F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881" y="1095856"/>
            <a:ext cx="5833487" cy="504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661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65900"/>
            <a:ext cx="12192000" cy="292100"/>
          </a:xfrm>
          <a:prstGeom prst="rect">
            <a:avLst/>
          </a:prstGeom>
          <a:solidFill>
            <a:srgbClr val="9DB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994469" y="505161"/>
            <a:ext cx="4514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210 데이라잇 R" panose="02020603020101020101" pitchFamily="18" charset="-127"/>
                <a:ea typeface="210 데이라잇 R" panose="02020603020101020101" pitchFamily="18" charset="-127"/>
              </a:rPr>
              <a:t>방한 제주도 방문 경제효과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0B38FE3-BBD6-4D93-AF0E-620C04116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410" y="1400104"/>
            <a:ext cx="6837463" cy="427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691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65900"/>
            <a:ext cx="12192000" cy="292100"/>
          </a:xfrm>
          <a:prstGeom prst="rect">
            <a:avLst/>
          </a:prstGeom>
          <a:solidFill>
            <a:srgbClr val="9DB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799812" y="449045"/>
            <a:ext cx="2592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210 데이라잇 R" panose="02020603020101020101" pitchFamily="18" charset="-127"/>
                <a:ea typeface="210 데이라잇 R" panose="02020603020101020101" pitchFamily="18" charset="-127"/>
              </a:rPr>
              <a:t>방한 여행 동기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7E8F50F-57D2-436C-B97D-593BA5910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260" y="1556594"/>
            <a:ext cx="5883479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676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65900"/>
            <a:ext cx="12192000" cy="292100"/>
          </a:xfrm>
          <a:prstGeom prst="rect">
            <a:avLst/>
          </a:prstGeom>
          <a:solidFill>
            <a:srgbClr val="9DB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799812" y="449045"/>
            <a:ext cx="2592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210 데이라잇 R" panose="02020603020101020101" pitchFamily="18" charset="-127"/>
                <a:ea typeface="210 데이라잇 R" panose="02020603020101020101" pitchFamily="18" charset="-127"/>
              </a:rPr>
              <a:t>한국 관광 영상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16147F-AA25-4649-9234-759EC48A923C}"/>
              </a:ext>
            </a:extLst>
          </p:cNvPr>
          <p:cNvSpPr txBox="1"/>
          <p:nvPr/>
        </p:nvSpPr>
        <p:spPr>
          <a:xfrm>
            <a:off x="2021747" y="1317071"/>
            <a:ext cx="7659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2"/>
              </a:rPr>
              <a:t>https://www.youtube.com/watch?v=-EkHz8UCAbo&amp;list=PL0zM6nOKhhjW45a6OecioSoW0E4iPbvTB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05560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65900"/>
            <a:ext cx="12192000" cy="292100"/>
          </a:xfrm>
          <a:prstGeom prst="rect">
            <a:avLst/>
          </a:prstGeom>
          <a:solidFill>
            <a:srgbClr val="9DB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863129" y="292099"/>
            <a:ext cx="2465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210 데이라잇 R" panose="02020603020101020101" pitchFamily="18" charset="-127"/>
                <a:ea typeface="210 데이라잇 R" panose="02020603020101020101" pitchFamily="18" charset="-127"/>
              </a:rPr>
              <a:t>국내여행 동향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CFE8BEC-C023-4F34-A8F2-3A13EBAC5E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472266" y="1407064"/>
            <a:ext cx="9247465" cy="456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54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65900"/>
            <a:ext cx="12192000" cy="292100"/>
          </a:xfrm>
          <a:prstGeom prst="rect">
            <a:avLst/>
          </a:prstGeom>
          <a:solidFill>
            <a:srgbClr val="9DB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173565" y="317263"/>
            <a:ext cx="5844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210 데이라잇 R" panose="02020603020101020101" pitchFamily="18" charset="-127"/>
                <a:ea typeface="210 데이라잇 R" panose="02020603020101020101" pitchFamily="18" charset="-127"/>
              </a:rPr>
              <a:t>일본인의 국내 총 여행자수의 추이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C7683433-7430-4F69-9059-D7FECC7055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357610" y="1400562"/>
            <a:ext cx="9476780" cy="45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815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65900"/>
            <a:ext cx="12192000" cy="292100"/>
          </a:xfrm>
          <a:prstGeom prst="rect">
            <a:avLst/>
          </a:prstGeom>
          <a:solidFill>
            <a:srgbClr val="9DB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759714" y="224986"/>
            <a:ext cx="8672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210 데이라잇 R" panose="02020603020101020101" pitchFamily="18" charset="-127"/>
                <a:ea typeface="210 데이라잇 R" panose="02020603020101020101" pitchFamily="18" charset="-127"/>
              </a:rPr>
              <a:t>일본인의 국내여행 </a:t>
            </a:r>
            <a:r>
              <a:rPr lang="en-US" altLang="ko-KR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210 데이라잇 R" panose="02020603020101020101" pitchFamily="18" charset="-127"/>
                <a:ea typeface="210 데이라잇 R" panose="02020603020101020101" pitchFamily="18" charset="-127"/>
              </a:rPr>
              <a:t>1</a:t>
            </a:r>
            <a:r>
              <a:rPr lang="ko-KR" altLang="en-US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210 데이라잇 R" panose="02020603020101020101" pitchFamily="18" charset="-127"/>
                <a:ea typeface="210 데이라잇 R" panose="02020603020101020101" pitchFamily="18" charset="-127"/>
              </a:rPr>
              <a:t>인 </a:t>
            </a:r>
            <a:r>
              <a:rPr lang="en-US" altLang="ko-KR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210 데이라잇 R" panose="02020603020101020101" pitchFamily="18" charset="-127"/>
                <a:ea typeface="210 데이라잇 R" panose="02020603020101020101" pitchFamily="18" charset="-127"/>
              </a:rPr>
              <a:t>1</a:t>
            </a:r>
            <a:r>
              <a:rPr lang="ko-KR" altLang="en-US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210 데이라잇 R" panose="02020603020101020101" pitchFamily="18" charset="-127"/>
                <a:ea typeface="210 데이라잇 R" panose="02020603020101020101" pitchFamily="18" charset="-127"/>
              </a:rPr>
              <a:t>회당 여행단가 추이</a:t>
            </a:r>
            <a:r>
              <a:rPr lang="en-US" altLang="ko-KR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210 데이라잇 R" panose="02020603020101020101" pitchFamily="18" charset="-127"/>
                <a:ea typeface="210 데이라잇 R" panose="02020603020101020101" pitchFamily="18" charset="-127"/>
              </a:rPr>
              <a:t>(</a:t>
            </a:r>
            <a:r>
              <a:rPr lang="ko-KR" altLang="en-US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210 데이라잇 R" panose="02020603020101020101" pitchFamily="18" charset="-127"/>
                <a:ea typeface="210 데이라잇 R" panose="02020603020101020101" pitchFamily="18" charset="-127"/>
              </a:rPr>
              <a:t>소비액</a:t>
            </a:r>
            <a:r>
              <a:rPr lang="en-US" altLang="ko-KR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210 데이라잇 R" panose="02020603020101020101" pitchFamily="18" charset="-127"/>
                <a:ea typeface="210 데이라잇 R" panose="02020603020101020101" pitchFamily="18" charset="-127"/>
              </a:rPr>
              <a:t>)</a:t>
            </a:r>
            <a:endParaRPr lang="ko-KR" altLang="en-US" sz="2800" b="1" dirty="0">
              <a:ln>
                <a:solidFill>
                  <a:srgbClr val="83A123">
                    <a:alpha val="55000"/>
                  </a:srgbClr>
                </a:solidFill>
              </a:ln>
              <a:solidFill>
                <a:srgbClr val="83A123"/>
              </a:solidFill>
              <a:latin typeface="210 데이라잇 R" panose="02020603020101020101" pitchFamily="18" charset="-127"/>
              <a:ea typeface="210 데이라잇 R" panose="02020603020101020101" pitchFamily="18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55EB5D2-4552-4D44-ACB9-FBEDAD1786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176796" y="1372853"/>
            <a:ext cx="9838402" cy="45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559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65900"/>
            <a:ext cx="12192000" cy="292100"/>
          </a:xfrm>
          <a:prstGeom prst="rect">
            <a:avLst/>
          </a:prstGeom>
          <a:solidFill>
            <a:srgbClr val="9DB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877811" y="224986"/>
            <a:ext cx="6436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210 데이라잇 R" panose="02020603020101020101" pitchFamily="18" charset="-127"/>
                <a:ea typeface="210 데이라잇 R" panose="02020603020101020101" pitchFamily="18" charset="-127"/>
              </a:rPr>
              <a:t>일본인의 국내여행 소비액 분기별 추이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F888853F-9D3A-41FF-A547-E8F1A08D6D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113424" y="1372853"/>
            <a:ext cx="9965152" cy="45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83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65900"/>
            <a:ext cx="12192000" cy="292100"/>
          </a:xfrm>
          <a:prstGeom prst="rect">
            <a:avLst/>
          </a:prstGeom>
          <a:solidFill>
            <a:srgbClr val="9DB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877810" y="295941"/>
            <a:ext cx="6436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210 데이라잇 R" panose="02020603020101020101" pitchFamily="18" charset="-127"/>
                <a:ea typeface="210 데이라잇 R" panose="02020603020101020101" pitchFamily="18" charset="-127"/>
              </a:rPr>
              <a:t>일본인 국내 총 여행자수의 분기별추이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4EE0C5A-942F-44B7-A1B8-E9E48A9FEE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176797" y="1408330"/>
            <a:ext cx="9838401" cy="45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454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65900"/>
            <a:ext cx="12192000" cy="292100"/>
          </a:xfrm>
          <a:prstGeom prst="rect">
            <a:avLst/>
          </a:prstGeom>
          <a:solidFill>
            <a:srgbClr val="9DB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157787" y="275700"/>
            <a:ext cx="9876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210 데이라잇 R" panose="02020603020101020101" pitchFamily="18" charset="-127"/>
                <a:ea typeface="210 데이라잇 R" panose="02020603020101020101" pitchFamily="18" charset="-127"/>
              </a:rPr>
              <a:t>일본인의 국내여행 </a:t>
            </a:r>
            <a:r>
              <a:rPr lang="en-US" altLang="ko-KR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210 데이라잇 R" panose="02020603020101020101" pitchFamily="18" charset="-127"/>
                <a:ea typeface="210 데이라잇 R" panose="02020603020101020101" pitchFamily="18" charset="-127"/>
              </a:rPr>
              <a:t>1</a:t>
            </a:r>
            <a:r>
              <a:rPr lang="ko-KR" altLang="en-US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210 데이라잇 R" panose="02020603020101020101" pitchFamily="18" charset="-127"/>
                <a:ea typeface="210 데이라잇 R" panose="02020603020101020101" pitchFamily="18" charset="-127"/>
              </a:rPr>
              <a:t>인 </a:t>
            </a:r>
            <a:r>
              <a:rPr lang="en-US" altLang="ko-KR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210 데이라잇 R" panose="02020603020101020101" pitchFamily="18" charset="-127"/>
                <a:ea typeface="210 데이라잇 R" panose="02020603020101020101" pitchFamily="18" charset="-127"/>
              </a:rPr>
              <a:t>1</a:t>
            </a:r>
            <a:r>
              <a:rPr lang="ko-KR" altLang="en-US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210 데이라잇 R" panose="02020603020101020101" pitchFamily="18" charset="-127"/>
                <a:ea typeface="210 데이라잇 R" panose="02020603020101020101" pitchFamily="18" charset="-127"/>
              </a:rPr>
              <a:t>회당 여행단가 분기별 추이</a:t>
            </a:r>
            <a:r>
              <a:rPr lang="en-US" altLang="ko-KR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210 데이라잇 R" panose="02020603020101020101" pitchFamily="18" charset="-127"/>
                <a:ea typeface="210 데이라잇 R" panose="02020603020101020101" pitchFamily="18" charset="-127"/>
              </a:rPr>
              <a:t>(</a:t>
            </a:r>
            <a:r>
              <a:rPr lang="ko-KR" altLang="en-US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210 데이라잇 R" panose="02020603020101020101" pitchFamily="18" charset="-127"/>
                <a:ea typeface="210 데이라잇 R" panose="02020603020101020101" pitchFamily="18" charset="-127"/>
              </a:rPr>
              <a:t>소비액</a:t>
            </a:r>
            <a:r>
              <a:rPr lang="en-US" altLang="ko-KR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210 데이라잇 R" panose="02020603020101020101" pitchFamily="18" charset="-127"/>
                <a:ea typeface="210 데이라잇 R" panose="02020603020101020101" pitchFamily="18" charset="-127"/>
              </a:rPr>
              <a:t>)</a:t>
            </a:r>
            <a:endParaRPr lang="ko-KR" altLang="en-US" sz="2800" b="1" dirty="0">
              <a:ln>
                <a:solidFill>
                  <a:srgbClr val="83A123">
                    <a:alpha val="55000"/>
                  </a:srgbClr>
                </a:solidFill>
              </a:ln>
              <a:solidFill>
                <a:srgbClr val="83A123"/>
              </a:solidFill>
              <a:latin typeface="210 데이라잇 R" panose="02020603020101020101" pitchFamily="18" charset="-127"/>
              <a:ea typeface="210 데이라잇 R" panose="02020603020101020101" pitchFamily="18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34526BF6-94ED-4C4B-B89C-0B75BA8A2D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238581" y="1398210"/>
            <a:ext cx="9714833" cy="45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014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5603756" y="-19872"/>
            <a:ext cx="6604000" cy="6897743"/>
          </a:xfrm>
          <a:prstGeom prst="rect">
            <a:avLst/>
          </a:prstGeom>
          <a:solidFill>
            <a:srgbClr val="9DB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241300" y="166890"/>
            <a:ext cx="16065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latin typeface="210 데이라잇 R" panose="02020603020101020101" pitchFamily="18" charset="-127"/>
                <a:ea typeface="210 데이라잇 R" panose="02020603020101020101" pitchFamily="18" charset="-127"/>
              </a:rPr>
              <a:t>INDEX</a:t>
            </a:r>
            <a:endParaRPr lang="ko-KR" altLang="en-US" sz="4000" b="1" dirty="0">
              <a:solidFill>
                <a:schemeClr val="bg1"/>
              </a:solidFill>
              <a:latin typeface="210 데이라잇 R" panose="02020603020101020101" pitchFamily="18" charset="-127"/>
              <a:ea typeface="210 데이라잇 R" panose="02020603020101020101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84150" y="157418"/>
            <a:ext cx="11823700" cy="6524115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6542051" y="962152"/>
            <a:ext cx="454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n>
                  <a:solidFill>
                    <a:schemeClr val="bg1">
                      <a:alpha val="3500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lang="ko-KR" altLang="en-US" sz="2400" dirty="0">
              <a:ln>
                <a:solidFill>
                  <a:schemeClr val="bg1">
                    <a:alpha val="35000"/>
                  </a:schemeClr>
                </a:solidFill>
              </a:ln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15962" y="1070448"/>
            <a:ext cx="2061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ln>
                  <a:solidFill>
                    <a:schemeClr val="bg1">
                      <a:alpha val="3500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한국 관광의 실태와 전망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44279" y="1439780"/>
            <a:ext cx="11256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>
                <a:ln>
                  <a:solidFill>
                    <a:schemeClr val="bg1">
                      <a:alpha val="3500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한국 관광의 실태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44279" y="1707968"/>
            <a:ext cx="11400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>
                <a:ln>
                  <a:solidFill>
                    <a:schemeClr val="bg1">
                      <a:alpha val="3500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한국 관광의 전망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42051" y="2291255"/>
            <a:ext cx="454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n>
                  <a:solidFill>
                    <a:schemeClr val="bg1">
                      <a:alpha val="3500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</a:t>
            </a:r>
            <a:endParaRPr lang="ko-KR" altLang="en-US" sz="2400" dirty="0">
              <a:ln>
                <a:solidFill>
                  <a:schemeClr val="bg1">
                    <a:alpha val="35000"/>
                  </a:schemeClr>
                </a:solidFill>
              </a:ln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85249" y="2382397"/>
            <a:ext cx="2061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ln>
                  <a:solidFill>
                    <a:schemeClr val="bg1">
                      <a:alpha val="3500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 관광의 실태와 전망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44279" y="2768883"/>
            <a:ext cx="11544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>
                <a:ln>
                  <a:solidFill>
                    <a:schemeClr val="bg1">
                      <a:alpha val="3500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 관광의  실태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44279" y="3037071"/>
            <a:ext cx="11112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>
                <a:ln>
                  <a:solidFill>
                    <a:schemeClr val="bg1">
                      <a:alpha val="3500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 관광의 전망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42051" y="3527545"/>
            <a:ext cx="454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n>
                  <a:solidFill>
                    <a:schemeClr val="bg1">
                      <a:alpha val="3500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3</a:t>
            </a:r>
            <a:endParaRPr lang="ko-KR" altLang="en-US" sz="2400" dirty="0">
              <a:ln>
                <a:solidFill>
                  <a:schemeClr val="bg1">
                    <a:alpha val="35000"/>
                  </a:schemeClr>
                </a:solidFill>
              </a:ln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15962" y="3635841"/>
            <a:ext cx="1502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ln>
                  <a:solidFill>
                    <a:schemeClr val="bg1">
                      <a:alpha val="3500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한국 관광의 역사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44279" y="4005173"/>
            <a:ext cx="15247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>
                <a:ln>
                  <a:solidFill>
                    <a:schemeClr val="bg1">
                      <a:alpha val="3500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한국 시대별 관광의 역사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542051" y="4850882"/>
            <a:ext cx="454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n>
                  <a:solidFill>
                    <a:schemeClr val="bg1">
                      <a:alpha val="3500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4</a:t>
            </a:r>
            <a:endParaRPr lang="ko-KR" altLang="en-US" sz="2400" dirty="0">
              <a:ln>
                <a:solidFill>
                  <a:schemeClr val="bg1">
                    <a:alpha val="35000"/>
                  </a:schemeClr>
                </a:solidFill>
              </a:ln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15962" y="4959178"/>
            <a:ext cx="1502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ln>
                  <a:solidFill>
                    <a:schemeClr val="bg1">
                      <a:alpha val="3500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 관광의 역사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844279" y="5328510"/>
            <a:ext cx="14959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>
                <a:ln>
                  <a:solidFill>
                    <a:schemeClr val="bg1">
                      <a:alpha val="3500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 관광지에 대한 역사</a:t>
            </a:r>
          </a:p>
        </p:txBody>
      </p:sp>
    </p:spTree>
    <p:extLst>
      <p:ext uri="{BB962C8B-B14F-4D97-AF65-F5344CB8AC3E}">
        <p14:creationId xmlns:p14="http://schemas.microsoft.com/office/powerpoint/2010/main" val="455392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65900"/>
            <a:ext cx="12192000" cy="292100"/>
          </a:xfrm>
          <a:prstGeom prst="rect">
            <a:avLst/>
          </a:prstGeom>
          <a:solidFill>
            <a:srgbClr val="9DB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383029" y="224986"/>
            <a:ext cx="3425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210 데이라잇 R" panose="02020603020101020101" pitchFamily="18" charset="-127"/>
                <a:ea typeface="210 데이라잇 R" panose="02020603020101020101" pitchFamily="18" charset="-127"/>
              </a:rPr>
              <a:t>2017</a:t>
            </a:r>
            <a:r>
              <a:rPr lang="ko-KR" altLang="en-US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210 데이라잇 R" panose="02020603020101020101" pitchFamily="18" charset="-127"/>
                <a:ea typeface="210 데이라잇 R" panose="02020603020101020101" pitchFamily="18" charset="-127"/>
              </a:rPr>
              <a:t>년 여행 소비액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D6C0FF8-EDAE-4AEC-8AE7-73C6C1BE3B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238581" y="1372853"/>
            <a:ext cx="9714833" cy="45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301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65900"/>
            <a:ext cx="12192000" cy="292100"/>
          </a:xfrm>
          <a:prstGeom prst="rect">
            <a:avLst/>
          </a:prstGeom>
          <a:solidFill>
            <a:srgbClr val="9DB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819563" y="224986"/>
            <a:ext cx="41553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210 데이라잇 R" panose="02020603020101020101" pitchFamily="18" charset="-127"/>
                <a:ea typeface="210 데이라잇 R" panose="02020603020101020101" pitchFamily="18" charset="-127"/>
              </a:rPr>
              <a:t>여행 소비액 추이에 대해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A429E7A-768D-45DF-9B82-D9BDE8ECCA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7127" y="1365971"/>
            <a:ext cx="11460175" cy="458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4049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65900"/>
            <a:ext cx="12192000" cy="292100"/>
          </a:xfrm>
          <a:prstGeom prst="rect">
            <a:avLst/>
          </a:prstGeom>
          <a:solidFill>
            <a:srgbClr val="9DB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887155" y="294172"/>
            <a:ext cx="8417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210 데이라잇 R" panose="02020603020101020101" pitchFamily="18" charset="-127"/>
                <a:ea typeface="210 데이라잇 R" panose="02020603020101020101" pitchFamily="18" charset="-127"/>
              </a:rPr>
              <a:t>2017</a:t>
            </a:r>
            <a:r>
              <a:rPr lang="ko-KR" altLang="en-US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210 데이라잇 R" panose="02020603020101020101" pitchFamily="18" charset="-127"/>
                <a:ea typeface="210 데이라잇 R" panose="02020603020101020101" pitchFamily="18" charset="-127"/>
              </a:rPr>
              <a:t>년 </a:t>
            </a:r>
            <a:r>
              <a:rPr lang="en-US" altLang="ko-KR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210 데이라잇 R" panose="02020603020101020101" pitchFamily="18" charset="-127"/>
                <a:ea typeface="210 데이라잇 R" panose="02020603020101020101" pitchFamily="18" charset="-127"/>
              </a:rPr>
              <a:t>4</a:t>
            </a:r>
            <a:r>
              <a:rPr lang="ko-KR" altLang="en-US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210 데이라잇 R" panose="02020603020101020101" pitchFamily="18" charset="-127"/>
                <a:ea typeface="210 데이라잇 R" panose="02020603020101020101" pitchFamily="18" charset="-127"/>
              </a:rPr>
              <a:t>분기의 여행</a:t>
            </a:r>
            <a:r>
              <a:rPr lang="en-US" altLang="ko-KR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210 데이라잇 R" panose="02020603020101020101" pitchFamily="18" charset="-127"/>
                <a:ea typeface="210 데이라잇 R" panose="02020603020101020101" pitchFamily="18" charset="-127"/>
              </a:rPr>
              <a:t>,</a:t>
            </a:r>
            <a:r>
              <a:rPr lang="ko-KR" altLang="en-US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210 데이라잇 R" panose="02020603020101020101" pitchFamily="18" charset="-127"/>
                <a:ea typeface="210 데이라잇 R" panose="02020603020101020101" pitchFamily="18" charset="-127"/>
              </a:rPr>
              <a:t>관광소비에 대한 만족도 조사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DE33A7D-AC12-4E88-8BF6-47FBBF5051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85897" y="2168215"/>
            <a:ext cx="10820204" cy="337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1437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65900"/>
            <a:ext cx="12192000" cy="292100"/>
          </a:xfrm>
          <a:prstGeom prst="rect">
            <a:avLst/>
          </a:prstGeom>
          <a:solidFill>
            <a:srgbClr val="9DB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504053" y="224986"/>
            <a:ext cx="3183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210 데이라잇 R" panose="02020603020101020101" pitchFamily="18" charset="-127"/>
                <a:ea typeface="210 데이라잇 R" panose="02020603020101020101" pitchFamily="18" charset="-127"/>
              </a:rPr>
              <a:t>구체적인 불만사유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F5A54AFA-3C5E-4063-9D3F-6D5513760A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73208" y="1122575"/>
            <a:ext cx="10645573" cy="506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3936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65900"/>
            <a:ext cx="12192000" cy="292100"/>
          </a:xfrm>
          <a:prstGeom prst="rect">
            <a:avLst/>
          </a:prstGeom>
          <a:solidFill>
            <a:srgbClr val="9DB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093687" y="224986"/>
            <a:ext cx="4004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210 데이라잇 R" panose="02020603020101020101" pitchFamily="18" charset="-127"/>
                <a:ea typeface="210 데이라잇 R" panose="02020603020101020101" pitchFamily="18" charset="-127"/>
              </a:rPr>
              <a:t>1</a:t>
            </a:r>
            <a:r>
              <a:rPr lang="ko-KR" altLang="en-US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210 데이라잇 R" panose="02020603020101020101" pitchFamily="18" charset="-127"/>
                <a:ea typeface="210 데이라잇 R" panose="02020603020101020101" pitchFamily="18" charset="-127"/>
              </a:rPr>
              <a:t>년 이내의 재방문 의사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F368BCEC-77E2-4706-85B7-1E07535586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70624" y="2206300"/>
            <a:ext cx="11850753" cy="3238952"/>
          </a:xfrm>
          <a:prstGeom prst="rect">
            <a:avLst/>
          </a:prstGeom>
        </p:spPr>
      </p:pic>
      <p:sp>
        <p:nvSpPr>
          <p:cNvPr id="2" name="TextBox 1">
            <a:hlinkClick r:id="rId3"/>
            <a:extLst>
              <a:ext uri="{FF2B5EF4-FFF2-40B4-BE49-F238E27FC236}">
                <a16:creationId xmlns:a16="http://schemas.microsoft.com/office/drawing/2014/main" id="{543B9790-65A2-47F0-B822-1E746E557FEE}"/>
              </a:ext>
            </a:extLst>
          </p:cNvPr>
          <p:cNvSpPr txBox="1"/>
          <p:nvPr/>
        </p:nvSpPr>
        <p:spPr>
          <a:xfrm>
            <a:off x="4750912" y="1043416"/>
            <a:ext cx="384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https://youtu.be/tTB1ffao1lg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879903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65900"/>
            <a:ext cx="12192000" cy="292100"/>
          </a:xfrm>
          <a:prstGeom prst="rect">
            <a:avLst/>
          </a:prstGeom>
          <a:solidFill>
            <a:srgbClr val="9DB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B88988-A83B-4EAA-9B29-89829703A722}"/>
              </a:ext>
            </a:extLst>
          </p:cNvPr>
          <p:cNvSpPr txBox="1"/>
          <p:nvPr/>
        </p:nvSpPr>
        <p:spPr>
          <a:xfrm>
            <a:off x="4448173" y="1152525"/>
            <a:ext cx="3429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2"/>
              </a:rPr>
              <a:t>https://youtu.be/rsJv6tW8wyw</a:t>
            </a:r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487CB2-ECE4-44C6-982D-B4E8545B8790}"/>
              </a:ext>
            </a:extLst>
          </p:cNvPr>
          <p:cNvSpPr txBox="1"/>
          <p:nvPr/>
        </p:nvSpPr>
        <p:spPr>
          <a:xfrm>
            <a:off x="3838811" y="234511"/>
            <a:ext cx="4514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210 데이라잇 R" panose="02020603020101020101" pitchFamily="18" charset="-127"/>
                <a:ea typeface="210 데이라잇 R" panose="02020603020101020101" pitchFamily="18" charset="-127"/>
              </a:rPr>
              <a:t>방일 외국인 설문조사 영상</a:t>
            </a:r>
          </a:p>
        </p:txBody>
      </p:sp>
    </p:spTree>
    <p:extLst>
      <p:ext uri="{BB962C8B-B14F-4D97-AF65-F5344CB8AC3E}">
        <p14:creationId xmlns:p14="http://schemas.microsoft.com/office/powerpoint/2010/main" val="1651900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65900"/>
            <a:ext cx="12192000" cy="292100"/>
          </a:xfrm>
          <a:prstGeom prst="rect">
            <a:avLst/>
          </a:prstGeom>
          <a:solidFill>
            <a:srgbClr val="9DB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440739" y="256388"/>
            <a:ext cx="3310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210 데이라잇 R" panose="02020603020101020101" pitchFamily="18" charset="-127"/>
                <a:ea typeface="210 데이라잇 R" panose="02020603020101020101" pitchFamily="18" charset="-127"/>
              </a:rPr>
              <a:t>방한 외래관광객 수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43A61154-AA71-425F-9BF5-E2814F24B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594" y="1308481"/>
            <a:ext cx="6544811" cy="424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66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65900"/>
            <a:ext cx="12192000" cy="292100"/>
          </a:xfrm>
          <a:prstGeom prst="rect">
            <a:avLst/>
          </a:prstGeom>
          <a:solidFill>
            <a:srgbClr val="9DB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573385" y="326407"/>
            <a:ext cx="3643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210 데이라잇 R" panose="02020603020101020101" pitchFamily="18" charset="-127"/>
                <a:ea typeface="210 데이라잇 R" panose="02020603020101020101" pitchFamily="18" charset="-127"/>
              </a:rPr>
              <a:t>중</a:t>
            </a:r>
            <a:r>
              <a:rPr lang="en-US" altLang="ko-KR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210 데이라잇 R" panose="02020603020101020101" pitchFamily="18" charset="-127"/>
                <a:ea typeface="210 데이라잇 R" panose="02020603020101020101" pitchFamily="18" charset="-127"/>
              </a:rPr>
              <a:t>∙</a:t>
            </a:r>
            <a:r>
              <a:rPr lang="ko-KR" altLang="en-US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210 데이라잇 R" panose="02020603020101020101" pitchFamily="18" charset="-127"/>
                <a:ea typeface="210 데이라잇 R" panose="02020603020101020101" pitchFamily="18" charset="-127"/>
              </a:rPr>
              <a:t>일 관광객 추이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99172F1-C308-47BE-924E-E4B186EA9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772" y="996610"/>
            <a:ext cx="6134456" cy="542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156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65900"/>
            <a:ext cx="12192000" cy="292100"/>
          </a:xfrm>
          <a:prstGeom prst="rect">
            <a:avLst/>
          </a:prstGeom>
          <a:solidFill>
            <a:srgbClr val="9DB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197884" y="415786"/>
            <a:ext cx="3796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210 데이라잇 R" panose="02020603020101020101" pitchFamily="18" charset="-127"/>
                <a:ea typeface="210 데이라잇 R" panose="02020603020101020101" pitchFamily="18" charset="-127"/>
              </a:rPr>
              <a:t>국가별 쇼핑 지출 금액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4BC6A38-D68D-48A7-9424-D3CBA36EB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0" y="1585912"/>
            <a:ext cx="5524500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716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65900"/>
            <a:ext cx="12192000" cy="292100"/>
          </a:xfrm>
          <a:prstGeom prst="rect">
            <a:avLst/>
          </a:prstGeom>
          <a:solidFill>
            <a:srgbClr val="9DB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799812" y="449045"/>
            <a:ext cx="2592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210 데이라잇 R" panose="02020603020101020101" pitchFamily="18" charset="-127"/>
                <a:ea typeface="210 데이라잇 R" panose="02020603020101020101" pitchFamily="18" charset="-127"/>
              </a:rPr>
              <a:t>방한 여행 동기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F8C1591D-3A45-4DA8-A2FA-74E1B9A2E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277" y="1407180"/>
            <a:ext cx="7277445" cy="414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439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65900"/>
            <a:ext cx="12192000" cy="292100"/>
          </a:xfrm>
          <a:prstGeom prst="rect">
            <a:avLst/>
          </a:prstGeom>
          <a:solidFill>
            <a:srgbClr val="9DB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838811" y="513090"/>
            <a:ext cx="4514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210 데이라잇 R" panose="02020603020101020101" pitchFamily="18" charset="-127"/>
                <a:ea typeface="210 데이라잇 R" panose="02020603020101020101" pitchFamily="18" charset="-127"/>
              </a:rPr>
              <a:t>국가별 방한 선택 고려요인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FE973F1-38C5-4BC2-8C27-94C657E96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900" y="1409700"/>
            <a:ext cx="6426200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469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65900"/>
            <a:ext cx="12192000" cy="292100"/>
          </a:xfrm>
          <a:prstGeom prst="rect">
            <a:avLst/>
          </a:prstGeom>
          <a:solidFill>
            <a:srgbClr val="9DB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018347" y="309343"/>
            <a:ext cx="41553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210 데이라잇 R" panose="02020603020101020101" pitchFamily="18" charset="-127"/>
                <a:ea typeface="210 데이라잇 R" panose="02020603020101020101" pitchFamily="18" charset="-127"/>
              </a:rPr>
              <a:t>제주도 방문 관광객 추이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0B104AA-0577-4F9D-9E24-B8C1238E9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8621" y="966613"/>
            <a:ext cx="4429125" cy="531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61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65900"/>
            <a:ext cx="12192000" cy="292100"/>
          </a:xfrm>
          <a:prstGeom prst="rect">
            <a:avLst/>
          </a:prstGeom>
          <a:solidFill>
            <a:srgbClr val="9DB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018347" y="218940"/>
            <a:ext cx="41553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210 데이라잇 R" panose="02020603020101020101" pitchFamily="18" charset="-127"/>
                <a:ea typeface="210 데이라잇 R" panose="02020603020101020101" pitchFamily="18" charset="-127"/>
              </a:rPr>
              <a:t>국적별 제주도 방문 현황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2FE2B73-1FED-4DF3-8811-F195B42A2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8627" y="797282"/>
            <a:ext cx="5214746" cy="565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67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197</Words>
  <Application>Microsoft Office PowerPoint</Application>
  <PresentationFormat>와이드스크린</PresentationFormat>
  <Paragraphs>47</Paragraphs>
  <Slides>25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0" baseType="lpstr">
      <vt:lpstr>나눔바른고딕</vt:lpstr>
      <vt:lpstr>맑은 고딕</vt:lpstr>
      <vt:lpstr>210 데이라잇 R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ukino</cp:lastModifiedBy>
  <cp:revision>14</cp:revision>
  <dcterms:created xsi:type="dcterms:W3CDTF">2018-01-27T01:58:15Z</dcterms:created>
  <dcterms:modified xsi:type="dcterms:W3CDTF">2018-03-30T17:43:30Z</dcterms:modified>
</cp:coreProperties>
</file>