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331" r:id="rId9"/>
    <p:sldId id="334" r:id="rId10"/>
    <p:sldId id="333" r:id="rId11"/>
    <p:sldId id="263" r:id="rId12"/>
    <p:sldId id="335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2" r:id="rId24"/>
    <p:sldId id="313" r:id="rId25"/>
    <p:sldId id="314" r:id="rId26"/>
    <p:sldId id="315" r:id="rId27"/>
    <p:sldId id="316" r:id="rId28"/>
    <p:sldId id="31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>
        <p:scale>
          <a:sx n="40" d="100"/>
          <a:sy n="40" d="100"/>
        </p:scale>
        <p:origin x="-198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27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0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3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9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0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16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55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6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1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00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2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3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6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6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0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82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E0A1-F0A4-4B84-B128-A40B05565728}" type="datetimeFigureOut">
              <a:rPr lang="ko-KR" altLang="en-US" smtClean="0"/>
              <a:pPr/>
              <a:t>2017-10-11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BC278-4BF1-4722-991A-3407686557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A0C2-9DEE-408F-B93A-789D6DAD81E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2017-10-11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9011-2BA5-4687-8FF0-BEAC938093F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-dokdo.com/" TargetMode="External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hSGy-CgKkUI" TargetMode="External"/><Relationship Id="rId4" Type="http://schemas.openxmlformats.org/officeDocument/2006/relationships/hyperlink" Target="https://www.youtube.com/watch?v=LMhAXiYAvJI" TargetMode="External"/><Relationship Id="rId9" Type="http://schemas.openxmlformats.org/officeDocument/2006/relationships/hyperlink" Target="http://dokdo.mofa.go.kr/ko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BlwuvEQqk4" TargetMode="Externa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www.youtube.com/watch?v=l1nOq1R53Z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63176" y="2300278"/>
            <a:ext cx="5544615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r>
              <a:rPr lang="ko-KR" altLang="en-US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조 독도가 한국땅인 근거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559107" y="1144853"/>
            <a:ext cx="3114346" cy="5206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독도영토학</a:t>
            </a:r>
            <a:endParaRPr lang="ko-KR" altLang="en-US" sz="32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1853300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27649" y="2132856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643519" y="3715569"/>
            <a:ext cx="263084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일본어일본학과 </a:t>
            </a:r>
            <a:r>
              <a:rPr lang="ko-KR" alt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윤지송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중국어중국학과 이나영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중국어중국학과 권혜진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진강민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최민혁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배예준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박기태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전자공학학과 배정원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806815" y="3438082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14103" y="260648"/>
            <a:ext cx="3861817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504" y="241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4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829505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930701" y="2509678"/>
            <a:ext cx="8356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prstClr val="black"/>
                </a:solidFill>
                <a:hlinkClick r:id="rId4"/>
              </a:rPr>
              <a:t>https://www.youtube.com/watch?v=LMhAXiYAvJI</a:t>
            </a:r>
            <a:r>
              <a:rPr lang="ko-KR" altLang="en-US" sz="2400" dirty="0">
                <a:solidFill>
                  <a:prstClr val="black"/>
                </a:solidFill>
              </a:rPr>
              <a:t> 일본방송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930700" y="3354147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prstClr val="black"/>
                </a:solidFill>
                <a:hlinkClick r:id="rId5"/>
              </a:rPr>
              <a:t>https://www.youtube.com/watch?v=hSGy-CgKkUI</a:t>
            </a:r>
            <a:r>
              <a:rPr lang="ko-KR" altLang="en-US" sz="2400" dirty="0">
                <a:solidFill>
                  <a:prstClr val="black"/>
                </a:solidFill>
              </a:rPr>
              <a:t> 미국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921984" y="1093812"/>
            <a:ext cx="2907523" cy="1009953"/>
            <a:chOff x="397982" y="1093811"/>
            <a:chExt cx="2589842" cy="1009953"/>
          </a:xfrm>
        </p:grpSpPr>
        <p:grpSp>
          <p:nvGrpSpPr>
            <p:cNvPr id="9" name="그룹 8"/>
            <p:cNvGrpSpPr/>
            <p:nvPr/>
          </p:nvGrpSpPr>
          <p:grpSpPr>
            <a:xfrm>
              <a:off x="397982" y="1093811"/>
              <a:ext cx="931210" cy="1009953"/>
              <a:chOff x="397982" y="1093811"/>
              <a:chExt cx="931210" cy="1009953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92999"/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8610" y="1133183"/>
                <a:ext cx="1009953" cy="93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683568" y="1283809"/>
                <a:ext cx="3600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>
                    <a:solidFill>
                      <a:srgbClr val="4F6E18"/>
                    </a:solidFill>
                  </a:rPr>
                  <a:t>5</a:t>
                </a:r>
                <a:endParaRPr lang="ko-KR" altLang="en-US" sz="2400" dirty="0">
                  <a:solidFill>
                    <a:srgbClr val="4F6E18"/>
                  </a:solidFill>
                </a:endParaRPr>
              </a:p>
            </p:txBody>
          </p:sp>
        </p:grpSp>
        <p:cxnSp>
          <p:nvCxnSpPr>
            <p:cNvPr id="10" name="직선 연결선 9"/>
            <p:cNvCxnSpPr/>
            <p:nvPr/>
          </p:nvCxnSpPr>
          <p:spPr>
            <a:xfrm flipV="1">
              <a:off x="1329193" y="1514641"/>
              <a:ext cx="261040" cy="1008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1614777" y="1103130"/>
              <a:ext cx="1373047" cy="82302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4777" y="1283809"/>
              <a:ext cx="1333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000" dirty="0" smtClean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그 외 </a:t>
              </a:r>
              <a:r>
                <a:rPr lang="ko-KR" altLang="en-US" sz="20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자료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1921982" y="5042679"/>
            <a:ext cx="472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8"/>
              </a:rPr>
              <a:t>http://www.k-dokdo.com</a:t>
            </a:r>
            <a:r>
              <a:rPr lang="ko-KR" altLang="en-US" dirty="0" smtClean="0">
                <a:hlinkClick r:id="rId8"/>
              </a:rPr>
              <a:t>/</a:t>
            </a:r>
            <a:r>
              <a:rPr lang="ko-KR" altLang="en-US" dirty="0" smtClean="0"/>
              <a:t>          </a:t>
            </a:r>
            <a:r>
              <a:rPr lang="en-US" altLang="ko-KR" dirty="0" smtClean="0"/>
              <a:t>K </a:t>
            </a:r>
            <a:r>
              <a:rPr lang="ko-KR" altLang="en-US" dirty="0" smtClean="0"/>
              <a:t>독도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875869" y="4403839"/>
            <a:ext cx="492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9"/>
              </a:rPr>
              <a:t>http://dokdo.mofa.go.kr/kor</a:t>
            </a:r>
            <a:r>
              <a:rPr lang="ko-KR" altLang="en-US" dirty="0" smtClean="0">
                <a:hlinkClick r:id="rId9"/>
              </a:rPr>
              <a:t>/</a:t>
            </a:r>
            <a:r>
              <a:rPr lang="ko-KR" altLang="en-US" dirty="0" smtClean="0"/>
              <a:t>      외교부 독도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2901" y="721216"/>
            <a:ext cx="455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독도는 우리땅</a:t>
            </a:r>
            <a:endParaRPr lang="ko-KR" altLang="en-US" sz="5400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961" y="1776814"/>
            <a:ext cx="5715000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6000000" sx="1000" sy="1000" algn="ctr" rotWithShape="0">
              <a:srgbClr val="000000">
                <a:alpha val="99000"/>
              </a:srgbClr>
            </a:outerShdw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390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3368050" y="3443100"/>
            <a:ext cx="5544615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근거</a:t>
            </a:r>
            <a:endParaRPr lang="ko-KR" altLang="en-US" sz="32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95" y="2996122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32523" y="3275678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307376" y="4461737"/>
            <a:ext cx="2630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중국어중국학과 이나영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94234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김부식의 삼국사기</a:t>
            </a:r>
            <a:endParaRPr lang="ko-KR" altLang="en-US" dirty="0"/>
          </a:p>
        </p:txBody>
      </p:sp>
      <p:pic>
        <p:nvPicPr>
          <p:cNvPr id="4" name="내용 개체 틀 3" descr="eb14_108_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6910" y="1428736"/>
            <a:ext cx="7951668" cy="5072098"/>
          </a:xfrm>
        </p:spPr>
      </p:pic>
      <p:sp>
        <p:nvSpPr>
          <p:cNvPr id="5" name="직사각형 4"/>
          <p:cNvSpPr/>
          <p:nvPr/>
        </p:nvSpPr>
        <p:spPr>
          <a:xfrm>
            <a:off x="609600" y="282590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63540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89704" y="130110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안용복의 영토 수호 활동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endParaRPr lang="en-US" altLang="ko-KR" sz="1800" dirty="0"/>
          </a:p>
          <a:p>
            <a:pPr>
              <a:buNone/>
            </a:pPr>
            <a:endParaRPr lang="en-US" altLang="ko-KR" sz="1800" dirty="0"/>
          </a:p>
          <a:p>
            <a:pPr>
              <a:buNone/>
            </a:pPr>
            <a:r>
              <a:rPr lang="ko-KR" altLang="en-US" sz="1800" dirty="0" smtClean="0"/>
              <a:t>                ↑</a:t>
            </a:r>
            <a:r>
              <a:rPr lang="ko-KR" altLang="en-US" sz="1800" dirty="0"/>
              <a:t>안용복의 </a:t>
            </a:r>
            <a:r>
              <a:rPr lang="en-US" altLang="ko-KR" sz="1800" dirty="0"/>
              <a:t>1</a:t>
            </a:r>
            <a:r>
              <a:rPr lang="ko-KR" altLang="en-US" sz="1800" dirty="0"/>
              <a:t>차 도일 경로                    ↑안용복의 </a:t>
            </a:r>
            <a:r>
              <a:rPr lang="en-US" altLang="ko-KR" sz="1800" dirty="0"/>
              <a:t>2</a:t>
            </a:r>
            <a:r>
              <a:rPr lang="ko-KR" altLang="en-US" sz="1800" dirty="0"/>
              <a:t>차 도일 경로</a:t>
            </a:r>
            <a:endParaRPr lang="en-US" altLang="ko-KR" sz="1800" dirty="0"/>
          </a:p>
        </p:txBody>
      </p:sp>
      <p:pic>
        <p:nvPicPr>
          <p:cNvPr id="10" name="그림 9" descr="downloadItem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472" y="1643050"/>
            <a:ext cx="3652760" cy="3786214"/>
          </a:xfrm>
          <a:prstGeom prst="rect">
            <a:avLst/>
          </a:prstGeom>
        </p:spPr>
      </p:pic>
      <p:pic>
        <p:nvPicPr>
          <p:cNvPr id="11" name="그림 10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314" y="1643050"/>
            <a:ext cx="3500462" cy="378621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18941" y="141461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941" y="122411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399045" y="-11019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세종실록지리지 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7200" b="1" dirty="0"/>
              <a:t>              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</a:t>
            </a: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                                        </a:t>
            </a:r>
            <a:endParaRPr lang="ko-KR" altLang="en-US" dirty="0"/>
          </a:p>
        </p:txBody>
      </p:sp>
      <p:pic>
        <p:nvPicPr>
          <p:cNvPr id="13" name="그림 12" descr="s_l8_7_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958" y="1761433"/>
            <a:ext cx="3000376" cy="4357718"/>
          </a:xfrm>
          <a:prstGeom prst="rect">
            <a:avLst/>
          </a:prstGeom>
        </p:spPr>
      </p:pic>
      <p:pic>
        <p:nvPicPr>
          <p:cNvPr id="14" name="그림 13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5570" y="1777761"/>
            <a:ext cx="3000396" cy="435771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07584" y="260648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584" y="241598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이사부의 우산국 점령</a:t>
            </a:r>
            <a:endParaRPr lang="ko-KR" altLang="en-US" dirty="0"/>
          </a:p>
        </p:txBody>
      </p:sp>
      <p:pic>
        <p:nvPicPr>
          <p:cNvPr id="4" name="내용 개체 틀 3" descr="1234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5538" y="1500175"/>
            <a:ext cx="6858048" cy="4625989"/>
          </a:xfrm>
        </p:spPr>
      </p:pic>
      <p:sp>
        <p:nvSpPr>
          <p:cNvPr id="5" name="직사각형 4"/>
          <p:cNvSpPr/>
          <p:nvPr/>
        </p:nvSpPr>
        <p:spPr>
          <a:xfrm>
            <a:off x="489398" y="293688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398" y="274638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669502" y="14120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80552" y="82664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신증동국여지승람의</a:t>
            </a:r>
            <a:r>
              <a:rPr lang="ko-KR" altLang="en-US" dirty="0" smtClean="0"/>
              <a:t> 「</a:t>
            </a:r>
            <a:r>
              <a:rPr lang="ko-KR" altLang="en-US" dirty="0" err="1" smtClean="0"/>
              <a:t>팔도총도</a:t>
            </a:r>
            <a:r>
              <a:rPr lang="ko-KR" altLang="en-US" dirty="0" smtClean="0"/>
              <a:t>」</a:t>
            </a:r>
            <a:endParaRPr lang="ko-KR" altLang="en-US" dirty="0"/>
          </a:p>
        </p:txBody>
      </p:sp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9865" y="2359297"/>
            <a:ext cx="6870974" cy="4048967"/>
          </a:xfrm>
        </p:spPr>
      </p:pic>
      <p:sp>
        <p:nvSpPr>
          <p:cNvPr id="5" name="직사각형 4"/>
          <p:cNvSpPr/>
          <p:nvPr/>
        </p:nvSpPr>
        <p:spPr>
          <a:xfrm>
            <a:off x="1107584" y="260648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584" y="241598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48126"/>
            <a:ext cx="10972800" cy="1143000"/>
          </a:xfrm>
        </p:spPr>
        <p:txBody>
          <a:bodyPr/>
          <a:lstStyle/>
          <a:p>
            <a:r>
              <a:rPr lang="ko-KR" altLang="en-US" dirty="0" smtClean="0"/>
              <a:t>김정호의 「청구도」</a:t>
            </a:r>
            <a:endParaRPr lang="ko-KR" altLang="en-US" dirty="0"/>
          </a:p>
        </p:txBody>
      </p:sp>
      <p:pic>
        <p:nvPicPr>
          <p:cNvPr id="4" name="내용 개체 틀 3" descr="ha42_4_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8652" y="2009794"/>
            <a:ext cx="6218779" cy="4027400"/>
          </a:xfrm>
        </p:spPr>
      </p:pic>
      <p:sp>
        <p:nvSpPr>
          <p:cNvPr id="5" name="직사각형 4"/>
          <p:cNvSpPr/>
          <p:nvPr/>
        </p:nvSpPr>
        <p:spPr>
          <a:xfrm>
            <a:off x="566671" y="267066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71" y="248016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46775" y="114586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9984" y="991673"/>
            <a:ext cx="11058659" cy="941120"/>
          </a:xfrm>
        </p:spPr>
        <p:txBody>
          <a:bodyPr/>
          <a:lstStyle/>
          <a:p>
            <a:r>
              <a:rPr lang="ko-KR" altLang="en-US" dirty="0" smtClean="0"/>
              <a:t>한국의 국제법적 증거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2399590"/>
            <a:ext cx="11058659" cy="37265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</p:txBody>
      </p:sp>
      <p:pic>
        <p:nvPicPr>
          <p:cNvPr id="6" name="그림 5" descr="ad16_6_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7165" y="2032907"/>
            <a:ext cx="4849586" cy="443320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107584" y="260648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584" y="241598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76921" y="2052456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1995" y="2100406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276920" y="2965114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280580" y="390121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288859" y="2052456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88858" y="2965114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92518" y="3901218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0330" y="3018573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국내 역사적 근거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71710" y="3989503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국외 역사적 근거</a:t>
            </a:r>
            <a:endParaRPr lang="ko-KR" altLang="en-US" sz="2400" b="1" dirty="0">
              <a:solidFill>
                <a:prstClr val="black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0046" y="2138108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외교적 근거</a:t>
            </a:r>
            <a:endParaRPr lang="ko-KR" altLang="en-US" sz="2400" b="1" dirty="0">
              <a:solidFill>
                <a:prstClr val="black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9287" y="3061438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지리적 근거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70882" y="3969303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독도와 우익단체</a:t>
            </a:r>
            <a:endParaRPr lang="ko-KR" altLang="en-US" sz="2400" b="1" dirty="0">
              <a:solidFill>
                <a:prstClr val="black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366098" y="2104167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364130" y="3017509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383180" y="3951921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379132" y="2104167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5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379132" y="3015817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6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69607" y="3938525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7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cxnSp>
        <p:nvCxnSpPr>
          <p:cNvPr id="38" name="직선 연결선 37"/>
          <p:cNvCxnSpPr>
            <a:endCxn id="4" idx="1"/>
          </p:cNvCxnSpPr>
          <p:nvPr/>
        </p:nvCxnSpPr>
        <p:spPr>
          <a:xfrm flipV="1">
            <a:off x="5015880" y="2364769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5015880" y="3291213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5019539" y="4213583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6829576" y="2377871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6829576" y="3304315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6833235" y="4226685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 flipV="1">
            <a:off x="7043859" y="2331445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7" name="타원 46"/>
          <p:cNvSpPr/>
          <p:nvPr/>
        </p:nvSpPr>
        <p:spPr>
          <a:xfrm flipV="1">
            <a:off x="7043859" y="3257889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8" name="타원 47"/>
          <p:cNvSpPr/>
          <p:nvPr/>
        </p:nvSpPr>
        <p:spPr>
          <a:xfrm flipV="1">
            <a:off x="7056532" y="4180259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9" name="타원 48"/>
          <p:cNvSpPr/>
          <p:nvPr/>
        </p:nvSpPr>
        <p:spPr>
          <a:xfrm flipV="1">
            <a:off x="5017178" y="4172901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0" name="타원 49"/>
          <p:cNvSpPr/>
          <p:nvPr/>
        </p:nvSpPr>
        <p:spPr>
          <a:xfrm flipV="1">
            <a:off x="5012578" y="3244787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51" name="타원 50"/>
          <p:cNvSpPr/>
          <p:nvPr/>
        </p:nvSpPr>
        <p:spPr>
          <a:xfrm flipV="1">
            <a:off x="5012577" y="2318343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cxnSp>
        <p:nvCxnSpPr>
          <p:cNvPr id="53" name="직선 연결선 52"/>
          <p:cNvCxnSpPr/>
          <p:nvPr/>
        </p:nvCxnSpPr>
        <p:spPr>
          <a:xfrm flipH="1">
            <a:off x="6013185" y="2023882"/>
            <a:ext cx="63855" cy="39974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그룹 76"/>
          <p:cNvGrpSpPr/>
          <p:nvPr/>
        </p:nvGrpSpPr>
        <p:grpSpPr>
          <a:xfrm>
            <a:off x="4841620" y="623690"/>
            <a:ext cx="2788559" cy="1058253"/>
            <a:chOff x="3317619" y="623689"/>
            <a:chExt cx="2788559" cy="1058253"/>
          </a:xfrm>
        </p:grpSpPr>
        <p:sp>
          <p:nvSpPr>
            <p:cNvPr id="12" name="직사각형 11"/>
            <p:cNvSpPr/>
            <p:nvPr/>
          </p:nvSpPr>
          <p:spPr>
            <a:xfrm>
              <a:off x="3670395" y="927769"/>
              <a:ext cx="2133698" cy="42115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8717" y="908720"/>
              <a:ext cx="1518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prstClr val="white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목    차</a:t>
              </a:r>
            </a:p>
          </p:txBody>
        </p:sp>
        <p:pic>
          <p:nvPicPr>
            <p:cNvPr id="58" name="Picture 13" descr="C:\Users\admin\AppData\Local\Microsoft\Windows\Temporary Internet Files\Content.IE5\J2NI72UW\030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17619" y="675280"/>
              <a:ext cx="960265" cy="1006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3" descr="C:\Users\admin\AppData\Local\Microsoft\Windows\Temporary Internet Files\Content.IE5\J2NI72UW\030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913" y="623689"/>
              <a:ext cx="960265" cy="1006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직사각형 66"/>
          <p:cNvSpPr/>
          <p:nvPr/>
        </p:nvSpPr>
        <p:spPr>
          <a:xfrm>
            <a:off x="6292518" y="4827331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00155" y="4914175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독도의 현재 현황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6369607" y="4864638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8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cxnSp>
        <p:nvCxnSpPr>
          <p:cNvPr id="70" name="직선 연결선 69"/>
          <p:cNvCxnSpPr/>
          <p:nvPr/>
        </p:nvCxnSpPr>
        <p:spPr>
          <a:xfrm flipV="1">
            <a:off x="6833235" y="5152798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70"/>
          <p:cNvSpPr/>
          <p:nvPr/>
        </p:nvSpPr>
        <p:spPr>
          <a:xfrm flipV="1">
            <a:off x="7056532" y="5106372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281516" y="4825890"/>
            <a:ext cx="580205" cy="624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56924" y="4903387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  <a:endParaRPr lang="ko-KR" altLang="en-US" sz="2400" b="1" dirty="0">
              <a:solidFill>
                <a:prstClr val="black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5384116" y="4876593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</a:t>
            </a:r>
            <a:endParaRPr lang="ko-KR" altLang="en-US" sz="28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cxnSp>
        <p:nvCxnSpPr>
          <p:cNvPr id="75" name="직선 연결선 74"/>
          <p:cNvCxnSpPr/>
          <p:nvPr/>
        </p:nvCxnSpPr>
        <p:spPr>
          <a:xfrm flipV="1">
            <a:off x="5020475" y="5138255"/>
            <a:ext cx="261040" cy="100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/>
          <p:cNvSpPr/>
          <p:nvPr/>
        </p:nvSpPr>
        <p:spPr>
          <a:xfrm flipV="1">
            <a:off x="5018114" y="5097573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1469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7" grpId="0" animBg="1"/>
      <p:bldP spid="68" grpId="0"/>
      <p:bldP spid="69" grpId="0"/>
      <p:bldP spid="71" grpId="0" animBg="1"/>
      <p:bldP spid="72" grpId="0" animBg="1"/>
      <p:bldP spid="73" grpId="0"/>
      <p:bldP spid="74" grpId="0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6417" y="0"/>
            <a:ext cx="9873803" cy="14649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o-KR" altLang="en-US" sz="8000" dirty="0"/>
              <a:t>  </a:t>
            </a:r>
            <a:endParaRPr lang="en-US" altLang="ko-KR" sz="8000" dirty="0"/>
          </a:p>
          <a:p>
            <a:pPr>
              <a:buNone/>
            </a:pPr>
            <a:r>
              <a:rPr lang="en-US" altLang="ko-KR" sz="8000" dirty="0"/>
              <a:t>  </a:t>
            </a:r>
            <a:r>
              <a:rPr lang="ko-KR" altLang="en-US" sz="8000" dirty="0"/>
              <a:t>독도는 우리땅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24" y="1658776"/>
            <a:ext cx="6692723" cy="44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3368050" y="3443100"/>
            <a:ext cx="5544615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</a:t>
            </a:r>
            <a:r>
              <a:rPr lang="en-US" altLang="ko-KR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r>
              <a:rPr lang="ko-KR" altLang="en-US" sz="32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국외 역사적 근거</a:t>
            </a:r>
            <a:endParaRPr lang="ko-KR" altLang="en-US" sz="32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95" y="2996122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32523" y="3275678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307376" y="4461737"/>
            <a:ext cx="2630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중국어중국학과 권혜진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9781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1734" y="738131"/>
            <a:ext cx="109728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latin typeface="HY강B" pitchFamily="18" charset="-127"/>
                <a:ea typeface="HY강B" pitchFamily="18" charset="-127"/>
              </a:rPr>
              <a:t>첫째</a:t>
            </a:r>
            <a:r>
              <a:rPr lang="en-US" altLang="ko-KR" sz="3200" b="1" dirty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프랑스 지리학자 </a:t>
            </a:r>
            <a:r>
              <a:rPr lang="ko-KR" altLang="en-US" sz="3200" dirty="0" err="1">
                <a:latin typeface="HY강B" pitchFamily="18" charset="-127"/>
                <a:ea typeface="HY강B" pitchFamily="18" charset="-127"/>
              </a:rPr>
              <a:t>당빌의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 조선왕국전도에서 독도를 우리나라 영토로 표시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4" y="1881132"/>
            <a:ext cx="5765061" cy="47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내용 개체 틀 5" descr="고지도~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83047" y="2082280"/>
            <a:ext cx="6622317" cy="4310753"/>
          </a:xfrm>
        </p:spPr>
      </p:pic>
      <p:sp>
        <p:nvSpPr>
          <p:cNvPr id="5" name="직사각형 4"/>
          <p:cNvSpPr/>
          <p:nvPr/>
        </p:nvSpPr>
        <p:spPr>
          <a:xfrm>
            <a:off x="682581" y="179200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81" y="160150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국외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862685" y="26720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6569" y="854187"/>
            <a:ext cx="10972800" cy="1143000"/>
          </a:xfrm>
        </p:spPr>
        <p:txBody>
          <a:bodyPr>
            <a:normAutofit/>
          </a:bodyPr>
          <a:lstStyle/>
          <a:p>
            <a:r>
              <a:rPr lang="ko-KR" altLang="en-US" sz="3200" b="1" dirty="0">
                <a:latin typeface="HY강B" pitchFamily="18" charset="-127"/>
                <a:ea typeface="HY강B" pitchFamily="18" charset="-127"/>
              </a:rPr>
              <a:t>둘째</a:t>
            </a:r>
            <a:r>
              <a:rPr lang="en-US" altLang="ko-KR" sz="3200" b="1" dirty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일본의 고문헌과 일본 </a:t>
            </a:r>
            <a:r>
              <a:rPr lang="ko-KR" altLang="en-US" sz="3200" dirty="0" err="1">
                <a:latin typeface="HY강B" pitchFamily="18" charset="-127"/>
                <a:ea typeface="HY강B" pitchFamily="18" charset="-127"/>
              </a:rPr>
              <a:t>고지도에서</a:t>
            </a:r>
            <a:r>
              <a:rPr lang="ko-KR" altLang="en-US" sz="3200" dirty="0">
                <a:latin typeface="HY강B" pitchFamily="18" charset="-127"/>
                <a:ea typeface="HY강B" pitchFamily="18" charset="-127"/>
              </a:rPr>
              <a:t> 독도를 우리나라 영토로 표시</a:t>
            </a:r>
          </a:p>
        </p:txBody>
      </p:sp>
      <p:pic>
        <p:nvPicPr>
          <p:cNvPr id="8" name="내용 개체 틀 7" descr="273635_(1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3736" y="2231488"/>
            <a:ext cx="2938899" cy="4269346"/>
          </a:xfrm>
        </p:spPr>
      </p:pic>
      <p:pic>
        <p:nvPicPr>
          <p:cNvPr id="9" name="내용 개체 틀 3" descr="20120328190106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24496" y="2247500"/>
            <a:ext cx="4443752" cy="4253333"/>
          </a:xfrm>
        </p:spPr>
      </p:pic>
      <p:sp>
        <p:nvSpPr>
          <p:cNvPr id="6" name="TextBox 5"/>
          <p:cNvSpPr txBox="1"/>
          <p:nvPr/>
        </p:nvSpPr>
        <p:spPr>
          <a:xfrm>
            <a:off x="2591520" y="3794657"/>
            <a:ext cx="461665" cy="11430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b="1" dirty="0">
                <a:latin typeface="HY견고딕" pitchFamily="18" charset="-127"/>
                <a:ea typeface="HY견고딕" pitchFamily="18" charset="-127"/>
              </a:rPr>
              <a:t>조선의 것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18941" y="141461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941" y="122411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국외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399045" y="-11019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접힌 도형 5"/>
          <p:cNvSpPr/>
          <p:nvPr/>
        </p:nvSpPr>
        <p:spPr>
          <a:xfrm>
            <a:off x="4623515" y="2396568"/>
            <a:ext cx="3000778" cy="1505732"/>
          </a:xfrm>
          <a:prstGeom prst="foldedCorne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52596" y="2500306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hlinkClick r:id="rId2"/>
              </a:rPr>
              <a:t>동영상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18941" y="141461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1" y="122411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국외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399045" y="-11019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7645" y="832837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latin typeface="HY강B" pitchFamily="18" charset="-127"/>
                <a:ea typeface="HY강B" pitchFamily="18" charset="-127"/>
              </a:rPr>
              <a:t>셋째</a:t>
            </a:r>
            <a:r>
              <a:rPr lang="en-US" altLang="ko-KR" sz="3000" b="1" dirty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3000" dirty="0">
                <a:latin typeface="HY강B" pitchFamily="18" charset="-127"/>
                <a:ea typeface="HY강B" pitchFamily="18" charset="-127"/>
              </a:rPr>
              <a:t>17</a:t>
            </a:r>
            <a:r>
              <a:rPr lang="ko-KR" altLang="en-US" sz="3000" dirty="0">
                <a:latin typeface="HY강B" pitchFamily="18" charset="-127"/>
                <a:ea typeface="HY강B" pitchFamily="18" charset="-127"/>
              </a:rPr>
              <a:t>세기 말 일본 정부에서는 독도와 울릉도가 우리나라 영토라고 확인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571" y="2338587"/>
            <a:ext cx="5419748" cy="38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218941" y="141461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41" y="122411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국외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399045" y="-11019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1008733"/>
            <a:ext cx="10972800" cy="114300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latin typeface="HY강B" pitchFamily="18" charset="-127"/>
                <a:ea typeface="HY강B" pitchFamily="18" charset="-127"/>
              </a:rPr>
              <a:t>넷째</a:t>
            </a:r>
            <a:r>
              <a:rPr lang="en-US" altLang="ko-KR" sz="3000" b="1" dirty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3000" dirty="0">
                <a:latin typeface="HY강B" pitchFamily="18" charset="-127"/>
                <a:ea typeface="HY강B" pitchFamily="18" charset="-127"/>
              </a:rPr>
              <a:t>19</a:t>
            </a:r>
            <a:r>
              <a:rPr lang="ko-KR" altLang="en-US" sz="3000" dirty="0">
                <a:latin typeface="HY강B" pitchFamily="18" charset="-127"/>
                <a:ea typeface="HY강B" pitchFamily="18" charset="-127"/>
              </a:rPr>
              <a:t>세기 메이지 정부 공문서에서 독도와 울릉도가 우리나라 영토라고 표기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24364" y="2472744"/>
            <a:ext cx="2686832" cy="418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내용 개체 틀 6" descr="조선국교제시말내탐서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82808" y="2334558"/>
            <a:ext cx="6226383" cy="4320152"/>
          </a:xfrm>
        </p:spPr>
      </p:pic>
      <p:sp>
        <p:nvSpPr>
          <p:cNvPr id="5" name="직사각형 4"/>
          <p:cNvSpPr/>
          <p:nvPr/>
        </p:nvSpPr>
        <p:spPr>
          <a:xfrm>
            <a:off x="218941" y="141461"/>
            <a:ext cx="2684162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41" y="122411"/>
            <a:ext cx="268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3. </a:t>
            </a:r>
            <a:r>
              <a:rPr lang="ko-KR" altLang="en-US" sz="2000" dirty="0" smtClean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국외 역사적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399045" y="-11019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24034" y="500042"/>
            <a:ext cx="8229600" cy="1285884"/>
          </a:xfrm>
        </p:spPr>
        <p:txBody>
          <a:bodyPr>
            <a:noAutofit/>
          </a:bodyPr>
          <a:lstStyle/>
          <a:p>
            <a:r>
              <a:rPr lang="ko-KR" altLang="en-US" sz="9600" b="1" dirty="0">
                <a:latin typeface="HY나무B" pitchFamily="18" charset="-127"/>
                <a:ea typeface="HY나무B" pitchFamily="18" charset="-127"/>
              </a:rPr>
              <a:t>독도</a:t>
            </a:r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는</a:t>
            </a:r>
            <a:r>
              <a:rPr lang="ko-KR" altLang="en-US" sz="9600" b="1" dirty="0">
                <a:latin typeface="HY나무B" pitchFamily="18" charset="-127"/>
                <a:ea typeface="HY나무B" pitchFamily="18" charset="-127"/>
              </a:rPr>
              <a:t> 우리땅</a:t>
            </a:r>
          </a:p>
        </p:txBody>
      </p:sp>
      <p:pic>
        <p:nvPicPr>
          <p:cNvPr id="4" name="내용 개체 틀 3" descr="독도는 우리땅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5472" y="2214555"/>
            <a:ext cx="8143932" cy="4224823"/>
          </a:xfrm>
        </p:spPr>
      </p:pic>
    </p:spTree>
    <p:extLst>
      <p:ext uri="{BB962C8B-B14F-4D97-AF65-F5344CB8AC3E}">
        <p14:creationId xmlns:p14="http://schemas.microsoft.com/office/powerpoint/2010/main" val="20893862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2448512" y="3443100"/>
            <a:ext cx="6815841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독도가 우리땅인 국제법적 근거</a:t>
            </a: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004" y="2956181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01125" y="3328039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653624" y="4461737"/>
            <a:ext cx="193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체육학과 배예준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4062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7400" y="7751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1.</a:t>
            </a:r>
            <a:r>
              <a:rPr lang="ko-KR" altLang="en-US" sz="4000" dirty="0"/>
              <a:t>샌프란시스코 강화조약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71" y="2082983"/>
            <a:ext cx="313507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36" y="2082983"/>
            <a:ext cx="2952328" cy="356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9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4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1919537" y="548680"/>
            <a:ext cx="5256584" cy="2736304"/>
            <a:chOff x="739366" y="2563926"/>
            <a:chExt cx="3740077" cy="21977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Freeform 190"/>
            <p:cNvSpPr>
              <a:spLocks/>
            </p:cNvSpPr>
            <p:nvPr/>
          </p:nvSpPr>
          <p:spPr bwMode="gray">
            <a:xfrm>
              <a:off x="1549398" y="2775734"/>
              <a:ext cx="69656" cy="14957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3" name="Freeform 191"/>
            <p:cNvSpPr>
              <a:spLocks/>
            </p:cNvSpPr>
            <p:nvPr/>
          </p:nvSpPr>
          <p:spPr bwMode="gray">
            <a:xfrm>
              <a:off x="1403344" y="2650177"/>
              <a:ext cx="91003" cy="56773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5" name="Freeform 192"/>
            <p:cNvSpPr>
              <a:spLocks/>
            </p:cNvSpPr>
            <p:nvPr/>
          </p:nvSpPr>
          <p:spPr bwMode="gray">
            <a:xfrm>
              <a:off x="1097757" y="2663279"/>
              <a:ext cx="91003" cy="176871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gray">
            <a:xfrm>
              <a:off x="1170783" y="2631617"/>
              <a:ext cx="99990" cy="7533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1" name="Freeform 194"/>
            <p:cNvSpPr>
              <a:spLocks/>
            </p:cNvSpPr>
            <p:nvPr/>
          </p:nvSpPr>
          <p:spPr bwMode="gray">
            <a:xfrm>
              <a:off x="1193253" y="2762633"/>
              <a:ext cx="38199" cy="37121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2" name="Freeform 195"/>
            <p:cNvSpPr>
              <a:spLocks/>
            </p:cNvSpPr>
            <p:nvPr/>
          </p:nvSpPr>
          <p:spPr bwMode="gray">
            <a:xfrm>
              <a:off x="2409986" y="3292153"/>
              <a:ext cx="26964" cy="132107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3" name="Freeform 196"/>
            <p:cNvSpPr>
              <a:spLocks/>
            </p:cNvSpPr>
            <p:nvPr/>
          </p:nvSpPr>
          <p:spPr bwMode="gray">
            <a:xfrm>
              <a:off x="1155055" y="2645811"/>
              <a:ext cx="1760499" cy="93021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4" name="Freeform 197"/>
            <p:cNvSpPr>
              <a:spLocks/>
            </p:cNvSpPr>
            <p:nvPr/>
          </p:nvSpPr>
          <p:spPr bwMode="gray">
            <a:xfrm>
              <a:off x="1969581" y="3725596"/>
              <a:ext cx="70780" cy="92802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5" name="Freeform 198"/>
            <p:cNvSpPr>
              <a:spLocks/>
            </p:cNvSpPr>
            <p:nvPr/>
          </p:nvSpPr>
          <p:spPr bwMode="gray">
            <a:xfrm>
              <a:off x="1568497" y="3571653"/>
              <a:ext cx="165151" cy="139749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gray">
            <a:xfrm>
              <a:off x="1962839" y="3901374"/>
              <a:ext cx="56174" cy="53498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gray">
            <a:xfrm>
              <a:off x="1848244" y="3698301"/>
              <a:ext cx="44939" cy="44764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gray">
            <a:xfrm>
              <a:off x="1889814" y="3667730"/>
              <a:ext cx="83138" cy="218359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gray">
            <a:xfrm>
              <a:off x="1994297" y="3716861"/>
              <a:ext cx="74150" cy="135383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gray">
            <a:xfrm>
              <a:off x="1952728" y="3746340"/>
              <a:ext cx="67409" cy="167045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gray">
            <a:xfrm>
              <a:off x="1845997" y="3657905"/>
              <a:ext cx="57298" cy="30570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2" name="Freeform 205"/>
            <p:cNvSpPr>
              <a:spLocks/>
            </p:cNvSpPr>
            <p:nvPr/>
          </p:nvSpPr>
          <p:spPr bwMode="gray">
            <a:xfrm>
              <a:off x="1761736" y="3640436"/>
              <a:ext cx="80891" cy="41489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3" name="Freeform 206"/>
            <p:cNvSpPr>
              <a:spLocks/>
            </p:cNvSpPr>
            <p:nvPr/>
          </p:nvSpPr>
          <p:spPr bwMode="gray">
            <a:xfrm>
              <a:off x="1630288" y="3578203"/>
              <a:ext cx="312329" cy="29806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4" name="Freeform 207"/>
            <p:cNvSpPr>
              <a:spLocks/>
            </p:cNvSpPr>
            <p:nvPr/>
          </p:nvSpPr>
          <p:spPr bwMode="gray">
            <a:xfrm>
              <a:off x="1558385" y="3542174"/>
              <a:ext cx="161782" cy="109179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5" name="Freeform 208"/>
            <p:cNvSpPr>
              <a:spLocks/>
            </p:cNvSpPr>
            <p:nvPr/>
          </p:nvSpPr>
          <p:spPr bwMode="gray">
            <a:xfrm>
              <a:off x="2212253" y="3441729"/>
              <a:ext cx="95496" cy="137566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6" name="Freeform 209"/>
            <p:cNvSpPr>
              <a:spLocks/>
            </p:cNvSpPr>
            <p:nvPr/>
          </p:nvSpPr>
          <p:spPr bwMode="gray">
            <a:xfrm>
              <a:off x="1853862" y="3350019"/>
              <a:ext cx="346033" cy="139749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7" name="Freeform 210"/>
            <p:cNvSpPr>
              <a:spLocks/>
            </p:cNvSpPr>
            <p:nvPr/>
          </p:nvSpPr>
          <p:spPr bwMode="gray">
            <a:xfrm>
              <a:off x="1695450" y="3306347"/>
              <a:ext cx="651621" cy="460738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8" name="Freeform 211"/>
            <p:cNvSpPr>
              <a:spLocks/>
            </p:cNvSpPr>
            <p:nvPr/>
          </p:nvSpPr>
          <p:spPr bwMode="gray">
            <a:xfrm>
              <a:off x="1990927" y="3810756"/>
              <a:ext cx="56174" cy="44763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69" name="Freeform 212"/>
            <p:cNvSpPr>
              <a:spLocks/>
            </p:cNvSpPr>
            <p:nvPr/>
          </p:nvSpPr>
          <p:spPr bwMode="gray">
            <a:xfrm>
              <a:off x="2283032" y="3590213"/>
              <a:ext cx="29211" cy="36029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0" name="Freeform 213"/>
            <p:cNvSpPr>
              <a:spLocks/>
            </p:cNvSpPr>
            <p:nvPr/>
          </p:nvSpPr>
          <p:spPr bwMode="gray">
            <a:xfrm>
              <a:off x="2293144" y="3493043"/>
              <a:ext cx="119090" cy="97170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1" name="Freeform 214"/>
            <p:cNvSpPr>
              <a:spLocks/>
            </p:cNvSpPr>
            <p:nvPr/>
          </p:nvSpPr>
          <p:spPr bwMode="gray">
            <a:xfrm>
              <a:off x="2308872" y="3585846"/>
              <a:ext cx="20223" cy="13101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2" name="Freeform 215"/>
            <p:cNvSpPr>
              <a:spLocks/>
            </p:cNvSpPr>
            <p:nvPr/>
          </p:nvSpPr>
          <p:spPr bwMode="gray">
            <a:xfrm>
              <a:off x="2389763" y="3432995"/>
              <a:ext cx="65162" cy="48039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3" name="Freeform 216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4" name="Freeform 217"/>
            <p:cNvSpPr>
              <a:spLocks/>
            </p:cNvSpPr>
            <p:nvPr/>
          </p:nvSpPr>
          <p:spPr bwMode="gray">
            <a:xfrm>
              <a:off x="1696574" y="3569469"/>
              <a:ext cx="66286" cy="27296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5" name="Freeform 218"/>
            <p:cNvSpPr>
              <a:spLocks/>
            </p:cNvSpPr>
            <p:nvPr/>
          </p:nvSpPr>
          <p:spPr bwMode="gray">
            <a:xfrm>
              <a:off x="993273" y="2892556"/>
              <a:ext cx="277500" cy="330814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6" name="Freeform 219"/>
            <p:cNvSpPr>
              <a:spLocks/>
            </p:cNvSpPr>
            <p:nvPr/>
          </p:nvSpPr>
          <p:spPr bwMode="gray">
            <a:xfrm>
              <a:off x="840480" y="3452647"/>
              <a:ext cx="130324" cy="105904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7" name="Freeform 220"/>
            <p:cNvSpPr>
              <a:spLocks/>
            </p:cNvSpPr>
            <p:nvPr/>
          </p:nvSpPr>
          <p:spPr bwMode="gray">
            <a:xfrm>
              <a:off x="1005631" y="3422077"/>
              <a:ext cx="128077" cy="116821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8" name="Freeform 221"/>
            <p:cNvSpPr>
              <a:spLocks/>
            </p:cNvSpPr>
            <p:nvPr/>
          </p:nvSpPr>
          <p:spPr bwMode="gray">
            <a:xfrm>
              <a:off x="1066299" y="3531257"/>
              <a:ext cx="34828" cy="19652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79" name="Freeform 222"/>
            <p:cNvSpPr>
              <a:spLocks/>
            </p:cNvSpPr>
            <p:nvPr/>
          </p:nvSpPr>
          <p:spPr bwMode="gray">
            <a:xfrm>
              <a:off x="1024731" y="3489768"/>
              <a:ext cx="16852" cy="3384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0" name="Freeform 223"/>
            <p:cNvSpPr>
              <a:spLocks/>
            </p:cNvSpPr>
            <p:nvPr/>
          </p:nvSpPr>
          <p:spPr bwMode="gray">
            <a:xfrm>
              <a:off x="1028101" y="3463565"/>
              <a:ext cx="14605" cy="22927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1" name="Freeform 224"/>
            <p:cNvSpPr>
              <a:spLocks/>
            </p:cNvSpPr>
            <p:nvPr/>
          </p:nvSpPr>
          <p:spPr bwMode="gray">
            <a:xfrm>
              <a:off x="1035966" y="3377313"/>
              <a:ext cx="84261" cy="48039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2" name="Freeform 225"/>
            <p:cNvSpPr>
              <a:spLocks/>
            </p:cNvSpPr>
            <p:nvPr/>
          </p:nvSpPr>
          <p:spPr bwMode="gray">
            <a:xfrm>
              <a:off x="1000014" y="3407883"/>
              <a:ext cx="44939" cy="33846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3" name="Freeform 226"/>
            <p:cNvSpPr>
              <a:spLocks/>
            </p:cNvSpPr>
            <p:nvPr/>
          </p:nvSpPr>
          <p:spPr bwMode="gray">
            <a:xfrm>
              <a:off x="891036" y="3342375"/>
              <a:ext cx="130324" cy="145209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4" name="Freeform 227"/>
            <p:cNvSpPr>
              <a:spLocks/>
            </p:cNvSpPr>
            <p:nvPr/>
          </p:nvSpPr>
          <p:spPr bwMode="gray">
            <a:xfrm>
              <a:off x="838233" y="3475574"/>
              <a:ext cx="33704" cy="72059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5" name="Freeform 228"/>
            <p:cNvSpPr>
              <a:spLocks/>
            </p:cNvSpPr>
            <p:nvPr/>
          </p:nvSpPr>
          <p:spPr bwMode="gray">
            <a:xfrm>
              <a:off x="995520" y="3271409"/>
              <a:ext cx="85384" cy="14302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6" name="Freeform 229"/>
            <p:cNvSpPr>
              <a:spLocks/>
            </p:cNvSpPr>
            <p:nvPr/>
          </p:nvSpPr>
          <p:spPr bwMode="gray">
            <a:xfrm>
              <a:off x="975297" y="3299796"/>
              <a:ext cx="38199" cy="50223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7" name="Freeform 230"/>
            <p:cNvSpPr>
              <a:spLocks/>
            </p:cNvSpPr>
            <p:nvPr/>
          </p:nvSpPr>
          <p:spPr bwMode="gray">
            <a:xfrm>
              <a:off x="968557" y="3336917"/>
              <a:ext cx="33704" cy="37121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8" name="Freeform 231"/>
            <p:cNvSpPr>
              <a:spLocks/>
            </p:cNvSpPr>
            <p:nvPr/>
          </p:nvSpPr>
          <p:spPr bwMode="gray">
            <a:xfrm>
              <a:off x="992150" y="3364212"/>
              <a:ext cx="13481" cy="2074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gray">
            <a:xfrm>
              <a:off x="823627" y="3267042"/>
              <a:ext cx="57298" cy="66599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gray">
            <a:xfrm>
              <a:off x="873060" y="3200442"/>
              <a:ext cx="88756" cy="160494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gray">
            <a:xfrm>
              <a:off x="855084" y="3267042"/>
              <a:ext cx="29211" cy="25111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gray">
            <a:xfrm>
              <a:off x="1023607" y="3224461"/>
              <a:ext cx="29211" cy="50223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gray">
            <a:xfrm>
              <a:off x="1064052" y="2953697"/>
              <a:ext cx="139312" cy="31334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4" name="Freeform 237"/>
            <p:cNvSpPr>
              <a:spLocks/>
            </p:cNvSpPr>
            <p:nvPr/>
          </p:nvSpPr>
          <p:spPr bwMode="gray">
            <a:xfrm>
              <a:off x="1161796" y="2930769"/>
              <a:ext cx="102236" cy="248929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5" name="Freeform 238"/>
            <p:cNvSpPr>
              <a:spLocks/>
            </p:cNvSpPr>
            <p:nvPr/>
          </p:nvSpPr>
          <p:spPr bwMode="gray">
            <a:xfrm>
              <a:off x="1046076" y="3282327"/>
              <a:ext cx="44939" cy="67691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6" name="Freeform 239"/>
            <p:cNvSpPr>
              <a:spLocks/>
            </p:cNvSpPr>
            <p:nvPr/>
          </p:nvSpPr>
          <p:spPr bwMode="gray">
            <a:xfrm>
              <a:off x="1213476" y="3476667"/>
              <a:ext cx="184251" cy="8843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7" name="Freeform 240"/>
            <p:cNvSpPr>
              <a:spLocks/>
            </p:cNvSpPr>
            <p:nvPr/>
          </p:nvSpPr>
          <p:spPr bwMode="gray">
            <a:xfrm>
              <a:off x="1153931" y="3420985"/>
              <a:ext cx="91003" cy="72059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8" name="Freeform 241"/>
            <p:cNvSpPr>
              <a:spLocks/>
            </p:cNvSpPr>
            <p:nvPr/>
          </p:nvSpPr>
          <p:spPr bwMode="gray">
            <a:xfrm>
              <a:off x="1143820" y="3489768"/>
              <a:ext cx="69656" cy="67691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99" name="Freeform 242"/>
            <p:cNvSpPr>
              <a:spLocks/>
            </p:cNvSpPr>
            <p:nvPr/>
          </p:nvSpPr>
          <p:spPr bwMode="gray">
            <a:xfrm>
              <a:off x="1137079" y="3466840"/>
              <a:ext cx="23593" cy="51315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0" name="Freeform 243"/>
            <p:cNvSpPr>
              <a:spLocks/>
            </p:cNvSpPr>
            <p:nvPr/>
          </p:nvSpPr>
          <p:spPr bwMode="gray">
            <a:xfrm>
              <a:off x="1066299" y="3404608"/>
              <a:ext cx="116842" cy="91711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1" name="Freeform 244"/>
            <p:cNvSpPr>
              <a:spLocks/>
            </p:cNvSpPr>
            <p:nvPr/>
          </p:nvSpPr>
          <p:spPr bwMode="gray">
            <a:xfrm>
              <a:off x="1115733" y="3377313"/>
              <a:ext cx="62915" cy="4694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2" name="Freeform 245"/>
            <p:cNvSpPr>
              <a:spLocks/>
            </p:cNvSpPr>
            <p:nvPr/>
          </p:nvSpPr>
          <p:spPr bwMode="gray">
            <a:xfrm>
              <a:off x="1067423" y="3343468"/>
              <a:ext cx="114595" cy="53497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3" name="Freeform 246"/>
            <p:cNvSpPr>
              <a:spLocks/>
            </p:cNvSpPr>
            <p:nvPr/>
          </p:nvSpPr>
          <p:spPr bwMode="gray">
            <a:xfrm>
              <a:off x="1080905" y="3267042"/>
              <a:ext cx="125830" cy="97169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4" name="Freeform 247"/>
            <p:cNvSpPr>
              <a:spLocks/>
            </p:cNvSpPr>
            <p:nvPr/>
          </p:nvSpPr>
          <p:spPr bwMode="gray">
            <a:xfrm>
              <a:off x="1161796" y="3377313"/>
              <a:ext cx="84261" cy="67691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5" name="Freeform 248"/>
            <p:cNvSpPr>
              <a:spLocks/>
            </p:cNvSpPr>
            <p:nvPr/>
          </p:nvSpPr>
          <p:spPr bwMode="gray">
            <a:xfrm>
              <a:off x="1211229" y="3475574"/>
              <a:ext cx="34828" cy="34938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6" name="Freeform 249"/>
            <p:cNvSpPr>
              <a:spLocks/>
            </p:cNvSpPr>
            <p:nvPr/>
          </p:nvSpPr>
          <p:spPr bwMode="gray">
            <a:xfrm>
              <a:off x="1298861" y="3617508"/>
              <a:ext cx="223573" cy="186697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7" name="Freeform 250"/>
            <p:cNvSpPr>
              <a:spLocks/>
            </p:cNvSpPr>
            <p:nvPr/>
          </p:nvSpPr>
          <p:spPr bwMode="gray">
            <a:xfrm>
              <a:off x="1376381" y="3780185"/>
              <a:ext cx="34828" cy="5240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8" name="Freeform 251"/>
            <p:cNvSpPr>
              <a:spLocks/>
            </p:cNvSpPr>
            <p:nvPr/>
          </p:nvSpPr>
          <p:spPr bwMode="gray">
            <a:xfrm>
              <a:off x="1393233" y="3765992"/>
              <a:ext cx="97743" cy="68783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09" name="Freeform 252"/>
            <p:cNvSpPr>
              <a:spLocks/>
            </p:cNvSpPr>
            <p:nvPr/>
          </p:nvSpPr>
          <p:spPr bwMode="gray">
            <a:xfrm>
              <a:off x="1480866" y="3705944"/>
              <a:ext cx="75273" cy="8188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0" name="Freeform 253"/>
            <p:cNvSpPr>
              <a:spLocks/>
            </p:cNvSpPr>
            <p:nvPr/>
          </p:nvSpPr>
          <p:spPr bwMode="gray">
            <a:xfrm>
              <a:off x="1334812" y="3538899"/>
              <a:ext cx="96620" cy="108088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1" name="Freeform 254"/>
            <p:cNvSpPr>
              <a:spLocks/>
            </p:cNvSpPr>
            <p:nvPr/>
          </p:nvSpPr>
          <p:spPr bwMode="gray">
            <a:xfrm>
              <a:off x="1298861" y="3593488"/>
              <a:ext cx="51680" cy="57866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2" name="Freeform 255"/>
            <p:cNvSpPr>
              <a:spLocks/>
            </p:cNvSpPr>
            <p:nvPr/>
          </p:nvSpPr>
          <p:spPr bwMode="gray">
            <a:xfrm>
              <a:off x="1284255" y="3600039"/>
              <a:ext cx="17976" cy="50223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3" name="Freeform 256"/>
            <p:cNvSpPr>
              <a:spLocks/>
            </p:cNvSpPr>
            <p:nvPr/>
          </p:nvSpPr>
          <p:spPr bwMode="gray">
            <a:xfrm>
              <a:off x="1302231" y="3545450"/>
              <a:ext cx="66286" cy="61141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4" name="Freeform 257"/>
            <p:cNvSpPr>
              <a:spLocks/>
            </p:cNvSpPr>
            <p:nvPr/>
          </p:nvSpPr>
          <p:spPr bwMode="gray">
            <a:xfrm>
              <a:off x="1387616" y="3508329"/>
              <a:ext cx="193239" cy="199799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5" name="Freeform 258"/>
            <p:cNvSpPr>
              <a:spLocks/>
            </p:cNvSpPr>
            <p:nvPr/>
          </p:nvSpPr>
          <p:spPr bwMode="gray">
            <a:xfrm>
              <a:off x="1044954" y="4009462"/>
              <a:ext cx="22469" cy="17469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6" name="Freeform 259"/>
            <p:cNvSpPr>
              <a:spLocks/>
            </p:cNvSpPr>
            <p:nvPr/>
          </p:nvSpPr>
          <p:spPr bwMode="gray">
            <a:xfrm>
              <a:off x="833738" y="3547633"/>
              <a:ext cx="214585" cy="196523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7" name="Freeform 260"/>
            <p:cNvSpPr>
              <a:spLocks/>
            </p:cNvSpPr>
            <p:nvPr/>
          </p:nvSpPr>
          <p:spPr bwMode="gray">
            <a:xfrm>
              <a:off x="743860" y="3657905"/>
              <a:ext cx="93249" cy="78609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8" name="Freeform 261"/>
            <p:cNvSpPr>
              <a:spLocks/>
            </p:cNvSpPr>
            <p:nvPr/>
          </p:nvSpPr>
          <p:spPr bwMode="gray">
            <a:xfrm>
              <a:off x="739366" y="3663363"/>
              <a:ext cx="130324" cy="145209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19" name="Freeform 262"/>
            <p:cNvSpPr>
              <a:spLocks/>
            </p:cNvSpPr>
            <p:nvPr/>
          </p:nvSpPr>
          <p:spPr bwMode="gray">
            <a:xfrm>
              <a:off x="750601" y="3821674"/>
              <a:ext cx="33704" cy="22927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0" name="Freeform 263"/>
            <p:cNvSpPr>
              <a:spLocks/>
            </p:cNvSpPr>
            <p:nvPr/>
          </p:nvSpPr>
          <p:spPr bwMode="gray">
            <a:xfrm>
              <a:off x="739366" y="3787828"/>
              <a:ext cx="53927" cy="40397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1" name="Freeform 264"/>
            <p:cNvSpPr>
              <a:spLocks/>
            </p:cNvSpPr>
            <p:nvPr/>
          </p:nvSpPr>
          <p:spPr bwMode="gray">
            <a:xfrm>
              <a:off x="742736" y="3804205"/>
              <a:ext cx="34828" cy="7642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2" name="Freeform 265"/>
            <p:cNvSpPr>
              <a:spLocks/>
            </p:cNvSpPr>
            <p:nvPr/>
          </p:nvSpPr>
          <p:spPr bwMode="gray">
            <a:xfrm>
              <a:off x="805652" y="3871896"/>
              <a:ext cx="68533" cy="44763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3" name="Freeform 266"/>
            <p:cNvSpPr>
              <a:spLocks/>
            </p:cNvSpPr>
            <p:nvPr/>
          </p:nvSpPr>
          <p:spPr bwMode="gray">
            <a:xfrm>
              <a:off x="791046" y="3852244"/>
              <a:ext cx="29211" cy="34938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4" name="Freeform 267"/>
            <p:cNvSpPr>
              <a:spLocks/>
            </p:cNvSpPr>
            <p:nvPr/>
          </p:nvSpPr>
          <p:spPr bwMode="gray">
            <a:xfrm>
              <a:off x="764082" y="3822765"/>
              <a:ext cx="83138" cy="56773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5" name="Freeform 268"/>
            <p:cNvSpPr>
              <a:spLocks/>
            </p:cNvSpPr>
            <p:nvPr/>
          </p:nvSpPr>
          <p:spPr bwMode="gray">
            <a:xfrm>
              <a:off x="837109" y="3839143"/>
              <a:ext cx="68533" cy="70966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6" name="Freeform 269"/>
            <p:cNvSpPr>
              <a:spLocks/>
            </p:cNvSpPr>
            <p:nvPr/>
          </p:nvSpPr>
          <p:spPr bwMode="gray">
            <a:xfrm>
              <a:off x="868566" y="3810756"/>
              <a:ext cx="60668" cy="30570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7" name="Freeform 270"/>
            <p:cNvSpPr>
              <a:spLocks/>
            </p:cNvSpPr>
            <p:nvPr/>
          </p:nvSpPr>
          <p:spPr bwMode="gray">
            <a:xfrm>
              <a:off x="897777" y="3826041"/>
              <a:ext cx="26964" cy="85160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8" name="Freeform 271"/>
            <p:cNvSpPr>
              <a:spLocks/>
            </p:cNvSpPr>
            <p:nvPr/>
          </p:nvSpPr>
          <p:spPr bwMode="gray">
            <a:xfrm>
              <a:off x="914629" y="3826041"/>
              <a:ext cx="21346" cy="85160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29" name="Freeform 272"/>
            <p:cNvSpPr>
              <a:spLocks/>
            </p:cNvSpPr>
            <p:nvPr/>
          </p:nvSpPr>
          <p:spPr bwMode="gray">
            <a:xfrm>
              <a:off x="924740" y="3821674"/>
              <a:ext cx="33704" cy="8188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0" name="Freeform 273"/>
            <p:cNvSpPr>
              <a:spLocks/>
            </p:cNvSpPr>
            <p:nvPr/>
          </p:nvSpPr>
          <p:spPr bwMode="gray">
            <a:xfrm>
              <a:off x="793293" y="3561827"/>
              <a:ext cx="131447" cy="101537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1" name="Freeform 274"/>
            <p:cNvSpPr>
              <a:spLocks/>
            </p:cNvSpPr>
            <p:nvPr/>
          </p:nvSpPr>
          <p:spPr bwMode="gray">
            <a:xfrm>
              <a:off x="1006755" y="3544358"/>
              <a:ext cx="42692" cy="89527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2" name="Freeform 275"/>
            <p:cNvSpPr>
              <a:spLocks/>
            </p:cNvSpPr>
            <p:nvPr/>
          </p:nvSpPr>
          <p:spPr bwMode="gray">
            <a:xfrm>
              <a:off x="1024731" y="3593488"/>
              <a:ext cx="170770" cy="162677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3" name="Freeform 276"/>
            <p:cNvSpPr>
              <a:spLocks/>
            </p:cNvSpPr>
            <p:nvPr/>
          </p:nvSpPr>
          <p:spPr bwMode="gray">
            <a:xfrm>
              <a:off x="952828" y="3819491"/>
              <a:ext cx="120212" cy="97169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4" name="Freeform 277"/>
            <p:cNvSpPr>
              <a:spLocks/>
            </p:cNvSpPr>
            <p:nvPr/>
          </p:nvSpPr>
          <p:spPr bwMode="gray">
            <a:xfrm>
              <a:off x="1051695" y="3708127"/>
              <a:ext cx="42692" cy="105904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5" name="Freeform 278"/>
            <p:cNvSpPr>
              <a:spLocks/>
            </p:cNvSpPr>
            <p:nvPr/>
          </p:nvSpPr>
          <p:spPr bwMode="gray">
            <a:xfrm>
              <a:off x="914629" y="3708127"/>
              <a:ext cx="179758" cy="129923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6" name="Freeform 279"/>
            <p:cNvSpPr>
              <a:spLocks/>
            </p:cNvSpPr>
            <p:nvPr/>
          </p:nvSpPr>
          <p:spPr bwMode="gray">
            <a:xfrm>
              <a:off x="1023607" y="3819491"/>
              <a:ext cx="71903" cy="119006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7" name="Freeform 280"/>
            <p:cNvSpPr>
              <a:spLocks/>
            </p:cNvSpPr>
            <p:nvPr/>
          </p:nvSpPr>
          <p:spPr bwMode="gray">
            <a:xfrm>
              <a:off x="1073040" y="3719045"/>
              <a:ext cx="103360" cy="17032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8" name="Freeform 281"/>
            <p:cNvSpPr>
              <a:spLocks/>
            </p:cNvSpPr>
            <p:nvPr/>
          </p:nvSpPr>
          <p:spPr bwMode="gray">
            <a:xfrm>
              <a:off x="1153931" y="3723412"/>
              <a:ext cx="179758" cy="20089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39" name="Freeform 282"/>
            <p:cNvSpPr>
              <a:spLocks/>
            </p:cNvSpPr>
            <p:nvPr/>
          </p:nvSpPr>
          <p:spPr bwMode="gray">
            <a:xfrm>
              <a:off x="1074164" y="3859886"/>
              <a:ext cx="122459" cy="67691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0" name="Freeform 283"/>
            <p:cNvSpPr>
              <a:spLocks/>
            </p:cNvSpPr>
            <p:nvPr/>
          </p:nvSpPr>
          <p:spPr bwMode="gray">
            <a:xfrm>
              <a:off x="1016866" y="3937404"/>
              <a:ext cx="60668" cy="65508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1" name="Freeform 284"/>
            <p:cNvSpPr>
              <a:spLocks/>
            </p:cNvSpPr>
            <p:nvPr/>
          </p:nvSpPr>
          <p:spPr bwMode="gray">
            <a:xfrm>
              <a:off x="1021360" y="3938495"/>
              <a:ext cx="21347" cy="13101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2" name="Freeform 285"/>
            <p:cNvSpPr>
              <a:spLocks/>
            </p:cNvSpPr>
            <p:nvPr/>
          </p:nvSpPr>
          <p:spPr bwMode="gray">
            <a:xfrm>
              <a:off x="1035966" y="3919936"/>
              <a:ext cx="73026" cy="97169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3" name="Freeform 286"/>
            <p:cNvSpPr>
              <a:spLocks/>
            </p:cNvSpPr>
            <p:nvPr/>
          </p:nvSpPr>
          <p:spPr bwMode="gray">
            <a:xfrm>
              <a:off x="1044954" y="4031299"/>
              <a:ext cx="106731" cy="1255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4" name="Freeform 287"/>
            <p:cNvSpPr>
              <a:spLocks/>
            </p:cNvSpPr>
            <p:nvPr/>
          </p:nvSpPr>
          <p:spPr bwMode="gray">
            <a:xfrm>
              <a:off x="1048324" y="3904650"/>
              <a:ext cx="208968" cy="207441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5" name="Freeform 288"/>
            <p:cNvSpPr>
              <a:spLocks/>
            </p:cNvSpPr>
            <p:nvPr/>
          </p:nvSpPr>
          <p:spPr bwMode="gray">
            <a:xfrm>
              <a:off x="1137079" y="4058593"/>
              <a:ext cx="160658" cy="9717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6" name="Freeform 289"/>
            <p:cNvSpPr>
              <a:spLocks/>
            </p:cNvSpPr>
            <p:nvPr/>
          </p:nvSpPr>
          <p:spPr bwMode="gray">
            <a:xfrm>
              <a:off x="1042707" y="4145937"/>
              <a:ext cx="158411" cy="133199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7" name="Freeform 290"/>
            <p:cNvSpPr>
              <a:spLocks/>
            </p:cNvSpPr>
            <p:nvPr/>
          </p:nvSpPr>
          <p:spPr bwMode="gray">
            <a:xfrm>
              <a:off x="1137079" y="4156854"/>
              <a:ext cx="98867" cy="110272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8" name="Freeform 291"/>
            <p:cNvSpPr>
              <a:spLocks/>
            </p:cNvSpPr>
            <p:nvPr/>
          </p:nvSpPr>
          <p:spPr bwMode="gray">
            <a:xfrm>
              <a:off x="1366270" y="3839143"/>
              <a:ext cx="96620" cy="132107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49" name="Freeform 292"/>
            <p:cNvSpPr>
              <a:spLocks/>
            </p:cNvSpPr>
            <p:nvPr/>
          </p:nvSpPr>
          <p:spPr bwMode="gray">
            <a:xfrm>
              <a:off x="1284255" y="3916660"/>
              <a:ext cx="87632" cy="99353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0" name="Freeform 293"/>
            <p:cNvSpPr>
              <a:spLocks/>
            </p:cNvSpPr>
            <p:nvPr/>
          </p:nvSpPr>
          <p:spPr bwMode="gray">
            <a:xfrm>
              <a:off x="1235946" y="3921027"/>
              <a:ext cx="59544" cy="61141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1" name="Freeform 294"/>
            <p:cNvSpPr>
              <a:spLocks/>
            </p:cNvSpPr>
            <p:nvPr/>
          </p:nvSpPr>
          <p:spPr bwMode="gray">
            <a:xfrm>
              <a:off x="1279761" y="3778002"/>
              <a:ext cx="146053" cy="152851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2" name="Freeform 295"/>
            <p:cNvSpPr>
              <a:spLocks/>
            </p:cNvSpPr>
            <p:nvPr/>
          </p:nvSpPr>
          <p:spPr bwMode="gray">
            <a:xfrm>
              <a:off x="1238193" y="3976709"/>
              <a:ext cx="17976" cy="2183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3" name="Freeform 296"/>
            <p:cNvSpPr>
              <a:spLocks/>
            </p:cNvSpPr>
            <p:nvPr/>
          </p:nvSpPr>
          <p:spPr bwMode="gray">
            <a:xfrm>
              <a:off x="1239316" y="3991994"/>
              <a:ext cx="20223" cy="25111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4" name="Freeform 297"/>
            <p:cNvSpPr>
              <a:spLocks/>
            </p:cNvSpPr>
            <p:nvPr/>
          </p:nvSpPr>
          <p:spPr bwMode="gray">
            <a:xfrm>
              <a:off x="1246057" y="3975616"/>
              <a:ext cx="104484" cy="113547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5" name="Freeform 298"/>
            <p:cNvSpPr>
              <a:spLocks/>
            </p:cNvSpPr>
            <p:nvPr/>
          </p:nvSpPr>
          <p:spPr bwMode="gray">
            <a:xfrm>
              <a:off x="1259538" y="4082612"/>
              <a:ext cx="92126" cy="17032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6" name="Freeform 299"/>
            <p:cNvSpPr>
              <a:spLocks/>
            </p:cNvSpPr>
            <p:nvPr/>
          </p:nvSpPr>
          <p:spPr bwMode="gray">
            <a:xfrm>
              <a:off x="1092140" y="4211444"/>
              <a:ext cx="185374" cy="140842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7" name="Freeform 300"/>
            <p:cNvSpPr>
              <a:spLocks/>
            </p:cNvSpPr>
            <p:nvPr/>
          </p:nvSpPr>
          <p:spPr bwMode="gray">
            <a:xfrm>
              <a:off x="1259538" y="4235464"/>
              <a:ext cx="11235" cy="229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8" name="Freeform 301"/>
            <p:cNvSpPr>
              <a:spLocks/>
            </p:cNvSpPr>
            <p:nvPr/>
          </p:nvSpPr>
          <p:spPr bwMode="gray">
            <a:xfrm>
              <a:off x="1211229" y="4272585"/>
              <a:ext cx="17976" cy="2074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59" name="Freeform 302"/>
            <p:cNvSpPr>
              <a:spLocks/>
            </p:cNvSpPr>
            <p:nvPr/>
          </p:nvSpPr>
          <p:spPr bwMode="gray">
            <a:xfrm>
              <a:off x="1201117" y="4133927"/>
              <a:ext cx="83138" cy="77517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0" name="Freeform 303"/>
            <p:cNvSpPr>
              <a:spLocks/>
            </p:cNvSpPr>
            <p:nvPr/>
          </p:nvSpPr>
          <p:spPr bwMode="gray">
            <a:xfrm>
              <a:off x="792169" y="3685199"/>
              <a:ext cx="173017" cy="160494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1" name="Freeform 304"/>
            <p:cNvSpPr>
              <a:spLocks/>
            </p:cNvSpPr>
            <p:nvPr/>
          </p:nvSpPr>
          <p:spPr bwMode="gray">
            <a:xfrm>
              <a:off x="1195501" y="3620784"/>
              <a:ext cx="113471" cy="120097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2" name="Freeform 305"/>
            <p:cNvSpPr>
              <a:spLocks/>
            </p:cNvSpPr>
            <p:nvPr/>
          </p:nvSpPr>
          <p:spPr bwMode="gray">
            <a:xfrm>
              <a:off x="1266280" y="3624058"/>
              <a:ext cx="32581" cy="40397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3" name="Freeform 306"/>
            <p:cNvSpPr>
              <a:spLocks/>
            </p:cNvSpPr>
            <p:nvPr/>
          </p:nvSpPr>
          <p:spPr bwMode="gray">
            <a:xfrm>
              <a:off x="1379752" y="4084796"/>
              <a:ext cx="70779" cy="146300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4" name="Freeform 307"/>
            <p:cNvSpPr>
              <a:spLocks/>
            </p:cNvSpPr>
            <p:nvPr/>
          </p:nvSpPr>
          <p:spPr bwMode="gray">
            <a:xfrm>
              <a:off x="2440321" y="4453823"/>
              <a:ext cx="47187" cy="44764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5" name="Freeform 308"/>
            <p:cNvSpPr>
              <a:spLocks/>
            </p:cNvSpPr>
            <p:nvPr/>
          </p:nvSpPr>
          <p:spPr bwMode="gray">
            <a:xfrm>
              <a:off x="2484136" y="3982167"/>
              <a:ext cx="58421" cy="43672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6" name="Freeform 309"/>
            <p:cNvSpPr>
              <a:spLocks/>
            </p:cNvSpPr>
            <p:nvPr/>
          </p:nvSpPr>
          <p:spPr bwMode="gray">
            <a:xfrm>
              <a:off x="2670634" y="4437446"/>
              <a:ext cx="61792" cy="8843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7" name="Freeform 310"/>
            <p:cNvSpPr>
              <a:spLocks/>
            </p:cNvSpPr>
            <p:nvPr/>
          </p:nvSpPr>
          <p:spPr bwMode="gray">
            <a:xfrm>
              <a:off x="2613337" y="4521514"/>
              <a:ext cx="75273" cy="82976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8" name="Freeform 311"/>
            <p:cNvSpPr>
              <a:spLocks/>
            </p:cNvSpPr>
            <p:nvPr/>
          </p:nvSpPr>
          <p:spPr bwMode="gray">
            <a:xfrm>
              <a:off x="2180795" y="3765992"/>
              <a:ext cx="29211" cy="76425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69" name="Freeform 312"/>
            <p:cNvSpPr>
              <a:spLocks/>
            </p:cNvSpPr>
            <p:nvPr/>
          </p:nvSpPr>
          <p:spPr bwMode="gray">
            <a:xfrm>
              <a:off x="2153832" y="3845693"/>
              <a:ext cx="26964" cy="2729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0" name="Freeform 313"/>
            <p:cNvSpPr>
              <a:spLocks/>
            </p:cNvSpPr>
            <p:nvPr/>
          </p:nvSpPr>
          <p:spPr bwMode="gray">
            <a:xfrm>
              <a:off x="2203265" y="3865346"/>
              <a:ext cx="49433" cy="36029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1" name="Freeform 314"/>
            <p:cNvSpPr>
              <a:spLocks/>
            </p:cNvSpPr>
            <p:nvPr/>
          </p:nvSpPr>
          <p:spPr bwMode="gray">
            <a:xfrm>
              <a:off x="2086422" y="3887182"/>
              <a:ext cx="88756" cy="77517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2" name="Freeform 315"/>
            <p:cNvSpPr>
              <a:spLocks/>
            </p:cNvSpPr>
            <p:nvPr/>
          </p:nvSpPr>
          <p:spPr bwMode="gray">
            <a:xfrm>
              <a:off x="2069571" y="3921027"/>
              <a:ext cx="99990" cy="88436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3" name="Freeform 316"/>
            <p:cNvSpPr>
              <a:spLocks/>
            </p:cNvSpPr>
            <p:nvPr/>
          </p:nvSpPr>
          <p:spPr bwMode="gray">
            <a:xfrm>
              <a:off x="2403245" y="3988718"/>
              <a:ext cx="105607" cy="86252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4" name="Freeform 317"/>
            <p:cNvSpPr>
              <a:spLocks/>
            </p:cNvSpPr>
            <p:nvPr/>
          </p:nvSpPr>
          <p:spPr bwMode="gray">
            <a:xfrm>
              <a:off x="2304379" y="3965791"/>
              <a:ext cx="101114" cy="87344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5" name="Freeform 318"/>
            <p:cNvSpPr>
              <a:spLocks/>
            </p:cNvSpPr>
            <p:nvPr/>
          </p:nvSpPr>
          <p:spPr bwMode="gray">
            <a:xfrm>
              <a:off x="2116757" y="4108816"/>
              <a:ext cx="419059" cy="32753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6" name="Freeform 319"/>
            <p:cNvSpPr>
              <a:spLocks/>
            </p:cNvSpPr>
            <p:nvPr/>
          </p:nvSpPr>
          <p:spPr bwMode="gray">
            <a:xfrm>
              <a:off x="2171808" y="3938495"/>
              <a:ext cx="68533" cy="77518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7" name="Freeform 320"/>
            <p:cNvSpPr>
              <a:spLocks/>
            </p:cNvSpPr>
            <p:nvPr/>
          </p:nvSpPr>
          <p:spPr bwMode="gray">
            <a:xfrm>
              <a:off x="1920147" y="3904650"/>
              <a:ext cx="112348" cy="119006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8" name="Freeform 321"/>
            <p:cNvSpPr>
              <a:spLocks/>
            </p:cNvSpPr>
            <p:nvPr/>
          </p:nvSpPr>
          <p:spPr bwMode="gray">
            <a:xfrm>
              <a:off x="2029125" y="4026931"/>
              <a:ext cx="95496" cy="26203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79" name="Freeform 322"/>
            <p:cNvSpPr>
              <a:spLocks/>
            </p:cNvSpPr>
            <p:nvPr/>
          </p:nvSpPr>
          <p:spPr bwMode="gray">
            <a:xfrm>
              <a:off x="3986234" y="4078246"/>
              <a:ext cx="146053" cy="163769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0" name="Freeform 323"/>
            <p:cNvSpPr>
              <a:spLocks/>
            </p:cNvSpPr>
            <p:nvPr/>
          </p:nvSpPr>
          <p:spPr bwMode="gray">
            <a:xfrm>
              <a:off x="3862650" y="3965791"/>
              <a:ext cx="147176" cy="195431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1" name="Freeform 324"/>
            <p:cNvSpPr>
              <a:spLocks/>
            </p:cNvSpPr>
            <p:nvPr/>
          </p:nvSpPr>
          <p:spPr bwMode="gray">
            <a:xfrm>
              <a:off x="3964888" y="3821674"/>
              <a:ext cx="146053" cy="137566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2" name="Freeform 325"/>
            <p:cNvSpPr>
              <a:spLocks/>
            </p:cNvSpPr>
            <p:nvPr/>
          </p:nvSpPr>
          <p:spPr bwMode="gray">
            <a:xfrm>
              <a:off x="4091842" y="3868620"/>
              <a:ext cx="43815" cy="68783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3" name="Freeform 326"/>
            <p:cNvSpPr>
              <a:spLocks/>
            </p:cNvSpPr>
            <p:nvPr/>
          </p:nvSpPr>
          <p:spPr bwMode="gray">
            <a:xfrm>
              <a:off x="4118805" y="3890457"/>
              <a:ext cx="38199" cy="44764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4" name="Freeform 327"/>
            <p:cNvSpPr>
              <a:spLocks/>
            </p:cNvSpPr>
            <p:nvPr/>
          </p:nvSpPr>
          <p:spPr bwMode="gray">
            <a:xfrm>
              <a:off x="4148015" y="3898099"/>
              <a:ext cx="38199" cy="3384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5" name="Freeform 328"/>
            <p:cNvSpPr>
              <a:spLocks/>
            </p:cNvSpPr>
            <p:nvPr/>
          </p:nvSpPr>
          <p:spPr bwMode="gray">
            <a:xfrm>
              <a:off x="3898602" y="3819491"/>
              <a:ext cx="122459" cy="194339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6" name="Freeform 329"/>
            <p:cNvSpPr>
              <a:spLocks/>
            </p:cNvSpPr>
            <p:nvPr/>
          </p:nvSpPr>
          <p:spPr bwMode="gray">
            <a:xfrm>
              <a:off x="3866021" y="3952689"/>
              <a:ext cx="66286" cy="67691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7" name="Freeform 330"/>
            <p:cNvSpPr>
              <a:spLocks/>
            </p:cNvSpPr>
            <p:nvPr/>
          </p:nvSpPr>
          <p:spPr bwMode="gray">
            <a:xfrm>
              <a:off x="3957024" y="4225638"/>
              <a:ext cx="221326" cy="52952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8" name="Freeform 331"/>
            <p:cNvSpPr>
              <a:spLocks/>
            </p:cNvSpPr>
            <p:nvPr/>
          </p:nvSpPr>
          <p:spPr bwMode="gray">
            <a:xfrm>
              <a:off x="3953652" y="3913385"/>
              <a:ext cx="439283" cy="458554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89" name="Freeform 332"/>
            <p:cNvSpPr>
              <a:spLocks/>
            </p:cNvSpPr>
            <p:nvPr/>
          </p:nvSpPr>
          <p:spPr bwMode="gray">
            <a:xfrm>
              <a:off x="3926689" y="4155763"/>
              <a:ext cx="124707" cy="60594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0" name="Freeform 333"/>
            <p:cNvSpPr>
              <a:spLocks/>
            </p:cNvSpPr>
            <p:nvPr/>
          </p:nvSpPr>
          <p:spPr bwMode="gray">
            <a:xfrm>
              <a:off x="4076112" y="4195068"/>
              <a:ext cx="91002" cy="101537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1" name="Freeform 334"/>
            <p:cNvSpPr>
              <a:spLocks/>
            </p:cNvSpPr>
            <p:nvPr/>
          </p:nvSpPr>
          <p:spPr bwMode="gray">
            <a:xfrm>
              <a:off x="3808723" y="3814031"/>
              <a:ext cx="42692" cy="55682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2" name="Freeform 335"/>
            <p:cNvSpPr>
              <a:spLocks/>
            </p:cNvSpPr>
            <p:nvPr/>
          </p:nvSpPr>
          <p:spPr bwMode="gray">
            <a:xfrm>
              <a:off x="3759290" y="3774726"/>
              <a:ext cx="49433" cy="60049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3" name="Freeform 336"/>
            <p:cNvSpPr>
              <a:spLocks/>
            </p:cNvSpPr>
            <p:nvPr/>
          </p:nvSpPr>
          <p:spPr bwMode="gray">
            <a:xfrm>
              <a:off x="3796365" y="3768175"/>
              <a:ext cx="12359" cy="32754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4" name="Freeform 337"/>
            <p:cNvSpPr>
              <a:spLocks/>
            </p:cNvSpPr>
            <p:nvPr/>
          </p:nvSpPr>
          <p:spPr bwMode="gray">
            <a:xfrm>
              <a:off x="3819958" y="3865346"/>
              <a:ext cx="39322" cy="31662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5" name="Freeform 338"/>
            <p:cNvSpPr>
              <a:spLocks/>
            </p:cNvSpPr>
            <p:nvPr/>
          </p:nvSpPr>
          <p:spPr bwMode="gray">
            <a:xfrm>
              <a:off x="3848045" y="3879539"/>
              <a:ext cx="67409" cy="2402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6" name="Freeform 339"/>
            <p:cNvSpPr>
              <a:spLocks/>
            </p:cNvSpPr>
            <p:nvPr/>
          </p:nvSpPr>
          <p:spPr bwMode="gray">
            <a:xfrm>
              <a:off x="3499765" y="3619691"/>
              <a:ext cx="317946" cy="198707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7" name="Freeform 340"/>
            <p:cNvSpPr>
              <a:spLocks/>
            </p:cNvSpPr>
            <p:nvPr/>
          </p:nvSpPr>
          <p:spPr bwMode="gray">
            <a:xfrm>
              <a:off x="3784007" y="3807480"/>
              <a:ext cx="67409" cy="37121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8" name="Freeform 341"/>
            <p:cNvSpPr>
              <a:spLocks/>
            </p:cNvSpPr>
            <p:nvPr/>
          </p:nvSpPr>
          <p:spPr bwMode="gray">
            <a:xfrm>
              <a:off x="3773895" y="3826041"/>
              <a:ext cx="35952" cy="19652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199" name="Freeform 342"/>
            <p:cNvSpPr>
              <a:spLocks/>
            </p:cNvSpPr>
            <p:nvPr/>
          </p:nvSpPr>
          <p:spPr bwMode="gray">
            <a:xfrm>
              <a:off x="3979493" y="3768175"/>
              <a:ext cx="31457" cy="229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0" name="Freeform 343"/>
            <p:cNvSpPr>
              <a:spLocks/>
            </p:cNvSpPr>
            <p:nvPr/>
          </p:nvSpPr>
          <p:spPr bwMode="gray">
            <a:xfrm>
              <a:off x="3949159" y="3763808"/>
              <a:ext cx="35952" cy="29479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1" name="Freeform 344"/>
            <p:cNvSpPr>
              <a:spLocks/>
            </p:cNvSpPr>
            <p:nvPr/>
          </p:nvSpPr>
          <p:spPr bwMode="gray">
            <a:xfrm>
              <a:off x="3836810" y="3726687"/>
              <a:ext cx="115719" cy="43672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2" name="Freeform 345"/>
            <p:cNvSpPr>
              <a:spLocks/>
            </p:cNvSpPr>
            <p:nvPr/>
          </p:nvSpPr>
          <p:spPr bwMode="gray">
            <a:xfrm>
              <a:off x="4031173" y="2638168"/>
              <a:ext cx="362885" cy="527337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3" name="Freeform 346"/>
            <p:cNvSpPr>
              <a:spLocks/>
            </p:cNvSpPr>
            <p:nvPr/>
          </p:nvSpPr>
          <p:spPr bwMode="gray">
            <a:xfrm>
              <a:off x="4356984" y="2836875"/>
              <a:ext cx="30334" cy="37121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4" name="Freeform 347"/>
            <p:cNvSpPr>
              <a:spLocks/>
            </p:cNvSpPr>
            <p:nvPr/>
          </p:nvSpPr>
          <p:spPr bwMode="gray">
            <a:xfrm>
              <a:off x="3873886" y="2871812"/>
              <a:ext cx="230314" cy="256572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5" name="Freeform 348"/>
            <p:cNvSpPr>
              <a:spLocks/>
            </p:cNvSpPr>
            <p:nvPr/>
          </p:nvSpPr>
          <p:spPr bwMode="gray">
            <a:xfrm>
              <a:off x="3821081" y="3062876"/>
              <a:ext cx="66286" cy="4694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6" name="Freeform 349"/>
            <p:cNvSpPr>
              <a:spLocks/>
            </p:cNvSpPr>
            <p:nvPr/>
          </p:nvSpPr>
          <p:spPr bwMode="gray">
            <a:xfrm>
              <a:off x="3654806" y="2803029"/>
              <a:ext cx="69656" cy="9826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7" name="Freeform 350"/>
            <p:cNvSpPr>
              <a:spLocks/>
            </p:cNvSpPr>
            <p:nvPr/>
          </p:nvSpPr>
          <p:spPr bwMode="gray">
            <a:xfrm>
              <a:off x="3773895" y="2812855"/>
              <a:ext cx="56174" cy="85160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8" name="Freeform 351"/>
            <p:cNvSpPr>
              <a:spLocks/>
            </p:cNvSpPr>
            <p:nvPr/>
          </p:nvSpPr>
          <p:spPr bwMode="gray">
            <a:xfrm>
              <a:off x="3443591" y="2789927"/>
              <a:ext cx="85384" cy="92803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09" name="Freeform 352"/>
            <p:cNvSpPr>
              <a:spLocks/>
            </p:cNvSpPr>
            <p:nvPr/>
          </p:nvSpPr>
          <p:spPr bwMode="gray">
            <a:xfrm>
              <a:off x="3489654" y="2834691"/>
              <a:ext cx="192115" cy="14957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0" name="Freeform 353"/>
            <p:cNvSpPr>
              <a:spLocks/>
            </p:cNvSpPr>
            <p:nvPr/>
          </p:nvSpPr>
          <p:spPr bwMode="gray">
            <a:xfrm>
              <a:off x="3496395" y="2663279"/>
              <a:ext cx="97743" cy="72059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1" name="Freeform 354"/>
            <p:cNvSpPr>
              <a:spLocks/>
            </p:cNvSpPr>
            <p:nvPr/>
          </p:nvSpPr>
          <p:spPr bwMode="gray">
            <a:xfrm>
              <a:off x="3588521" y="2631617"/>
              <a:ext cx="17976" cy="21836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2" name="Freeform 355"/>
            <p:cNvSpPr>
              <a:spLocks/>
            </p:cNvSpPr>
            <p:nvPr/>
          </p:nvSpPr>
          <p:spPr bwMode="gray">
            <a:xfrm>
              <a:off x="3609867" y="2601047"/>
              <a:ext cx="56174" cy="3384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3" name="Freeform 356"/>
            <p:cNvSpPr>
              <a:spLocks/>
            </p:cNvSpPr>
            <p:nvPr/>
          </p:nvSpPr>
          <p:spPr bwMode="gray">
            <a:xfrm>
              <a:off x="3609867" y="2643626"/>
              <a:ext cx="48310" cy="27296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4" name="Freeform 357"/>
            <p:cNvSpPr>
              <a:spLocks/>
            </p:cNvSpPr>
            <p:nvPr/>
          </p:nvSpPr>
          <p:spPr bwMode="gray">
            <a:xfrm>
              <a:off x="3549199" y="2728787"/>
              <a:ext cx="16853" cy="229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5" name="Freeform 358"/>
            <p:cNvSpPr>
              <a:spLocks/>
            </p:cNvSpPr>
            <p:nvPr/>
          </p:nvSpPr>
          <p:spPr bwMode="gray">
            <a:xfrm>
              <a:off x="3548075" y="2745164"/>
              <a:ext cx="93249" cy="72059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6" name="Freeform 359"/>
            <p:cNvSpPr>
              <a:spLocks/>
            </p:cNvSpPr>
            <p:nvPr/>
          </p:nvSpPr>
          <p:spPr bwMode="gray">
            <a:xfrm>
              <a:off x="3696375" y="2641443"/>
              <a:ext cx="15729" cy="38213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7" name="Freeform 360"/>
            <p:cNvSpPr>
              <a:spLocks/>
            </p:cNvSpPr>
            <p:nvPr/>
          </p:nvSpPr>
          <p:spPr bwMode="gray">
            <a:xfrm>
              <a:off x="3654806" y="2694941"/>
              <a:ext cx="60668" cy="7315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8" name="Freeform 361"/>
            <p:cNvSpPr>
              <a:spLocks/>
            </p:cNvSpPr>
            <p:nvPr/>
          </p:nvSpPr>
          <p:spPr bwMode="gray">
            <a:xfrm>
              <a:off x="3717721" y="2741888"/>
              <a:ext cx="35952" cy="37121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19" name="Freeform 362"/>
            <p:cNvSpPr>
              <a:spLocks/>
            </p:cNvSpPr>
            <p:nvPr/>
          </p:nvSpPr>
          <p:spPr bwMode="gray">
            <a:xfrm>
              <a:off x="3759290" y="2727695"/>
              <a:ext cx="138188" cy="78609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0" name="Freeform 363"/>
            <p:cNvSpPr>
              <a:spLocks/>
            </p:cNvSpPr>
            <p:nvPr/>
          </p:nvSpPr>
          <p:spPr bwMode="gray">
            <a:xfrm>
              <a:off x="3684017" y="2563926"/>
              <a:ext cx="73027" cy="8188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1" name="Freeform 364"/>
            <p:cNvSpPr>
              <a:spLocks/>
            </p:cNvSpPr>
            <p:nvPr/>
          </p:nvSpPr>
          <p:spPr bwMode="gray">
            <a:xfrm>
              <a:off x="3771648" y="2598864"/>
              <a:ext cx="31457" cy="43672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2" name="Freeform 365"/>
            <p:cNvSpPr>
              <a:spLocks/>
            </p:cNvSpPr>
            <p:nvPr/>
          </p:nvSpPr>
          <p:spPr bwMode="gray">
            <a:xfrm>
              <a:off x="3876133" y="2607598"/>
              <a:ext cx="56174" cy="116821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3" name="Freeform 366"/>
            <p:cNvSpPr>
              <a:spLocks/>
            </p:cNvSpPr>
            <p:nvPr/>
          </p:nvSpPr>
          <p:spPr bwMode="gray">
            <a:xfrm>
              <a:off x="3679523" y="2939503"/>
              <a:ext cx="41569" cy="37121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4" name="Freeform 367"/>
            <p:cNvSpPr>
              <a:spLocks/>
            </p:cNvSpPr>
            <p:nvPr/>
          </p:nvSpPr>
          <p:spPr bwMode="gray">
            <a:xfrm>
              <a:off x="3887368" y="2809580"/>
              <a:ext cx="49433" cy="34938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5" name="Freeform 368"/>
            <p:cNvSpPr>
              <a:spLocks/>
            </p:cNvSpPr>
            <p:nvPr/>
          </p:nvSpPr>
          <p:spPr bwMode="gray">
            <a:xfrm>
              <a:off x="3922195" y="2974441"/>
              <a:ext cx="20223" cy="26203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6" name="Freeform 369"/>
            <p:cNvSpPr>
              <a:spLocks/>
            </p:cNvSpPr>
            <p:nvPr/>
          </p:nvSpPr>
          <p:spPr bwMode="gray">
            <a:xfrm>
              <a:off x="3914331" y="2587946"/>
              <a:ext cx="187622" cy="215083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7" name="Freeform 370"/>
            <p:cNvSpPr>
              <a:spLocks/>
            </p:cNvSpPr>
            <p:nvPr/>
          </p:nvSpPr>
          <p:spPr bwMode="gray">
            <a:xfrm>
              <a:off x="4122175" y="4331542"/>
              <a:ext cx="64039" cy="72059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8" name="Freeform 371"/>
            <p:cNvSpPr>
              <a:spLocks/>
            </p:cNvSpPr>
            <p:nvPr/>
          </p:nvSpPr>
          <p:spPr bwMode="gray">
            <a:xfrm>
              <a:off x="3243611" y="2888189"/>
              <a:ext cx="903281" cy="598304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29" name="Freeform 372"/>
            <p:cNvSpPr>
              <a:spLocks/>
            </p:cNvSpPr>
            <p:nvPr/>
          </p:nvSpPr>
          <p:spPr bwMode="gray">
            <a:xfrm>
              <a:off x="2964987" y="2905657"/>
              <a:ext cx="405578" cy="399597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0" name="Freeform 373"/>
            <p:cNvSpPr>
              <a:spLocks/>
            </p:cNvSpPr>
            <p:nvPr/>
          </p:nvSpPr>
          <p:spPr bwMode="gray">
            <a:xfrm>
              <a:off x="3418874" y="3390415"/>
              <a:ext cx="608928" cy="324263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  <p:sp>
          <p:nvSpPr>
            <p:cNvPr id="231" name="Freeform 374"/>
            <p:cNvSpPr>
              <a:spLocks/>
            </p:cNvSpPr>
            <p:nvPr/>
          </p:nvSpPr>
          <p:spPr bwMode="gray">
            <a:xfrm>
              <a:off x="4367095" y="3082528"/>
              <a:ext cx="112348" cy="78609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34" name="직사각형 233"/>
          <p:cNvSpPr/>
          <p:nvPr/>
        </p:nvSpPr>
        <p:spPr>
          <a:xfrm>
            <a:off x="3368050" y="3443100"/>
            <a:ext cx="5544615" cy="784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32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</a:p>
        </p:txBody>
      </p:sp>
      <p:pic>
        <p:nvPicPr>
          <p:cNvPr id="235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95" y="2996122"/>
            <a:ext cx="1188659" cy="12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32523" y="3275678"/>
            <a:ext cx="1128167" cy="1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직사각형 237"/>
          <p:cNvSpPr/>
          <p:nvPr/>
        </p:nvSpPr>
        <p:spPr>
          <a:xfrm>
            <a:off x="6307374" y="4461737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일본어일본학과 </a:t>
            </a:r>
            <a:r>
              <a:rPr lang="ko-KR" altLang="en-US" dirty="0" err="1">
                <a:solidFill>
                  <a:prstClr val="black">
                    <a:lumMod val="85000"/>
                    <a:lumOff val="15000"/>
                  </a:prstClr>
                </a:solidFill>
                <a:latin typeface="Simplified Arabic Fixed" pitchFamily="49" charset="-78"/>
                <a:cs typeface="Simplified Arabic Fixed" pitchFamily="49" charset="-78"/>
              </a:rPr>
              <a:t>윤지송</a:t>
            </a:r>
            <a:endParaRPr lang="en-US" altLang="ko-KR" dirty="0">
              <a:solidFill>
                <a:prstClr val="black">
                  <a:lumMod val="85000"/>
                  <a:lumOff val="15000"/>
                </a:prstClr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4608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1544" y="109532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1.</a:t>
            </a:r>
            <a:r>
              <a:rPr lang="ko-KR" altLang="en-US" sz="3600" dirty="0"/>
              <a:t>샌프란시스코 강화조약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91544" y="2420889"/>
            <a:ext cx="8229600" cy="4525963"/>
          </a:xfrm>
        </p:spPr>
        <p:txBody>
          <a:bodyPr>
            <a:normAutofit/>
          </a:bodyPr>
          <a:lstStyle/>
          <a:p>
            <a:endParaRPr lang="en-US" altLang="ko-KR" sz="2400" dirty="0"/>
          </a:p>
          <a:p>
            <a:r>
              <a:rPr lang="ko-KR" altLang="en-US" sz="2400" dirty="0"/>
              <a:t>앞서보았던 사진들과 같이 </a:t>
            </a:r>
            <a:r>
              <a:rPr lang="en-US" altLang="ko-KR" sz="2400" dirty="0"/>
              <a:t>“</a:t>
            </a:r>
            <a:r>
              <a:rPr lang="ko-KR" altLang="en-US" sz="2400" dirty="0"/>
              <a:t>일본은 한국의 독립을 인정하고</a:t>
            </a:r>
            <a:r>
              <a:rPr lang="en-US" altLang="ko-KR" sz="2400" dirty="0"/>
              <a:t>, </a:t>
            </a:r>
            <a:r>
              <a:rPr lang="ko-KR" altLang="en-US" sz="2400" dirty="0"/>
              <a:t>제주도</a:t>
            </a:r>
            <a:r>
              <a:rPr lang="en-US" altLang="ko-KR" sz="2400" dirty="0"/>
              <a:t>,</a:t>
            </a:r>
            <a:r>
              <a:rPr lang="ko-KR" altLang="en-US" sz="2400" dirty="0"/>
              <a:t>거문도 및 울릉도</a:t>
            </a:r>
            <a:r>
              <a:rPr lang="en-US" altLang="ko-KR" sz="2400" dirty="0"/>
              <a:t>,</a:t>
            </a:r>
            <a:r>
              <a:rPr lang="ko-KR" altLang="en-US" sz="2400" dirty="0"/>
              <a:t>독도를 포함한 한국에 대한 모든 권리</a:t>
            </a:r>
            <a:r>
              <a:rPr lang="en-US" altLang="ko-KR" sz="2400" dirty="0"/>
              <a:t>, </a:t>
            </a:r>
            <a:r>
              <a:rPr lang="ko-KR" altLang="en-US" sz="2400" dirty="0"/>
              <a:t>권원 및 청구를 포기한다</a:t>
            </a:r>
            <a:r>
              <a:rPr lang="en-US" altLang="ko-KR" sz="2400" dirty="0"/>
              <a:t>” </a:t>
            </a:r>
            <a:r>
              <a:rPr lang="ko-KR" altLang="en-US" sz="2400" dirty="0"/>
              <a:t>고 규정하고 있다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9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3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39617" y="824509"/>
            <a:ext cx="6967079" cy="1022007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2.</a:t>
            </a:r>
            <a:r>
              <a:rPr lang="ko-KR" altLang="en-US" sz="3600" dirty="0"/>
              <a:t>연합군 최고사령관 각서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604249" y="1960241"/>
            <a:ext cx="3419029" cy="4046865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>
          <a:xfrm>
            <a:off x="2413249" y="1960241"/>
            <a:ext cx="3419029" cy="4046865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348881"/>
            <a:ext cx="3219278" cy="33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060848"/>
            <a:ext cx="32702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9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5560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2.</a:t>
            </a:r>
            <a:r>
              <a:rPr lang="ko-KR" altLang="en-US" sz="4000" dirty="0"/>
              <a:t>연합군 최고사령관 각서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47528" y="2060849"/>
            <a:ext cx="8229600" cy="4525963"/>
          </a:xfrm>
        </p:spPr>
        <p:txBody>
          <a:bodyPr numCol="1">
            <a:normAutofit/>
          </a:bodyPr>
          <a:lstStyle/>
          <a:p>
            <a:pPr algn="ctr"/>
            <a:r>
              <a:rPr lang="en-US" altLang="ko-KR" sz="2400" dirty="0"/>
              <a:t>2</a:t>
            </a:r>
            <a:r>
              <a:rPr lang="ko-KR" altLang="en-US" sz="2400" dirty="0"/>
              <a:t>차 세계대전 종전 후 연합국 최고사령관 총사령부는 각서 제 </a:t>
            </a:r>
            <a:r>
              <a:rPr lang="en-US" altLang="ko-KR" sz="2400" dirty="0"/>
              <a:t>677</a:t>
            </a:r>
            <a:r>
              <a:rPr lang="ko-KR" altLang="en-US" sz="2400" dirty="0"/>
              <a:t>호를 통해 일본이 </a:t>
            </a:r>
            <a:endParaRPr lang="en-US" altLang="ko-KR" sz="2400" dirty="0"/>
          </a:p>
          <a:p>
            <a:pPr algn="ctr"/>
            <a:r>
              <a:rPr lang="ko-KR" altLang="en-US" sz="2400" dirty="0"/>
              <a:t>통치권을 행사할 수 있는 지역은 </a:t>
            </a:r>
            <a:r>
              <a:rPr lang="ko-KR" altLang="en-US" sz="2400" dirty="0" err="1"/>
              <a:t>혼슈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큐슈</a:t>
            </a:r>
            <a:r>
              <a:rPr lang="en-US" altLang="ko-KR" sz="2400" dirty="0"/>
              <a:t>,</a:t>
            </a:r>
            <a:r>
              <a:rPr lang="ko-KR" altLang="en-US" sz="2400" dirty="0"/>
              <a:t>홋카이도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시코쿠</a:t>
            </a:r>
            <a:r>
              <a:rPr lang="ko-KR" altLang="en-US" sz="2400" dirty="0"/>
              <a:t> 등 인접소도서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일본의 영역에서 울릉도와 독도와 제주도는 제외라고 규정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19537" y="836712"/>
            <a:ext cx="8335415" cy="1101088"/>
          </a:xfrm>
        </p:spPr>
        <p:txBody>
          <a:bodyPr/>
          <a:lstStyle/>
          <a:p>
            <a:r>
              <a:rPr lang="en-US" altLang="ko-KR" sz="4000" dirty="0"/>
              <a:t>3.</a:t>
            </a:r>
            <a:r>
              <a:rPr lang="ko-KR" altLang="en-US" sz="4000" dirty="0"/>
              <a:t>칙령 제 </a:t>
            </a:r>
            <a:r>
              <a:rPr lang="en-US" altLang="ko-KR" sz="4000" dirty="0"/>
              <a:t>41</a:t>
            </a:r>
            <a:r>
              <a:rPr lang="ko-KR" altLang="en-US" sz="4000" dirty="0"/>
              <a:t>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73423" y="2162275"/>
            <a:ext cx="4090528" cy="4360005"/>
          </a:xfrm>
        </p:spPr>
        <p:txBody>
          <a:bodyPr/>
          <a:lstStyle/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64423" y="2162275"/>
            <a:ext cx="4090528" cy="4360005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제</a:t>
            </a:r>
            <a:r>
              <a:rPr lang="en-US" altLang="ko-KR" sz="2400" dirty="0"/>
              <a:t>2</a:t>
            </a:r>
            <a:r>
              <a:rPr lang="ko-KR" altLang="en-US" sz="2400" dirty="0"/>
              <a:t>조에서 </a:t>
            </a:r>
            <a:r>
              <a:rPr lang="en-US" altLang="ko-KR" sz="2400" dirty="0"/>
              <a:t>..</a:t>
            </a:r>
            <a:r>
              <a:rPr lang="ko-KR" altLang="en-US" sz="2400" dirty="0"/>
              <a:t>구역은 울릉전도와 죽도 </a:t>
            </a:r>
            <a:r>
              <a:rPr lang="ko-KR" altLang="en-US" sz="2400" dirty="0" err="1"/>
              <a:t>석도을</a:t>
            </a:r>
            <a:r>
              <a:rPr lang="ko-KR" altLang="en-US" sz="2400" dirty="0"/>
              <a:t> 관할한다고 규정하여 </a:t>
            </a:r>
            <a:r>
              <a:rPr lang="ko-KR" altLang="en-US" sz="2400" dirty="0" err="1"/>
              <a:t>울도군의</a:t>
            </a:r>
            <a:r>
              <a:rPr lang="ko-KR" altLang="en-US" sz="2400" dirty="0"/>
              <a:t> 관할구역에 독도를 명시적을 포함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009445"/>
            <a:ext cx="3522683" cy="38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3459" y="778694"/>
            <a:ext cx="7144504" cy="1147038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4.</a:t>
            </a:r>
            <a:r>
              <a:rPr lang="ko-KR" altLang="en-US" sz="3600" dirty="0" err="1"/>
              <a:t>육지측량부발해구역지도일람도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50864" y="2104257"/>
            <a:ext cx="3506099" cy="4541951"/>
          </a:xfrm>
        </p:spPr>
        <p:txBody>
          <a:bodyPr/>
          <a:lstStyle/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41864" y="2104257"/>
            <a:ext cx="3506099" cy="4541951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일본 육군 참모본부 육지측량부가 제작한 </a:t>
            </a:r>
            <a:r>
              <a:rPr lang="ko-KR" altLang="en-US" sz="2400" dirty="0" err="1"/>
              <a:t>육지측량부발해구역지도</a:t>
            </a:r>
            <a:r>
              <a:rPr lang="ko-KR" altLang="en-US" sz="2400" dirty="0"/>
              <a:t> 일람도의 전도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00" y="1942792"/>
            <a:ext cx="3757643" cy="397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8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4. </a:t>
            </a:r>
            <a:r>
              <a:rPr lang="ko-KR" altLang="en-US" sz="3600" dirty="0" err="1"/>
              <a:t>육지측량부발행지도구역일람도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800" dirty="0" err="1"/>
              <a:t>육지측량부발행지도구역일람도는</a:t>
            </a:r>
            <a:r>
              <a:rPr lang="ko-KR" altLang="en-US" sz="2800" dirty="0"/>
              <a:t> 일제 식민지 당시 조선영토를 나타내고 있는데 독도를 죽도라 쓰고 울릉도와 함께 조선구역에 포함시켰다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143000"/>
          </a:xfrm>
        </p:spPr>
        <p:txBody>
          <a:bodyPr/>
          <a:lstStyle/>
          <a:p>
            <a:r>
              <a:rPr lang="ko-KR" altLang="en-US" sz="4000" dirty="0"/>
              <a:t>독도가 우리땅인 국제법적 근거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91544" y="1946251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1. </a:t>
            </a:r>
            <a:r>
              <a:rPr lang="ko-KR" altLang="en-US" sz="2000" dirty="0"/>
              <a:t>샌프란시스코 강화조약</a:t>
            </a:r>
            <a:endParaRPr lang="en-US" altLang="ko-KR" sz="2000" dirty="0"/>
          </a:p>
          <a:p>
            <a:r>
              <a:rPr lang="en-US" altLang="ko-KR" sz="2000" dirty="0"/>
              <a:t>2.</a:t>
            </a:r>
            <a:r>
              <a:rPr lang="ko-KR" altLang="en-US" sz="2000" dirty="0"/>
              <a:t> 연합군 최고사령관 각서</a:t>
            </a:r>
            <a:endParaRPr lang="en-US" altLang="ko-KR" sz="2000" dirty="0"/>
          </a:p>
          <a:p>
            <a:r>
              <a:rPr lang="en-US" altLang="ko-KR" sz="2000" dirty="0"/>
              <a:t>3.</a:t>
            </a:r>
            <a:r>
              <a:rPr lang="ko-KR" altLang="en-US" sz="2000" dirty="0"/>
              <a:t>칙령 제 </a:t>
            </a:r>
            <a:r>
              <a:rPr lang="en-US" altLang="ko-KR" sz="2000" dirty="0"/>
              <a:t>41</a:t>
            </a:r>
            <a:r>
              <a:rPr lang="ko-KR" altLang="en-US" sz="2000" dirty="0"/>
              <a:t>호</a:t>
            </a:r>
            <a:endParaRPr lang="en-US" altLang="ko-KR" sz="2000" dirty="0"/>
          </a:p>
          <a:p>
            <a:r>
              <a:rPr lang="en-US" altLang="ko-KR" sz="2000" dirty="0"/>
              <a:t>4.</a:t>
            </a:r>
            <a:r>
              <a:rPr lang="ko-KR" altLang="en-US" sz="2000" dirty="0" err="1"/>
              <a:t>육지측량부발해구역지도일람도</a:t>
            </a:r>
            <a:endParaRPr lang="en-US" altLang="ko-K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573017"/>
            <a:ext cx="4657700" cy="26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14104" y="260648"/>
            <a:ext cx="2277641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504" y="241598"/>
            <a:ext cx="216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4.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국제법적 근거</a:t>
            </a:r>
          </a:p>
        </p:txBody>
      </p:sp>
      <p:pic>
        <p:nvPicPr>
          <p:cNvPr id="7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287688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3295" y="912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독도는 자랑스러운 우리땅입니다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71664" y="2492897"/>
            <a:ext cx="7139136" cy="3633267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605863"/>
            <a:ext cx="449671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1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타원 38"/>
          <p:cNvSpPr/>
          <p:nvPr/>
        </p:nvSpPr>
        <p:spPr>
          <a:xfrm flipV="1">
            <a:off x="1932269" y="2503077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0" name="타원 39"/>
          <p:cNvSpPr/>
          <p:nvPr/>
        </p:nvSpPr>
        <p:spPr>
          <a:xfrm flipV="1">
            <a:off x="1970737" y="3356992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514103" y="260648"/>
            <a:ext cx="3861817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31504" y="241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5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829505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1921984" y="1093812"/>
            <a:ext cx="6683191" cy="1009953"/>
            <a:chOff x="397983" y="1093811"/>
            <a:chExt cx="6683191" cy="1009953"/>
          </a:xfrm>
        </p:grpSpPr>
        <p:grpSp>
          <p:nvGrpSpPr>
            <p:cNvPr id="3" name="그룹 2"/>
            <p:cNvGrpSpPr/>
            <p:nvPr/>
          </p:nvGrpSpPr>
          <p:grpSpPr>
            <a:xfrm>
              <a:off x="397983" y="1093811"/>
              <a:ext cx="931209" cy="1009953"/>
              <a:chOff x="397983" y="1093811"/>
              <a:chExt cx="931209" cy="100995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2999"/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8611" y="1133183"/>
                <a:ext cx="1009953" cy="931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683568" y="1283809"/>
                <a:ext cx="3600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>
                    <a:solidFill>
                      <a:srgbClr val="4F6E18"/>
                    </a:solidFill>
                    <a:ea typeface="a옛날목욕탕L" panose="02020600000000000000" pitchFamily="18" charset="-127"/>
                  </a:rPr>
                  <a:t>1</a:t>
                </a:r>
                <a:endParaRPr lang="ko-KR" altLang="en-US" sz="2400" dirty="0">
                  <a:solidFill>
                    <a:srgbClr val="4F6E18"/>
                  </a:solidFill>
                </a:endParaRPr>
              </a:p>
            </p:txBody>
          </p:sp>
        </p:grpSp>
        <p:cxnSp>
          <p:nvCxnSpPr>
            <p:cNvPr id="27" name="직선 연결선 26"/>
            <p:cNvCxnSpPr/>
            <p:nvPr/>
          </p:nvCxnSpPr>
          <p:spPr>
            <a:xfrm flipV="1">
              <a:off x="1329193" y="1514641"/>
              <a:ext cx="261040" cy="1008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직사각형 4"/>
            <p:cNvSpPr/>
            <p:nvPr/>
          </p:nvSpPr>
          <p:spPr>
            <a:xfrm>
              <a:off x="1614777" y="1103130"/>
              <a:ext cx="2597183" cy="82302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4777" y="1283809"/>
              <a:ext cx="5466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일본의 </a:t>
              </a:r>
              <a:r>
                <a:rPr lang="ko-KR" altLang="en-US" sz="2000" dirty="0" err="1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시마네현</a:t>
              </a:r>
              <a:r>
                <a:rPr lang="ko-KR" altLang="en-US" sz="20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 고시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64252" y="2229738"/>
            <a:ext cx="7632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</a:rPr>
              <a:t>일본의 </a:t>
            </a:r>
            <a:r>
              <a:rPr lang="ko-KR" altLang="en-US" sz="2000" dirty="0" err="1">
                <a:solidFill>
                  <a:prstClr val="black"/>
                </a:solidFill>
              </a:rPr>
              <a:t>시마네현은</a:t>
            </a:r>
            <a:r>
              <a:rPr lang="ko-KR" altLang="en-US" sz="2000" dirty="0">
                <a:solidFill>
                  <a:prstClr val="black"/>
                </a:solidFill>
              </a:rPr>
              <a:t> 우리의 독도를 </a:t>
            </a:r>
            <a:r>
              <a:rPr lang="en-US" altLang="ko-KR" sz="2000" dirty="0">
                <a:solidFill>
                  <a:prstClr val="black"/>
                </a:solidFill>
              </a:rPr>
              <a:t>'</a:t>
            </a:r>
            <a:r>
              <a:rPr lang="ko-KR" altLang="en-US" sz="2000" dirty="0" err="1">
                <a:solidFill>
                  <a:prstClr val="black"/>
                </a:solidFill>
              </a:rPr>
              <a:t>다케시마</a:t>
            </a:r>
            <a:r>
              <a:rPr lang="en-US" altLang="ko-KR" sz="2000" dirty="0">
                <a:solidFill>
                  <a:prstClr val="black"/>
                </a:solidFill>
              </a:rPr>
              <a:t>(</a:t>
            </a:r>
            <a:r>
              <a:rPr lang="ko-KR" altLang="en-US" sz="2000" dirty="0">
                <a:solidFill>
                  <a:prstClr val="black"/>
                </a:solidFill>
              </a:rPr>
              <a:t>죽도</a:t>
            </a:r>
            <a:r>
              <a:rPr lang="en-US" altLang="ko-KR" sz="2000" dirty="0">
                <a:solidFill>
                  <a:prstClr val="black"/>
                </a:solidFill>
              </a:rPr>
              <a:t>)'</a:t>
            </a:r>
            <a:r>
              <a:rPr lang="ko-KR" altLang="en-US" sz="2000" dirty="0">
                <a:solidFill>
                  <a:prstClr val="black"/>
                </a:solidFill>
              </a:rPr>
              <a:t>로 명명하여 </a:t>
            </a:r>
            <a:r>
              <a:rPr lang="ko-KR" altLang="en-US" sz="2000" dirty="0" err="1">
                <a:solidFill>
                  <a:prstClr val="black"/>
                </a:solidFill>
              </a:rPr>
              <a:t>오키도사의</a:t>
            </a:r>
            <a:r>
              <a:rPr lang="ko-KR" altLang="en-US" sz="2000" dirty="0">
                <a:solidFill>
                  <a:prstClr val="black"/>
                </a:solidFill>
              </a:rPr>
              <a:t> 소관으로 둔다고 공시</a:t>
            </a:r>
          </a:p>
          <a:p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7568" y="324540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prstClr val="black"/>
                </a:solidFill>
              </a:rPr>
              <a:t>일본이 한국을 침략하던 시기의 일로 역사적인 근거가 없음</a:t>
            </a:r>
          </a:p>
          <a:p>
            <a:endParaRPr lang="ko-KR" altLang="en-US" sz="2200" dirty="0">
              <a:solidFill>
                <a:prstClr val="black"/>
              </a:solidFill>
            </a:endParaRPr>
          </a:p>
          <a:p>
            <a:endParaRPr lang="ko-KR" altLang="en-US" sz="2200" dirty="0">
              <a:solidFill>
                <a:prstClr val="black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22" y="3219184"/>
            <a:ext cx="5831278" cy="321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660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14103" y="260648"/>
            <a:ext cx="3861817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1504" y="241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3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829505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그룹 31"/>
          <p:cNvGrpSpPr/>
          <p:nvPr/>
        </p:nvGrpSpPr>
        <p:grpSpPr>
          <a:xfrm>
            <a:off x="1921984" y="1093812"/>
            <a:ext cx="6683191" cy="1009953"/>
            <a:chOff x="397983" y="1093811"/>
            <a:chExt cx="6683191" cy="1009953"/>
          </a:xfrm>
        </p:grpSpPr>
        <p:grpSp>
          <p:nvGrpSpPr>
            <p:cNvPr id="33" name="그룹 32"/>
            <p:cNvGrpSpPr/>
            <p:nvPr/>
          </p:nvGrpSpPr>
          <p:grpSpPr>
            <a:xfrm>
              <a:off x="397983" y="1093811"/>
              <a:ext cx="931209" cy="1009953"/>
              <a:chOff x="397983" y="1093811"/>
              <a:chExt cx="931209" cy="1009953"/>
            </a:xfrm>
          </p:grpSpPr>
          <p:pic>
            <p:nvPicPr>
              <p:cNvPr id="41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2999"/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8611" y="1133183"/>
                <a:ext cx="1009953" cy="931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직사각형 41"/>
              <p:cNvSpPr/>
              <p:nvPr/>
            </p:nvSpPr>
            <p:spPr>
              <a:xfrm>
                <a:off x="683568" y="1283809"/>
                <a:ext cx="3600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>
                    <a:solidFill>
                      <a:srgbClr val="4F6E18"/>
                    </a:solidFill>
                    <a:ea typeface="a옛날목욕탕L" panose="02020600000000000000" pitchFamily="18" charset="-127"/>
                  </a:rPr>
                  <a:t>2</a:t>
                </a:r>
                <a:endParaRPr lang="ko-KR" altLang="en-US" sz="2400" dirty="0">
                  <a:solidFill>
                    <a:srgbClr val="4F6E18"/>
                  </a:solidFill>
                </a:endParaRPr>
              </a:p>
            </p:txBody>
          </p:sp>
        </p:grpSp>
        <p:cxnSp>
          <p:nvCxnSpPr>
            <p:cNvPr id="35" name="직선 연결선 34"/>
            <p:cNvCxnSpPr/>
            <p:nvPr/>
          </p:nvCxnSpPr>
          <p:spPr>
            <a:xfrm flipV="1">
              <a:off x="1329193" y="1514641"/>
              <a:ext cx="261040" cy="1008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/>
            <p:cNvSpPr/>
            <p:nvPr/>
          </p:nvSpPr>
          <p:spPr>
            <a:xfrm>
              <a:off x="1614777" y="1103130"/>
              <a:ext cx="5189471" cy="82302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14777" y="1283809"/>
              <a:ext cx="54663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1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'</a:t>
              </a:r>
              <a:r>
                <a:rPr lang="ko-KR" altLang="en-US" sz="21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대일평화조약</a:t>
              </a:r>
              <a:r>
                <a:rPr lang="en-US" altLang="ko-KR" sz="21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'</a:t>
              </a:r>
              <a:r>
                <a:rPr lang="ko-KR" altLang="en-US" sz="21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의 항목에 대한 해석의 차이</a:t>
              </a:r>
            </a:p>
            <a:p>
              <a:endParaRPr lang="ko-KR" altLang="en-US" sz="2100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207568" y="2284443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</a:rPr>
              <a:t>제 </a:t>
            </a:r>
            <a:r>
              <a:rPr lang="en-US" altLang="ko-KR" kern="0" dirty="0">
                <a:solidFill>
                  <a:srgbClr val="000000"/>
                </a:solidFill>
              </a:rPr>
              <a:t>2</a:t>
            </a:r>
            <a:r>
              <a:rPr lang="ko-KR" altLang="en-US" kern="0" dirty="0">
                <a:solidFill>
                  <a:srgbClr val="000000"/>
                </a:solidFill>
              </a:rPr>
              <a:t>조 </a:t>
            </a:r>
            <a:r>
              <a:rPr lang="en-US" altLang="ko-KR" kern="0" dirty="0">
                <a:solidFill>
                  <a:srgbClr val="000000"/>
                </a:solidFill>
              </a:rPr>
              <a:t>(a)</a:t>
            </a:r>
            <a:r>
              <a:rPr lang="ko-KR" altLang="en-US" kern="0" dirty="0">
                <a:solidFill>
                  <a:srgbClr val="000000"/>
                </a:solidFill>
              </a:rPr>
              <a:t>항에 실린 </a:t>
            </a:r>
            <a:r>
              <a:rPr lang="en-US" altLang="ko-KR" kern="0" dirty="0">
                <a:solidFill>
                  <a:srgbClr val="000000"/>
                </a:solidFill>
              </a:rPr>
              <a:t>‘</a:t>
            </a:r>
            <a:r>
              <a:rPr lang="ko-KR" altLang="en-US" kern="0" dirty="0">
                <a:solidFill>
                  <a:srgbClr val="000000"/>
                </a:solidFill>
              </a:rPr>
              <a:t>일본은 한국의 </a:t>
            </a:r>
            <a:r>
              <a:rPr lang="ko-KR" altLang="en-US" sz="2000" b="1" kern="0" dirty="0">
                <a:solidFill>
                  <a:srgbClr val="000000"/>
                </a:solidFill>
              </a:rPr>
              <a:t>독립</a:t>
            </a:r>
            <a:r>
              <a:rPr lang="ko-KR" altLang="en-US" sz="2000" kern="0" dirty="0">
                <a:solidFill>
                  <a:srgbClr val="000000"/>
                </a:solidFill>
              </a:rPr>
              <a:t>을 </a:t>
            </a:r>
            <a:r>
              <a:rPr lang="ko-KR" altLang="en-US" sz="2000" b="1" kern="0" dirty="0">
                <a:solidFill>
                  <a:srgbClr val="C00000"/>
                </a:solidFill>
              </a:rPr>
              <a:t>인정</a:t>
            </a:r>
            <a:r>
              <a:rPr lang="ko-KR" altLang="en-US" kern="0" dirty="0">
                <a:solidFill>
                  <a:srgbClr val="000000"/>
                </a:solidFill>
              </a:rPr>
              <a:t>하고</a:t>
            </a:r>
            <a:r>
              <a:rPr lang="en-US" altLang="ko-KR" kern="0" dirty="0">
                <a:solidFill>
                  <a:srgbClr val="000000"/>
                </a:solidFill>
              </a:rPr>
              <a:t>, </a:t>
            </a:r>
            <a:r>
              <a:rPr lang="ko-KR" altLang="en-US" kern="0" dirty="0">
                <a:solidFill>
                  <a:srgbClr val="000000"/>
                </a:solidFill>
              </a:rPr>
              <a:t>제주도</a:t>
            </a:r>
            <a:r>
              <a:rPr lang="en-US" altLang="ko-KR" kern="0" dirty="0">
                <a:solidFill>
                  <a:srgbClr val="000000"/>
                </a:solidFill>
              </a:rPr>
              <a:t>, </a:t>
            </a:r>
            <a:r>
              <a:rPr lang="ko-KR" altLang="en-US" kern="0" dirty="0">
                <a:solidFill>
                  <a:srgbClr val="000000"/>
                </a:solidFill>
              </a:rPr>
              <a:t>거문도 그리고 울릉도를 포함하는 한국에 대한 </a:t>
            </a:r>
            <a:r>
              <a:rPr lang="ko-KR" altLang="en-US" sz="2000" b="1" kern="0" dirty="0">
                <a:solidFill>
                  <a:srgbClr val="CC0066"/>
                </a:solidFill>
              </a:rPr>
              <a:t>모든 권리</a:t>
            </a:r>
            <a:r>
              <a:rPr lang="en-US" altLang="ko-KR" sz="2000" b="1" kern="0" dirty="0">
                <a:solidFill>
                  <a:srgbClr val="CC0066"/>
                </a:solidFill>
              </a:rPr>
              <a:t>, </a:t>
            </a:r>
            <a:r>
              <a:rPr lang="ko-KR" altLang="en-US" sz="2000" b="1" kern="0" dirty="0">
                <a:solidFill>
                  <a:srgbClr val="CC0066"/>
                </a:solidFill>
              </a:rPr>
              <a:t>권원</a:t>
            </a:r>
            <a:r>
              <a:rPr lang="ko-KR" altLang="en-US" sz="2000" kern="0" dirty="0">
                <a:solidFill>
                  <a:prstClr val="black"/>
                </a:solidFill>
              </a:rPr>
              <a:t>과</a:t>
            </a:r>
            <a:r>
              <a:rPr lang="ko-KR" altLang="en-US" sz="2000" b="1" kern="0" dirty="0">
                <a:solidFill>
                  <a:srgbClr val="CC0066"/>
                </a:solidFill>
              </a:rPr>
              <a:t> 청구권</a:t>
            </a:r>
            <a:r>
              <a:rPr lang="ko-KR" altLang="en-US" kern="0" dirty="0">
                <a:solidFill>
                  <a:srgbClr val="000000"/>
                </a:solidFill>
              </a:rPr>
              <a:t>을 포기한다</a:t>
            </a:r>
            <a:r>
              <a:rPr lang="en-US" altLang="ko-KR" kern="0" dirty="0">
                <a:solidFill>
                  <a:srgbClr val="000000"/>
                </a:solidFill>
              </a:rPr>
              <a:t>.’</a:t>
            </a:r>
            <a:endParaRPr lang="ko-KR" altLang="en-US" kern="0" dirty="0">
              <a:solidFill>
                <a:srgbClr val="000000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 flipV="1">
            <a:off x="1963025" y="2492896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191567" y="3542341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>
                <a:solidFill>
                  <a:prstClr val="black"/>
                </a:solidFill>
              </a:rPr>
              <a:t>이 항목에서 </a:t>
            </a:r>
            <a:r>
              <a:rPr lang="en-US" altLang="ko-KR" sz="2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'</a:t>
            </a:r>
            <a:r>
              <a:rPr lang="ko-KR" altLang="en-US" sz="2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울릉도</a:t>
            </a:r>
            <a:r>
              <a:rPr lang="en-US" altLang="ko-KR" sz="2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'</a:t>
            </a:r>
            <a:r>
              <a:rPr lang="ko-KR" altLang="en-US" dirty="0">
                <a:solidFill>
                  <a:prstClr val="black"/>
                </a:solidFill>
              </a:rPr>
              <a:t>에 </a:t>
            </a:r>
            <a:r>
              <a:rPr lang="ko-KR" altLang="en-US" sz="2000" b="1" dirty="0">
                <a:solidFill>
                  <a:srgbClr val="1F497D">
                    <a:lumMod val="75000"/>
                  </a:srgbClr>
                </a:solidFill>
              </a:rPr>
              <a:t>독도</a:t>
            </a:r>
            <a:r>
              <a:rPr lang="ko-KR" altLang="en-US" dirty="0">
                <a:solidFill>
                  <a:prstClr val="black"/>
                </a:solidFill>
              </a:rPr>
              <a:t>를 </a:t>
            </a:r>
            <a:r>
              <a:rPr lang="ko-KR" altLang="en-US" i="1" dirty="0">
                <a:solidFill>
                  <a:prstClr val="black"/>
                </a:solidFill>
              </a:rPr>
              <a:t>당연히 포함시켜야 </a:t>
            </a:r>
            <a:r>
              <a:rPr lang="ko-KR" altLang="en-US" dirty="0">
                <a:solidFill>
                  <a:prstClr val="black"/>
                </a:solidFill>
              </a:rPr>
              <a:t>한다고 보고 있지만 </a:t>
            </a:r>
            <a:endParaRPr lang="en-US" altLang="ko-KR" dirty="0">
              <a:solidFill>
                <a:prstClr val="black"/>
              </a:solidFill>
            </a:endParaRPr>
          </a:p>
          <a:p>
            <a:pPr fontAlgn="base"/>
            <a:r>
              <a:rPr lang="ko-KR" altLang="en-US" dirty="0">
                <a:solidFill>
                  <a:prstClr val="black"/>
                </a:solidFill>
              </a:rPr>
              <a:t>일본은 </a:t>
            </a:r>
            <a:r>
              <a:rPr lang="en-US" altLang="ko-KR" dirty="0">
                <a:solidFill>
                  <a:prstClr val="black"/>
                </a:solidFill>
              </a:rPr>
              <a:t>'</a:t>
            </a:r>
            <a:r>
              <a:rPr lang="ko-KR" altLang="en-US" dirty="0">
                <a:solidFill>
                  <a:prstClr val="black"/>
                </a:solidFill>
              </a:rPr>
              <a:t>제주도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거문도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울릉도는 한국 영토의 </a:t>
            </a:r>
            <a:r>
              <a:rPr lang="ko-KR" altLang="en-US" sz="2000" i="1" u="sng" dirty="0">
                <a:solidFill>
                  <a:prstClr val="black"/>
                </a:solidFill>
              </a:rPr>
              <a:t>가장 바깥쪽</a:t>
            </a:r>
            <a:r>
              <a:rPr lang="ko-KR" altLang="en-US" dirty="0">
                <a:solidFill>
                  <a:prstClr val="black"/>
                </a:solidFill>
              </a:rPr>
              <a:t>에 있는 외곽선을 표시하는 섬</a:t>
            </a:r>
            <a:r>
              <a:rPr lang="en-US" altLang="ko-KR" dirty="0">
                <a:solidFill>
                  <a:prstClr val="black"/>
                </a:solidFill>
              </a:rPr>
              <a:t>'</a:t>
            </a:r>
            <a:r>
              <a:rPr lang="ko-KR" altLang="en-US" dirty="0">
                <a:solidFill>
                  <a:prstClr val="black"/>
                </a:solidFill>
              </a:rPr>
              <a:t>들이라고 주장</a:t>
            </a:r>
          </a:p>
        </p:txBody>
      </p:sp>
      <p:sp>
        <p:nvSpPr>
          <p:cNvPr id="45" name="타원 44"/>
          <p:cNvSpPr/>
          <p:nvPr/>
        </p:nvSpPr>
        <p:spPr>
          <a:xfrm flipV="1">
            <a:off x="1916268" y="376097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97" y="1322937"/>
            <a:ext cx="3147134" cy="487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09" y="1381840"/>
            <a:ext cx="2822727" cy="478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6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14103" y="260648"/>
            <a:ext cx="3861817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504" y="241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4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829505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1921984" y="1093812"/>
            <a:ext cx="6683191" cy="1009953"/>
            <a:chOff x="397983" y="1093811"/>
            <a:chExt cx="6683191" cy="1009953"/>
          </a:xfrm>
        </p:grpSpPr>
        <p:grpSp>
          <p:nvGrpSpPr>
            <p:cNvPr id="6" name="그룹 5"/>
            <p:cNvGrpSpPr/>
            <p:nvPr/>
          </p:nvGrpSpPr>
          <p:grpSpPr>
            <a:xfrm>
              <a:off x="397983" y="1093811"/>
              <a:ext cx="931209" cy="1009953"/>
              <a:chOff x="397983" y="1093811"/>
              <a:chExt cx="931209" cy="1009953"/>
            </a:xfrm>
          </p:grpSpPr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2999"/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8611" y="1133183"/>
                <a:ext cx="1009953" cy="931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683568" y="1283809"/>
                <a:ext cx="3600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>
                    <a:solidFill>
                      <a:srgbClr val="4F6E18"/>
                    </a:solidFill>
                    <a:ea typeface="a옛날목욕탕L" panose="02020600000000000000" pitchFamily="18" charset="-127"/>
                  </a:rPr>
                  <a:t>3</a:t>
                </a:r>
                <a:endParaRPr lang="ko-KR" altLang="en-US" sz="2400" dirty="0">
                  <a:solidFill>
                    <a:srgbClr val="4F6E18"/>
                  </a:solidFill>
                </a:endParaRPr>
              </a:p>
            </p:txBody>
          </p:sp>
        </p:grpSp>
        <p:cxnSp>
          <p:nvCxnSpPr>
            <p:cNvPr id="7" name="직선 연결선 6"/>
            <p:cNvCxnSpPr/>
            <p:nvPr/>
          </p:nvCxnSpPr>
          <p:spPr>
            <a:xfrm flipV="1">
              <a:off x="1329193" y="1514641"/>
              <a:ext cx="261040" cy="1008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1614777" y="1103130"/>
              <a:ext cx="4973447" cy="82302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14777" y="1283809"/>
              <a:ext cx="5466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000" dirty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근세 초기 이래 독도가 </a:t>
              </a:r>
              <a:r>
                <a:rPr lang="ko-KR" altLang="en-US" sz="200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자신들의 영토였다</a:t>
              </a:r>
              <a:endParaRPr lang="ko-KR" altLang="en-US" sz="2000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sp>
        <p:nvSpPr>
          <p:cNvPr id="12" name="타원 11"/>
          <p:cNvSpPr/>
          <p:nvPr/>
        </p:nvSpPr>
        <p:spPr>
          <a:xfrm flipV="1">
            <a:off x="1963025" y="2492896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 flipV="1">
            <a:off x="1963024" y="3645024"/>
            <a:ext cx="93515" cy="94868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568" y="2204865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prstClr val="black"/>
                </a:solidFill>
              </a:rPr>
              <a:t>오랫동안 일본이 </a:t>
            </a:r>
            <a:r>
              <a:rPr lang="en-US" altLang="ko-KR" sz="2000" b="1" i="1" dirty="0">
                <a:solidFill>
                  <a:prstClr val="black"/>
                </a:solidFill>
              </a:rPr>
              <a:t>'</a:t>
            </a:r>
            <a:r>
              <a:rPr lang="ko-KR" altLang="en-US" sz="2000" b="1" i="1" dirty="0">
                <a:solidFill>
                  <a:prstClr val="black"/>
                </a:solidFill>
              </a:rPr>
              <a:t>실효적 경영</a:t>
            </a:r>
            <a:r>
              <a:rPr lang="en-US" altLang="ko-KR" sz="2000" b="1" i="1" dirty="0">
                <a:solidFill>
                  <a:prstClr val="black"/>
                </a:solidFill>
              </a:rPr>
              <a:t>'</a:t>
            </a:r>
            <a:r>
              <a:rPr lang="ko-KR" altLang="en-US" sz="2000" dirty="0">
                <a:solidFill>
                  <a:prstClr val="black"/>
                </a:solidFill>
              </a:rPr>
              <a:t>을 해왔고</a:t>
            </a:r>
            <a:r>
              <a:rPr lang="en-US" altLang="ko-KR" sz="2000" dirty="0">
                <a:solidFill>
                  <a:prstClr val="black"/>
                </a:solidFill>
              </a:rPr>
              <a:t>, </a:t>
            </a:r>
            <a:r>
              <a:rPr lang="ko-KR" altLang="en-US" sz="2000" dirty="0">
                <a:solidFill>
                  <a:prstClr val="black"/>
                </a:solidFill>
              </a:rPr>
              <a:t>일본으로 영토 편입 당시 독도는 </a:t>
            </a:r>
            <a:r>
              <a:rPr lang="ko-KR" altLang="en-US" sz="2000" i="1" dirty="0">
                <a:solidFill>
                  <a:prstClr val="black"/>
                </a:solidFill>
              </a:rPr>
              <a:t>주인 없는 </a:t>
            </a:r>
            <a:r>
              <a:rPr lang="ko-KR" altLang="en-US" sz="2000" dirty="0">
                <a:solidFill>
                  <a:prstClr val="black"/>
                </a:solidFill>
              </a:rPr>
              <a:t>돌 섬이었으므로 </a:t>
            </a:r>
            <a:r>
              <a:rPr lang="en-US" altLang="ko-KR" sz="2400" b="1" dirty="0">
                <a:solidFill>
                  <a:srgbClr val="FF0000"/>
                </a:solidFill>
              </a:rPr>
              <a:t>'</a:t>
            </a:r>
            <a:r>
              <a:rPr lang="ko-KR" altLang="en-US" sz="2400" b="1" dirty="0" err="1">
                <a:solidFill>
                  <a:srgbClr val="FF0000"/>
                </a:solidFill>
              </a:rPr>
              <a:t>주인없는</a:t>
            </a:r>
            <a:r>
              <a:rPr lang="ko-KR" altLang="en-US" sz="2400" b="1" dirty="0">
                <a:solidFill>
                  <a:srgbClr val="FF0000"/>
                </a:solidFill>
              </a:rPr>
              <a:t> 물건을 선점</a:t>
            </a:r>
            <a:r>
              <a:rPr lang="en-US" altLang="ko-KR" sz="2400" b="1" dirty="0">
                <a:solidFill>
                  <a:srgbClr val="FF0000"/>
                </a:solidFill>
              </a:rPr>
              <a:t>’</a:t>
            </a:r>
            <a:r>
              <a:rPr lang="en-US" altLang="ko-KR" sz="2000" dirty="0">
                <a:solidFill>
                  <a:srgbClr val="FF0000"/>
                </a:solidFill>
              </a:rPr>
              <a:t> </a:t>
            </a:r>
            <a:r>
              <a:rPr lang="ko-KR" altLang="en-US" sz="2000" dirty="0">
                <a:solidFill>
                  <a:prstClr val="black"/>
                </a:solidFill>
              </a:rPr>
              <a:t>한 것이 정당하다는 것</a:t>
            </a:r>
          </a:p>
          <a:p>
            <a:endParaRPr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7568" y="342900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prstClr val="black"/>
                </a:solidFill>
              </a:rPr>
              <a:t>1696</a:t>
            </a:r>
            <a:r>
              <a:rPr lang="ko-KR" altLang="en-US" sz="2000" dirty="0">
                <a:solidFill>
                  <a:prstClr val="black"/>
                </a:solidFill>
              </a:rPr>
              <a:t>년경 작성된 </a:t>
            </a:r>
            <a:r>
              <a:rPr lang="en-US" altLang="ko-KR" sz="2000" dirty="0">
                <a:solidFill>
                  <a:prstClr val="black"/>
                </a:solidFill>
              </a:rPr>
              <a:t>'</a:t>
            </a:r>
            <a:r>
              <a:rPr lang="ko-KR" altLang="en-US" sz="2000" b="1" dirty="0">
                <a:solidFill>
                  <a:prstClr val="black"/>
                </a:solidFill>
              </a:rPr>
              <a:t>정확한 지도</a:t>
            </a:r>
            <a:r>
              <a:rPr lang="en-US" altLang="ko-KR" sz="2000" dirty="0">
                <a:solidFill>
                  <a:prstClr val="black"/>
                </a:solidFill>
              </a:rPr>
              <a:t>'</a:t>
            </a:r>
            <a:r>
              <a:rPr lang="ko-KR" altLang="en-US" sz="2000" dirty="0">
                <a:solidFill>
                  <a:prstClr val="black"/>
                </a:solidFill>
              </a:rPr>
              <a:t>가 있고</a:t>
            </a:r>
            <a:r>
              <a:rPr lang="en-US" altLang="ko-KR" sz="2000" dirty="0">
                <a:solidFill>
                  <a:prstClr val="black"/>
                </a:solidFill>
              </a:rPr>
              <a:t>, '</a:t>
            </a:r>
            <a:r>
              <a:rPr lang="ko-KR" altLang="en-US" sz="2000" dirty="0">
                <a:solidFill>
                  <a:prstClr val="black"/>
                </a:solidFill>
              </a:rPr>
              <a:t>국사대사전</a:t>
            </a:r>
            <a:r>
              <a:rPr lang="en-US" altLang="ko-KR" sz="2000" dirty="0">
                <a:solidFill>
                  <a:prstClr val="black"/>
                </a:solidFill>
              </a:rPr>
              <a:t>'</a:t>
            </a:r>
            <a:r>
              <a:rPr lang="ko-KR" altLang="en-US" sz="2000" dirty="0">
                <a:solidFill>
                  <a:prstClr val="black"/>
                </a:solidFill>
              </a:rPr>
              <a:t>의 </a:t>
            </a:r>
            <a:r>
              <a:rPr lang="en-US" altLang="ko-KR" sz="2000" dirty="0">
                <a:solidFill>
                  <a:prstClr val="black"/>
                </a:solidFill>
              </a:rPr>
              <a:t>'</a:t>
            </a:r>
            <a:r>
              <a:rPr lang="ko-KR" altLang="en-US" sz="2000" dirty="0">
                <a:solidFill>
                  <a:prstClr val="black"/>
                </a:solidFill>
              </a:rPr>
              <a:t>죽도</a:t>
            </a:r>
            <a:r>
              <a:rPr lang="en-US" altLang="ko-KR" sz="2000" dirty="0">
                <a:solidFill>
                  <a:prstClr val="black"/>
                </a:solidFill>
              </a:rPr>
              <a:t>' </a:t>
            </a:r>
            <a:r>
              <a:rPr lang="ko-KR" altLang="en-US" sz="2000" dirty="0">
                <a:solidFill>
                  <a:prstClr val="black"/>
                </a:solidFill>
              </a:rPr>
              <a:t>항에는 조선조의 공도정책으로 일본이 울릉도를 발견</a:t>
            </a:r>
          </a:p>
        </p:txBody>
      </p:sp>
      <p:sp>
        <p:nvSpPr>
          <p:cNvPr id="16" name="직사각형 15"/>
          <p:cNvSpPr/>
          <p:nvPr/>
        </p:nvSpPr>
        <p:spPr>
          <a:xfrm rot="21100863">
            <a:off x="2227465" y="2227077"/>
            <a:ext cx="3528392" cy="531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EEECE1">
                    <a:lumMod val="10000"/>
                  </a:srgbClr>
                </a:solidFill>
              </a:rPr>
              <a:t>그 </a:t>
            </a:r>
            <a:r>
              <a:rPr lang="en-US" altLang="ko-KR" b="1" dirty="0" err="1">
                <a:solidFill>
                  <a:srgbClr val="EEECE1">
                    <a:lumMod val="10000"/>
                  </a:srgbClr>
                </a:solidFill>
              </a:rPr>
              <a:t>지역에</a:t>
            </a:r>
            <a:r>
              <a:rPr lang="en-US" altLang="ko-KR" b="1" dirty="0"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en-US" altLang="ko-KR" b="1" dirty="0" err="1">
                <a:solidFill>
                  <a:srgbClr val="EEECE1">
                    <a:lumMod val="10000"/>
                  </a:srgbClr>
                </a:solidFill>
              </a:rPr>
              <a:t>주인이</a:t>
            </a:r>
            <a:r>
              <a:rPr lang="en-US" altLang="ko-KR" b="1" dirty="0"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en-US" altLang="ko-KR" b="1" dirty="0" err="1">
                <a:solidFill>
                  <a:srgbClr val="EEECE1">
                    <a:lumMod val="10000"/>
                  </a:srgbClr>
                </a:solidFill>
              </a:rPr>
              <a:t>없어야</a:t>
            </a:r>
            <a:r>
              <a:rPr lang="en-US" altLang="ko-KR" b="1" dirty="0"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en-US" altLang="ko-KR" b="1" dirty="0" err="1">
                <a:solidFill>
                  <a:srgbClr val="EEECE1">
                    <a:lumMod val="10000"/>
                  </a:srgbClr>
                </a:solidFill>
              </a:rPr>
              <a:t>한다</a:t>
            </a:r>
            <a:r>
              <a:rPr lang="en-US" altLang="ko-KR" b="1" dirty="0">
                <a:solidFill>
                  <a:srgbClr val="EEECE1">
                    <a:lumMod val="10000"/>
                  </a:srgbClr>
                </a:solidFill>
              </a:rPr>
              <a:t>. </a:t>
            </a:r>
            <a:endParaRPr lang="ko-KR" altLang="en-US" b="1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 rot="579205">
            <a:off x="5749803" y="2335786"/>
            <a:ext cx="4348440" cy="4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b="1" dirty="0">
                <a:solidFill>
                  <a:srgbClr val="F79646">
                    <a:lumMod val="50000"/>
                  </a:srgbClr>
                </a:solidFill>
              </a:rPr>
              <a:t>그 </a:t>
            </a:r>
            <a:r>
              <a:rPr lang="en-US" altLang="ko-KR" b="1" dirty="0" err="1">
                <a:solidFill>
                  <a:srgbClr val="F79646">
                    <a:lumMod val="50000"/>
                  </a:srgbClr>
                </a:solidFill>
              </a:rPr>
              <a:t>지역의</a:t>
            </a:r>
            <a:r>
              <a:rPr lang="en-US" altLang="ko-KR" b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altLang="ko-KR" b="1" dirty="0" err="1">
                <a:solidFill>
                  <a:srgbClr val="F79646">
                    <a:lumMod val="50000"/>
                  </a:srgbClr>
                </a:solidFill>
              </a:rPr>
              <a:t>실효적인</a:t>
            </a:r>
            <a:r>
              <a:rPr lang="en-US" altLang="ko-KR" b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altLang="ko-KR" b="1" dirty="0" err="1">
                <a:solidFill>
                  <a:srgbClr val="F79646">
                    <a:lumMod val="50000"/>
                  </a:srgbClr>
                </a:solidFill>
              </a:rPr>
              <a:t>점유가</a:t>
            </a:r>
            <a:r>
              <a:rPr lang="en-US" altLang="ko-KR" b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altLang="ko-KR" b="1" dirty="0" err="1">
                <a:solidFill>
                  <a:srgbClr val="F79646">
                    <a:lumMod val="50000"/>
                  </a:srgbClr>
                </a:solidFill>
              </a:rPr>
              <a:t>있어야</a:t>
            </a:r>
            <a:r>
              <a:rPr lang="en-US" altLang="ko-KR" b="1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en-US" altLang="ko-KR" b="1" dirty="0" err="1">
                <a:solidFill>
                  <a:srgbClr val="F79646">
                    <a:lumMod val="50000"/>
                  </a:srgbClr>
                </a:solidFill>
              </a:rPr>
              <a:t>한다</a:t>
            </a:r>
            <a:r>
              <a:rPr lang="en-US" altLang="ko-KR" b="1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37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14103" y="260648"/>
            <a:ext cx="3861817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41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829505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1514102" y="976864"/>
            <a:ext cx="7154410" cy="1009953"/>
            <a:chOff x="281521" y="1093812"/>
            <a:chExt cx="6799653" cy="1009953"/>
          </a:xfrm>
        </p:grpSpPr>
        <p:grpSp>
          <p:nvGrpSpPr>
            <p:cNvPr id="8" name="그룹 7"/>
            <p:cNvGrpSpPr/>
            <p:nvPr/>
          </p:nvGrpSpPr>
          <p:grpSpPr>
            <a:xfrm>
              <a:off x="281521" y="1093812"/>
              <a:ext cx="1047671" cy="1009953"/>
              <a:chOff x="281521" y="1093812"/>
              <a:chExt cx="1047671" cy="1009953"/>
            </a:xfrm>
          </p:grpSpPr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2999"/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00380" y="1074953"/>
                <a:ext cx="1009953" cy="1047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482543" y="1283807"/>
                <a:ext cx="6456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 smtClean="0">
                    <a:solidFill>
                      <a:srgbClr val="4F6E18"/>
                    </a:solidFill>
                  </a:rPr>
                  <a:t>4-1</a:t>
                </a:r>
                <a:endParaRPr lang="ko-KR" altLang="en-US" sz="2400" dirty="0">
                  <a:solidFill>
                    <a:srgbClr val="4F6E18"/>
                  </a:solidFill>
                </a:endParaRPr>
              </a:p>
            </p:txBody>
          </p:sp>
        </p:grpSp>
        <p:cxnSp>
          <p:nvCxnSpPr>
            <p:cNvPr id="9" name="직선 연결선 8"/>
            <p:cNvCxnSpPr/>
            <p:nvPr/>
          </p:nvCxnSpPr>
          <p:spPr>
            <a:xfrm flipV="1">
              <a:off x="1329193" y="1514641"/>
              <a:ext cx="261040" cy="1008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/>
          </p:nvSpPr>
          <p:spPr>
            <a:xfrm>
              <a:off x="1614778" y="1103130"/>
              <a:ext cx="1150423" cy="82302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4777" y="1283809"/>
              <a:ext cx="5466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000" dirty="0" smtClean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 안용복</a:t>
              </a:r>
              <a:endParaRPr lang="ko-KR" altLang="en-US" sz="2000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9" y="2049353"/>
            <a:ext cx="3900581" cy="439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6" name="설명선 2 15"/>
          <p:cNvSpPr/>
          <p:nvPr/>
        </p:nvSpPr>
        <p:spPr>
          <a:xfrm>
            <a:off x="5593032" y="3990108"/>
            <a:ext cx="5213514" cy="1660883"/>
          </a:xfrm>
          <a:prstGeom prst="borderCallout2">
            <a:avLst>
              <a:gd name="adj1" fmla="val 46250"/>
              <a:gd name="adj2" fmla="val 1435"/>
              <a:gd name="adj3" fmla="val 58606"/>
              <a:gd name="adj4" fmla="val -6248"/>
              <a:gd name="adj5" fmla="val 19200"/>
              <a:gd name="adj6" fmla="val -27665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/>
              <a:t>민간인 신분으로 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</a:rPr>
              <a:t>차례</a:t>
            </a:r>
            <a:r>
              <a:rPr lang="ko-KR" altLang="en-US" sz="2000" dirty="0"/>
              <a:t>나 일본으로 건너가 </a:t>
            </a:r>
            <a:endParaRPr lang="en-US" altLang="ko-KR" sz="2000" dirty="0"/>
          </a:p>
          <a:p>
            <a:r>
              <a:rPr lang="ko-KR" altLang="en-US" sz="2000" dirty="0" smtClean="0"/>
              <a:t>일본으로부터 </a:t>
            </a:r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</a:rPr>
              <a:t>‘</a:t>
            </a:r>
            <a:r>
              <a:rPr lang="ko-KR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울릉도와 독도에 대한 영유권과 어업권이 조선에 있다</a:t>
            </a:r>
            <a:r>
              <a:rPr lang="en-US" altLang="ko-KR" sz="2400" b="1" dirty="0" smtClean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라는 </a:t>
            </a:r>
            <a:r>
              <a:rPr lang="ko-KR" altLang="en-US" sz="2000" dirty="0"/>
              <a:t>문서를 받아낸 </a:t>
            </a:r>
            <a:r>
              <a:rPr lang="ko-KR" altLang="en-US" sz="2000" dirty="0" smtClean="0"/>
              <a:t>인물</a:t>
            </a:r>
            <a:endParaRPr lang="ko-KR" altLang="en-US" sz="2000" dirty="0"/>
          </a:p>
        </p:txBody>
      </p:sp>
      <p:sp>
        <p:nvSpPr>
          <p:cNvPr id="17" name="모서리가 접힌 도형 16"/>
          <p:cNvSpPr/>
          <p:nvPr/>
        </p:nvSpPr>
        <p:spPr>
          <a:xfrm>
            <a:off x="6010769" y="1875256"/>
            <a:ext cx="4144611" cy="903283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hlinkClick r:id="rId7"/>
              </a:rPr>
              <a:t>https://</a:t>
            </a:r>
            <a:r>
              <a:rPr lang="en-US" altLang="ko-KR" dirty="0" smtClean="0">
                <a:hlinkClick r:id="rId7"/>
              </a:rPr>
              <a:t>www.youtube.com/watch?v=l1nOq1R53Zk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4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514103" y="260648"/>
            <a:ext cx="3861817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504" y="241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24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829505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/>
          <p:cNvGrpSpPr/>
          <p:nvPr/>
        </p:nvGrpSpPr>
        <p:grpSpPr>
          <a:xfrm>
            <a:off x="1424713" y="861620"/>
            <a:ext cx="2532789" cy="871979"/>
            <a:chOff x="281521" y="1093812"/>
            <a:chExt cx="2483680" cy="1009953"/>
          </a:xfrm>
        </p:grpSpPr>
        <p:grpSp>
          <p:nvGrpSpPr>
            <p:cNvPr id="29" name="그룹 28"/>
            <p:cNvGrpSpPr/>
            <p:nvPr/>
          </p:nvGrpSpPr>
          <p:grpSpPr>
            <a:xfrm>
              <a:off x="281521" y="1093812"/>
              <a:ext cx="1047671" cy="1009953"/>
              <a:chOff x="281521" y="1093812"/>
              <a:chExt cx="1047671" cy="100995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2999"/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00380" y="1074953"/>
                <a:ext cx="1009953" cy="1047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직사각형 33"/>
              <p:cNvSpPr/>
              <p:nvPr/>
            </p:nvSpPr>
            <p:spPr>
              <a:xfrm>
                <a:off x="482543" y="1283807"/>
                <a:ext cx="6456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 smtClean="0">
                    <a:solidFill>
                      <a:srgbClr val="4F6E18"/>
                    </a:solidFill>
                  </a:rPr>
                  <a:t>4-2</a:t>
                </a:r>
                <a:endParaRPr lang="ko-KR" altLang="en-US" sz="2400" dirty="0">
                  <a:solidFill>
                    <a:srgbClr val="4F6E18"/>
                  </a:solidFill>
                </a:endParaRPr>
              </a:p>
            </p:txBody>
          </p:sp>
        </p:grpSp>
        <p:cxnSp>
          <p:nvCxnSpPr>
            <p:cNvPr id="30" name="직선 연결선 29"/>
            <p:cNvCxnSpPr/>
            <p:nvPr/>
          </p:nvCxnSpPr>
          <p:spPr>
            <a:xfrm flipV="1">
              <a:off x="1329193" y="1514641"/>
              <a:ext cx="261040" cy="1008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1614778" y="1103130"/>
              <a:ext cx="1150423" cy="82302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4777" y="1283809"/>
              <a:ext cx="1150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000" dirty="0" smtClean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 안용복</a:t>
              </a:r>
              <a:endParaRPr lang="ko-KR" altLang="en-US" sz="2000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8502" y="504222"/>
            <a:ext cx="1530710" cy="1148033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1120462" y="1795674"/>
            <a:ext cx="3962605" cy="2515212"/>
            <a:chOff x="1120462" y="1795674"/>
            <a:chExt cx="3962605" cy="2515212"/>
          </a:xfrm>
        </p:grpSpPr>
        <p:grpSp>
          <p:nvGrpSpPr>
            <p:cNvPr id="2" name="그룹 1"/>
            <p:cNvGrpSpPr/>
            <p:nvPr/>
          </p:nvGrpSpPr>
          <p:grpSpPr>
            <a:xfrm>
              <a:off x="1925341" y="1795674"/>
              <a:ext cx="3157726" cy="2232248"/>
              <a:chOff x="2471904" y="1460197"/>
              <a:chExt cx="3157726" cy="2232248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4630" y1="4781" x2="4167" y2="84426"/>
                            <a14:foregroundMark x1="91435" y1="83333" x2="16435" y2="85656"/>
                            <a14:backgroundMark x1="34491" y1="25137" x2="85880" y2="59973"/>
                            <a14:backgroundMark x1="579" y1="273" x2="231" y2="546"/>
                          </a14:backgroundRemoval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71904" y="1460197"/>
                <a:ext cx="3157726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4451631" y="1647150"/>
                <a:ext cx="1043607" cy="19630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93454" y="1613992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 smtClean="0">
                    <a:solidFill>
                      <a:prstClr val="white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첫번째</a:t>
                </a:r>
                <a:endParaRPr lang="ko-KR" altLang="en-US" sz="1000" dirty="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120462" y="2279561"/>
              <a:ext cx="37090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일본이 울릉도 도항 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금지령을 내린 후</a:t>
              </a:r>
              <a:r>
                <a:rPr lang="ko-KR" altLang="en-US" dirty="0"/>
                <a:t> 안용복이 일본에 건너와서 추방되어 조선으로 돌아간 뒤 조선 관리에게 문초를 받았는데 그 진술이 현재 독도 영유권 주장에 대한 </a:t>
              </a:r>
              <a:r>
                <a:rPr lang="ko-KR" altLang="en-US" dirty="0">
                  <a:solidFill>
                    <a:schemeClr val="accent6">
                      <a:lumMod val="75000"/>
                    </a:schemeClr>
                  </a:solidFill>
                </a:rPr>
                <a:t>근거의 하나로 인용</a:t>
              </a:r>
              <a:r>
                <a:rPr lang="ko-KR" altLang="en-US" dirty="0"/>
                <a:t>되고 있다</a:t>
              </a:r>
            </a:p>
            <a:p>
              <a:endParaRPr lang="ko-KR" altLang="en-US" dirty="0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258868" y="1795675"/>
            <a:ext cx="5379081" cy="2328364"/>
            <a:chOff x="5258868" y="1795675"/>
            <a:chExt cx="5379081" cy="2328364"/>
          </a:xfrm>
        </p:grpSpPr>
        <p:grpSp>
          <p:nvGrpSpPr>
            <p:cNvPr id="3" name="그룹 2"/>
            <p:cNvGrpSpPr/>
            <p:nvPr/>
          </p:nvGrpSpPr>
          <p:grpSpPr>
            <a:xfrm>
              <a:off x="5258868" y="1795675"/>
              <a:ext cx="3384376" cy="2232248"/>
              <a:chOff x="6365079" y="1494981"/>
              <a:chExt cx="3384376" cy="2232248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4630" y1="4781" x2="4167" y2="84426"/>
                            <a14:foregroundMark x1="91435" y1="83333" x2="16435" y2="85656"/>
                            <a14:backgroundMark x1="34491" y1="25137" x2="85880" y2="59973"/>
                            <a14:backgroundMark x1="579" y1="273" x2="231" y2="546"/>
                          </a14:backgroundRemoval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>
                <a:off x="6365079" y="1494981"/>
                <a:ext cx="3384376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직사각형 15"/>
              <p:cNvSpPr/>
              <p:nvPr/>
            </p:nvSpPr>
            <p:spPr>
              <a:xfrm>
                <a:off x="6634311" y="1636953"/>
                <a:ext cx="1043607" cy="19630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76134" y="1603795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 smtClean="0">
                    <a:solidFill>
                      <a:prstClr val="white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두번째</a:t>
                </a:r>
                <a:endParaRPr lang="ko-KR" altLang="en-US" sz="1000" dirty="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669923" y="2369713"/>
              <a:ext cx="496802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1693</a:t>
              </a:r>
              <a:r>
                <a:rPr lang="ko-KR" altLang="en-US" dirty="0"/>
                <a:t>년 안용복이 독도를 </a:t>
              </a:r>
              <a:r>
                <a:rPr lang="ko-KR" altLang="en-US" dirty="0" err="1"/>
                <a:t>조선령으로</a:t>
              </a:r>
              <a:r>
                <a:rPr lang="ko-KR" altLang="en-US" dirty="0"/>
                <a:t> 한다는 문서를 받았으나 쓰시마 </a:t>
              </a:r>
              <a:r>
                <a:rPr lang="ko-KR" altLang="en-US" dirty="0" err="1"/>
                <a:t>번주가</a:t>
              </a:r>
              <a:r>
                <a:rPr lang="ko-KR" altLang="en-US" dirty="0"/>
                <a:t> 그 문서를 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빼앗았다</a:t>
              </a:r>
              <a:r>
                <a:rPr lang="ko-KR" altLang="en-US" dirty="0"/>
                <a:t>고 </a:t>
              </a:r>
              <a:r>
                <a:rPr lang="ko-KR" altLang="en-US" dirty="0" err="1"/>
                <a:t>진술한것은</a:t>
              </a:r>
              <a:r>
                <a:rPr lang="ko-KR" altLang="en-US" dirty="0"/>
                <a:t> 일본과 조선 사이에 울릉도 출어를 둘러싼 교섭이 시작되었기 때문에 문서를 </a:t>
              </a:r>
              <a:r>
                <a:rPr lang="ko-KR" altLang="en-US" dirty="0" err="1">
                  <a:solidFill>
                    <a:srgbClr val="FF0000"/>
                  </a:solidFill>
                </a:rPr>
                <a:t>부여할리</a:t>
              </a:r>
              <a:r>
                <a:rPr lang="ko-KR" altLang="en-US" dirty="0">
                  <a:solidFill>
                    <a:srgbClr val="FF0000"/>
                  </a:solidFill>
                </a:rPr>
                <a:t> 없고</a:t>
              </a:r>
              <a:r>
                <a:rPr lang="en-US" altLang="ko-KR" dirty="0">
                  <a:solidFill>
                    <a:srgbClr val="FF0000"/>
                  </a:solidFill>
                </a:rPr>
                <a:t>, </a:t>
              </a:r>
              <a:r>
                <a:rPr lang="ko-KR" altLang="en-US" dirty="0">
                  <a:solidFill>
                    <a:srgbClr val="FF0000"/>
                  </a:solidFill>
                </a:rPr>
                <a:t>그러한 사실도 없다</a:t>
              </a:r>
            </a:p>
            <a:p>
              <a:endParaRPr lang="ko-KR" altLang="en-US" dirty="0"/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1958905" y="4065751"/>
            <a:ext cx="6785850" cy="1974441"/>
            <a:chOff x="1958905" y="4065751"/>
            <a:chExt cx="6785850" cy="1974441"/>
          </a:xfrm>
        </p:grpSpPr>
        <p:grpSp>
          <p:nvGrpSpPr>
            <p:cNvPr id="9" name="그룹 8"/>
            <p:cNvGrpSpPr/>
            <p:nvPr/>
          </p:nvGrpSpPr>
          <p:grpSpPr>
            <a:xfrm flipH="1">
              <a:off x="1958905" y="4065751"/>
              <a:ext cx="3211127" cy="1974441"/>
              <a:chOff x="2794298" y="3802759"/>
              <a:chExt cx="3157726" cy="1974441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4630" y1="4781" x2="4167" y2="84426"/>
                            <a14:foregroundMark x1="91435" y1="83333" x2="16435" y2="85656"/>
                            <a14:backgroundMark x1="34491" y1="25137" x2="85880" y2="59973"/>
                            <a14:backgroundMark x1="579" y1="273" x2="231" y2="546"/>
                          </a14:backgroundRemoval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794298" y="3802759"/>
                <a:ext cx="3157726" cy="1974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직사각형 19"/>
              <p:cNvSpPr/>
              <p:nvPr/>
            </p:nvSpPr>
            <p:spPr>
              <a:xfrm>
                <a:off x="4586023" y="4011067"/>
                <a:ext cx="1043607" cy="19630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730902" y="3977909"/>
                <a:ext cx="5599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 smtClean="0">
                    <a:solidFill>
                      <a:prstClr val="white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세번째</a:t>
                </a:r>
                <a:endParaRPr lang="ko-KR" altLang="en-US" sz="1000" dirty="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286751" y="4597769"/>
              <a:ext cx="64580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안용복에 관한 한국측 문헌기술은 </a:t>
              </a:r>
              <a:r>
                <a:rPr lang="en-US" altLang="ko-KR" dirty="0"/>
                <a:t>1969</a:t>
              </a:r>
              <a:r>
                <a:rPr lang="ko-KR" altLang="en-US" dirty="0"/>
                <a:t>년 국가 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금지명령을 무시</a:t>
              </a:r>
              <a:r>
                <a:rPr lang="ko-KR" altLang="en-US" dirty="0"/>
                <a:t>하고</a:t>
              </a:r>
              <a:r>
                <a:rPr lang="ko-KR" altLang="en-US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dirty="0"/>
                <a:t>안용복이 국외로 도항했다가 </a:t>
              </a:r>
              <a:r>
                <a:rPr lang="ko-KR" altLang="en-US" dirty="0" err="1"/>
                <a:t>귀국후</a:t>
              </a:r>
              <a:r>
                <a:rPr lang="ko-KR" altLang="en-US" dirty="0"/>
                <a:t> 조사 </a:t>
              </a:r>
              <a:r>
                <a:rPr lang="ko-KR" altLang="en-US" dirty="0" err="1"/>
                <a:t>받았을때</a:t>
              </a:r>
              <a:r>
                <a:rPr lang="ko-KR" altLang="en-US" dirty="0"/>
                <a:t> 진술한 내용이기에 </a:t>
              </a:r>
              <a:r>
                <a:rPr lang="ko-KR" altLang="en-US" dirty="0">
                  <a:solidFill>
                    <a:srgbClr val="FF0000"/>
                  </a:solidFill>
                </a:rPr>
                <a:t>사실과 일치하지 않는다 </a:t>
              </a:r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6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14103" y="260648"/>
            <a:ext cx="3861817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prstClr val="white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241598"/>
            <a:ext cx="3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1. </a:t>
            </a:r>
            <a:r>
              <a:rPr lang="ko-KR" altLang="en-US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일본이 주장하는 독도</a:t>
            </a:r>
            <a:r>
              <a:rPr lang="en-US" altLang="ko-KR" sz="2000" dirty="0">
                <a:solidFill>
                  <a:prstClr val="white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ko-KR" altLang="en-US" sz="2000" dirty="0">
              <a:solidFill>
                <a:prstClr val="white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pic>
        <p:nvPicPr>
          <p:cNvPr id="6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829505" y="108168"/>
            <a:ext cx="763526" cy="6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1514103" y="794189"/>
            <a:ext cx="2555622" cy="916330"/>
            <a:chOff x="281521" y="1093812"/>
            <a:chExt cx="2483680" cy="1009953"/>
          </a:xfrm>
        </p:grpSpPr>
        <p:grpSp>
          <p:nvGrpSpPr>
            <p:cNvPr id="8" name="그룹 7"/>
            <p:cNvGrpSpPr/>
            <p:nvPr/>
          </p:nvGrpSpPr>
          <p:grpSpPr>
            <a:xfrm>
              <a:off x="281521" y="1093812"/>
              <a:ext cx="1047671" cy="1009953"/>
              <a:chOff x="281521" y="1093812"/>
              <a:chExt cx="1047671" cy="1009953"/>
            </a:xfrm>
          </p:grpSpPr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2999"/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00380" y="1074953"/>
                <a:ext cx="1009953" cy="1047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482543" y="1283807"/>
                <a:ext cx="6456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 smtClean="0">
                    <a:solidFill>
                      <a:srgbClr val="4F6E18"/>
                    </a:solidFill>
                  </a:rPr>
                  <a:t>4-3</a:t>
                </a:r>
                <a:endParaRPr lang="ko-KR" altLang="en-US" sz="2400" dirty="0">
                  <a:solidFill>
                    <a:srgbClr val="4F6E18"/>
                  </a:solidFill>
                </a:endParaRPr>
              </a:p>
            </p:txBody>
          </p:sp>
        </p:grpSp>
        <p:cxnSp>
          <p:nvCxnSpPr>
            <p:cNvPr id="9" name="직선 연결선 8"/>
            <p:cNvCxnSpPr/>
            <p:nvPr/>
          </p:nvCxnSpPr>
          <p:spPr>
            <a:xfrm flipV="1">
              <a:off x="1329193" y="1514641"/>
              <a:ext cx="261040" cy="1008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/>
          </p:nvSpPr>
          <p:spPr>
            <a:xfrm>
              <a:off x="1614778" y="1103130"/>
              <a:ext cx="1150423" cy="82302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14777" y="1283809"/>
              <a:ext cx="1150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sz="2000" dirty="0" smtClean="0">
                  <a:solidFill>
                    <a:prstClr val="black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 안용복</a:t>
              </a:r>
              <a:endParaRPr lang="ko-KR" altLang="en-US" sz="2000" dirty="0">
                <a:solidFill>
                  <a:prstClr val="black"/>
                </a:solidFill>
                <a:latin typeface="HY신명조" panose="02030600000101010101" pitchFamily="18" charset="-127"/>
                <a:ea typeface="HY신명조" panose="02030600000101010101" pitchFamily="18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7523" y="260648"/>
            <a:ext cx="1691821" cy="1268866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1120462" y="1795674"/>
            <a:ext cx="3962605" cy="2232248"/>
            <a:chOff x="1120462" y="1795674"/>
            <a:chExt cx="3962605" cy="2232248"/>
          </a:xfrm>
        </p:grpSpPr>
        <p:grpSp>
          <p:nvGrpSpPr>
            <p:cNvPr id="15" name="그룹 14"/>
            <p:cNvGrpSpPr/>
            <p:nvPr/>
          </p:nvGrpSpPr>
          <p:grpSpPr>
            <a:xfrm>
              <a:off x="1925341" y="1795674"/>
              <a:ext cx="3157726" cy="2232248"/>
              <a:chOff x="2471904" y="1460197"/>
              <a:chExt cx="3157726" cy="2232248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4630" y1="4781" x2="4167" y2="84426"/>
                            <a14:foregroundMark x1="91435" y1="83333" x2="16435" y2="85656"/>
                            <a14:backgroundMark x1="34491" y1="25137" x2="85880" y2="59973"/>
                            <a14:backgroundMark x1="579" y1="273" x2="231" y2="546"/>
                          </a14:backgroundRemoval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471904" y="1460197"/>
                <a:ext cx="3157726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직사각형 17"/>
              <p:cNvSpPr/>
              <p:nvPr/>
            </p:nvSpPr>
            <p:spPr>
              <a:xfrm>
                <a:off x="4451631" y="1647150"/>
                <a:ext cx="1043607" cy="19630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93454" y="1613992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 smtClean="0">
                    <a:solidFill>
                      <a:prstClr val="white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첫번째</a:t>
                </a:r>
                <a:endParaRPr lang="ko-KR" altLang="en-US" sz="1000" dirty="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20462" y="2279561"/>
              <a:ext cx="37090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부산 출신 </a:t>
              </a:r>
              <a:r>
                <a:rPr lang="ko-KR" altLang="en-US" dirty="0" err="1" smtClean="0"/>
                <a:t>능로군</a:t>
              </a:r>
              <a:r>
                <a:rPr lang="ko-KR" altLang="en-US" dirty="0" smtClean="0"/>
                <a:t> 병사로 </a:t>
              </a:r>
              <a:r>
                <a:rPr lang="en-US" altLang="ko-KR" dirty="0" smtClean="0"/>
                <a:t>1693</a:t>
              </a:r>
              <a:r>
                <a:rPr lang="ko-KR" altLang="en-US" dirty="0" smtClean="0"/>
                <a:t>년 울릉도에서 어로 활동을 하다 </a:t>
              </a:r>
              <a:r>
                <a:rPr lang="ko-KR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일본인 어부들과 충돌</a:t>
              </a:r>
              <a:r>
                <a:rPr lang="ko-KR" altLang="en-US" dirty="0" smtClean="0"/>
                <a:t>하여</a:t>
              </a:r>
              <a:r>
                <a:rPr lang="ko-KR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dirty="0" err="1" smtClean="0"/>
                <a:t>오키섬까지</a:t>
              </a:r>
              <a:r>
                <a:rPr lang="ko-KR" altLang="en-US" dirty="0" smtClean="0"/>
                <a:t> 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납치</a:t>
              </a:r>
              <a:r>
                <a:rPr lang="ko-KR" altLang="en-US" dirty="0" smtClean="0"/>
                <a:t>당하고 안용복 일행을 </a:t>
              </a:r>
              <a:r>
                <a:rPr lang="ko-KR" altLang="en-US" dirty="0" err="1" smtClean="0"/>
                <a:t>돗토리성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호키슈태수에게</a:t>
              </a:r>
              <a:r>
                <a:rPr lang="ko-KR" altLang="en-US" dirty="0" smtClean="0"/>
                <a:t> </a:t>
              </a:r>
              <a:r>
                <a:rPr lang="ko-KR" altLang="en-US" dirty="0" smtClean="0"/>
                <a:t>이송</a:t>
              </a:r>
              <a:endParaRPr lang="en-US" altLang="ko-KR" dirty="0" smtClean="0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258868" y="1795675"/>
            <a:ext cx="4888022" cy="2232248"/>
            <a:chOff x="5258868" y="1795675"/>
            <a:chExt cx="4888022" cy="2232248"/>
          </a:xfrm>
        </p:grpSpPr>
        <p:grpSp>
          <p:nvGrpSpPr>
            <p:cNvPr id="21" name="그룹 20"/>
            <p:cNvGrpSpPr/>
            <p:nvPr/>
          </p:nvGrpSpPr>
          <p:grpSpPr>
            <a:xfrm>
              <a:off x="5258868" y="1795675"/>
              <a:ext cx="3384376" cy="2232248"/>
              <a:chOff x="6365079" y="1494981"/>
              <a:chExt cx="3384376" cy="2232248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4630" y1="4781" x2="4167" y2="84426"/>
                            <a14:foregroundMark x1="91435" y1="83333" x2="16435" y2="85656"/>
                            <a14:backgroundMark x1="34491" y1="25137" x2="85880" y2="59973"/>
                            <a14:backgroundMark x1="579" y1="273" x2="231" y2="546"/>
                          </a14:backgroundRemoval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>
                <a:off x="6365079" y="1494981"/>
                <a:ext cx="3384376" cy="223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직사각형 23"/>
              <p:cNvSpPr/>
              <p:nvPr/>
            </p:nvSpPr>
            <p:spPr>
              <a:xfrm>
                <a:off x="6634311" y="1636953"/>
                <a:ext cx="1043607" cy="19630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776134" y="1603795"/>
                <a:ext cx="5693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 smtClean="0">
                    <a:solidFill>
                      <a:prstClr val="white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두번째</a:t>
                </a:r>
                <a:endParaRPr lang="ko-KR" altLang="en-US" sz="1000" dirty="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669923" y="2369713"/>
              <a:ext cx="44769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0070C0"/>
                  </a:solidFill>
                </a:rPr>
                <a:t>＇</a:t>
              </a:r>
              <a:r>
                <a:rPr lang="ko-KR" altLang="en-US" dirty="0" smtClean="0">
                  <a:solidFill>
                    <a:srgbClr val="0070C0"/>
                  </a:solidFill>
                </a:rPr>
                <a:t>울릉도는 일본의 영토가 아니다</a:t>
              </a:r>
              <a:r>
                <a:rPr lang="en-US" altLang="ko-KR" dirty="0" smtClean="0">
                  <a:solidFill>
                    <a:srgbClr val="0070C0"/>
                  </a:solidFill>
                </a:rPr>
                <a:t>＇</a:t>
              </a:r>
              <a:r>
                <a:rPr lang="ko-KR" altLang="en-US" dirty="0" smtClean="0"/>
                <a:t>라는 문서와 함께 안용복 일행을 대마도를 거쳐 조선으로 돌려보내지만 대마도주는 </a:t>
              </a:r>
              <a:r>
                <a:rPr lang="ko-KR" altLang="en-US" dirty="0" err="1" smtClean="0"/>
                <a:t>에도막부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쇼군이</a:t>
              </a:r>
              <a:r>
                <a:rPr lang="ko-KR" altLang="en-US" dirty="0" smtClean="0"/>
                <a:t> 안용복에게 준 문서를 빼앗아 부산의 </a:t>
              </a:r>
              <a:r>
                <a:rPr lang="ko-KR" altLang="en-US" dirty="0" err="1" smtClean="0"/>
                <a:t>동래부에</a:t>
              </a:r>
              <a:r>
                <a:rPr lang="ko-KR" altLang="en-US" dirty="0" smtClean="0"/>
                <a:t> 인계</a:t>
              </a:r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958905" y="4065751"/>
            <a:ext cx="6785850" cy="1974441"/>
            <a:chOff x="1958905" y="4065751"/>
            <a:chExt cx="6785850" cy="1974441"/>
          </a:xfrm>
        </p:grpSpPr>
        <p:grpSp>
          <p:nvGrpSpPr>
            <p:cNvPr id="27" name="그룹 26"/>
            <p:cNvGrpSpPr/>
            <p:nvPr/>
          </p:nvGrpSpPr>
          <p:grpSpPr>
            <a:xfrm flipH="1">
              <a:off x="1958905" y="4065751"/>
              <a:ext cx="3211127" cy="1974441"/>
              <a:chOff x="2794298" y="3802759"/>
              <a:chExt cx="3157726" cy="1974441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4630" y1="4781" x2="4167" y2="84426"/>
                            <a14:foregroundMark x1="91435" y1="83333" x2="16435" y2="85656"/>
                            <a14:backgroundMark x1="34491" y1="25137" x2="85880" y2="59973"/>
                            <a14:backgroundMark x1="579" y1="273" x2="231" y2="546"/>
                          </a14:backgroundRemoval>
                        </a14:imgEffect>
                        <a14:imgEffect>
                          <a14:artisticPlasticWrap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794298" y="3802759"/>
                <a:ext cx="3157726" cy="1974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직사각형 29"/>
              <p:cNvSpPr/>
              <p:nvPr/>
            </p:nvSpPr>
            <p:spPr>
              <a:xfrm>
                <a:off x="4586023" y="4011067"/>
                <a:ext cx="1043607" cy="19630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30902" y="3977909"/>
                <a:ext cx="5599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err="1" smtClean="0">
                    <a:solidFill>
                      <a:prstClr val="white"/>
                    </a:solidFill>
                    <a:latin typeface="a옛날목욕탕L" panose="02020600000000000000" pitchFamily="18" charset="-127"/>
                    <a:ea typeface="a옛날목욕탕L" panose="02020600000000000000" pitchFamily="18" charset="-127"/>
                  </a:rPr>
                  <a:t>세번째</a:t>
                </a:r>
                <a:endParaRPr lang="ko-KR" altLang="en-US" sz="1000" dirty="0">
                  <a:solidFill>
                    <a:prstClr val="white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286751" y="4597769"/>
              <a:ext cx="64580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또 다시 일본어선들이 울릉도에 활동하는 것을 보고 즉시 쫓아내고 </a:t>
              </a:r>
              <a:r>
                <a:rPr lang="ko-KR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항의하기 위해</a:t>
              </a:r>
              <a:r>
                <a:rPr lang="ko-KR" altLang="en-US" dirty="0" smtClean="0"/>
                <a:t> 다시 </a:t>
              </a:r>
              <a:r>
                <a:rPr lang="ko-KR" altLang="en-US" dirty="0" err="1" smtClean="0"/>
                <a:t>돗토리에</a:t>
              </a:r>
              <a:r>
                <a:rPr lang="ko-KR" altLang="en-US" dirty="0" smtClean="0"/>
                <a:t> 가서 영토를 명확히 하고</a:t>
              </a:r>
              <a:r>
                <a:rPr lang="en-US" altLang="ko-KR" dirty="0" smtClean="0"/>
                <a:t>, </a:t>
              </a:r>
              <a:r>
                <a:rPr lang="ko-KR" altLang="en-US" dirty="0" smtClean="0">
                  <a:solidFill>
                    <a:schemeClr val="accent1">
                      <a:lumMod val="75000"/>
                    </a:schemeClr>
                  </a:solidFill>
                </a:rPr>
                <a:t>침범을 근절할 것을 요구</a:t>
              </a:r>
              <a:r>
                <a:rPr lang="ko-KR" altLang="en-US" dirty="0" smtClean="0"/>
                <a:t>하여 </a:t>
              </a:r>
              <a:r>
                <a:rPr lang="ko-KR" altLang="en-US" dirty="0" err="1" smtClean="0"/>
                <a:t>돗토리번주는</a:t>
              </a:r>
              <a:r>
                <a:rPr lang="ko-KR" altLang="en-US" dirty="0" smtClean="0"/>
                <a:t> 이를 </a:t>
              </a:r>
              <a:r>
                <a:rPr lang="ko-KR" altLang="en-US" dirty="0" err="1" smtClean="0"/>
                <a:t>에도막부의</a:t>
              </a:r>
              <a:r>
                <a:rPr lang="ko-KR" altLang="en-US" dirty="0" smtClean="0"/>
                <a:t> 결정사항을 전함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97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844</Words>
  <Application>Microsoft Office PowerPoint</Application>
  <PresentationFormat>와이드스크린</PresentationFormat>
  <Paragraphs>236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49" baseType="lpstr">
      <vt:lpstr>a옛날목욕탕L</vt:lpstr>
      <vt:lpstr>HY강B</vt:lpstr>
      <vt:lpstr>HY견고딕</vt:lpstr>
      <vt:lpstr>HY나무B</vt:lpstr>
      <vt:lpstr>HY신명조</vt:lpstr>
      <vt:lpstr>HY울릉도B</vt:lpstr>
      <vt:lpstr>맑은 고딕</vt:lpstr>
      <vt:lpstr>Arial</vt:lpstr>
      <vt:lpstr>Monotype Corsiva</vt:lpstr>
      <vt:lpstr>Simplified Arabic Fixed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김부식의 삼국사기</vt:lpstr>
      <vt:lpstr>안용복의 영토 수호 활동</vt:lpstr>
      <vt:lpstr>세종실록지리지 </vt:lpstr>
      <vt:lpstr>이사부의 우산국 점령</vt:lpstr>
      <vt:lpstr>신증동국여지승람의 「팔도총도」</vt:lpstr>
      <vt:lpstr>김정호의 「청구도」</vt:lpstr>
      <vt:lpstr>한국의 국제법적 증거</vt:lpstr>
      <vt:lpstr>PowerPoint 프레젠테이션</vt:lpstr>
      <vt:lpstr>PowerPoint 프레젠테이션</vt:lpstr>
      <vt:lpstr>첫째. 프랑스 지리학자 당빌의 조선왕국전도에서 독도를 우리나라 영토로 표시</vt:lpstr>
      <vt:lpstr>둘째. 일본의 고문헌과 일본 고지도에서 독도를 우리나라 영토로 표시</vt:lpstr>
      <vt:lpstr>동영상</vt:lpstr>
      <vt:lpstr>셋째. 17세기 말 일본 정부에서는 독도와 울릉도가 우리나라 영토라고 확인</vt:lpstr>
      <vt:lpstr>넷째. 19세기 메이지 정부 공문서에서 독도와 울릉도가 우리나라 영토라고 표기</vt:lpstr>
      <vt:lpstr>독도는 우리땅</vt:lpstr>
      <vt:lpstr>PowerPoint 프레젠테이션</vt:lpstr>
      <vt:lpstr>1.샌프란시스코 강화조약</vt:lpstr>
      <vt:lpstr>1.샌프란시스코 강화조약</vt:lpstr>
      <vt:lpstr>2.연합군 최고사령관 각서</vt:lpstr>
      <vt:lpstr>2.연합군 최고사령관 각서</vt:lpstr>
      <vt:lpstr>3.칙령 제 41호</vt:lpstr>
      <vt:lpstr>4.육지측량부발해구역지도일람도</vt:lpstr>
      <vt:lpstr>4. 육지측량부발행지도구역일람도</vt:lpstr>
      <vt:lpstr>독도가 우리땅인 국제법적 근거</vt:lpstr>
      <vt:lpstr>독도는 자랑스러운 우리땅입니다!!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28</cp:revision>
  <dcterms:created xsi:type="dcterms:W3CDTF">2017-10-01T04:35:09Z</dcterms:created>
  <dcterms:modified xsi:type="dcterms:W3CDTF">2017-10-11T01:36:04Z</dcterms:modified>
</cp:coreProperties>
</file>