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259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260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</p:sldIdLst>
  <p:sldSz cx="12192000" cy="6858000"/>
  <p:notesSz cx="6858000" cy="9144000"/>
  <p:embeddedFontLst>
    <p:embeddedFont>
      <p:font typeface="맑은 고딕" panose="020B0503020000020004" pitchFamily="50" charset="-127"/>
      <p:regular r:id="rId37"/>
      <p:bold r:id="rId38"/>
    </p:embeddedFont>
    <p:embeddedFont>
      <p:font typeface="함초롬바탕" panose="02030604000101010101" pitchFamily="18" charset="-127"/>
      <p:regular r:id="rId39"/>
      <p:bold r:id="rId40"/>
    </p:embeddedFont>
    <p:embeddedFont>
      <p:font typeface="a옛날목욕탕L" panose="02020600000000000000" pitchFamily="18" charset="-127"/>
      <p:regular r:id="rId41"/>
    </p:embeddedFont>
    <p:embeddedFont>
      <p:font typeface="a옛날사진관3" panose="02020600000000000000" pitchFamily="18" charset="-127"/>
      <p:regular r:id="rId4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관련 이미지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11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1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69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5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8" descr="일본축구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2000" cy="11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4" descr="유도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11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스모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493"/>
            <a:ext cx="12192000" cy="1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6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8" descr="피겨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493"/>
            <a:ext cx="7303287" cy="1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피겨에 대한 이미지 검색결과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3287" y="-20493"/>
            <a:ext cx="4888713" cy="1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8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5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14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29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sIo6s9lUyc&amp;feature=youtu.be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1390356"/>
            <a:ext cx="12192000" cy="3769606"/>
            <a:chOff x="0" y="1390356"/>
            <a:chExt cx="12192000" cy="3769606"/>
          </a:xfrm>
        </p:grpSpPr>
        <p:sp>
          <p:nvSpPr>
            <p:cNvPr id="5" name="직사각형 4"/>
            <p:cNvSpPr/>
            <p:nvPr/>
          </p:nvSpPr>
          <p:spPr>
            <a:xfrm>
              <a:off x="7280150" y="1494689"/>
              <a:ext cx="2510965" cy="3203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6425" y="3261203"/>
              <a:ext cx="2363131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5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무        도</a:t>
              </a:r>
              <a:endPara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2902" y="2856118"/>
              <a:ext cx="2118304" cy="37702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z="30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PART 3</a:t>
              </a:r>
              <a:endParaRPr lang="ko-KR" altLang="en-US" sz="30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4811149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0" y="1390356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91115" y="4811149"/>
              <a:ext cx="239328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ko-KR" altLang="en-US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발표자 일본어일본학과 조철</a:t>
              </a:r>
              <a:r>
                <a:rPr lang="en-US" altLang="ko-KR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*</a:t>
              </a:r>
              <a:endParaRPr lang="ko-KR" altLang="en-US" sz="1500" spc="-150" dirty="0">
                <a:solidFill>
                  <a:schemeClr val="bg2">
                    <a:lumMod val="2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  <p:pic>
          <p:nvPicPr>
            <p:cNvPr id="5124" name="Picture 4" descr="유도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07" b="17880"/>
            <a:stretch/>
          </p:blipFill>
          <p:spPr bwMode="auto">
            <a:xfrm>
              <a:off x="4875" y="1502900"/>
              <a:ext cx="7280150" cy="319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유도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91115" y="1494688"/>
              <a:ext cx="2393286" cy="3203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349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676775"/>
            <a:ext cx="5010150" cy="13540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7575"/>
            <a:ext cx="5715000" cy="88899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0801" y="1300161"/>
            <a:ext cx="2225185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3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40011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무도의 산업화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9925" y="4421700"/>
            <a:ext cx="1893375" cy="3960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lvl="0">
              <a:defRPr lang="ja-JP" altLang="en-US"/>
            </a:pPr>
            <a:r>
              <a:rPr lang="ko-KR" altLang="en-US" sz="2000" spc="-124"/>
              <a:t>전일본검도연맹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1" y="1376362"/>
            <a:ext cx="3267075" cy="3098451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3272550" y="5726624"/>
            <a:ext cx="2121975" cy="3960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lvl="0">
              <a:defRPr lang="ja-JP" altLang="en-US"/>
            </a:pPr>
            <a:r>
              <a:rPr lang="ko-KR" altLang="en-US" sz="2000" spc="-124"/>
              <a:t>전일본공수도연맹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8377950" y="5850450"/>
            <a:ext cx="1893375" cy="3960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lvl="0">
              <a:defRPr lang="ja-JP" altLang="en-US"/>
            </a:pPr>
            <a:r>
              <a:rPr lang="ko-KR" altLang="en-US" sz="2000" spc="-124"/>
              <a:t>전일본유도연맹</a:t>
            </a:r>
          </a:p>
        </p:txBody>
      </p:sp>
    </p:spTree>
    <p:extLst>
      <p:ext uri="{BB962C8B-B14F-4D97-AF65-F5344CB8AC3E}">
        <p14:creationId xmlns:p14="http://schemas.microsoft.com/office/powerpoint/2010/main" val="264511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00188"/>
            <a:ext cx="4838700" cy="483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3</a:t>
            </a:r>
            <a:r>
              <a:rPr lang="ko-KR" altLang="en-US" sz="2000">
                <a:solidFill>
                  <a:schemeClr val="bg1"/>
                </a:solidFill>
              </a:rPr>
              <a:t>장 결론</a:t>
            </a:r>
          </a:p>
        </p:txBody>
      </p:sp>
    </p:spTree>
    <p:extLst>
      <p:ext uri="{BB962C8B-B14F-4D97-AF65-F5344CB8AC3E}">
        <p14:creationId xmlns:p14="http://schemas.microsoft.com/office/powerpoint/2010/main" val="173195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1390356"/>
            <a:ext cx="12192000" cy="3769606"/>
            <a:chOff x="0" y="1390356"/>
            <a:chExt cx="12192000" cy="3769606"/>
          </a:xfrm>
        </p:grpSpPr>
        <p:pic>
          <p:nvPicPr>
            <p:cNvPr id="12" name="Picture 2" descr="스모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494689"/>
              <a:ext cx="12192000" cy="3203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7280150" y="1494689"/>
              <a:ext cx="2510965" cy="3203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6425" y="3261203"/>
              <a:ext cx="2363131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5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</a:t>
              </a:r>
              <a:endPara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2902" y="2856118"/>
              <a:ext cx="2118304" cy="37702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z="30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PART 4</a:t>
              </a:r>
              <a:endParaRPr lang="ko-KR" altLang="en-US" sz="30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4811149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0" y="1390356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91115" y="4811149"/>
              <a:ext cx="239328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ko-KR" altLang="en-US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발표자 일본어일본학과 김강</a:t>
              </a:r>
              <a:r>
                <a:rPr lang="en-US" altLang="ko-KR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*</a:t>
              </a:r>
              <a:endParaRPr lang="ko-KR" altLang="en-US" sz="1500" spc="-150" dirty="0">
                <a:solidFill>
                  <a:schemeClr val="bg2">
                    <a:lumMod val="2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45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2906712" cy="400050"/>
            <a:chOff x="50801" y="1300161"/>
            <a:chExt cx="2906712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1"/>
              <a:ext cx="22145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민속스포츠의 종류</a:t>
              </a:r>
            </a:p>
          </p:txBody>
        </p:sp>
      </p:grpSp>
      <p:pic>
        <p:nvPicPr>
          <p:cNvPr id="8" name="그림 7" descr="궁도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67" y="1964826"/>
            <a:ext cx="3809613" cy="3702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스모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1940752"/>
            <a:ext cx="4066295" cy="3704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452387" y="5662473"/>
            <a:ext cx="2300982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4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</a:t>
            </a:r>
            <a:r>
              <a:rPr lang="ko-KR" altLang="en-US" sz="4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48625" y="5685145"/>
            <a:ext cx="2300982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44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궁  도</a:t>
            </a:r>
            <a:endParaRPr lang="ko-KR" altLang="en-US" sz="4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33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904" y="1782390"/>
            <a:ext cx="3032125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스모란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7" name="그림 6" descr="솜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2373085"/>
            <a:ext cx="4396619" cy="395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29588" y="2468191"/>
            <a:ext cx="5111298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두 선수가 여러 가지의 승부수를 써서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상대편을 쓰러트리거나 스모 판 밖으로 밀어내면 이기는 개인 경기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0474" y="5124312"/>
            <a:ext cx="5187497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4.55m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의 원형 또는 사각판에서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상대방의 신체를 바닥에 닿거나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씨름판 밖으로 밀면 이기게 된다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6673" y="4373197"/>
            <a:ext cx="518749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경기방식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3944256" cy="400050"/>
            <a:chOff x="50801" y="1300161"/>
            <a:chExt cx="2935287" cy="400050"/>
          </a:xfrm>
        </p:grpSpPr>
        <p:sp>
          <p:nvSpPr>
            <p:cNvPr id="13" name="직사각형 1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42950" y="1300161"/>
              <a:ext cx="2243138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민속스포츠의 도입 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스모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5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0801" y="1300161"/>
            <a:ext cx="3944256" cy="400050"/>
            <a:chOff x="50801" y="1300161"/>
            <a:chExt cx="2935287" cy="400050"/>
          </a:xfrm>
        </p:grpSpPr>
        <p:sp>
          <p:nvSpPr>
            <p:cNvPr id="7" name="직사각형 6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42950" y="1300161"/>
              <a:ext cx="2243138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민속스포츠의 도입 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스모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6875" y="2196048"/>
            <a:ext cx="996156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스모 경기 영상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(2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분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30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초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332" y="3426134"/>
            <a:ext cx="996156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https://www.youtube.com/watch?v=HETWzJebhbk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0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2" name="그룹 5"/>
          <p:cNvGrpSpPr/>
          <p:nvPr/>
        </p:nvGrpSpPr>
        <p:grpSpPr>
          <a:xfrm>
            <a:off x="50801" y="1300161"/>
            <a:ext cx="3944256" cy="400050"/>
            <a:chOff x="50801" y="1300161"/>
            <a:chExt cx="2935287" cy="400050"/>
          </a:xfrm>
        </p:grpSpPr>
        <p:sp>
          <p:nvSpPr>
            <p:cNvPr id="7" name="직사각형 6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42950" y="1300161"/>
              <a:ext cx="2243138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민속스포츠의 도입 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스모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36913" y="2642362"/>
            <a:ext cx="5780315" cy="156966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스이닌텐도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(300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시기 도입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‘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노미노스쿠네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와 다이마노케하야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가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 </a:t>
            </a:r>
            <a:r>
              <a:rPr lang="ko-KR" altLang="en-US" sz="2400" spc="-150" dirty="0" err="1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데스매치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형식으로 힘을 겨루었을 때가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시초이다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10" name="그림 9" descr="노미 뭐시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9" y="1288651"/>
            <a:ext cx="3962402" cy="43982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5629" y="5831876"/>
            <a:ext cx="1861458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노미노스쿠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6914" y="4852194"/>
            <a:ext cx="5791200" cy="83099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유랴쿠텐노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(456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~ 479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시기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스모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라는 문자가 얼본서기에 사용됨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10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민속스포츠의 산업화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0801" y="1300161"/>
            <a:ext cx="4542970" cy="400050"/>
            <a:chOff x="50801" y="1300161"/>
            <a:chExt cx="3606799" cy="400050"/>
          </a:xfrm>
        </p:grpSpPr>
        <p:sp>
          <p:nvSpPr>
            <p:cNvPr id="8" name="직사각형 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42950" y="1300161"/>
              <a:ext cx="291465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 산업의 변화 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스모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pic>
        <p:nvPicPr>
          <p:cNvPr id="10" name="그림 9" descr="AS20150513000421_com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1967593"/>
            <a:ext cx="7274560" cy="3409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218" y="5799219"/>
            <a:ext cx="996156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 스모의 최초의 리그는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소무텐노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’(734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시기의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천황스모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이다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7936" y="1959497"/>
            <a:ext cx="4204064" cy="83099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스마이노세치에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의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궁중의식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번째 연회의 하나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87936" y="3219581"/>
            <a:ext cx="420406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매년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7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월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7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 개최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7936" y="4189736"/>
            <a:ext cx="4204064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에도시대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시기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간진스모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가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흥행하게 되어 스모가 다시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발전하기 시작함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1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3233" y="2076308"/>
            <a:ext cx="434952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궁도란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?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801" y="1300161"/>
            <a:ext cx="3944256" cy="400050"/>
            <a:chOff x="50801" y="1300161"/>
            <a:chExt cx="2935287" cy="400050"/>
          </a:xfrm>
        </p:grpSpPr>
        <p:sp>
          <p:nvSpPr>
            <p:cNvPr id="8" name="직사각형 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42950" y="1300161"/>
              <a:ext cx="2243138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민속스포츠의 도입 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궁도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pic>
        <p:nvPicPr>
          <p:cNvPr id="14" name="그림 13" descr="Kyudo_Kai_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3" y="2013857"/>
            <a:ext cx="3724481" cy="452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497285" y="2718562"/>
            <a:ext cx="4349524" cy="83099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화궁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으로 화살을 쏘아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과녁을 맞추는 일본의 무술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1461" y="3959537"/>
            <a:ext cx="434952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경기방식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3737" y="4525634"/>
            <a:ext cx="4349524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28~60m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정도 떨어져 있는  과녁을 향해 활을 쏘아 가장 많이 명중한 선수가 우승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7153" y="5897266"/>
            <a:ext cx="6379046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활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은 경기장에서 제공하는 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활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 사용 가능</a:t>
            </a:r>
            <a:endParaRPr lang="en-US" altLang="ko-KR" sz="2400" spc="-150" dirty="0">
              <a:solidFill>
                <a:srgbClr val="FF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45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2" name="그룹 5"/>
          <p:cNvGrpSpPr/>
          <p:nvPr/>
        </p:nvGrpSpPr>
        <p:grpSpPr>
          <a:xfrm>
            <a:off x="50801" y="1300161"/>
            <a:ext cx="3944256" cy="400050"/>
            <a:chOff x="50801" y="1300161"/>
            <a:chExt cx="2935287" cy="400050"/>
          </a:xfrm>
        </p:grpSpPr>
        <p:sp>
          <p:nvSpPr>
            <p:cNvPr id="7" name="직사각형 6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42950" y="1300161"/>
              <a:ext cx="2243138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민속스포츠의 도입 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궁도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6875" y="2196048"/>
            <a:ext cx="996156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궁도 영상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(58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초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332" y="3426134"/>
            <a:ext cx="996156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https://www.youtube.com/watch?v=-IitYcM3l9k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40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03" y="1781576"/>
            <a:ext cx="5101394" cy="4567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1</a:t>
            </a:r>
            <a:r>
              <a:rPr lang="ko-KR" altLang="en-US" sz="2000">
                <a:solidFill>
                  <a:schemeClr val="bg1"/>
                </a:solidFill>
              </a:rPr>
              <a:t>장 개요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2682161" cy="400050"/>
            <a:chOff x="50801" y="1300161"/>
            <a:chExt cx="2788984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1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49" y="1300160"/>
              <a:ext cx="209683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무도의 도입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5660" y="2024723"/>
            <a:ext cx="7691583" cy="374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r>
              <a:rPr lang="ko-KR" altLang="en-US" sz="2400" spc="-148"/>
              <a:t>일본의 무도(武道)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>
                <a:latin typeface="함초롬바탕"/>
                <a:ea typeface="함초롬바탕"/>
              </a:rPr>
              <a:t>- </a:t>
            </a:r>
            <a:r>
              <a:rPr lang="ko-KR" altLang="ko-KR" sz="2400" spc="-148">
                <a:latin typeface="함초롬바탕"/>
                <a:ea typeface="함초롬바탕"/>
              </a:rPr>
              <a:t>12</a:t>
            </a:r>
            <a:r>
              <a:rPr lang="ko-KR" altLang="ko-KR" sz="2400" spc="-148">
                <a:ea typeface="함초롬바탕"/>
              </a:rPr>
              <a:t>세기 말 무사와 사무라이들의 수련을 위해 발달</a:t>
            </a:r>
            <a:r>
              <a:rPr lang="ko-KR" altLang="ko-KR" sz="2400" spc="-148">
                <a:latin typeface="함초롬바탕"/>
                <a:ea typeface="함초롬바탕"/>
              </a:rPr>
              <a:t>. </a:t>
            </a:r>
          </a:p>
          <a:p>
            <a:pPr lvl="0">
              <a:defRPr lang="ja-JP" altLang="en-US"/>
            </a:pPr>
            <a:endParaRPr lang="ko-KR" altLang="ko-KR" sz="2400" spc="-148">
              <a:ea typeface="함초롬바탕"/>
            </a:endParaRPr>
          </a:p>
          <a:p>
            <a:pPr lvl="0">
              <a:defRPr lang="ja-JP" altLang="en-US"/>
            </a:pPr>
            <a:r>
              <a:rPr lang="ko-KR" altLang="en-US" sz="2400" spc="-148">
                <a:ea typeface="함초롬바탕"/>
              </a:rPr>
              <a:t>- </a:t>
            </a:r>
            <a:r>
              <a:rPr lang="ko-KR" altLang="ko-KR" sz="2400" spc="-148">
                <a:ea typeface="함초롬바탕"/>
              </a:rPr>
              <a:t>제</a:t>
            </a:r>
            <a:r>
              <a:rPr lang="ko-KR" altLang="ko-KR" sz="2400" spc="-148">
                <a:latin typeface="함초롬바탕"/>
                <a:ea typeface="함초롬바탕"/>
              </a:rPr>
              <a:t>2</a:t>
            </a:r>
            <a:r>
              <a:rPr lang="ko-KR" altLang="ko-KR" sz="2400" spc="-148">
                <a:ea typeface="함초롬바탕"/>
              </a:rPr>
              <a:t>차 세계 대전 이후 국가주의와 군사주의를 </a:t>
            </a:r>
            <a:r>
              <a:rPr lang="ko-KR" altLang="en-US" sz="2400" spc="-148">
                <a:ea typeface="함초롬바탕"/>
              </a:rPr>
              <a:t>이유로</a:t>
            </a:r>
            <a:r>
              <a:rPr lang="ko-KR" altLang="ko-KR" sz="2400" spc="-148">
                <a:ea typeface="함초롬바탕"/>
              </a:rPr>
              <a:t> </a:t>
            </a:r>
          </a:p>
          <a:p>
            <a:pPr lvl="0">
              <a:defRPr lang="ja-JP" altLang="en-US"/>
            </a:pPr>
            <a:r>
              <a:rPr lang="ko-KR" altLang="en-US" sz="2400" spc="-148">
                <a:latin typeface="함초롬바탕"/>
                <a:ea typeface="함초롬바탕"/>
              </a:rPr>
              <a:t>   </a:t>
            </a:r>
            <a:r>
              <a:rPr lang="ko-KR" altLang="ko-KR" sz="2400" spc="-148">
                <a:latin typeface="함초롬바탕"/>
                <a:ea typeface="함초롬바탕"/>
              </a:rPr>
              <a:t>5</a:t>
            </a:r>
            <a:r>
              <a:rPr lang="ko-KR" altLang="ko-KR" sz="2400" spc="-148">
                <a:ea typeface="함초롬바탕"/>
              </a:rPr>
              <a:t>년간 무도를 금지</a:t>
            </a:r>
            <a:r>
              <a:rPr lang="ko-KR" altLang="ko-KR" sz="2400" spc="-148">
                <a:latin typeface="함초롬바탕"/>
                <a:ea typeface="함초롬바탕"/>
              </a:rPr>
              <a:t>. </a:t>
            </a:r>
          </a:p>
          <a:p>
            <a:pPr lvl="0">
              <a:defRPr lang="ja-JP" altLang="en-US"/>
            </a:pPr>
            <a:endParaRPr lang="ko-KR" altLang="ko-KR" sz="2400" spc="-148">
              <a:latin typeface="함초롬바탕"/>
              <a:ea typeface="함초롬바탕"/>
            </a:endParaRPr>
          </a:p>
          <a:p>
            <a:pPr lvl="0">
              <a:defRPr lang="ja-JP" altLang="en-US"/>
            </a:pPr>
            <a:r>
              <a:rPr lang="ko-KR" altLang="en-US" sz="2400" spc="-148">
                <a:ea typeface="함초롬바탕"/>
              </a:rPr>
              <a:t>- 현대사회 </a:t>
            </a:r>
            <a:r>
              <a:rPr lang="ko-KR" altLang="ko-KR" sz="2400" spc="-148">
                <a:ea typeface="함초롬바탕"/>
              </a:rPr>
              <a:t>무술보다는 스포츠로 인식</a:t>
            </a:r>
            <a:r>
              <a:rPr lang="ko-KR" altLang="en-US" sz="2400" spc="-148">
                <a:ea typeface="함초롬바탕"/>
              </a:rPr>
              <a:t>됨</a:t>
            </a:r>
            <a:r>
              <a:rPr lang="ko-KR" altLang="ko-KR" sz="2400" spc="-148">
                <a:latin typeface="함초롬바탕"/>
                <a:ea typeface="함초롬바탕"/>
              </a:rPr>
              <a:t>.</a:t>
            </a:r>
          </a:p>
          <a:p>
            <a:pPr lvl="0">
              <a:defRPr lang="ja-JP" altLang="en-US"/>
            </a:pPr>
            <a:r>
              <a:rPr lang="ko-KR" altLang="ko-KR" sz="2400" spc="-148">
                <a:latin typeface="한컴바탕"/>
                <a:ea typeface="한컴바탕"/>
              </a:rPr>
              <a:t> </a:t>
            </a:r>
          </a:p>
          <a:p>
            <a:pPr lvl="0">
              <a:defRPr lang="ja-JP" altLang="en-US"/>
            </a:pPr>
            <a:endParaRPr lang="ko-KR" altLang="en-US" sz="2400" spc="-148"/>
          </a:p>
        </p:txBody>
      </p:sp>
    </p:spTree>
    <p:extLst>
      <p:ext uri="{BB962C8B-B14F-4D97-AF65-F5344CB8AC3E}">
        <p14:creationId xmlns:p14="http://schemas.microsoft.com/office/powerpoint/2010/main" val="63447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민속스포츠의 산업화</a:t>
            </a:r>
          </a:p>
        </p:txBody>
      </p:sp>
      <p:pic>
        <p:nvPicPr>
          <p:cNvPr id="10" name="그림 9" descr="e02_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1" y="2004790"/>
            <a:ext cx="6260193" cy="442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901543" y="2010991"/>
            <a:ext cx="4349524" cy="193899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활은 전쟁에 사용되는 무기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였으나 총의 발달로 인해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현재는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심신을 단련하는 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무술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로서 사용되고 있다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1543" y="4155477"/>
            <a:ext cx="468085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개의 궁도 단체로 이루어져 있다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263" y="4743301"/>
            <a:ext cx="468085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전 일본궁도 연맹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(1949)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9263" y="5309358"/>
            <a:ext cx="468085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국제 궁도 연맹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(2006)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9263" y="5842758"/>
            <a:ext cx="468085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전 일본 학생 궁도 연맹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(1953)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50801" y="1300161"/>
            <a:ext cx="4542970" cy="400050"/>
            <a:chOff x="50801" y="1300161"/>
            <a:chExt cx="3606799" cy="400050"/>
          </a:xfrm>
        </p:grpSpPr>
        <p:sp>
          <p:nvSpPr>
            <p:cNvPr id="18" name="직사각형 1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42950" y="1300161"/>
              <a:ext cx="291465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민속스포츠 산업의 변화 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궁도</a:t>
              </a:r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2500" spc="-15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0" y="1300161"/>
            <a:ext cx="2365829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선수 고용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민속스포츠의 산업화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876" y="1793276"/>
            <a:ext cx="80055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1376" y="1793276"/>
            <a:ext cx="80055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궁도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877" y="2587933"/>
            <a:ext cx="1366610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선발기준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876" y="3556761"/>
            <a:ext cx="2966809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체중과 성별은 무관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876" y="4601796"/>
            <a:ext cx="4044495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나이는 고등학생 이상 가능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876" y="5625060"/>
            <a:ext cx="5122181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일본스모연맹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에 이름 등록</a:t>
            </a:r>
            <a:endParaRPr lang="en-US" altLang="ko-KR" sz="2400" spc="-150" dirty="0">
              <a:solidFill>
                <a:srgbClr val="FF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0477" y="2587933"/>
            <a:ext cx="1366610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선발기준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0476" y="3556761"/>
            <a:ext cx="430575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체중과 성별은 무관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동일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0476" y="4601796"/>
            <a:ext cx="453435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나이는 고등학생 이상 가능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동일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0476" y="5625060"/>
            <a:ext cx="5122181" cy="83099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* 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 궁도 협회</a:t>
            </a:r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 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에서</a:t>
            </a:r>
            <a:endParaRPr lang="en-US" altLang="ko-KR" sz="2400" spc="-150" dirty="0">
              <a:solidFill>
                <a:srgbClr val="FF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en-US" altLang="ko-KR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4</a:t>
            </a:r>
            <a:r>
              <a:rPr lang="ko-KR" altLang="en-US" sz="2400" spc="-150" dirty="0">
                <a:solidFill>
                  <a:srgbClr val="FF0000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단계 승급심사를 걸친 후 선발</a:t>
            </a:r>
            <a:endParaRPr lang="en-US" altLang="ko-KR" sz="2400" spc="-150" dirty="0">
              <a:solidFill>
                <a:srgbClr val="FF0000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05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민속스포츠의 산업화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875" y="1793276"/>
            <a:ext cx="392475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민속스포츠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(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스모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궁도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)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878" y="2587933"/>
            <a:ext cx="290149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선수 등급 별 월 수입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16" name="그림 15" descr="top170327_1100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6" b="622"/>
          <a:stretch>
            <a:fillRect/>
          </a:stretch>
        </p:blipFill>
        <p:spPr>
          <a:xfrm>
            <a:off x="7032172" y="1469569"/>
            <a:ext cx="4626844" cy="47026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99539" y="6245533"/>
            <a:ext cx="4996542" cy="40011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‘</a:t>
            </a:r>
            <a:r>
              <a:rPr lang="ko-KR" altLang="en-US" sz="20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요코즈나</a:t>
            </a:r>
            <a:r>
              <a:rPr lang="en-US" altLang="ko-KR" sz="20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’ </a:t>
            </a:r>
            <a:r>
              <a:rPr lang="ko-KR" altLang="en-US" sz="20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료고쿠</a:t>
            </a:r>
            <a:r>
              <a:rPr lang="ko-KR" altLang="en-US" sz="20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0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코쿠기칸</a:t>
            </a:r>
            <a:r>
              <a:rPr lang="en-US" altLang="ko-KR" sz="20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0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선수</a:t>
            </a:r>
            <a:r>
              <a:rPr lang="en-US" altLang="ko-KR" sz="20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877" y="3371705"/>
            <a:ext cx="625429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요코즈나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橫綱</a:t>
            </a:r>
            <a:r>
              <a:rPr lang="en-US" altLang="ko-KR" sz="2400" dirty="0"/>
              <a:t>) 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–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약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300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만엔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877" y="3959534"/>
            <a:ext cx="6243409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오제키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/>
              <a:t>大關</a:t>
            </a:r>
            <a:r>
              <a:rPr lang="en-US" altLang="ko-KR" sz="2400" dirty="0"/>
              <a:t>)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      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–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약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250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만엔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877" y="4558248"/>
            <a:ext cx="6178094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세키와케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關協</a:t>
            </a:r>
            <a:r>
              <a:rPr lang="en-US" altLang="ko-KR" sz="2400" dirty="0"/>
              <a:t>)   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–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약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200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만엔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877" y="5135191"/>
            <a:ext cx="6199865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고무스비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小結</a:t>
            </a:r>
            <a:r>
              <a:rPr lang="en-US" altLang="ko-KR" sz="2400" dirty="0"/>
              <a:t>)   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–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약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160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만엔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877" y="5723020"/>
            <a:ext cx="6199865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○ </a:t>
            </a:r>
            <a:r>
              <a:rPr lang="ko-KR" altLang="en-US" sz="2400" spc="-150" dirty="0" err="1">
                <a:latin typeface="a옛날사진관3" panose="02020600000000000000" pitchFamily="18" charset="-127"/>
                <a:ea typeface="a옛날사진관3" panose="02020600000000000000" pitchFamily="18" charset="-127"/>
              </a:rPr>
              <a:t>마에가시라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 err="1"/>
              <a:t>前頭</a:t>
            </a:r>
            <a:r>
              <a:rPr lang="en-US" altLang="ko-KR" sz="2400" dirty="0"/>
              <a:t>)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–  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약 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130</a:t>
            </a:r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만엔</a:t>
            </a:r>
            <a:endParaRPr lang="en-US" altLang="ko-KR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0800" y="1300161"/>
            <a:ext cx="2365829" cy="400050"/>
            <a:chOff x="50801" y="1300161"/>
            <a:chExt cx="1878012" cy="400050"/>
          </a:xfrm>
        </p:grpSpPr>
        <p:sp>
          <p:nvSpPr>
            <p:cNvPr id="24" name="직사각형 23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수 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1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 dirty="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민속스포츠의 산업화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50800" y="1300161"/>
            <a:ext cx="2365829" cy="400050"/>
            <a:chOff x="50801" y="1300161"/>
            <a:chExt cx="1878012" cy="400050"/>
          </a:xfrm>
        </p:grpSpPr>
        <p:sp>
          <p:nvSpPr>
            <p:cNvPr id="17" name="직사각형 16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pic>
        <p:nvPicPr>
          <p:cNvPr id="19" name="그림 18" descr="TR2013112200011-thumb-260xauto-17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85" y="1346291"/>
            <a:ext cx="2639786" cy="2431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2905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" y="1958991"/>
            <a:ext cx="3080039" cy="2536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그림 20" descr="37269_83035_46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07" y="1721303"/>
            <a:ext cx="3214008" cy="252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그림 21" descr="funk00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36" y="4016828"/>
            <a:ext cx="3474112" cy="2841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그림 22" descr="IE001993925_STD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27" y="4027714"/>
            <a:ext cx="2764971" cy="2573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364218" y="4144590"/>
            <a:ext cx="170406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매니저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2704" y="1423160"/>
            <a:ext cx="170406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심판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88218" y="6256418"/>
            <a:ext cx="170406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잡화점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6589" y="6180219"/>
            <a:ext cx="2357211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협회 심사위원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93817" y="1553790"/>
            <a:ext cx="1704067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코치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37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1390356"/>
            <a:ext cx="12192000" cy="3769606"/>
            <a:chOff x="0" y="1390356"/>
            <a:chExt cx="12192000" cy="3769606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4811149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0" y="1390356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91115" y="4811149"/>
              <a:ext cx="239328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ko-KR" altLang="en-US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발표자 일본어일본학과 최</a:t>
              </a:r>
              <a:r>
                <a:rPr lang="en-US" altLang="ko-KR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*</a:t>
              </a:r>
              <a:endParaRPr lang="ko-KR" altLang="en-US" sz="1500" spc="-150" dirty="0">
                <a:solidFill>
                  <a:schemeClr val="bg2">
                    <a:lumMod val="2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  <p:pic>
          <p:nvPicPr>
            <p:cNvPr id="15" name="Picture 8" descr="피겨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98"/>
            <a:stretch/>
          </p:blipFill>
          <p:spPr bwMode="auto">
            <a:xfrm>
              <a:off x="0" y="1502901"/>
              <a:ext cx="7303287" cy="319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피겨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12694" y="1502901"/>
              <a:ext cx="2479306" cy="319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7280150" y="1494689"/>
              <a:ext cx="2510965" cy="3203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6425" y="3261203"/>
              <a:ext cx="2363131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5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동계스포츠</a:t>
              </a:r>
              <a:endPara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2902" y="2856118"/>
              <a:ext cx="2118304" cy="37702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z="30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PART 5</a:t>
              </a:r>
              <a:endParaRPr lang="ko-KR" altLang="en-US" sz="30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72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1</a:t>
            </a:r>
            <a:r>
              <a:rPr lang="ko-KR" altLang="en-US" sz="2000">
                <a:solidFill>
                  <a:schemeClr val="bg1"/>
                </a:solidFill>
              </a:rPr>
              <a:t>장 개요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3814925" cy="400050"/>
            <a:chOff x="50801" y="1300161"/>
            <a:chExt cx="2978149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1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0"/>
              <a:ext cx="228600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동계스포츠의 도입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317" y="2006919"/>
            <a:ext cx="4712933" cy="448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spc="-149"/>
              <a:t>동계 스포츠</a:t>
            </a:r>
            <a:r>
              <a:rPr lang="ko-KR" altLang="ko-KR" sz="2400" spc="-149">
                <a:latin typeface="함초롬바탕"/>
                <a:ea typeface="함초롬바탕"/>
              </a:rPr>
              <a:t>(ウィンタースポーツ)</a:t>
            </a:r>
          </a:p>
        </p:txBody>
      </p:sp>
      <p:sp>
        <p:nvSpPr>
          <p:cNvPr id="19" name="직사각형 18"/>
          <p:cNvSpPr txBox="1"/>
          <p:nvPr/>
        </p:nvSpPr>
        <p:spPr>
          <a:xfrm>
            <a:off x="339234" y="3275717"/>
            <a:ext cx="2611316" cy="44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ko-KR" altLang="en-US" sz="2400" spc="-149"/>
              <a:t>동계올림픽의 도입</a:t>
            </a:r>
          </a:p>
        </p:txBody>
      </p:sp>
      <p:sp>
        <p:nvSpPr>
          <p:cNvPr id="20" name="직사각형 19"/>
          <p:cNvSpPr txBox="1"/>
          <p:nvPr/>
        </p:nvSpPr>
        <p:spPr>
          <a:xfrm>
            <a:off x="320910" y="4399451"/>
            <a:ext cx="3985115" cy="44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ko-KR" altLang="en-US" sz="2400" spc="-149"/>
              <a:t>일본의 동계스포츠와 올림픽</a:t>
            </a:r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05" y="1704241"/>
            <a:ext cx="6658341" cy="47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9" grpId="0" bldLvl="0" animBg="1"/>
      <p:bldP spid="2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3829212" cy="400050"/>
            <a:chOff x="50801" y="1300161"/>
            <a:chExt cx="2992437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2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2300288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동계스포츠의 발전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1</a:t>
            </a:r>
            <a:r>
              <a:rPr lang="ko-KR" altLang="en-US" sz="2000">
                <a:solidFill>
                  <a:schemeClr val="bg1"/>
                </a:solidFill>
              </a:rPr>
              <a:t>장 개요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606" y="1983801"/>
            <a:ext cx="9961563" cy="302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  <a:defRPr lang="ko-KR" altLang="en-US"/>
            </a:pPr>
            <a:endParaRPr lang="ko-KR" altLang="en-US" sz="2400" spc="-149"/>
          </a:p>
          <a:p>
            <a:pPr lvl="0">
              <a:buBlip>
                <a:blip r:embed="rId2"/>
              </a:buBlip>
              <a:defRPr lang="ko-KR" altLang="en-US"/>
            </a:pPr>
            <a:r>
              <a:rPr lang="ko-KR" altLang="en-US" sz="2400" spc="-149"/>
              <a:t> 동계올림픽(冬季オリンピック)개최</a:t>
            </a:r>
          </a:p>
          <a:p>
            <a:pPr lvl="0">
              <a:buBlip>
                <a:blip r:embed="rId2"/>
              </a:buBlip>
              <a:defRPr lang="ko-KR" altLang="en-US"/>
            </a:pPr>
            <a:endParaRPr lang="ko-KR" altLang="en-US" sz="2400" spc="-149"/>
          </a:p>
          <a:p>
            <a:pPr lvl="0">
              <a:buBlip>
                <a:blip r:embed="rId2"/>
              </a:buBlip>
              <a:defRPr lang="ko-KR" altLang="en-US"/>
            </a:pPr>
            <a:endParaRPr lang="ko-KR" altLang="en-US" sz="2400" spc="-149"/>
          </a:p>
          <a:p>
            <a:pPr lvl="0">
              <a:buBlip>
                <a:blip r:embed="rId2"/>
              </a:buBlip>
              <a:defRPr lang="ko-KR" altLang="en-US"/>
            </a:pPr>
            <a:r>
              <a:rPr lang="ko-KR" altLang="en-US" sz="2400" spc="-149"/>
              <a:t> 피겨 스케이팅(フィギュアスケート)</a:t>
            </a:r>
          </a:p>
          <a:p>
            <a:pPr lvl="0">
              <a:buBlip>
                <a:blip r:embed="rId2"/>
              </a:buBlip>
              <a:defRPr lang="ko-KR" altLang="en-US"/>
            </a:pPr>
            <a:endParaRPr lang="ko-KR" altLang="en-US" sz="2400" spc="-149"/>
          </a:p>
          <a:p>
            <a:pPr lvl="0">
              <a:buBlip>
                <a:blip r:embed="rId2"/>
              </a:buBlip>
              <a:defRPr lang="ko-KR" altLang="en-US"/>
            </a:pPr>
            <a:endParaRPr lang="ko-KR" altLang="en-US" sz="2400" spc="-149"/>
          </a:p>
          <a:p>
            <a:pPr lvl="0">
              <a:buBlip>
                <a:blip r:embed="rId2"/>
              </a:buBlip>
              <a:defRPr lang="ko-KR" altLang="en-US"/>
            </a:pPr>
            <a:endParaRPr lang="ko-KR" altLang="en-US" sz="2400" spc="-149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08" y="1232389"/>
            <a:ext cx="3673719" cy="55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11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1</a:t>
            </a:r>
            <a:r>
              <a:rPr lang="ko-KR" altLang="en-US" sz="2000">
                <a:solidFill>
                  <a:schemeClr val="bg1"/>
                </a:solidFill>
              </a:rPr>
              <a:t>장 개요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50801" y="1300161"/>
            <a:ext cx="3838114" cy="400050"/>
            <a:chOff x="50801" y="1300161"/>
            <a:chExt cx="2992437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2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1"/>
              <a:ext cx="2300288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동계스포츠의 발전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62571" y="1390295"/>
            <a:ext cx="5208223" cy="45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400" spc="-149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03" y="2085975"/>
            <a:ext cx="3819525" cy="47720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" y="2215661"/>
            <a:ext cx="3813663" cy="4581158"/>
          </a:xfrm>
          <a:prstGeom prst="rect">
            <a:avLst/>
          </a:prstGeom>
        </p:spPr>
      </p:pic>
      <mc:AlternateContent xmlns:mc="http://schemas.openxmlformats.org/markup-compatibility/2006">
        <mc:Choice xmlns="" xmlns:c="http://schemas.openxmlformats.org/drawingml/2006/chart" xmlns:dgm="http://schemas.openxmlformats.org/drawingml/2006/diagram" xmlns:dsp="http://schemas.microsoft.com/office/drawing/2008/diagram" xmlns:hp="http://schemas.haansoft.com/office/presentation/8.0" Requires="hp">
          <hp:hncWordshop xmlns:hp="http://schemas.haansoft.com/office/presentation/8.0" templateIndex="0" shapeIndex="4" text="일본의 동계올림픽" fontName="함초롬돋움" fontSize="54" i="0" b="1">
            <p:nvSpPr>
              <p:cNvPr id="16" name="자유형 15"/>
              <p:cNvSpPr>
                <a:spLocks noEditPoints="1" noChangeShapeType="1" noTextEdit="1"/>
              </p:cNvSpPr>
              <p:nvPr/>
            </p:nvSpPr>
            <p:spPr>
              <a:xfrm>
                <a:off x="3537805" y="1843818"/>
                <a:ext cx="4708647" cy="1073027"/>
              </a:xfrm>
              <a:gradFill rotWithShape="1">
                <a:gsLst>
                  <a:gs pos="0">
                    <a:srgbClr val="36c0ff"/>
                  </a:gs>
                  <a:gs pos="60000">
                    <a:srgbClr val="000173"/>
                  </a:gs>
                  <a:gs pos="100000">
                    <a:srgbClr val="00b0f0"/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70c0"/>
                </a:solidFill>
                <a:prstDash val="solid"/>
                <a:round/>
              </a:ln>
              <a:effectLst>
                <a:outerShdw blurRad="50800" dist="38100" dir="18900000" rotWithShape="0">
                  <a:srgbClr val="000000">
                    <a:alpha val="40000"/>
                  </a:srgbClr>
                </a:outerShdw>
              </a:effectLst>
            </p:spPr>
            <p:t>일본의 동계올림픽</p:t>
          </hp:hncWordshop>
        </mc:Choice>
        <mc:Fallback>
          <p:sp>
            <p:nvSpPr>
              <p:cNvPr id="16" name="자유형 15"/>
              <p:cNvSpPr>
                <a:spLocks noEditPoints="1" noChangeShapeType="1" noTextEdit="1"/>
              </p:cNvSpPr>
              <p:nvPr/>
            </p:nvSpPr>
            <p:spPr>
              <a:xfrm>
                <a:off x="3537805" y="1843818"/>
                <a:ext cx="4708647" cy="1073027"/>
              </a:xfrm>
              <a:custGeom>
                <a:avLst/>
                <a:gdLst/>
                <a:ahLst/>
                <a:cxnLst/>
                <a:rect l="l" t="t" r="r" b="b"/>
                <a:pathLst>
                  <a:path w="4708647" h="1073027">
                    <a:moveTo>
                      <a:pt x="152400" y="190500"/>
                    </a:moveTo>
                    <a:cubicBezTo>
                      <a:pt x="152400" y="190500"/>
                      <a:pt x="180975" y="190500"/>
                      <a:pt x="209550" y="200025"/>
                    </a:cubicBezTo>
                    <a:cubicBezTo>
                      <a:pt x="209550" y="200025"/>
                      <a:pt x="238124" y="209550"/>
                      <a:pt x="257175" y="238124"/>
                    </a:cubicBezTo>
                    <a:cubicBezTo>
                      <a:pt x="257175" y="238124"/>
                      <a:pt x="276225" y="257175"/>
                      <a:pt x="295275" y="295275"/>
                    </a:cubicBezTo>
                    <a:cubicBezTo>
                      <a:pt x="295275" y="295275"/>
                      <a:pt x="304800" y="333375"/>
                      <a:pt x="304800" y="381000"/>
                    </a:cubicBezTo>
                    <a:cubicBezTo>
                      <a:pt x="304800" y="381000"/>
                      <a:pt x="304800" y="428625"/>
                      <a:pt x="295275" y="466725"/>
                    </a:cubicBezTo>
                    <a:cubicBezTo>
                      <a:pt x="295275" y="466725"/>
                      <a:pt x="276225" y="504824"/>
                      <a:pt x="257175" y="533400"/>
                    </a:cubicBezTo>
                    <a:cubicBezTo>
                      <a:pt x="257175" y="533400"/>
                      <a:pt x="238124" y="561975"/>
                      <a:pt x="209550" y="581025"/>
                    </a:cubicBezTo>
                    <a:cubicBezTo>
                      <a:pt x="209550" y="581025"/>
                      <a:pt x="180975" y="590550"/>
                      <a:pt x="152400" y="600075"/>
                    </a:cubicBezTo>
                    <a:cubicBezTo>
                      <a:pt x="152400" y="600075"/>
                      <a:pt x="123825" y="600075"/>
                      <a:pt x="95250" y="590550"/>
                    </a:cubicBezTo>
                    <a:cubicBezTo>
                      <a:pt x="95250" y="590550"/>
                      <a:pt x="66675" y="581025"/>
                      <a:pt x="47625" y="552450"/>
                    </a:cubicBezTo>
                    <a:cubicBezTo>
                      <a:pt x="47625" y="552450"/>
                      <a:pt x="28575" y="523875"/>
                      <a:pt x="9525" y="495300"/>
                    </a:cubicBezTo>
                    <a:cubicBezTo>
                      <a:pt x="9525" y="495300"/>
                      <a:pt x="0" y="457200"/>
                      <a:pt x="0" y="409575"/>
                    </a:cubicBezTo>
                    <a:cubicBezTo>
                      <a:pt x="0" y="409575"/>
                      <a:pt x="0" y="361950"/>
                      <a:pt x="9525" y="323850"/>
                    </a:cubicBezTo>
                    <a:cubicBezTo>
                      <a:pt x="9525" y="323850"/>
                      <a:pt x="28575" y="285750"/>
                      <a:pt x="47625" y="257175"/>
                    </a:cubicBezTo>
                    <a:cubicBezTo>
                      <a:pt x="47625" y="257175"/>
                      <a:pt x="66675" y="228600"/>
                      <a:pt x="95250" y="209550"/>
                    </a:cubicBezTo>
                    <a:cubicBezTo>
                      <a:pt x="95250" y="209550"/>
                      <a:pt x="123825" y="190500"/>
                      <a:pt x="152400" y="190500"/>
                    </a:cubicBezTo>
                    <a:lnTo>
                      <a:pt x="152400" y="190500"/>
                    </a:lnTo>
                    <a:moveTo>
                      <a:pt x="238124" y="381000"/>
                    </a:moveTo>
                    <a:cubicBezTo>
                      <a:pt x="238124" y="381000"/>
                      <a:pt x="238124" y="361950"/>
                      <a:pt x="228600" y="333375"/>
                    </a:cubicBezTo>
                    <a:cubicBezTo>
                      <a:pt x="228600" y="333375"/>
                      <a:pt x="228600" y="314325"/>
                      <a:pt x="209550" y="304800"/>
                    </a:cubicBezTo>
                    <a:cubicBezTo>
                      <a:pt x="209550" y="304800"/>
                      <a:pt x="200025" y="285750"/>
                      <a:pt x="180975" y="285750"/>
                    </a:cubicBezTo>
                    <a:cubicBezTo>
                      <a:pt x="180975" y="285750"/>
                      <a:pt x="171450" y="276225"/>
                      <a:pt x="152400" y="276225"/>
                    </a:cubicBezTo>
                    <a:cubicBezTo>
                      <a:pt x="152400" y="276225"/>
                      <a:pt x="133350" y="276225"/>
                      <a:pt x="123825" y="285750"/>
                    </a:cubicBezTo>
                    <a:cubicBezTo>
                      <a:pt x="123825" y="285750"/>
                      <a:pt x="104775" y="295275"/>
                      <a:pt x="95250" y="314325"/>
                    </a:cubicBezTo>
                    <a:cubicBezTo>
                      <a:pt x="95250" y="314325"/>
                      <a:pt x="76200" y="333375"/>
                      <a:pt x="76200" y="352425"/>
                    </a:cubicBezTo>
                    <a:cubicBezTo>
                      <a:pt x="76200" y="352425"/>
                      <a:pt x="66675" y="371475"/>
                      <a:pt x="66675" y="400050"/>
                    </a:cubicBezTo>
                    <a:cubicBezTo>
                      <a:pt x="66675" y="400050"/>
                      <a:pt x="66675" y="428625"/>
                      <a:pt x="76200" y="447675"/>
                    </a:cubicBezTo>
                    <a:cubicBezTo>
                      <a:pt x="76200" y="447675"/>
                      <a:pt x="76200" y="476249"/>
                      <a:pt x="95250" y="485775"/>
                    </a:cubicBezTo>
                    <a:cubicBezTo>
                      <a:pt x="95250" y="485775"/>
                      <a:pt x="104775" y="495300"/>
                      <a:pt x="123825" y="504824"/>
                    </a:cubicBezTo>
                    <a:cubicBezTo>
                      <a:pt x="123825" y="504824"/>
                      <a:pt x="133350" y="514350"/>
                      <a:pt x="152400" y="514350"/>
                    </a:cubicBezTo>
                    <a:cubicBezTo>
                      <a:pt x="152400" y="514350"/>
                      <a:pt x="171450" y="504824"/>
                      <a:pt x="190500" y="495300"/>
                    </a:cubicBezTo>
                    <a:cubicBezTo>
                      <a:pt x="190500" y="495300"/>
                      <a:pt x="200025" y="485775"/>
                      <a:pt x="209550" y="476249"/>
                    </a:cubicBezTo>
                    <a:cubicBezTo>
                      <a:pt x="209550" y="476249"/>
                      <a:pt x="228600" y="457200"/>
                      <a:pt x="228600" y="438150"/>
                    </a:cubicBezTo>
                    <a:cubicBezTo>
                      <a:pt x="228600" y="438150"/>
                      <a:pt x="238124" y="409575"/>
                      <a:pt x="238124" y="381000"/>
                    </a:cubicBezTo>
                    <a:lnTo>
                      <a:pt x="238124" y="381000"/>
                    </a:lnTo>
                    <a:moveTo>
                      <a:pt x="390525" y="171450"/>
                    </a:moveTo>
                    <a:lnTo>
                      <a:pt x="457200" y="161925"/>
                    </a:lnTo>
                    <a:lnTo>
                      <a:pt x="457200" y="600075"/>
                    </a:lnTo>
                    <a:lnTo>
                      <a:pt x="390525" y="600075"/>
                    </a:lnTo>
                    <a:lnTo>
                      <a:pt x="390525" y="171450"/>
                    </a:lnTo>
                    <a:moveTo>
                      <a:pt x="180975" y="952499"/>
                    </a:moveTo>
                    <a:lnTo>
                      <a:pt x="466725" y="933450"/>
                    </a:lnTo>
                    <a:lnTo>
                      <a:pt x="466725" y="1019175"/>
                    </a:lnTo>
                    <a:lnTo>
                      <a:pt x="114300" y="1047750"/>
                    </a:lnTo>
                    <a:lnTo>
                      <a:pt x="114300" y="809625"/>
                    </a:lnTo>
                    <a:lnTo>
                      <a:pt x="390525" y="781050"/>
                    </a:lnTo>
                    <a:lnTo>
                      <a:pt x="390525" y="723900"/>
                    </a:lnTo>
                    <a:lnTo>
                      <a:pt x="114300" y="752475"/>
                    </a:lnTo>
                    <a:lnTo>
                      <a:pt x="114300" y="666750"/>
                    </a:lnTo>
                    <a:lnTo>
                      <a:pt x="457200" y="628650"/>
                    </a:lnTo>
                    <a:lnTo>
                      <a:pt x="457200" y="866775"/>
                    </a:lnTo>
                    <a:lnTo>
                      <a:pt x="180975" y="885825"/>
                    </a:lnTo>
                    <a:lnTo>
                      <a:pt x="180975" y="952499"/>
                    </a:lnTo>
                    <a:moveTo>
                      <a:pt x="885825" y="552450"/>
                    </a:moveTo>
                    <a:lnTo>
                      <a:pt x="1123950" y="533400"/>
                    </a:lnTo>
                    <a:lnTo>
                      <a:pt x="1123950" y="619125"/>
                    </a:lnTo>
                    <a:lnTo>
                      <a:pt x="581025" y="676275"/>
                    </a:lnTo>
                    <a:lnTo>
                      <a:pt x="581025" y="581025"/>
                    </a:lnTo>
                    <a:lnTo>
                      <a:pt x="819150" y="561975"/>
                    </a:lnTo>
                    <a:lnTo>
                      <a:pt x="819150" y="476249"/>
                    </a:lnTo>
                    <a:lnTo>
                      <a:pt x="666750" y="485775"/>
                    </a:lnTo>
                    <a:lnTo>
                      <a:pt x="666750" y="152400"/>
                    </a:lnTo>
                    <a:lnTo>
                      <a:pt x="742950" y="152400"/>
                    </a:lnTo>
                    <a:lnTo>
                      <a:pt x="742950" y="238124"/>
                    </a:lnTo>
                    <a:lnTo>
                      <a:pt x="962025" y="219075"/>
                    </a:lnTo>
                    <a:lnTo>
                      <a:pt x="962025" y="123825"/>
                    </a:lnTo>
                    <a:lnTo>
                      <a:pt x="1028700" y="123825"/>
                    </a:lnTo>
                    <a:lnTo>
                      <a:pt x="1028700" y="447675"/>
                    </a:lnTo>
                    <a:lnTo>
                      <a:pt x="885825" y="466725"/>
                    </a:lnTo>
                    <a:lnTo>
                      <a:pt x="885825" y="552450"/>
                    </a:lnTo>
                    <a:moveTo>
                      <a:pt x="742950" y="895350"/>
                    </a:moveTo>
                    <a:lnTo>
                      <a:pt x="1038224" y="866775"/>
                    </a:lnTo>
                    <a:lnTo>
                      <a:pt x="1038224" y="952499"/>
                    </a:lnTo>
                    <a:lnTo>
                      <a:pt x="666750" y="990600"/>
                    </a:lnTo>
                    <a:lnTo>
                      <a:pt x="666750" y="714375"/>
                    </a:lnTo>
                    <a:lnTo>
                      <a:pt x="742950" y="714375"/>
                    </a:lnTo>
                    <a:lnTo>
                      <a:pt x="742950" y="895350"/>
                    </a:lnTo>
                    <a:moveTo>
                      <a:pt x="962025" y="371475"/>
                    </a:moveTo>
                    <a:lnTo>
                      <a:pt x="962025" y="304800"/>
                    </a:lnTo>
                    <a:lnTo>
                      <a:pt x="742950" y="323850"/>
                    </a:lnTo>
                    <a:lnTo>
                      <a:pt x="742950" y="390525"/>
                    </a:lnTo>
                    <a:lnTo>
                      <a:pt x="962025" y="371475"/>
                    </a:lnTo>
                    <a:moveTo>
                      <a:pt x="1343025" y="95250"/>
                    </a:moveTo>
                    <a:cubicBezTo>
                      <a:pt x="1343025" y="95250"/>
                      <a:pt x="1371600" y="95250"/>
                      <a:pt x="1400175" y="104775"/>
                    </a:cubicBezTo>
                    <a:cubicBezTo>
                      <a:pt x="1400175" y="104775"/>
                      <a:pt x="1428750" y="123825"/>
                      <a:pt x="1447800" y="142875"/>
                    </a:cubicBezTo>
                    <a:cubicBezTo>
                      <a:pt x="1447800" y="142875"/>
                      <a:pt x="1466850" y="171450"/>
                      <a:pt x="1476375" y="209550"/>
                    </a:cubicBezTo>
                    <a:cubicBezTo>
                      <a:pt x="1476375" y="209550"/>
                      <a:pt x="1495425" y="247650"/>
                      <a:pt x="1495425" y="295275"/>
                    </a:cubicBezTo>
                    <a:cubicBezTo>
                      <a:pt x="1495425" y="295275"/>
                      <a:pt x="1495425" y="342900"/>
                      <a:pt x="1476375" y="381000"/>
                    </a:cubicBezTo>
                    <a:cubicBezTo>
                      <a:pt x="1476375" y="381000"/>
                      <a:pt x="1466850" y="419100"/>
                      <a:pt x="1447800" y="447675"/>
                    </a:cubicBezTo>
                    <a:cubicBezTo>
                      <a:pt x="1447800" y="447675"/>
                      <a:pt x="1428750" y="476249"/>
                      <a:pt x="1400175" y="495300"/>
                    </a:cubicBezTo>
                    <a:cubicBezTo>
                      <a:pt x="1400175" y="495300"/>
                      <a:pt x="1371600" y="514350"/>
                      <a:pt x="1343025" y="514350"/>
                    </a:cubicBezTo>
                    <a:cubicBezTo>
                      <a:pt x="1343025" y="514350"/>
                      <a:pt x="1304925" y="523875"/>
                      <a:pt x="1285875" y="504824"/>
                    </a:cubicBezTo>
                    <a:cubicBezTo>
                      <a:pt x="1285875" y="504824"/>
                      <a:pt x="1257300" y="495300"/>
                      <a:pt x="1228725" y="466725"/>
                    </a:cubicBezTo>
                    <a:cubicBezTo>
                      <a:pt x="1228725" y="466725"/>
                      <a:pt x="1209675" y="447675"/>
                      <a:pt x="1200150" y="409575"/>
                    </a:cubicBezTo>
                    <a:cubicBezTo>
                      <a:pt x="1200150" y="409575"/>
                      <a:pt x="1190625" y="371475"/>
                      <a:pt x="1190625" y="323850"/>
                    </a:cubicBezTo>
                    <a:cubicBezTo>
                      <a:pt x="1190625" y="323850"/>
                      <a:pt x="1190625" y="276225"/>
                      <a:pt x="1200150" y="238124"/>
                    </a:cubicBezTo>
                    <a:cubicBezTo>
                      <a:pt x="1200150" y="238124"/>
                      <a:pt x="1209675" y="200025"/>
                      <a:pt x="1228725" y="161925"/>
                    </a:cubicBezTo>
                    <a:cubicBezTo>
                      <a:pt x="1228725" y="161925"/>
                      <a:pt x="1257300" y="133350"/>
                      <a:pt x="1285875" y="114300"/>
                    </a:cubicBezTo>
                    <a:cubicBezTo>
                      <a:pt x="1285875" y="114300"/>
                      <a:pt x="1304925" y="104775"/>
                      <a:pt x="1343025" y="95250"/>
                    </a:cubicBezTo>
                    <a:lnTo>
                      <a:pt x="1343025" y="95250"/>
                    </a:lnTo>
                    <a:moveTo>
                      <a:pt x="1428750" y="295275"/>
                    </a:moveTo>
                    <a:cubicBezTo>
                      <a:pt x="1428750" y="295275"/>
                      <a:pt x="1428750" y="276225"/>
                      <a:pt x="1419225" y="247650"/>
                    </a:cubicBezTo>
                    <a:cubicBezTo>
                      <a:pt x="1419225" y="247650"/>
                      <a:pt x="1409700" y="228600"/>
                      <a:pt x="1400175" y="219075"/>
                    </a:cubicBezTo>
                    <a:cubicBezTo>
                      <a:pt x="1400175" y="219075"/>
                      <a:pt x="1390650" y="200025"/>
                      <a:pt x="1371600" y="190500"/>
                    </a:cubicBezTo>
                    <a:cubicBezTo>
                      <a:pt x="1371600" y="190500"/>
                      <a:pt x="1362075" y="180975"/>
                      <a:pt x="1343025" y="190500"/>
                    </a:cubicBezTo>
                    <a:cubicBezTo>
                      <a:pt x="1343025" y="190500"/>
                      <a:pt x="1323975" y="190500"/>
                      <a:pt x="1304925" y="200025"/>
                    </a:cubicBezTo>
                    <a:cubicBezTo>
                      <a:pt x="1304925" y="200025"/>
                      <a:pt x="1285875" y="209550"/>
                      <a:pt x="1276350" y="228600"/>
                    </a:cubicBezTo>
                    <a:cubicBezTo>
                      <a:pt x="1276350" y="228600"/>
                      <a:pt x="1266825" y="247650"/>
                      <a:pt x="1257300" y="266700"/>
                    </a:cubicBezTo>
                    <a:cubicBezTo>
                      <a:pt x="1257300" y="266700"/>
                      <a:pt x="1257300" y="285750"/>
                      <a:pt x="1257300" y="314325"/>
                    </a:cubicBezTo>
                    <a:cubicBezTo>
                      <a:pt x="1257300" y="314325"/>
                      <a:pt x="1257300" y="342900"/>
                      <a:pt x="1257300" y="361950"/>
                    </a:cubicBezTo>
                    <a:cubicBezTo>
                      <a:pt x="1257300" y="361950"/>
                      <a:pt x="1266825" y="390525"/>
                      <a:pt x="1276350" y="400050"/>
                    </a:cubicBezTo>
                    <a:cubicBezTo>
                      <a:pt x="1276350" y="400050"/>
                      <a:pt x="1285875" y="419100"/>
                      <a:pt x="1304925" y="428625"/>
                    </a:cubicBezTo>
                    <a:cubicBezTo>
                      <a:pt x="1304925" y="428625"/>
                      <a:pt x="1323975" y="438150"/>
                      <a:pt x="1343025" y="428625"/>
                    </a:cubicBezTo>
                    <a:cubicBezTo>
                      <a:pt x="1343025" y="428625"/>
                      <a:pt x="1362075" y="428625"/>
                      <a:pt x="1371600" y="419100"/>
                    </a:cubicBezTo>
                    <a:cubicBezTo>
                      <a:pt x="1371600" y="419100"/>
                      <a:pt x="1390650" y="409575"/>
                      <a:pt x="1400175" y="390525"/>
                    </a:cubicBezTo>
                    <a:cubicBezTo>
                      <a:pt x="1400175" y="390525"/>
                      <a:pt x="1409700" y="371475"/>
                      <a:pt x="1419225" y="352425"/>
                    </a:cubicBezTo>
                    <a:cubicBezTo>
                      <a:pt x="1419225" y="352425"/>
                      <a:pt x="1428750" y="323850"/>
                      <a:pt x="1428750" y="295275"/>
                    </a:cubicBezTo>
                    <a:lnTo>
                      <a:pt x="1428750" y="295275"/>
                    </a:lnTo>
                    <a:moveTo>
                      <a:pt x="1143000" y="752475"/>
                    </a:moveTo>
                    <a:lnTo>
                      <a:pt x="1143000" y="657225"/>
                    </a:lnTo>
                    <a:lnTo>
                      <a:pt x="1362075" y="638175"/>
                    </a:lnTo>
                    <a:cubicBezTo>
                      <a:pt x="1362075" y="638175"/>
                      <a:pt x="1381125" y="638175"/>
                      <a:pt x="1409700" y="638175"/>
                    </a:cubicBezTo>
                    <a:cubicBezTo>
                      <a:pt x="1409700" y="638175"/>
                      <a:pt x="1438275" y="638175"/>
                      <a:pt x="1466850" y="628650"/>
                    </a:cubicBezTo>
                    <a:cubicBezTo>
                      <a:pt x="1466850" y="628650"/>
                      <a:pt x="1524000" y="628650"/>
                      <a:pt x="1552575" y="609600"/>
                    </a:cubicBezTo>
                    <a:lnTo>
                      <a:pt x="1552575" y="66675"/>
                    </a:lnTo>
                    <a:lnTo>
                      <a:pt x="1619250" y="57150"/>
                    </a:lnTo>
                    <a:lnTo>
                      <a:pt x="1619250" y="904875"/>
                    </a:lnTo>
                    <a:lnTo>
                      <a:pt x="1552575" y="914400"/>
                    </a:lnTo>
                    <a:lnTo>
                      <a:pt x="1552575" y="695325"/>
                    </a:lnTo>
                    <a:cubicBezTo>
                      <a:pt x="1552575" y="695325"/>
                      <a:pt x="1543050" y="704850"/>
                      <a:pt x="1514475" y="714375"/>
                    </a:cubicBezTo>
                    <a:cubicBezTo>
                      <a:pt x="1514475" y="714375"/>
                      <a:pt x="1495425" y="714375"/>
                      <a:pt x="1466850" y="714375"/>
                    </a:cubicBezTo>
                    <a:cubicBezTo>
                      <a:pt x="1466850" y="714375"/>
                      <a:pt x="1438275" y="723900"/>
                      <a:pt x="1409700" y="723900"/>
                    </a:cubicBezTo>
                    <a:cubicBezTo>
                      <a:pt x="1409700" y="723900"/>
                      <a:pt x="1381125" y="723900"/>
                      <a:pt x="1362075" y="733425"/>
                    </a:cubicBezTo>
                    <a:lnTo>
                      <a:pt x="1143000" y="752475"/>
                    </a:lnTo>
                    <a:moveTo>
                      <a:pt x="2076449" y="228600"/>
                    </a:moveTo>
                    <a:lnTo>
                      <a:pt x="2371725" y="209550"/>
                    </a:lnTo>
                    <a:lnTo>
                      <a:pt x="2371725" y="295275"/>
                    </a:lnTo>
                    <a:lnTo>
                      <a:pt x="2228850" y="304800"/>
                    </a:lnTo>
                    <a:lnTo>
                      <a:pt x="2228850" y="390525"/>
                    </a:lnTo>
                    <a:lnTo>
                      <a:pt x="2457450" y="390525"/>
                    </a:lnTo>
                    <a:lnTo>
                      <a:pt x="2457450" y="476249"/>
                    </a:lnTo>
                    <a:lnTo>
                      <a:pt x="1924050" y="504824"/>
                    </a:lnTo>
                    <a:lnTo>
                      <a:pt x="1924050" y="419100"/>
                    </a:lnTo>
                    <a:lnTo>
                      <a:pt x="2162175" y="400050"/>
                    </a:lnTo>
                    <a:lnTo>
                      <a:pt x="2162175" y="304800"/>
                    </a:lnTo>
                    <a:lnTo>
                      <a:pt x="2009775" y="323850"/>
                    </a:lnTo>
                    <a:lnTo>
                      <a:pt x="2009775" y="28575"/>
                    </a:lnTo>
                    <a:lnTo>
                      <a:pt x="2362200" y="0"/>
                    </a:lnTo>
                    <a:lnTo>
                      <a:pt x="2362200" y="85725"/>
                    </a:lnTo>
                    <a:lnTo>
                      <a:pt x="2076449" y="114300"/>
                    </a:lnTo>
                    <a:lnTo>
                      <a:pt x="2076449" y="228600"/>
                    </a:lnTo>
                    <a:moveTo>
                      <a:pt x="2009775" y="714375"/>
                    </a:moveTo>
                    <a:cubicBezTo>
                      <a:pt x="2009775" y="714375"/>
                      <a:pt x="2009775" y="638175"/>
                      <a:pt x="2066925" y="590550"/>
                    </a:cubicBezTo>
                    <a:cubicBezTo>
                      <a:pt x="2066925" y="590550"/>
                      <a:pt x="2114550" y="533400"/>
                      <a:pt x="2190750" y="533400"/>
                    </a:cubicBezTo>
                    <a:cubicBezTo>
                      <a:pt x="2190750" y="533400"/>
                      <a:pt x="2266950" y="523875"/>
                      <a:pt x="2324100" y="561975"/>
                    </a:cubicBezTo>
                    <a:cubicBezTo>
                      <a:pt x="2324100" y="561975"/>
                      <a:pt x="2371725" y="609600"/>
                      <a:pt x="2371725" y="685800"/>
                    </a:cubicBezTo>
                    <a:cubicBezTo>
                      <a:pt x="2371725" y="685800"/>
                      <a:pt x="2371725" y="762000"/>
                      <a:pt x="2314575" y="809625"/>
                    </a:cubicBezTo>
                    <a:cubicBezTo>
                      <a:pt x="2314575" y="809625"/>
                      <a:pt x="2266950" y="857250"/>
                      <a:pt x="2190750" y="866775"/>
                    </a:cubicBezTo>
                    <a:cubicBezTo>
                      <a:pt x="2190750" y="866775"/>
                      <a:pt x="2114550" y="876300"/>
                      <a:pt x="2066925" y="828675"/>
                    </a:cubicBezTo>
                    <a:cubicBezTo>
                      <a:pt x="2066925" y="828675"/>
                      <a:pt x="2009775" y="790575"/>
                      <a:pt x="2009775" y="714375"/>
                    </a:cubicBezTo>
                    <a:lnTo>
                      <a:pt x="2009775" y="714375"/>
                    </a:lnTo>
                    <a:moveTo>
                      <a:pt x="2085975" y="704850"/>
                    </a:moveTo>
                    <a:cubicBezTo>
                      <a:pt x="2085975" y="704850"/>
                      <a:pt x="2085975" y="752475"/>
                      <a:pt x="2114550" y="771525"/>
                    </a:cubicBezTo>
                    <a:cubicBezTo>
                      <a:pt x="2114550" y="771525"/>
                      <a:pt x="2143125" y="790575"/>
                      <a:pt x="2190750" y="781050"/>
                    </a:cubicBezTo>
                    <a:cubicBezTo>
                      <a:pt x="2190750" y="781050"/>
                      <a:pt x="2238375" y="781050"/>
                      <a:pt x="2266950" y="752475"/>
                    </a:cubicBezTo>
                    <a:cubicBezTo>
                      <a:pt x="2266950" y="752475"/>
                      <a:pt x="2305050" y="733425"/>
                      <a:pt x="2305050" y="685800"/>
                    </a:cubicBezTo>
                    <a:cubicBezTo>
                      <a:pt x="2305050" y="685800"/>
                      <a:pt x="2305050" y="666750"/>
                      <a:pt x="2295525" y="657225"/>
                    </a:cubicBezTo>
                    <a:cubicBezTo>
                      <a:pt x="2295525" y="657225"/>
                      <a:pt x="2286000" y="638175"/>
                      <a:pt x="2266950" y="628650"/>
                    </a:cubicBezTo>
                    <a:cubicBezTo>
                      <a:pt x="2266950" y="628650"/>
                      <a:pt x="2257425" y="619125"/>
                      <a:pt x="2238375" y="619125"/>
                    </a:cubicBezTo>
                    <a:cubicBezTo>
                      <a:pt x="2238375" y="619125"/>
                      <a:pt x="2219325" y="619125"/>
                      <a:pt x="2190750" y="619125"/>
                    </a:cubicBezTo>
                    <a:cubicBezTo>
                      <a:pt x="2190750" y="619125"/>
                      <a:pt x="2171700" y="619125"/>
                      <a:pt x="2143125" y="628650"/>
                    </a:cubicBezTo>
                    <a:cubicBezTo>
                      <a:pt x="2143125" y="628650"/>
                      <a:pt x="2124075" y="628650"/>
                      <a:pt x="2114550" y="647700"/>
                    </a:cubicBezTo>
                    <a:cubicBezTo>
                      <a:pt x="2114550" y="647700"/>
                      <a:pt x="2095500" y="657225"/>
                      <a:pt x="2085975" y="676275"/>
                    </a:cubicBezTo>
                    <a:cubicBezTo>
                      <a:pt x="2085975" y="676275"/>
                      <a:pt x="2085975" y="685800"/>
                      <a:pt x="2085975" y="704850"/>
                    </a:cubicBezTo>
                    <a:lnTo>
                      <a:pt x="2085975" y="704850"/>
                    </a:lnTo>
                    <a:moveTo>
                      <a:pt x="2695575" y="161925"/>
                    </a:moveTo>
                    <a:lnTo>
                      <a:pt x="2533650" y="152400"/>
                    </a:lnTo>
                    <a:lnTo>
                      <a:pt x="2533650" y="66675"/>
                    </a:lnTo>
                    <a:lnTo>
                      <a:pt x="2762250" y="85725"/>
                    </a:lnTo>
                    <a:cubicBezTo>
                      <a:pt x="2762250" y="85725"/>
                      <a:pt x="2762250" y="133350"/>
                      <a:pt x="2762250" y="171450"/>
                    </a:cubicBezTo>
                    <a:cubicBezTo>
                      <a:pt x="2762250" y="171450"/>
                      <a:pt x="2752725" y="171450"/>
                      <a:pt x="2752725" y="180975"/>
                    </a:cubicBezTo>
                    <a:lnTo>
                      <a:pt x="2819400" y="180975"/>
                    </a:lnTo>
                    <a:lnTo>
                      <a:pt x="2819400" y="38100"/>
                    </a:lnTo>
                    <a:lnTo>
                      <a:pt x="2886075" y="47625"/>
                    </a:lnTo>
                    <a:lnTo>
                      <a:pt x="2886075" y="857250"/>
                    </a:lnTo>
                    <a:lnTo>
                      <a:pt x="2819400" y="847725"/>
                    </a:lnTo>
                    <a:lnTo>
                      <a:pt x="2819400" y="485775"/>
                    </a:lnTo>
                    <a:lnTo>
                      <a:pt x="2705100" y="476249"/>
                    </a:lnTo>
                    <a:lnTo>
                      <a:pt x="2705100" y="390525"/>
                    </a:lnTo>
                    <a:lnTo>
                      <a:pt x="2705100" y="409575"/>
                    </a:lnTo>
                    <a:cubicBezTo>
                      <a:pt x="2705100" y="409575"/>
                      <a:pt x="2676525" y="476249"/>
                      <a:pt x="2628900" y="533400"/>
                    </a:cubicBezTo>
                    <a:cubicBezTo>
                      <a:pt x="2628900" y="533400"/>
                      <a:pt x="2590800" y="590550"/>
                      <a:pt x="2543175" y="628650"/>
                    </a:cubicBezTo>
                    <a:lnTo>
                      <a:pt x="2495550" y="542925"/>
                    </a:lnTo>
                    <a:cubicBezTo>
                      <a:pt x="2495550" y="542925"/>
                      <a:pt x="2514600" y="533400"/>
                      <a:pt x="2533650" y="514350"/>
                    </a:cubicBezTo>
                    <a:cubicBezTo>
                      <a:pt x="2533650" y="514350"/>
                      <a:pt x="2562225" y="495300"/>
                      <a:pt x="2581275" y="466725"/>
                    </a:cubicBezTo>
                    <a:cubicBezTo>
                      <a:pt x="2581275" y="466725"/>
                      <a:pt x="2600325" y="447675"/>
                      <a:pt x="2609850" y="419100"/>
                    </a:cubicBezTo>
                    <a:cubicBezTo>
                      <a:pt x="2609850" y="419100"/>
                      <a:pt x="2628900" y="390525"/>
                      <a:pt x="2638425" y="361950"/>
                    </a:cubicBezTo>
                    <a:cubicBezTo>
                      <a:pt x="2638425" y="361950"/>
                      <a:pt x="2667000" y="314325"/>
                      <a:pt x="2676525" y="266700"/>
                    </a:cubicBezTo>
                    <a:cubicBezTo>
                      <a:pt x="2676525" y="266700"/>
                      <a:pt x="2686050" y="209550"/>
                      <a:pt x="2695575" y="161925"/>
                    </a:cubicBezTo>
                    <a:lnTo>
                      <a:pt x="2695575" y="161925"/>
                    </a:lnTo>
                    <a:moveTo>
                      <a:pt x="2924175" y="895350"/>
                    </a:moveTo>
                    <a:lnTo>
                      <a:pt x="2924175" y="38100"/>
                    </a:lnTo>
                    <a:lnTo>
                      <a:pt x="2990850" y="47625"/>
                    </a:lnTo>
                    <a:lnTo>
                      <a:pt x="2990850" y="895350"/>
                    </a:lnTo>
                    <a:lnTo>
                      <a:pt x="2924175" y="895350"/>
                    </a:lnTo>
                    <a:moveTo>
                      <a:pt x="2819400" y="276225"/>
                    </a:moveTo>
                    <a:lnTo>
                      <a:pt x="2743200" y="266700"/>
                    </a:lnTo>
                    <a:cubicBezTo>
                      <a:pt x="2743200" y="266700"/>
                      <a:pt x="2733675" y="295275"/>
                      <a:pt x="2724150" y="333375"/>
                    </a:cubicBezTo>
                    <a:cubicBezTo>
                      <a:pt x="2724150" y="333375"/>
                      <a:pt x="2724150" y="361950"/>
                      <a:pt x="2705100" y="390525"/>
                    </a:cubicBezTo>
                    <a:lnTo>
                      <a:pt x="2819400" y="400050"/>
                    </a:lnTo>
                    <a:lnTo>
                      <a:pt x="2819400" y="276225"/>
                    </a:lnTo>
                    <a:moveTo>
                      <a:pt x="3171825" y="219075"/>
                    </a:moveTo>
                    <a:cubicBezTo>
                      <a:pt x="3171825" y="219075"/>
                      <a:pt x="3171825" y="171450"/>
                      <a:pt x="3190875" y="142875"/>
                    </a:cubicBezTo>
                    <a:cubicBezTo>
                      <a:pt x="3190875" y="142875"/>
                      <a:pt x="3209925" y="114300"/>
                      <a:pt x="3238500" y="95250"/>
                    </a:cubicBezTo>
                    <a:cubicBezTo>
                      <a:pt x="3238500" y="95250"/>
                      <a:pt x="3267075" y="85725"/>
                      <a:pt x="3295650" y="76200"/>
                    </a:cubicBezTo>
                    <a:cubicBezTo>
                      <a:pt x="3295650" y="76200"/>
                      <a:pt x="3324225" y="76200"/>
                      <a:pt x="3352800" y="76200"/>
                    </a:cubicBezTo>
                    <a:cubicBezTo>
                      <a:pt x="3352800" y="76200"/>
                      <a:pt x="3381375" y="76200"/>
                      <a:pt x="3409950" y="85725"/>
                    </a:cubicBezTo>
                    <a:cubicBezTo>
                      <a:pt x="3409950" y="85725"/>
                      <a:pt x="3438525" y="95250"/>
                      <a:pt x="3467100" y="114300"/>
                    </a:cubicBezTo>
                    <a:cubicBezTo>
                      <a:pt x="3467100" y="114300"/>
                      <a:pt x="3495675" y="142875"/>
                      <a:pt x="3514725" y="171450"/>
                    </a:cubicBezTo>
                    <a:cubicBezTo>
                      <a:pt x="3514725" y="171450"/>
                      <a:pt x="3533775" y="200025"/>
                      <a:pt x="3533775" y="247650"/>
                    </a:cubicBezTo>
                    <a:cubicBezTo>
                      <a:pt x="3533775" y="247650"/>
                      <a:pt x="3533775" y="295275"/>
                      <a:pt x="3514725" y="323850"/>
                    </a:cubicBezTo>
                    <a:cubicBezTo>
                      <a:pt x="3514725" y="323850"/>
                      <a:pt x="3495675" y="352425"/>
                      <a:pt x="3467100" y="361950"/>
                    </a:cubicBezTo>
                    <a:cubicBezTo>
                      <a:pt x="3467100" y="361950"/>
                      <a:pt x="3438525" y="381000"/>
                      <a:pt x="3409950" y="390525"/>
                    </a:cubicBezTo>
                    <a:cubicBezTo>
                      <a:pt x="3409950" y="390525"/>
                      <a:pt x="3400425" y="390525"/>
                      <a:pt x="3390900" y="390525"/>
                    </a:cubicBezTo>
                    <a:lnTo>
                      <a:pt x="3390900" y="438150"/>
                    </a:lnTo>
                    <a:lnTo>
                      <a:pt x="3629025" y="466725"/>
                    </a:lnTo>
                    <a:lnTo>
                      <a:pt x="3629025" y="552450"/>
                    </a:lnTo>
                    <a:lnTo>
                      <a:pt x="3086100" y="504824"/>
                    </a:lnTo>
                    <a:lnTo>
                      <a:pt x="3086100" y="419100"/>
                    </a:lnTo>
                    <a:lnTo>
                      <a:pt x="3324225" y="438150"/>
                    </a:lnTo>
                    <a:lnTo>
                      <a:pt x="3324225" y="381000"/>
                    </a:lnTo>
                    <a:cubicBezTo>
                      <a:pt x="3324225" y="381000"/>
                      <a:pt x="3305175" y="381000"/>
                      <a:pt x="3295650" y="381000"/>
                    </a:cubicBezTo>
                    <a:cubicBezTo>
                      <a:pt x="3295650" y="381000"/>
                      <a:pt x="3267075" y="361950"/>
                      <a:pt x="3238500" y="342900"/>
                    </a:cubicBezTo>
                    <a:cubicBezTo>
                      <a:pt x="3238500" y="342900"/>
                      <a:pt x="3209925" y="323850"/>
                      <a:pt x="3190875" y="295275"/>
                    </a:cubicBezTo>
                    <a:cubicBezTo>
                      <a:pt x="3190875" y="295275"/>
                      <a:pt x="3171825" y="257175"/>
                      <a:pt x="3171825" y="219075"/>
                    </a:cubicBezTo>
                    <a:lnTo>
                      <a:pt x="3171825" y="219075"/>
                    </a:lnTo>
                    <a:moveTo>
                      <a:pt x="3248025" y="838200"/>
                    </a:moveTo>
                    <a:lnTo>
                      <a:pt x="3533775" y="866775"/>
                    </a:lnTo>
                    <a:lnTo>
                      <a:pt x="3533775" y="952499"/>
                    </a:lnTo>
                    <a:lnTo>
                      <a:pt x="3171825" y="914400"/>
                    </a:lnTo>
                    <a:lnTo>
                      <a:pt x="3171825" y="695325"/>
                    </a:lnTo>
                    <a:lnTo>
                      <a:pt x="3467100" y="723900"/>
                    </a:lnTo>
                    <a:lnTo>
                      <a:pt x="3467100" y="676275"/>
                    </a:lnTo>
                    <a:lnTo>
                      <a:pt x="3171825" y="647700"/>
                    </a:lnTo>
                    <a:lnTo>
                      <a:pt x="3171825" y="561975"/>
                    </a:lnTo>
                    <a:lnTo>
                      <a:pt x="3533775" y="590550"/>
                    </a:lnTo>
                    <a:lnTo>
                      <a:pt x="3533775" y="809625"/>
                    </a:lnTo>
                    <a:lnTo>
                      <a:pt x="3248025" y="781050"/>
                    </a:lnTo>
                    <a:lnTo>
                      <a:pt x="3248025" y="838200"/>
                    </a:lnTo>
                    <a:moveTo>
                      <a:pt x="3238500" y="219075"/>
                    </a:moveTo>
                    <a:cubicBezTo>
                      <a:pt x="3238500" y="219075"/>
                      <a:pt x="3238500" y="247650"/>
                      <a:pt x="3257550" y="257175"/>
                    </a:cubicBezTo>
                    <a:cubicBezTo>
                      <a:pt x="3257550" y="257175"/>
                      <a:pt x="3267075" y="276225"/>
                      <a:pt x="3286125" y="285750"/>
                    </a:cubicBezTo>
                    <a:cubicBezTo>
                      <a:pt x="3286125" y="285750"/>
                      <a:pt x="3305175" y="295275"/>
                      <a:pt x="3324225" y="295275"/>
                    </a:cubicBezTo>
                    <a:cubicBezTo>
                      <a:pt x="3324225" y="295275"/>
                      <a:pt x="3343275" y="304800"/>
                      <a:pt x="3352800" y="304800"/>
                    </a:cubicBezTo>
                    <a:cubicBezTo>
                      <a:pt x="3352800" y="304800"/>
                      <a:pt x="3362325" y="304800"/>
                      <a:pt x="3381375" y="304800"/>
                    </a:cubicBezTo>
                    <a:cubicBezTo>
                      <a:pt x="3381375" y="304800"/>
                      <a:pt x="3400425" y="304800"/>
                      <a:pt x="3419475" y="295275"/>
                    </a:cubicBezTo>
                    <a:cubicBezTo>
                      <a:pt x="3419475" y="295275"/>
                      <a:pt x="3438525" y="285750"/>
                      <a:pt x="3448050" y="276225"/>
                    </a:cubicBezTo>
                    <a:cubicBezTo>
                      <a:pt x="3448050" y="276225"/>
                      <a:pt x="3467100" y="266700"/>
                      <a:pt x="3467100" y="238124"/>
                    </a:cubicBezTo>
                    <a:cubicBezTo>
                      <a:pt x="3467100" y="238124"/>
                      <a:pt x="3467100" y="219075"/>
                      <a:pt x="3448050" y="209550"/>
                    </a:cubicBezTo>
                    <a:cubicBezTo>
                      <a:pt x="3448050" y="209550"/>
                      <a:pt x="3438525" y="190500"/>
                      <a:pt x="3419475" y="180975"/>
                    </a:cubicBezTo>
                    <a:cubicBezTo>
                      <a:pt x="3419475" y="180975"/>
                      <a:pt x="3400425" y="171450"/>
                      <a:pt x="3381375" y="171450"/>
                    </a:cubicBezTo>
                    <a:cubicBezTo>
                      <a:pt x="3381375" y="171450"/>
                      <a:pt x="3362325" y="161925"/>
                      <a:pt x="3352800" y="161925"/>
                    </a:cubicBezTo>
                    <a:cubicBezTo>
                      <a:pt x="3352800" y="161925"/>
                      <a:pt x="3343275" y="161925"/>
                      <a:pt x="3324225" y="161925"/>
                    </a:cubicBezTo>
                    <a:cubicBezTo>
                      <a:pt x="3324225" y="161925"/>
                      <a:pt x="3305175" y="161925"/>
                      <a:pt x="3286125" y="171450"/>
                    </a:cubicBezTo>
                    <a:cubicBezTo>
                      <a:pt x="3286125" y="171450"/>
                      <a:pt x="3267075" y="171450"/>
                      <a:pt x="3257550" y="190500"/>
                    </a:cubicBezTo>
                    <a:cubicBezTo>
                      <a:pt x="3257550" y="190500"/>
                      <a:pt x="3238500" y="200025"/>
                      <a:pt x="3238500" y="219075"/>
                    </a:cubicBezTo>
                    <a:lnTo>
                      <a:pt x="3238500" y="219075"/>
                    </a:lnTo>
                    <a:moveTo>
                      <a:pt x="4057650" y="142875"/>
                    </a:moveTo>
                    <a:lnTo>
                      <a:pt x="4124324" y="152400"/>
                    </a:lnTo>
                    <a:lnTo>
                      <a:pt x="4124324" y="638175"/>
                    </a:lnTo>
                    <a:lnTo>
                      <a:pt x="4057650" y="628650"/>
                    </a:lnTo>
                    <a:lnTo>
                      <a:pt x="4057650" y="581025"/>
                    </a:lnTo>
                    <a:cubicBezTo>
                      <a:pt x="4057650" y="581025"/>
                      <a:pt x="4038599" y="581025"/>
                      <a:pt x="4029075" y="590550"/>
                    </a:cubicBezTo>
                    <a:cubicBezTo>
                      <a:pt x="4029075" y="590550"/>
                      <a:pt x="3990975" y="590550"/>
                      <a:pt x="3962400" y="590550"/>
                    </a:cubicBezTo>
                    <a:cubicBezTo>
                      <a:pt x="3962400" y="590550"/>
                      <a:pt x="3933825" y="590550"/>
                      <a:pt x="3905250" y="590550"/>
                    </a:cubicBezTo>
                    <a:cubicBezTo>
                      <a:pt x="3905250" y="590550"/>
                      <a:pt x="3867149" y="581025"/>
                      <a:pt x="3838574" y="581025"/>
                    </a:cubicBezTo>
                    <a:lnTo>
                      <a:pt x="3686175" y="571500"/>
                    </a:lnTo>
                    <a:lnTo>
                      <a:pt x="3686175" y="304800"/>
                    </a:lnTo>
                    <a:lnTo>
                      <a:pt x="3886200" y="323850"/>
                    </a:lnTo>
                    <a:lnTo>
                      <a:pt x="3886200" y="238124"/>
                    </a:lnTo>
                    <a:lnTo>
                      <a:pt x="3686175" y="228600"/>
                    </a:lnTo>
                    <a:lnTo>
                      <a:pt x="3686175" y="133350"/>
                    </a:lnTo>
                    <a:lnTo>
                      <a:pt x="3952874" y="161925"/>
                    </a:lnTo>
                    <a:lnTo>
                      <a:pt x="3952874" y="419100"/>
                    </a:lnTo>
                    <a:lnTo>
                      <a:pt x="3752849" y="400050"/>
                    </a:lnTo>
                    <a:lnTo>
                      <a:pt x="3752849" y="485775"/>
                    </a:lnTo>
                    <a:lnTo>
                      <a:pt x="3848100" y="495300"/>
                    </a:lnTo>
                    <a:cubicBezTo>
                      <a:pt x="3848100" y="495300"/>
                      <a:pt x="3857625" y="495300"/>
                      <a:pt x="3895724" y="495300"/>
                    </a:cubicBezTo>
                    <a:cubicBezTo>
                      <a:pt x="3895724" y="495300"/>
                      <a:pt x="3924299" y="504824"/>
                      <a:pt x="3952874" y="504824"/>
                    </a:cubicBezTo>
                    <a:cubicBezTo>
                      <a:pt x="3952874" y="504824"/>
                      <a:pt x="3990975" y="504824"/>
                      <a:pt x="4029075" y="495300"/>
                    </a:cubicBezTo>
                    <a:cubicBezTo>
                      <a:pt x="4029075" y="495300"/>
                      <a:pt x="4038599" y="495300"/>
                      <a:pt x="4057650" y="495300"/>
                    </a:cubicBezTo>
                    <a:lnTo>
                      <a:pt x="4057650" y="142875"/>
                    </a:lnTo>
                    <a:moveTo>
                      <a:pt x="3781424" y="657225"/>
                    </a:moveTo>
                    <a:lnTo>
                      <a:pt x="4124324" y="685800"/>
                    </a:lnTo>
                    <a:lnTo>
                      <a:pt x="4124324" y="1000125"/>
                    </a:lnTo>
                    <a:lnTo>
                      <a:pt x="3781424" y="971550"/>
                    </a:lnTo>
                    <a:lnTo>
                      <a:pt x="3781424" y="657225"/>
                    </a:lnTo>
                    <a:moveTo>
                      <a:pt x="3848100" y="742950"/>
                    </a:moveTo>
                    <a:lnTo>
                      <a:pt x="3848100" y="895350"/>
                    </a:lnTo>
                    <a:lnTo>
                      <a:pt x="4057650" y="914400"/>
                    </a:lnTo>
                    <a:lnTo>
                      <a:pt x="4057650" y="762000"/>
                    </a:lnTo>
                    <a:lnTo>
                      <a:pt x="3848100" y="742950"/>
                    </a:lnTo>
                    <a:moveTo>
                      <a:pt x="4638675" y="200025"/>
                    </a:moveTo>
                    <a:lnTo>
                      <a:pt x="4705350" y="209550"/>
                    </a:lnTo>
                    <a:lnTo>
                      <a:pt x="4705350" y="695325"/>
                    </a:lnTo>
                    <a:lnTo>
                      <a:pt x="4638675" y="685800"/>
                    </a:lnTo>
                    <a:lnTo>
                      <a:pt x="4638675" y="638175"/>
                    </a:lnTo>
                    <a:cubicBezTo>
                      <a:pt x="4638675" y="638175"/>
                      <a:pt x="4610100" y="638175"/>
                      <a:pt x="4581525" y="638175"/>
                    </a:cubicBezTo>
                    <a:cubicBezTo>
                      <a:pt x="4581525" y="638175"/>
                      <a:pt x="4543425" y="638175"/>
                      <a:pt x="4505325" y="638175"/>
                    </a:cubicBezTo>
                    <a:lnTo>
                      <a:pt x="4248150" y="609600"/>
                    </a:lnTo>
                    <a:lnTo>
                      <a:pt x="4248150" y="523875"/>
                    </a:lnTo>
                    <a:lnTo>
                      <a:pt x="4314825" y="533400"/>
                    </a:lnTo>
                    <a:lnTo>
                      <a:pt x="4314825" y="276225"/>
                    </a:lnTo>
                    <a:lnTo>
                      <a:pt x="4257675" y="266700"/>
                    </a:lnTo>
                    <a:lnTo>
                      <a:pt x="4257675" y="180975"/>
                    </a:lnTo>
                    <a:lnTo>
                      <a:pt x="4572000" y="209550"/>
                    </a:lnTo>
                    <a:lnTo>
                      <a:pt x="4572000" y="295275"/>
                    </a:lnTo>
                    <a:lnTo>
                      <a:pt x="4514850" y="295275"/>
                    </a:lnTo>
                    <a:lnTo>
                      <a:pt x="4514850" y="552450"/>
                    </a:lnTo>
                    <a:cubicBezTo>
                      <a:pt x="4514850" y="552450"/>
                      <a:pt x="4552950" y="552450"/>
                      <a:pt x="4591050" y="552450"/>
                    </a:cubicBezTo>
                    <a:cubicBezTo>
                      <a:pt x="4591050" y="552450"/>
                      <a:pt x="4610100" y="552450"/>
                      <a:pt x="4638675" y="542925"/>
                    </a:cubicBezTo>
                    <a:lnTo>
                      <a:pt x="4638675" y="200025"/>
                    </a:lnTo>
                    <a:moveTo>
                      <a:pt x="4352925" y="695325"/>
                    </a:moveTo>
                    <a:lnTo>
                      <a:pt x="4705350" y="733425"/>
                    </a:lnTo>
                    <a:lnTo>
                      <a:pt x="4705350" y="1066800"/>
                    </a:lnTo>
                    <a:lnTo>
                      <a:pt x="4638675" y="1057275"/>
                    </a:lnTo>
                    <a:lnTo>
                      <a:pt x="4638675" y="809625"/>
                    </a:lnTo>
                    <a:lnTo>
                      <a:pt x="4352925" y="781050"/>
                    </a:lnTo>
                    <a:lnTo>
                      <a:pt x="4352925" y="695325"/>
                    </a:lnTo>
                    <a:moveTo>
                      <a:pt x="4381500" y="276225"/>
                    </a:moveTo>
                    <a:lnTo>
                      <a:pt x="4381500" y="542925"/>
                    </a:lnTo>
                    <a:lnTo>
                      <a:pt x="4448175" y="542925"/>
                    </a:lnTo>
                    <a:lnTo>
                      <a:pt x="4448175" y="285750"/>
                    </a:lnTo>
                    <a:lnTo>
                      <a:pt x="4381500" y="276225"/>
                    </a:lnTo>
                  </a:path>
                </a:pathLst>
              </a:custGeom>
              <a:gradFill rotWithShape="1">
                <a:gsLst>
                  <a:gs pos="0">
                    <a:srgbClr val="36C0FF"/>
                  </a:gs>
                  <a:gs pos="60000">
                    <a:srgbClr val="000173"/>
                  </a:gs>
                  <a:gs pos="100000">
                    <a:srgbClr val="00B0F0"/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70C0"/>
                </a:solidFill>
                <a:prstDash val="solid"/>
                <a:round/>
              </a:ln>
              <a:effectLst>
                <a:outerShdw blurRad="50800" dist="38100" dir="18900000" rotWithShape="0">
                  <a:srgbClr val="000000">
                    <a:alpha val="40000"/>
                  </a:srgbClr>
                </a:outerShdw>
              </a:effectLst>
            </p:spPr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94" y="3429000"/>
            <a:ext cx="4972783" cy="33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000" decel="10000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200000"/>
                                    </p:animScale>
                                    <p:animScale>
                                      <p:cBhvr>
                                        <p:cTn id="9" dur="100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00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83" y="4671654"/>
            <a:ext cx="3882903" cy="2119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동계스포츠의 산업화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0800" y="1300161"/>
            <a:ext cx="4265537" cy="400050"/>
            <a:chOff x="50801" y="1300161"/>
            <a:chExt cx="3606799" cy="400050"/>
          </a:xfrm>
        </p:grpSpPr>
        <p:sp>
          <p:nvSpPr>
            <p:cNvPr id="8" name="직사각형 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1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42950" y="1300161"/>
              <a:ext cx="291465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 산업의 변화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2764" y="2168780"/>
            <a:ext cx="5299808" cy="472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200" spc="-196">
                <a:solidFill>
                  <a:schemeClr val="accent5">
                    <a:lumMod val="50000"/>
                  </a:schemeClr>
                </a:solidFill>
              </a:rPr>
              <a:t>동계올림픽의 발전</a:t>
            </a:r>
          </a:p>
          <a:p>
            <a:pPr lvl="0">
              <a:defRPr lang="ko-KR" altLang="en-US"/>
            </a:pPr>
            <a:endParaRPr lang="ko-KR" altLang="en-US" sz="3200" spc="-196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 typeface="Arial"/>
              <a:buBlip>
                <a:blip r:embed="rId3"/>
              </a:buBlip>
              <a:defRPr lang="ko-KR" altLang="en-US"/>
            </a:pPr>
            <a:r>
              <a:rPr lang="ko-KR" altLang="en-US" sz="2400" spc="-149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ko-KR" altLang="en-US" sz="2400" spc="-149">
                <a:solidFill>
                  <a:schemeClr val="tx1"/>
                </a:solidFill>
              </a:rPr>
              <a:t>삿포로 동계올림픽(1972년)</a:t>
            </a:r>
          </a:p>
          <a:p>
            <a:pPr lvl="0">
              <a:buFont typeface="Arial"/>
              <a:buBlip>
                <a:blip r:embed="rId3"/>
              </a:buBlip>
              <a:defRPr lang="ko-KR" altLang="en-US"/>
            </a:pPr>
            <a:endParaRPr lang="ko-KR" altLang="en-US" sz="2400" spc="-149">
              <a:solidFill>
                <a:schemeClr val="tx1"/>
              </a:solidFill>
            </a:endParaRPr>
          </a:p>
          <a:p>
            <a:pPr lvl="0">
              <a:buFont typeface="Arial"/>
              <a:buBlip>
                <a:blip r:embed="rId3"/>
              </a:buBlip>
              <a:defRPr lang="ko-KR" altLang="en-US"/>
            </a:pPr>
            <a:endParaRPr lang="ko-KR" altLang="en-US" sz="2400" spc="-149">
              <a:solidFill>
                <a:schemeClr val="tx1"/>
              </a:solidFill>
            </a:endParaRPr>
          </a:p>
          <a:p>
            <a:pPr lvl="0">
              <a:buFont typeface="Arial"/>
              <a:buBlip>
                <a:blip r:embed="rId3"/>
              </a:buBlip>
              <a:defRPr lang="ko-KR" altLang="en-US"/>
            </a:pPr>
            <a:r>
              <a:rPr lang="ko-KR" altLang="en-US" sz="2400" spc="-149">
                <a:solidFill>
                  <a:schemeClr val="tx1"/>
                </a:solidFill>
              </a:rPr>
              <a:t> 나가노 동계올림픽(1998년)</a:t>
            </a:r>
          </a:p>
          <a:p>
            <a:pPr lvl="0">
              <a:buFont typeface="Arial"/>
              <a:buBlip>
                <a:blip r:embed="rId3"/>
              </a:buBlip>
              <a:defRPr lang="ko-KR" altLang="en-US"/>
            </a:pPr>
            <a:endParaRPr lang="ko-KR" altLang="en-US" sz="2400" spc="-149">
              <a:solidFill>
                <a:schemeClr val="tx1"/>
              </a:solidFill>
            </a:endParaRPr>
          </a:p>
          <a:p>
            <a:pPr lvl="0">
              <a:buFont typeface="Arial"/>
              <a:buBlip>
                <a:blip r:embed="rId3"/>
              </a:buBlip>
              <a:defRPr lang="ko-KR" altLang="en-US"/>
            </a:pPr>
            <a:endParaRPr lang="ko-KR" altLang="en-US" sz="2400" spc="-149">
              <a:solidFill>
                <a:schemeClr val="tx1"/>
              </a:solidFill>
            </a:endParaRPr>
          </a:p>
          <a:p>
            <a:pPr lvl="0">
              <a:buFont typeface="Arial"/>
              <a:buBlip>
                <a:blip r:embed="rId3"/>
              </a:buBlip>
              <a:defRPr lang="ko-KR" altLang="en-US"/>
            </a:pPr>
            <a:r>
              <a:rPr lang="ko-KR" altLang="en-US" sz="2400" spc="-149">
                <a:solidFill>
                  <a:schemeClr val="tx1"/>
                </a:solidFill>
              </a:rPr>
              <a:t> 삿포로 동계올림픽 및 장애인 올림픽</a:t>
            </a:r>
          </a:p>
          <a:p>
            <a:pPr lvl="0">
              <a:buClr>
                <a:srgbClr val="203864"/>
              </a:buClr>
              <a:buFont typeface="Arial"/>
              <a:buNone/>
              <a:defRPr lang="ko-KR" altLang="en-US"/>
            </a:pPr>
            <a:r>
              <a:rPr lang="ko-KR" altLang="en-US" sz="2400" spc="-149">
                <a:solidFill>
                  <a:schemeClr val="tx1"/>
                </a:solidFill>
              </a:rPr>
              <a:t>   (미확정. 목표중)</a:t>
            </a:r>
          </a:p>
          <a:p>
            <a:pPr lvl="0">
              <a:defRPr lang="ko-KR" altLang="en-US"/>
            </a:pPr>
            <a:endParaRPr lang="ko-KR" altLang="en-US" sz="2400" spc="-149"/>
          </a:p>
          <a:p>
            <a:pPr lvl="0">
              <a:defRPr lang="ko-KR" altLang="en-US"/>
            </a:pPr>
            <a:endParaRPr lang="ko-KR" altLang="en-US" sz="2400" spc="-149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87" y="1323301"/>
            <a:ext cx="5724159" cy="33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0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동계올림픽의 산업화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50801" y="1300161"/>
            <a:ext cx="4265538" cy="400050"/>
            <a:chOff x="50801" y="1300161"/>
            <a:chExt cx="3606799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1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1"/>
              <a:ext cx="291465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 산업의 변화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03007" y="1341643"/>
            <a:ext cx="6014186" cy="386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buClr>
                <a:srgbClr val="000000"/>
              </a:buClr>
              <a:buNone/>
              <a:defRPr lang="ko-KR" altLang="en-US"/>
            </a:pPr>
            <a:r>
              <a:rPr lang="ko-KR" altLang="en-US" sz="3200" spc="-196"/>
              <a:t> 삿포로 동계올림픽</a:t>
            </a:r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endParaRPr lang="ko-KR" altLang="en-US" sz="3200" spc="-196"/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r>
              <a:rPr lang="ko-KR" altLang="en-US" sz="2400" spc="-149"/>
              <a:t>일본 최초이자 아시아 최초의 동계올림픽</a:t>
            </a:r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endParaRPr lang="ko-KR" altLang="en-US" sz="3200" spc="-196"/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endParaRPr lang="ko-KR" altLang="en-US" sz="3200" spc="-196"/>
          </a:p>
          <a:p>
            <a:pPr lvl="0" algn="r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1753162"/>
            <a:ext cx="3836744" cy="263456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0" y="4268241"/>
            <a:ext cx="4001963" cy="248168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4" y="4798037"/>
            <a:ext cx="3810000" cy="1905000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4288082" y="6290176"/>
            <a:ext cx="2552213" cy="39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spc="-125"/>
              <a:t>(기념 주화)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520579" y="4418514"/>
            <a:ext cx="4750290" cy="38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spc="-125"/>
              <a:t>(헝가리 우편 삿포로 올림픽 기념우표)</a:t>
            </a:r>
          </a:p>
        </p:txBody>
      </p:sp>
    </p:spTree>
    <p:extLst>
      <p:ext uri="{BB962C8B-B14F-4D97-AF65-F5344CB8AC3E}">
        <p14:creationId xmlns:p14="http://schemas.microsoft.com/office/powerpoint/2010/main" val="227823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575339" cy="400050"/>
            <a:chOff x="50801" y="1300161"/>
            <a:chExt cx="2263774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2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49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무도의 발전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1</a:t>
            </a:r>
            <a:r>
              <a:rPr lang="ko-KR" altLang="en-US" sz="2000">
                <a:solidFill>
                  <a:schemeClr val="bg1"/>
                </a:solidFill>
              </a:rPr>
              <a:t>장 개요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562" y="2024718"/>
            <a:ext cx="2840065" cy="4478952"/>
          </a:xfrm>
          <a:prstGeom prst="rec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3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ko-KR" altLang="en-US" sz="2400" spc="-148"/>
              <a:t>검도(劍道)</a:t>
            </a:r>
          </a:p>
          <a:p>
            <a:pPr lvl="0" algn="ctr">
              <a:buClr>
                <a:srgbClr val="000000"/>
              </a:buClr>
              <a:buFont typeface="Wingdings"/>
              <a:buChar char="v"/>
              <a:defRPr lang="ja-JP" altLang="en-US"/>
            </a:pPr>
            <a:endParaRPr lang="ko-KR" altLang="en-US" sz="2400" spc="-148"/>
          </a:p>
          <a:p>
            <a:pPr lvl="0" algn="just">
              <a:buClr>
                <a:srgbClr val="000000"/>
              </a:buClr>
              <a:buFont typeface="Wingdings"/>
              <a:buChar char="v"/>
              <a:defRPr lang="ja-JP" altLang="en-US"/>
            </a:pPr>
            <a:r>
              <a:rPr lang="ko-KR" altLang="en-US" sz="2000" spc="-124"/>
              <a:t>니혼쇼키에서 첫 등장</a:t>
            </a:r>
          </a:p>
          <a:p>
            <a:pPr lvl="0" algn="just">
              <a:buClr>
                <a:srgbClr val="000000"/>
              </a:buClr>
              <a:buFont typeface="Wingdings"/>
              <a:buNone/>
              <a:defRPr lang="ja-JP" altLang="en-US"/>
            </a:pPr>
            <a:endParaRPr lang="ko-KR" altLang="en-US" sz="2000" spc="-124"/>
          </a:p>
          <a:p>
            <a:pPr lvl="0" algn="just">
              <a:buClr>
                <a:srgbClr val="000000"/>
              </a:buClr>
              <a:buFont typeface="Wingdings"/>
              <a:buChar char="v"/>
              <a:defRPr lang="ja-JP" altLang="en-US"/>
            </a:pPr>
            <a:r>
              <a:rPr lang="ko-KR" altLang="en-US" sz="2000" spc="-124"/>
              <a:t>전국시대 유파의 통일</a:t>
            </a:r>
          </a:p>
          <a:p>
            <a:pPr lvl="0" algn="just">
              <a:buClr>
                <a:srgbClr val="000000"/>
              </a:buClr>
              <a:buFont typeface="Wingdings"/>
              <a:buChar char="v"/>
              <a:defRPr lang="ja-JP" altLang="en-US"/>
            </a:pPr>
            <a:endParaRPr lang="ko-KR" altLang="en-US" sz="2000" spc="-124"/>
          </a:p>
          <a:p>
            <a:pPr lvl="0" algn="just">
              <a:buClr>
                <a:srgbClr val="000000"/>
              </a:buClr>
              <a:buFont typeface="Wingdings"/>
              <a:buChar char="v"/>
              <a:defRPr lang="ja-JP" altLang="en-US"/>
            </a:pPr>
            <a:r>
              <a:rPr lang="ko-KR" altLang="en-US" sz="2000" spc="-124"/>
              <a:t>청일전쟁 후</a:t>
            </a:r>
          </a:p>
          <a:p>
            <a:pPr lvl="0" algn="just">
              <a:buClr>
                <a:srgbClr val="000000"/>
              </a:buClr>
              <a:buFont typeface="Wingdings"/>
              <a:buNone/>
              <a:defRPr lang="ja-JP" altLang="en-US"/>
            </a:pPr>
            <a:r>
              <a:rPr lang="ko-KR" altLang="en-US" sz="2000" spc="-124"/>
              <a:t>일본 무덕회 설립</a:t>
            </a:r>
          </a:p>
          <a:p>
            <a:pPr lvl="0" algn="just">
              <a:buClr>
                <a:srgbClr val="000000"/>
              </a:buClr>
              <a:buFont typeface="Wingdings"/>
              <a:buNone/>
              <a:defRPr lang="ja-JP" altLang="en-US"/>
            </a:pPr>
            <a:r>
              <a:rPr lang="ko-KR" altLang="en-US" sz="2000" spc="-124"/>
              <a:t>- 1919년 경 검도로 불림</a:t>
            </a:r>
          </a:p>
          <a:p>
            <a:pPr lvl="0" algn="just">
              <a:buClr>
                <a:srgbClr val="000000"/>
              </a:buClr>
              <a:buFont typeface="Wingdings"/>
              <a:buNone/>
              <a:defRPr lang="ja-JP" altLang="en-US"/>
            </a:pPr>
            <a:endParaRPr lang="ko-KR" altLang="en-US" sz="2000" spc="-124"/>
          </a:p>
          <a:p>
            <a:pPr lvl="0" algn="just">
              <a:buClr>
                <a:srgbClr val="000000"/>
              </a:buClr>
              <a:buFont typeface="Wingdings"/>
              <a:buChar char="v"/>
              <a:defRPr lang="ja-JP" altLang="en-US"/>
            </a:pPr>
            <a:r>
              <a:rPr lang="ko-KR" altLang="en-US" sz="2000" spc="-124"/>
              <a:t>1952년 전일본검도연맹이 조직됨으로써</a:t>
            </a:r>
          </a:p>
          <a:p>
            <a:pPr lvl="0" algn="just">
              <a:buClr>
                <a:srgbClr val="000000"/>
              </a:buClr>
              <a:buFont typeface="Wingdings"/>
              <a:buNone/>
              <a:defRPr lang="ja-JP" altLang="en-US"/>
            </a:pPr>
            <a:r>
              <a:rPr lang="ko-KR" altLang="en-US" sz="2000" spc="-124"/>
              <a:t>스포츠화 시작</a:t>
            </a:r>
          </a:p>
          <a:p>
            <a:pPr lvl="0" algn="ctr">
              <a:defRPr lang="ja-JP" altLang="en-US"/>
            </a:pPr>
            <a:endParaRPr lang="ko-KR" altLang="en-US" sz="2000" spc="-124"/>
          </a:p>
        </p:txBody>
      </p:sp>
      <p:sp>
        <p:nvSpPr>
          <p:cNvPr id="8" name="TextBox 5"/>
          <p:cNvSpPr txBox="1"/>
          <p:nvPr/>
        </p:nvSpPr>
        <p:spPr>
          <a:xfrm>
            <a:off x="4572000" y="2025791"/>
            <a:ext cx="2937986" cy="4239754"/>
          </a:xfrm>
          <a:prstGeom prst="rec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3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ko-KR" altLang="en-US" sz="2400" spc="-148"/>
              <a:t>가라테(空手道)</a:t>
            </a:r>
          </a:p>
          <a:p>
            <a:pPr lvl="0" algn="ctr">
              <a:defRPr lang="ja-JP" altLang="en-US"/>
            </a:pPr>
            <a:endParaRPr lang="ko-KR" altLang="en-US" sz="2400" spc="-148"/>
          </a:p>
          <a:p>
            <a:pPr lvl="0" algn="just">
              <a:buFont typeface="Wingdings"/>
              <a:buChar char="v"/>
              <a:defRPr lang="ja-JP" altLang="en-US"/>
            </a:pPr>
            <a:r>
              <a:rPr lang="ko-KR" altLang="en-US" sz="2000" spc="-124"/>
              <a:t>17세기 류큐왕국 </a:t>
            </a:r>
          </a:p>
          <a:p>
            <a:pPr lvl="0" algn="just">
              <a:buFont typeface="Wingdings"/>
              <a:buNone/>
              <a:defRPr lang="ja-JP" altLang="en-US"/>
            </a:pPr>
            <a:r>
              <a:rPr lang="ko-KR" altLang="en-US" sz="2000" spc="-124"/>
              <a:t>중국의 남권을 차용함</a:t>
            </a:r>
          </a:p>
          <a:p>
            <a:pPr lvl="0" algn="just">
              <a:buFont typeface="Wingdings"/>
              <a:buNone/>
              <a:defRPr lang="ja-JP" altLang="en-US"/>
            </a:pPr>
            <a:endParaRPr lang="ko-KR" altLang="en-US" sz="2000" spc="-124"/>
          </a:p>
          <a:p>
            <a:pPr lvl="0" algn="just">
              <a:buFont typeface="Wingdings"/>
              <a:buChar char="v"/>
              <a:defRPr lang="ja-JP" altLang="en-US"/>
            </a:pPr>
            <a:r>
              <a:rPr lang="ko-KR" altLang="en-US" sz="2000" spc="-124"/>
              <a:t>1922년 오키나와 상무회 회장후나코시 기칭의 연무로부터 본토상륙</a:t>
            </a:r>
          </a:p>
          <a:p>
            <a:pPr lvl="0" algn="just">
              <a:buFont typeface="Wingdings"/>
              <a:buChar char="v"/>
              <a:defRPr lang="ja-JP" altLang="en-US"/>
            </a:pPr>
            <a:endParaRPr lang="ko-KR" altLang="en-US" sz="2000" spc="-124"/>
          </a:p>
          <a:p>
            <a:pPr lvl="0" algn="just">
              <a:buFont typeface="Wingdings"/>
              <a:buChar char="v"/>
              <a:defRPr lang="ja-JP" altLang="en-US"/>
            </a:pPr>
            <a:r>
              <a:rPr lang="ko-KR" altLang="en-US" sz="2000" spc="-124"/>
              <a:t>1964년 전일본공수도연맹의 조직됨으로써</a:t>
            </a:r>
          </a:p>
          <a:p>
            <a:pPr lvl="0" algn="just">
              <a:buFont typeface="Wingdings"/>
              <a:buNone/>
              <a:defRPr lang="ja-JP" altLang="en-US"/>
            </a:pPr>
            <a:r>
              <a:rPr lang="ko-KR" altLang="en-US" sz="2000" spc="-124"/>
              <a:t>스포츠화로 부활 </a:t>
            </a:r>
          </a:p>
          <a:p>
            <a:pPr lvl="0" algn="ctr">
              <a:defRPr lang="ja-JP" altLang="en-US"/>
            </a:pPr>
            <a:endParaRPr lang="ko-KR" altLang="en-US" sz="2400" spc="-148"/>
          </a:p>
        </p:txBody>
      </p:sp>
      <p:sp>
        <p:nvSpPr>
          <p:cNvPr id="9" name="TextBox 5"/>
          <p:cNvSpPr txBox="1"/>
          <p:nvPr/>
        </p:nvSpPr>
        <p:spPr>
          <a:xfrm>
            <a:off x="8971511" y="2000151"/>
            <a:ext cx="2866772" cy="3865343"/>
          </a:xfrm>
          <a:prstGeom prst="rec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3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ko-KR" altLang="en-US" sz="2400" spc="-148"/>
              <a:t>유도(柔道)</a:t>
            </a:r>
          </a:p>
          <a:p>
            <a:pPr lvl="0" algn="ctr">
              <a:defRPr lang="ja-JP" altLang="en-US"/>
            </a:pPr>
            <a:endParaRPr lang="ko-KR" altLang="en-US" sz="2400" spc="-148"/>
          </a:p>
          <a:p>
            <a:pPr lvl="0" algn="just">
              <a:buFont typeface="Wingdings"/>
              <a:buChar char="v"/>
              <a:defRPr lang="ja-JP" altLang="en-US"/>
            </a:pPr>
            <a:r>
              <a:rPr lang="ko-KR" altLang="en-US" sz="2000" spc="-124"/>
              <a:t>1882년 카노 지고로의  강도관유술의 기원</a:t>
            </a:r>
          </a:p>
          <a:p>
            <a:pPr lvl="0" algn="just">
              <a:buFont typeface="Wingdings"/>
              <a:buChar char="v"/>
              <a:defRPr lang="ja-JP" altLang="en-US"/>
            </a:pPr>
            <a:endParaRPr lang="ko-KR" altLang="en-US" sz="2000" spc="-124"/>
          </a:p>
          <a:p>
            <a:pPr lvl="0" algn="just">
              <a:buFont typeface="Wingdings"/>
              <a:buChar char="v"/>
              <a:defRPr lang="ja-JP" altLang="en-US"/>
            </a:pPr>
            <a:r>
              <a:rPr lang="ko-KR" altLang="en-US" sz="2000" spc="-124"/>
              <a:t>1964년 도쿄올림픽부터 정식 종목으로 채택</a:t>
            </a:r>
          </a:p>
          <a:p>
            <a:pPr lvl="0" algn="just">
              <a:buFont typeface="Wingdings"/>
              <a:buChar char="v"/>
              <a:defRPr lang="ja-JP" altLang="en-US"/>
            </a:pPr>
            <a:endParaRPr lang="ko-KR" altLang="en-US" sz="2000" spc="-124"/>
          </a:p>
          <a:p>
            <a:pPr lvl="0" algn="just">
              <a:buFont typeface="Wingdings"/>
              <a:buChar char="v"/>
              <a:defRPr lang="ja-JP" altLang="en-US"/>
            </a:pPr>
            <a:r>
              <a:rPr lang="ko-KR" altLang="en-US" sz="2000" spc="-124"/>
              <a:t>1984년 </a:t>
            </a:r>
            <a:r>
              <a:rPr lang="en-US" altLang="ko-KR" sz="2000" spc="-124"/>
              <a:t>LA</a:t>
            </a:r>
            <a:r>
              <a:rPr lang="ko-KR" altLang="en-US" sz="2000" spc="-124"/>
              <a:t>올림픽 이후 인기스포츠로 다양화</a:t>
            </a:r>
          </a:p>
          <a:p>
            <a:pPr lvl="0" algn="just">
              <a:buFont typeface="Wingdings"/>
              <a:buChar char="v"/>
              <a:defRPr lang="ja-JP" altLang="en-US"/>
            </a:pPr>
            <a:endParaRPr lang="ko-KR" altLang="en-US" sz="2000" spc="-124"/>
          </a:p>
          <a:p>
            <a:pPr lvl="0" algn="just">
              <a:buFont typeface="Wingdings"/>
              <a:buChar char="v"/>
              <a:defRPr lang="ja-JP" altLang="en-US"/>
            </a:pPr>
            <a:endParaRPr lang="ko-KR" altLang="en-US" sz="2000" spc="-124"/>
          </a:p>
        </p:txBody>
      </p:sp>
      <p:sp>
        <p:nvSpPr>
          <p:cNvPr id="10" name="TextBox 5"/>
          <p:cNvSpPr txBox="1"/>
          <p:nvPr/>
        </p:nvSpPr>
        <p:spPr>
          <a:xfrm>
            <a:off x="5611811" y="1271781"/>
            <a:ext cx="1031874" cy="57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r>
              <a:rPr lang="ko-KR" altLang="en-US" sz="3200" b="1" spc="-196"/>
              <a:t>도입 </a:t>
            </a:r>
          </a:p>
        </p:txBody>
      </p:sp>
    </p:spTree>
    <p:extLst>
      <p:ext uri="{BB962C8B-B14F-4D97-AF65-F5344CB8AC3E}">
        <p14:creationId xmlns:p14="http://schemas.microsoft.com/office/powerpoint/2010/main" val="3339175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동계올림픽의 산업화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50801" y="1300161"/>
            <a:ext cx="4265538" cy="400050"/>
            <a:chOff x="50801" y="1300161"/>
            <a:chExt cx="3606799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1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1"/>
              <a:ext cx="291465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 산업의 변화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197" y="1742234"/>
            <a:ext cx="6406391" cy="459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None/>
              <a:defRPr lang="ko-KR" altLang="en-US"/>
            </a:pPr>
            <a:r>
              <a:rPr lang="ko-KR" altLang="en-US" sz="3200" spc="-196"/>
              <a:t>나가노동계올림픽</a:t>
            </a:r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3200" spc="-196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r>
              <a:rPr lang="ko-KR" altLang="en-US" sz="2400" spc="-149"/>
              <a:t>역대 올림픽 중에서 가장 남쪽에서 열림.</a:t>
            </a:r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3200" spc="-196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3200" spc="-196"/>
          </a:p>
          <a:p>
            <a:pPr lvl="0" algn="just">
              <a:buClr>
                <a:srgbClr val="000000"/>
              </a:buClr>
              <a:buNone/>
              <a:defRPr lang="ko-KR" altLang="en-US"/>
            </a:pPr>
            <a:endParaRPr lang="ko-KR" altLang="en-US" sz="2400" spc="-149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18" y="1298013"/>
            <a:ext cx="3398953" cy="4822265"/>
          </a:xfrm>
          <a:prstGeom prst="rect">
            <a:avLst/>
          </a:prstGeom>
        </p:spPr>
      </p:pic>
      <p:pic>
        <p:nvPicPr>
          <p:cNvPr id="18" name="그림 17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4" y="3832404"/>
            <a:ext cx="4262717" cy="290564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08" y="4462742"/>
            <a:ext cx="3389779" cy="1694889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4913744" y="6215470"/>
            <a:ext cx="2552213" cy="39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spc="-125"/>
              <a:t>(기념 주화)</a:t>
            </a:r>
          </a:p>
        </p:txBody>
      </p:sp>
    </p:spTree>
    <p:extLst>
      <p:ext uri="{BB962C8B-B14F-4D97-AF65-F5344CB8AC3E}">
        <p14:creationId xmlns:p14="http://schemas.microsoft.com/office/powerpoint/2010/main" val="2757210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동계올림픽의 산업화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50800" y="1300161"/>
            <a:ext cx="4247733" cy="400050"/>
            <a:chOff x="50801" y="1300161"/>
            <a:chExt cx="3606799" cy="400050"/>
          </a:xfrm>
        </p:grpSpPr>
        <p:sp>
          <p:nvSpPr>
            <p:cNvPr id="7" name="직사각형 6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2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42950" y="1300161"/>
              <a:ext cx="291465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 산업의 규모</a:t>
              </a: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3" y="1221015"/>
            <a:ext cx="4696417" cy="5459558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289107" y="1750771"/>
            <a:ext cx="5605634" cy="512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실적치 : 800179.5억엔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추정치 : 434097.75억엔</a:t>
            </a:r>
          </a:p>
          <a:p>
            <a:pPr lvl="0">
              <a:defRPr lang="ko-KR" altLang="en-US"/>
            </a:pPr>
            <a:endParaRPr lang="ko-KR" altLang="en-US" sz="2200" spc="-137">
              <a:ea typeface="함초롬바탕"/>
            </a:endParaRP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제조업 : 123669.24억엔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도매 소매업 : 61950.78억엔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민간 서비스업 : 50933.93억엔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건설업 : 37553.12억엔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부동산업 : 31597.59억엔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농림 수산업 : 11593.17억엔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(대 가계 민간 비영리)서비스업 : 5484.04억엔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(민간)전기 가스 수도업 : 4255.64억엔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광업: 2639.65억엔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(정부)전기 가스 수도업 : 1083.1억엔</a:t>
            </a:r>
          </a:p>
          <a:p>
            <a:pPr lvl="0">
              <a:defRPr lang="ko-KR" altLang="en-US"/>
            </a:pPr>
            <a:endParaRPr lang="ko-KR" altLang="ko-KR" sz="2200" spc="-137">
              <a:ea typeface="함초롬바탕"/>
            </a:endParaRPr>
          </a:p>
          <a:p>
            <a:pPr lvl="0">
              <a:defRPr lang="ko-KR" altLang="en-US"/>
            </a:pPr>
            <a:endParaRPr lang="ko-KR" altLang="ko-KR" sz="2200" spc="-137"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109607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동계올림픽의 산업화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50801" y="1300161"/>
            <a:ext cx="4245240" cy="400050"/>
            <a:chOff x="50801" y="1300161"/>
            <a:chExt cx="3606799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2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1"/>
              <a:ext cx="2914650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동계스포츠 산업의 규모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6875" y="1793276"/>
            <a:ext cx="5062539" cy="478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실적치 : 4731501.8억엔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추정치 : 5007308.63억엔</a:t>
            </a:r>
          </a:p>
          <a:p>
            <a:pPr lvl="0">
              <a:defRPr lang="ko-KR" altLang="en-US"/>
            </a:pPr>
            <a:endParaRPr lang="ko-KR" altLang="en-US" sz="2200" spc="-137">
              <a:ea typeface="함초롬바탕"/>
            </a:endParaRP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도매업 : 67737.29억엔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대사업소 서비스 : 52066.01억엔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전기 기계 : 29510.05억엔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통신업 : 25781.62억엔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(민간)공공 서비스 : 18343.66억엔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부동산업 : -26458.18억엔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농림 물업 : -30166.32억엔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금융·보험업 : -62031.54억엔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건설업 : -91514.92억엔</a:t>
            </a:r>
          </a:p>
          <a:p>
            <a:pPr lvl="0">
              <a:defRPr lang="ko-KR" altLang="en-US"/>
            </a:pPr>
            <a:r>
              <a:rPr lang="ko-KR" altLang="en-US" sz="2200" spc="-137">
                <a:ea typeface="함초롬바탕"/>
              </a:rPr>
              <a:t>제조업 : -143283.82억엔</a:t>
            </a:r>
          </a:p>
          <a:p>
            <a:pPr lvl="0">
              <a:defRPr lang="ko-KR" altLang="en-US"/>
            </a:pPr>
            <a:endParaRPr lang="ko-KR" altLang="en-US" sz="2200" spc="-137">
              <a:ea typeface="함초롬바탕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38" y="1462870"/>
            <a:ext cx="5449923" cy="50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02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450847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3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동계올림픽의 산업화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5" y="1833186"/>
            <a:ext cx="6773010" cy="4877554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7502524" y="1376080"/>
            <a:ext cx="4265614" cy="1919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Blip>
                <a:blip r:embed="rId3"/>
              </a:buBlip>
              <a:defRPr lang="ko-KR" altLang="en-US"/>
            </a:pPr>
            <a:r>
              <a:rPr lang="ko-KR" altLang="en-US" sz="2400" spc="-149"/>
              <a:t> 스포츠 서비스 · 정보산업</a:t>
            </a:r>
          </a:p>
          <a:p>
            <a:pPr lvl="0">
              <a:buBlip>
                <a:blip r:embed="rId3"/>
              </a:buBlip>
              <a:defRPr lang="ko-KR" altLang="en-US"/>
            </a:pPr>
            <a:endParaRPr lang="ko-KR" altLang="en-US" sz="2400" spc="-149"/>
          </a:p>
          <a:p>
            <a:pPr lvl="0">
              <a:buBlip>
                <a:blip r:embed="rId3"/>
              </a:buBlip>
              <a:defRPr lang="ko-KR" altLang="en-US"/>
            </a:pPr>
            <a:r>
              <a:rPr lang="ko-KR" altLang="en-US" sz="2400" spc="-149"/>
              <a:t> 스포츠 용품산업</a:t>
            </a:r>
          </a:p>
          <a:p>
            <a:pPr lvl="0">
              <a:buBlip>
                <a:blip r:embed="rId3"/>
              </a:buBlip>
              <a:defRPr lang="ko-KR" altLang="en-US"/>
            </a:pPr>
            <a:endParaRPr lang="ko-KR" altLang="en-US" sz="2400" spc="-149"/>
          </a:p>
          <a:p>
            <a:pPr lvl="0">
              <a:buBlip>
                <a:blip r:embed="rId3"/>
              </a:buBlip>
              <a:defRPr lang="ko-KR" altLang="en-US"/>
            </a:pPr>
            <a:r>
              <a:rPr lang="ko-KR" altLang="en-US" sz="2400" spc="-149"/>
              <a:t> 스포츠 시설 · 공간산업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61" y="3760710"/>
            <a:ext cx="4071405" cy="29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6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38608"/>
            <a:ext cx="5170206" cy="486221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0801" y="1300161"/>
            <a:ext cx="2421026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2500" spc="-154"/>
                <a:t>3</a:t>
              </a:r>
              <a:r>
                <a:rPr lang="ko-KR" altLang="en-US" sz="2500" spc="-154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2500" spc="-154"/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동계올림픽의 산업화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8475" y="2669571"/>
            <a:ext cx="6356350" cy="308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spc="-172"/>
              <a:t>공인재단법인 일본 스케이트 연맹(JSF)</a:t>
            </a:r>
          </a:p>
          <a:p>
            <a:pPr lvl="0">
              <a:defRPr lang="ko-KR" altLang="en-US"/>
            </a:pPr>
            <a:endParaRPr lang="ko-KR" altLang="en-US" sz="2400" spc="-149"/>
          </a:p>
          <a:p>
            <a:pPr lvl="0">
              <a:defRPr lang="ko-KR" altLang="en-US"/>
            </a:pPr>
            <a:r>
              <a:rPr lang="ko-KR" altLang="en-US" sz="2400" spc="-149"/>
              <a:t>- 일본의 빙상연맹</a:t>
            </a:r>
          </a:p>
          <a:p>
            <a:pPr lvl="0">
              <a:defRPr lang="ko-KR" altLang="en-US"/>
            </a:pPr>
            <a:endParaRPr lang="ko-KR" altLang="en-US" sz="2400" spc="-149"/>
          </a:p>
          <a:p>
            <a:pPr lvl="0">
              <a:defRPr lang="ko-KR" altLang="en-US"/>
            </a:pPr>
            <a:r>
              <a:rPr lang="ko-KR" altLang="en-US" sz="2400" spc="-149"/>
              <a:t>- 스포츠 뱅크처럼 여러 기업과 관련있음</a:t>
            </a:r>
          </a:p>
          <a:p>
            <a:pPr lvl="0">
              <a:defRPr lang="ko-KR" altLang="en-US"/>
            </a:pPr>
            <a:endParaRPr lang="ko-KR" altLang="en-US" sz="2400" spc="-149"/>
          </a:p>
          <a:p>
            <a:pPr lvl="0">
              <a:defRPr lang="ko-KR" altLang="en-US"/>
            </a:pPr>
            <a:r>
              <a:rPr lang="ko-KR" altLang="en-US" sz="2400" spc="-149"/>
              <a:t>- 아르바이트 형식의 채용이 많음</a:t>
            </a:r>
          </a:p>
          <a:p>
            <a:pPr lvl="0">
              <a:defRPr lang="ko-KR" altLang="en-US"/>
            </a:pPr>
            <a:endParaRPr lang="ko-KR" altLang="en-US" sz="2400" spc="-149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1600199"/>
            <a:ext cx="4876800" cy="8496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7073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3</a:t>
            </a:r>
            <a:r>
              <a:rPr lang="ko-KR" altLang="en-US" sz="2000">
                <a:solidFill>
                  <a:schemeClr val="bg1"/>
                </a:solidFill>
              </a:rPr>
              <a:t>장 결론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09" y="2409825"/>
            <a:ext cx="5940481" cy="4287125"/>
          </a:xfrm>
          <a:prstGeom prst="rect">
            <a:avLst/>
          </a:prstGeom>
        </p:spPr>
      </p:pic>
      <mc:AlternateContent xmlns:mc="http://schemas.openxmlformats.org/markup-compatibility/2006">
        <mc:Choice xmlns="" xmlns:c="http://schemas.openxmlformats.org/drawingml/2006/chart" xmlns:dgm="http://schemas.openxmlformats.org/drawingml/2006/diagram" xmlns:dsp="http://schemas.microsoft.com/office/drawing/2008/diagram" xmlns:hp="http://schemas.haansoft.com/office/presentation/8.0" Requires="hp">
          <hp:hncWordshop xmlns:hp="http://schemas.haansoft.com/office/presentation/8.0" templateIndex="0" shapeIndex="23" text="동계올림픽" fontName="함초롬돋움" fontSize="54" i="0" b="1">
            <p:nvSpPr>
              <p:cNvPr id="8" name="자유형 7"/>
              <p:cNvSpPr>
                <a:spLocks noEditPoints="1" noChangeShapeType="1" noTextEdit="1"/>
              </p:cNvSpPr>
              <p:nvPr/>
            </p:nvSpPr>
            <p:spPr>
              <a:xfrm>
                <a:off x="8443914" y="3209925"/>
                <a:ext cx="3124199" cy="1333500"/>
              </a:xfrm>
              <a:gradFill rotWithShape="1">
                <a:gsLst>
                  <a:gs pos="0">
                    <a:srgbClr val="36c0ff"/>
                  </a:gs>
                  <a:gs pos="60000">
                    <a:srgbClr val="000173"/>
                  </a:gs>
                  <a:gs pos="100000">
                    <a:srgbClr val="00b0f0"/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70c0"/>
                </a:solidFill>
                <a:prstDash val="solid"/>
                <a:round/>
              </a:ln>
              <a:effectLst>
                <a:outerShdw blurRad="50800" dist="38100" dir="18900000" rotWithShape="0">
                  <a:srgbClr val="000000">
                    <a:alpha val="40000"/>
                  </a:srgbClr>
                </a:outerShdw>
              </a:effectLst>
            </p:spPr>
            <p:t>동계올림픽</p:t>
          </hp:hncWordshop>
        </mc:Choice>
        <mc:Fallback>
          <p:sp>
            <p:nvSpPr>
              <p:cNvPr id="8" name="자유형 7"/>
              <p:cNvSpPr>
                <a:spLocks noEditPoints="1" noChangeShapeType="1" noTextEdit="1"/>
              </p:cNvSpPr>
              <p:nvPr/>
            </p:nvSpPr>
            <p:spPr>
              <a:xfrm>
                <a:off x="8443914" y="3209925"/>
                <a:ext cx="3124199" cy="1333500"/>
              </a:xfrm>
              <a:custGeom>
                <a:avLst/>
                <a:gdLst/>
                <a:ahLst/>
                <a:cxnLst/>
                <a:rect l="l" t="t" r="r" b="b"/>
                <a:pathLst>
                  <a:path w="3124199" h="1333500">
                    <a:moveTo>
                      <a:pt x="180975" y="485775"/>
                    </a:moveTo>
                    <a:lnTo>
                      <a:pt x="504824" y="476249"/>
                    </a:lnTo>
                    <a:lnTo>
                      <a:pt x="504824" y="552450"/>
                    </a:lnTo>
                    <a:lnTo>
                      <a:pt x="342900" y="552450"/>
                    </a:lnTo>
                    <a:lnTo>
                      <a:pt x="342900" y="628650"/>
                    </a:lnTo>
                    <a:lnTo>
                      <a:pt x="609600" y="628650"/>
                    </a:lnTo>
                    <a:lnTo>
                      <a:pt x="609600" y="704850"/>
                    </a:lnTo>
                    <a:lnTo>
                      <a:pt x="0" y="704850"/>
                    </a:lnTo>
                    <a:lnTo>
                      <a:pt x="0" y="628650"/>
                    </a:lnTo>
                    <a:lnTo>
                      <a:pt x="266700" y="628650"/>
                    </a:lnTo>
                    <a:lnTo>
                      <a:pt x="266700" y="561975"/>
                    </a:lnTo>
                    <a:lnTo>
                      <a:pt x="104775" y="561975"/>
                    </a:lnTo>
                    <a:lnTo>
                      <a:pt x="104775" y="323850"/>
                    </a:lnTo>
                    <a:lnTo>
                      <a:pt x="495300" y="285750"/>
                    </a:lnTo>
                    <a:lnTo>
                      <a:pt x="495300" y="361950"/>
                    </a:lnTo>
                    <a:lnTo>
                      <a:pt x="180975" y="390525"/>
                    </a:lnTo>
                    <a:lnTo>
                      <a:pt x="180975" y="485775"/>
                    </a:lnTo>
                    <a:moveTo>
                      <a:pt x="104775" y="876300"/>
                    </a:moveTo>
                    <a:cubicBezTo>
                      <a:pt x="104775" y="876300"/>
                      <a:pt x="104775" y="819150"/>
                      <a:pt x="161925" y="781050"/>
                    </a:cubicBezTo>
                    <a:cubicBezTo>
                      <a:pt x="161925" y="781050"/>
                      <a:pt x="219075" y="742950"/>
                      <a:pt x="304800" y="742950"/>
                    </a:cubicBezTo>
                    <a:cubicBezTo>
                      <a:pt x="304800" y="742950"/>
                      <a:pt x="390525" y="752475"/>
                      <a:pt x="447675" y="790575"/>
                    </a:cubicBezTo>
                    <a:cubicBezTo>
                      <a:pt x="447675" y="790575"/>
                      <a:pt x="504824" y="838200"/>
                      <a:pt x="504824" y="904875"/>
                    </a:cubicBezTo>
                    <a:cubicBezTo>
                      <a:pt x="504824" y="904875"/>
                      <a:pt x="504824" y="981074"/>
                      <a:pt x="447675" y="1009649"/>
                    </a:cubicBezTo>
                    <a:cubicBezTo>
                      <a:pt x="447675" y="1009649"/>
                      <a:pt x="390525" y="1047750"/>
                      <a:pt x="304800" y="1038224"/>
                    </a:cubicBezTo>
                    <a:cubicBezTo>
                      <a:pt x="304800" y="1038224"/>
                      <a:pt x="219075" y="1028700"/>
                      <a:pt x="161925" y="981074"/>
                    </a:cubicBezTo>
                    <a:cubicBezTo>
                      <a:pt x="161925" y="981074"/>
                      <a:pt x="104775" y="942975"/>
                      <a:pt x="104775" y="876300"/>
                    </a:cubicBezTo>
                    <a:lnTo>
                      <a:pt x="104775" y="876300"/>
                    </a:lnTo>
                    <a:moveTo>
                      <a:pt x="180975" y="885825"/>
                    </a:moveTo>
                    <a:cubicBezTo>
                      <a:pt x="180975" y="885825"/>
                      <a:pt x="180975" y="914400"/>
                      <a:pt x="209550" y="942975"/>
                    </a:cubicBezTo>
                    <a:cubicBezTo>
                      <a:pt x="209550" y="942975"/>
                      <a:pt x="247650" y="962025"/>
                      <a:pt x="304800" y="962025"/>
                    </a:cubicBezTo>
                    <a:cubicBezTo>
                      <a:pt x="304800" y="962025"/>
                      <a:pt x="352425" y="971550"/>
                      <a:pt x="390525" y="952499"/>
                    </a:cubicBezTo>
                    <a:cubicBezTo>
                      <a:pt x="390525" y="952499"/>
                      <a:pt x="428625" y="942975"/>
                      <a:pt x="428625" y="895350"/>
                    </a:cubicBezTo>
                    <a:cubicBezTo>
                      <a:pt x="428625" y="895350"/>
                      <a:pt x="428625" y="885825"/>
                      <a:pt x="419100" y="866775"/>
                    </a:cubicBezTo>
                    <a:cubicBezTo>
                      <a:pt x="419100" y="866775"/>
                      <a:pt x="409575" y="857250"/>
                      <a:pt x="390525" y="847725"/>
                    </a:cubicBezTo>
                    <a:cubicBezTo>
                      <a:pt x="390525" y="847725"/>
                      <a:pt x="371475" y="838200"/>
                      <a:pt x="352425" y="828675"/>
                    </a:cubicBezTo>
                    <a:cubicBezTo>
                      <a:pt x="352425" y="828675"/>
                      <a:pt x="333375" y="828675"/>
                      <a:pt x="304800" y="819150"/>
                    </a:cubicBezTo>
                    <a:cubicBezTo>
                      <a:pt x="304800" y="819150"/>
                      <a:pt x="276225" y="819150"/>
                      <a:pt x="257175" y="828675"/>
                    </a:cubicBezTo>
                    <a:cubicBezTo>
                      <a:pt x="257175" y="828675"/>
                      <a:pt x="228600" y="828675"/>
                      <a:pt x="219075" y="838200"/>
                    </a:cubicBezTo>
                    <a:cubicBezTo>
                      <a:pt x="219075" y="838200"/>
                      <a:pt x="200025" y="847725"/>
                      <a:pt x="190500" y="857250"/>
                    </a:cubicBezTo>
                    <a:cubicBezTo>
                      <a:pt x="190500" y="857250"/>
                      <a:pt x="180975" y="866775"/>
                      <a:pt x="180975" y="885825"/>
                    </a:cubicBezTo>
                    <a:lnTo>
                      <a:pt x="180975" y="885825"/>
                    </a:lnTo>
                    <a:moveTo>
                      <a:pt x="866775" y="381000"/>
                    </a:moveTo>
                    <a:lnTo>
                      <a:pt x="676275" y="400050"/>
                    </a:lnTo>
                    <a:lnTo>
                      <a:pt x="676275" y="314325"/>
                    </a:lnTo>
                    <a:lnTo>
                      <a:pt x="942975" y="285750"/>
                    </a:lnTo>
                    <a:cubicBezTo>
                      <a:pt x="942975" y="285750"/>
                      <a:pt x="942975" y="333375"/>
                      <a:pt x="933450" y="381000"/>
                    </a:cubicBezTo>
                    <a:quadBezTo>
                      <a:pt x="933450" y="381000"/>
                      <a:pt x="933450" y="390525"/>
                    </a:quadBezTo>
                    <a:lnTo>
                      <a:pt x="1000125" y="381000"/>
                    </a:lnTo>
                    <a:lnTo>
                      <a:pt x="1000125" y="238124"/>
                    </a:lnTo>
                    <a:lnTo>
                      <a:pt x="1076325" y="228600"/>
                    </a:lnTo>
                    <a:lnTo>
                      <a:pt x="1076325" y="1076325"/>
                    </a:lnTo>
                    <a:lnTo>
                      <a:pt x="1000125" y="1066800"/>
                    </a:lnTo>
                    <a:lnTo>
                      <a:pt x="1000125" y="695325"/>
                    </a:lnTo>
                    <a:lnTo>
                      <a:pt x="876300" y="695325"/>
                    </a:lnTo>
                    <a:lnTo>
                      <a:pt x="876300" y="609600"/>
                    </a:lnTo>
                    <a:lnTo>
                      <a:pt x="876300" y="619125"/>
                    </a:lnTo>
                    <a:cubicBezTo>
                      <a:pt x="876300" y="619125"/>
                      <a:pt x="838200" y="695325"/>
                      <a:pt x="790575" y="752475"/>
                    </a:cubicBezTo>
                    <a:cubicBezTo>
                      <a:pt x="790575" y="752475"/>
                      <a:pt x="742950" y="809625"/>
                      <a:pt x="695325" y="847725"/>
                    </a:cubicBezTo>
                    <a:lnTo>
                      <a:pt x="647700" y="771525"/>
                    </a:lnTo>
                    <a:cubicBezTo>
                      <a:pt x="647700" y="771525"/>
                      <a:pt x="666750" y="762000"/>
                      <a:pt x="685800" y="742950"/>
                    </a:cubicBezTo>
                    <a:cubicBezTo>
                      <a:pt x="685800" y="742950"/>
                      <a:pt x="714375" y="714375"/>
                      <a:pt x="733425" y="695325"/>
                    </a:cubicBezTo>
                    <a:cubicBezTo>
                      <a:pt x="733425" y="695325"/>
                      <a:pt x="752475" y="666750"/>
                      <a:pt x="771525" y="647700"/>
                    </a:cubicBezTo>
                    <a:cubicBezTo>
                      <a:pt x="771525" y="647700"/>
                      <a:pt x="790575" y="619125"/>
                      <a:pt x="809625" y="590550"/>
                    </a:cubicBezTo>
                    <a:cubicBezTo>
                      <a:pt x="809625" y="590550"/>
                      <a:pt x="828675" y="533400"/>
                      <a:pt x="847725" y="485775"/>
                    </a:cubicBezTo>
                    <a:cubicBezTo>
                      <a:pt x="847725" y="485775"/>
                      <a:pt x="857250" y="428625"/>
                      <a:pt x="866775" y="381000"/>
                    </a:cubicBezTo>
                    <a:lnTo>
                      <a:pt x="866775" y="381000"/>
                    </a:lnTo>
                    <a:moveTo>
                      <a:pt x="1114425" y="1114425"/>
                    </a:moveTo>
                    <a:lnTo>
                      <a:pt x="1114425" y="209550"/>
                    </a:lnTo>
                    <a:lnTo>
                      <a:pt x="1190625" y="200025"/>
                    </a:lnTo>
                    <a:lnTo>
                      <a:pt x="1190625" y="1114425"/>
                    </a:lnTo>
                    <a:lnTo>
                      <a:pt x="1114425" y="1114425"/>
                    </a:lnTo>
                    <a:moveTo>
                      <a:pt x="1000125" y="476249"/>
                    </a:moveTo>
                    <a:lnTo>
                      <a:pt x="923924" y="476249"/>
                    </a:lnTo>
                    <a:cubicBezTo>
                      <a:pt x="923924" y="476249"/>
                      <a:pt x="914400" y="514350"/>
                      <a:pt x="904875" y="542925"/>
                    </a:cubicBezTo>
                    <a:cubicBezTo>
                      <a:pt x="904875" y="542925"/>
                      <a:pt x="895350" y="571500"/>
                      <a:pt x="885825" y="609600"/>
                    </a:cubicBezTo>
                    <a:lnTo>
                      <a:pt x="1000125" y="600075"/>
                    </a:lnTo>
                    <a:lnTo>
                      <a:pt x="1000125" y="476249"/>
                    </a:lnTo>
                    <a:moveTo>
                      <a:pt x="1400175" y="352425"/>
                    </a:moveTo>
                    <a:cubicBezTo>
                      <a:pt x="1400175" y="352425"/>
                      <a:pt x="1400175" y="304800"/>
                      <a:pt x="1419225" y="266700"/>
                    </a:cubicBezTo>
                    <a:cubicBezTo>
                      <a:pt x="1419225" y="266700"/>
                      <a:pt x="1447800" y="228600"/>
                      <a:pt x="1476375" y="200025"/>
                    </a:cubicBezTo>
                    <a:cubicBezTo>
                      <a:pt x="1476375" y="200025"/>
                      <a:pt x="1504950" y="180975"/>
                      <a:pt x="1543050" y="171450"/>
                    </a:cubicBezTo>
                    <a:cubicBezTo>
                      <a:pt x="1543050" y="171450"/>
                      <a:pt x="1571625" y="152400"/>
                      <a:pt x="1600200" y="152400"/>
                    </a:cubicBezTo>
                    <a:cubicBezTo>
                      <a:pt x="1600200" y="152400"/>
                      <a:pt x="1628775" y="152400"/>
                      <a:pt x="1666875" y="152400"/>
                    </a:cubicBezTo>
                    <a:cubicBezTo>
                      <a:pt x="1666875" y="152400"/>
                      <a:pt x="1704975" y="161925"/>
                      <a:pt x="1733550" y="180975"/>
                    </a:cubicBezTo>
                    <a:cubicBezTo>
                      <a:pt x="1733550" y="180975"/>
                      <a:pt x="1762125" y="200025"/>
                      <a:pt x="1781175" y="238124"/>
                    </a:cubicBezTo>
                    <a:cubicBezTo>
                      <a:pt x="1781175" y="238124"/>
                      <a:pt x="1800225" y="266700"/>
                      <a:pt x="1800225" y="323850"/>
                    </a:cubicBezTo>
                    <a:cubicBezTo>
                      <a:pt x="1800225" y="323850"/>
                      <a:pt x="1800225" y="381000"/>
                      <a:pt x="1781175" y="419100"/>
                    </a:cubicBezTo>
                    <a:cubicBezTo>
                      <a:pt x="1781175" y="419100"/>
                      <a:pt x="1762125" y="457200"/>
                      <a:pt x="1733550" y="476249"/>
                    </a:cubicBezTo>
                    <a:cubicBezTo>
                      <a:pt x="1733550" y="476249"/>
                      <a:pt x="1695450" y="504824"/>
                      <a:pt x="1666875" y="514350"/>
                    </a:cubicBezTo>
                    <a:cubicBezTo>
                      <a:pt x="1666875" y="514350"/>
                      <a:pt x="1657350" y="514350"/>
                      <a:pt x="1638300" y="523875"/>
                    </a:cubicBezTo>
                    <a:lnTo>
                      <a:pt x="1638300" y="581025"/>
                    </a:lnTo>
                    <a:lnTo>
                      <a:pt x="1904999" y="581025"/>
                    </a:lnTo>
                    <a:lnTo>
                      <a:pt x="1904999" y="685800"/>
                    </a:lnTo>
                    <a:lnTo>
                      <a:pt x="1295400" y="685800"/>
                    </a:lnTo>
                    <a:lnTo>
                      <a:pt x="1295400" y="590550"/>
                    </a:lnTo>
                    <a:lnTo>
                      <a:pt x="1562100" y="581025"/>
                    </a:lnTo>
                    <a:lnTo>
                      <a:pt x="1562100" y="523875"/>
                    </a:lnTo>
                    <a:cubicBezTo>
                      <a:pt x="1562100" y="523875"/>
                      <a:pt x="1552575" y="523875"/>
                      <a:pt x="1543050" y="514350"/>
                    </a:cubicBezTo>
                    <a:cubicBezTo>
                      <a:pt x="1543050" y="514350"/>
                      <a:pt x="1504950" y="514350"/>
                      <a:pt x="1476375" y="485775"/>
                    </a:cubicBezTo>
                    <a:cubicBezTo>
                      <a:pt x="1476375" y="485775"/>
                      <a:pt x="1447800" y="476249"/>
                      <a:pt x="1419225" y="438150"/>
                    </a:cubicBezTo>
                    <a:cubicBezTo>
                      <a:pt x="1419225" y="438150"/>
                      <a:pt x="1400175" y="400050"/>
                      <a:pt x="1400175" y="352425"/>
                    </a:cubicBezTo>
                    <a:lnTo>
                      <a:pt x="1400175" y="352425"/>
                    </a:lnTo>
                    <a:moveTo>
                      <a:pt x="1476375" y="1057275"/>
                    </a:moveTo>
                    <a:lnTo>
                      <a:pt x="1809750" y="1085850"/>
                    </a:lnTo>
                    <a:lnTo>
                      <a:pt x="1809750" y="1181100"/>
                    </a:lnTo>
                    <a:lnTo>
                      <a:pt x="1400175" y="1143000"/>
                    </a:lnTo>
                    <a:lnTo>
                      <a:pt x="1400175" y="895350"/>
                    </a:lnTo>
                    <a:lnTo>
                      <a:pt x="1724025" y="904875"/>
                    </a:lnTo>
                    <a:lnTo>
                      <a:pt x="1724025" y="847725"/>
                    </a:lnTo>
                    <a:lnTo>
                      <a:pt x="1400175" y="838200"/>
                    </a:lnTo>
                    <a:lnTo>
                      <a:pt x="1400175" y="742950"/>
                    </a:lnTo>
                    <a:lnTo>
                      <a:pt x="1800225" y="742950"/>
                    </a:lnTo>
                    <a:lnTo>
                      <a:pt x="1800225" y="1009649"/>
                    </a:lnTo>
                    <a:lnTo>
                      <a:pt x="1476375" y="990600"/>
                    </a:lnTo>
                    <a:lnTo>
                      <a:pt x="1476375" y="1057275"/>
                    </a:lnTo>
                    <a:moveTo>
                      <a:pt x="1476375" y="342900"/>
                    </a:moveTo>
                    <a:cubicBezTo>
                      <a:pt x="1476375" y="342900"/>
                      <a:pt x="1476375" y="371475"/>
                      <a:pt x="1495425" y="390525"/>
                    </a:cubicBezTo>
                    <a:cubicBezTo>
                      <a:pt x="1495425" y="390525"/>
                      <a:pt x="1504950" y="400050"/>
                      <a:pt x="1524000" y="409575"/>
                    </a:cubicBezTo>
                    <a:cubicBezTo>
                      <a:pt x="1524000" y="409575"/>
                      <a:pt x="1543050" y="419100"/>
                      <a:pt x="1571625" y="419100"/>
                    </a:cubicBezTo>
                    <a:cubicBezTo>
                      <a:pt x="1571625" y="419100"/>
                      <a:pt x="1590675" y="419100"/>
                      <a:pt x="1600200" y="419100"/>
                    </a:cubicBezTo>
                    <a:cubicBezTo>
                      <a:pt x="1600200" y="419100"/>
                      <a:pt x="1619250" y="419100"/>
                      <a:pt x="1638300" y="419100"/>
                    </a:cubicBezTo>
                    <a:cubicBezTo>
                      <a:pt x="1638300" y="419100"/>
                      <a:pt x="1657350" y="409575"/>
                      <a:pt x="1676400" y="400050"/>
                    </a:cubicBezTo>
                    <a:cubicBezTo>
                      <a:pt x="1676400" y="400050"/>
                      <a:pt x="1695450" y="390525"/>
                      <a:pt x="1714500" y="371475"/>
                    </a:cubicBezTo>
                    <a:cubicBezTo>
                      <a:pt x="1714500" y="371475"/>
                      <a:pt x="1724025" y="352425"/>
                      <a:pt x="1724025" y="323850"/>
                    </a:cubicBezTo>
                    <a:cubicBezTo>
                      <a:pt x="1724025" y="323850"/>
                      <a:pt x="1724025" y="304800"/>
                      <a:pt x="1714500" y="285750"/>
                    </a:cubicBezTo>
                    <a:cubicBezTo>
                      <a:pt x="1714500" y="285750"/>
                      <a:pt x="1695450" y="266700"/>
                      <a:pt x="1676400" y="266700"/>
                    </a:cubicBezTo>
                    <a:cubicBezTo>
                      <a:pt x="1676400" y="266700"/>
                      <a:pt x="1657350" y="257175"/>
                      <a:pt x="1638300" y="257175"/>
                    </a:cubicBezTo>
                    <a:cubicBezTo>
                      <a:pt x="1638300" y="257175"/>
                      <a:pt x="1619250" y="257175"/>
                      <a:pt x="1600200" y="257175"/>
                    </a:cubicBezTo>
                    <a:cubicBezTo>
                      <a:pt x="1600200" y="257175"/>
                      <a:pt x="1590675" y="257175"/>
                      <a:pt x="1562100" y="257175"/>
                    </a:cubicBezTo>
                    <a:cubicBezTo>
                      <a:pt x="1562100" y="257175"/>
                      <a:pt x="1543050" y="266700"/>
                      <a:pt x="1524000" y="276225"/>
                    </a:cubicBezTo>
                    <a:cubicBezTo>
                      <a:pt x="1524000" y="276225"/>
                      <a:pt x="1504950" y="285750"/>
                      <a:pt x="1495425" y="304800"/>
                    </a:cubicBezTo>
                    <a:cubicBezTo>
                      <a:pt x="1495425" y="304800"/>
                      <a:pt x="1476375" y="323850"/>
                      <a:pt x="1476375" y="342900"/>
                    </a:cubicBezTo>
                    <a:lnTo>
                      <a:pt x="1476375" y="342900"/>
                    </a:lnTo>
                    <a:moveTo>
                      <a:pt x="2390775" y="76200"/>
                    </a:moveTo>
                    <a:lnTo>
                      <a:pt x="2466975" y="66675"/>
                    </a:lnTo>
                    <a:lnTo>
                      <a:pt x="2466975" y="742950"/>
                    </a:lnTo>
                    <a:lnTo>
                      <a:pt x="2390775" y="742950"/>
                    </a:lnTo>
                    <a:lnTo>
                      <a:pt x="2390775" y="676275"/>
                    </a:lnTo>
                    <a:cubicBezTo>
                      <a:pt x="2390775" y="676275"/>
                      <a:pt x="2371725" y="685800"/>
                      <a:pt x="2352675" y="685800"/>
                    </a:cubicBezTo>
                    <a:cubicBezTo>
                      <a:pt x="2352675" y="685800"/>
                      <a:pt x="2324100" y="695325"/>
                      <a:pt x="2286000" y="695325"/>
                    </a:cubicBezTo>
                    <a:cubicBezTo>
                      <a:pt x="2286000" y="695325"/>
                      <a:pt x="2247900" y="695325"/>
                      <a:pt x="2219325" y="695325"/>
                    </a:cubicBezTo>
                    <a:cubicBezTo>
                      <a:pt x="2219325" y="695325"/>
                      <a:pt x="2181225" y="695325"/>
                      <a:pt x="2143125" y="695325"/>
                    </a:cubicBezTo>
                    <a:lnTo>
                      <a:pt x="1971675" y="695325"/>
                    </a:lnTo>
                    <a:lnTo>
                      <a:pt x="1971675" y="361950"/>
                    </a:lnTo>
                    <a:lnTo>
                      <a:pt x="2200275" y="352425"/>
                    </a:lnTo>
                    <a:lnTo>
                      <a:pt x="2200275" y="247650"/>
                    </a:lnTo>
                    <a:lnTo>
                      <a:pt x="1971675" y="266700"/>
                    </a:lnTo>
                    <a:lnTo>
                      <a:pt x="1971675" y="152400"/>
                    </a:lnTo>
                    <a:lnTo>
                      <a:pt x="2266950" y="123825"/>
                    </a:lnTo>
                    <a:lnTo>
                      <a:pt x="2266950" y="466725"/>
                    </a:lnTo>
                    <a:lnTo>
                      <a:pt x="2047874" y="466725"/>
                    </a:lnTo>
                    <a:lnTo>
                      <a:pt x="2047874" y="590550"/>
                    </a:lnTo>
                    <a:lnTo>
                      <a:pt x="2152650" y="581025"/>
                    </a:lnTo>
                    <a:cubicBezTo>
                      <a:pt x="2152650" y="581025"/>
                      <a:pt x="2171700" y="581025"/>
                      <a:pt x="2209800" y="581025"/>
                    </a:cubicBezTo>
                    <a:cubicBezTo>
                      <a:pt x="2209800" y="581025"/>
                      <a:pt x="2238375" y="581025"/>
                      <a:pt x="2276475" y="581025"/>
                    </a:cubicBezTo>
                    <a:cubicBezTo>
                      <a:pt x="2276475" y="581025"/>
                      <a:pt x="2314575" y="571500"/>
                      <a:pt x="2352675" y="561975"/>
                    </a:cubicBezTo>
                    <a:cubicBezTo>
                      <a:pt x="2352675" y="561975"/>
                      <a:pt x="2371725" y="561975"/>
                      <a:pt x="2390775" y="552450"/>
                    </a:cubicBezTo>
                    <a:lnTo>
                      <a:pt x="2390775" y="76200"/>
                    </a:lnTo>
                    <a:moveTo>
                      <a:pt x="2085975" y="800100"/>
                    </a:moveTo>
                    <a:lnTo>
                      <a:pt x="2466975" y="809625"/>
                    </a:lnTo>
                    <a:lnTo>
                      <a:pt x="2466975" y="1257300"/>
                    </a:lnTo>
                    <a:lnTo>
                      <a:pt x="2085975" y="1219200"/>
                    </a:lnTo>
                    <a:lnTo>
                      <a:pt x="2085975" y="800100"/>
                    </a:lnTo>
                    <a:moveTo>
                      <a:pt x="2162175" y="914400"/>
                    </a:moveTo>
                    <a:lnTo>
                      <a:pt x="2162175" y="1114425"/>
                    </a:lnTo>
                    <a:lnTo>
                      <a:pt x="2390775" y="1123950"/>
                    </a:lnTo>
                    <a:lnTo>
                      <a:pt x="2390775" y="923924"/>
                    </a:lnTo>
                    <a:lnTo>
                      <a:pt x="2162175" y="914400"/>
                    </a:lnTo>
                    <a:moveTo>
                      <a:pt x="3038475" y="9525"/>
                    </a:moveTo>
                    <a:lnTo>
                      <a:pt x="3114675" y="0"/>
                    </a:lnTo>
                    <a:lnTo>
                      <a:pt x="3114675" y="752475"/>
                    </a:lnTo>
                    <a:lnTo>
                      <a:pt x="3038475" y="752475"/>
                    </a:lnTo>
                    <a:lnTo>
                      <a:pt x="3038475" y="676275"/>
                    </a:lnTo>
                    <a:cubicBezTo>
                      <a:pt x="3038475" y="676275"/>
                      <a:pt x="3009900" y="685800"/>
                      <a:pt x="2981325" y="685800"/>
                    </a:cubicBezTo>
                    <a:cubicBezTo>
                      <a:pt x="2981325" y="685800"/>
                      <a:pt x="2933700" y="695325"/>
                      <a:pt x="2886075" y="695325"/>
                    </a:cubicBezTo>
                    <a:lnTo>
                      <a:pt x="2600325" y="695325"/>
                    </a:lnTo>
                    <a:lnTo>
                      <a:pt x="2600325" y="571500"/>
                    </a:lnTo>
                    <a:lnTo>
                      <a:pt x="2676525" y="571500"/>
                    </a:lnTo>
                    <a:lnTo>
                      <a:pt x="2676525" y="200025"/>
                    </a:lnTo>
                    <a:lnTo>
                      <a:pt x="2609850" y="200025"/>
                    </a:lnTo>
                    <a:lnTo>
                      <a:pt x="2609850" y="76200"/>
                    </a:lnTo>
                    <a:lnTo>
                      <a:pt x="2971800" y="38100"/>
                    </a:lnTo>
                    <a:lnTo>
                      <a:pt x="2971800" y="171450"/>
                    </a:lnTo>
                    <a:lnTo>
                      <a:pt x="2905125" y="180975"/>
                    </a:lnTo>
                    <a:lnTo>
                      <a:pt x="2905125" y="561975"/>
                    </a:lnTo>
                    <a:cubicBezTo>
                      <a:pt x="2905125" y="561975"/>
                      <a:pt x="2943225" y="561975"/>
                      <a:pt x="2981325" y="552450"/>
                    </a:cubicBezTo>
                    <a:cubicBezTo>
                      <a:pt x="2981325" y="552450"/>
                      <a:pt x="3009900" y="552450"/>
                      <a:pt x="3038475" y="542925"/>
                    </a:cubicBezTo>
                    <a:lnTo>
                      <a:pt x="3038475" y="9525"/>
                    </a:lnTo>
                    <a:moveTo>
                      <a:pt x="2724150" y="800100"/>
                    </a:moveTo>
                    <a:lnTo>
                      <a:pt x="3114675" y="809625"/>
                    </a:lnTo>
                    <a:lnTo>
                      <a:pt x="3114675" y="1333500"/>
                    </a:lnTo>
                    <a:lnTo>
                      <a:pt x="3038475" y="1323975"/>
                    </a:lnTo>
                    <a:lnTo>
                      <a:pt x="3038475" y="942975"/>
                    </a:lnTo>
                    <a:lnTo>
                      <a:pt x="2724150" y="933450"/>
                    </a:lnTo>
                    <a:lnTo>
                      <a:pt x="2724150" y="800100"/>
                    </a:lnTo>
                    <a:moveTo>
                      <a:pt x="2752725" y="190500"/>
                    </a:moveTo>
                    <a:lnTo>
                      <a:pt x="2752725" y="571500"/>
                    </a:lnTo>
                    <a:lnTo>
                      <a:pt x="2828925" y="561975"/>
                    </a:lnTo>
                    <a:lnTo>
                      <a:pt x="2828925" y="180975"/>
                    </a:lnTo>
                    <a:lnTo>
                      <a:pt x="2752725" y="190500"/>
                    </a:lnTo>
                  </a:path>
                </a:pathLst>
              </a:custGeom>
              <a:gradFill rotWithShape="1">
                <a:gsLst>
                  <a:gs pos="0">
                    <a:srgbClr val="36C0FF"/>
                  </a:gs>
                  <a:gs pos="60000">
                    <a:srgbClr val="000173"/>
                  </a:gs>
                  <a:gs pos="100000">
                    <a:srgbClr val="00B0F0"/>
                  </a:gs>
                </a:gsLst>
                <a:lin ang="5400000" scaled="0"/>
                <a:tileRect/>
              </a:gradFill>
              <a:ln w="12700" cap="flat" cmpd="sng" algn="ctr">
                <a:solidFill>
                  <a:srgbClr val="0070C0"/>
                </a:solidFill>
                <a:prstDash val="solid"/>
                <a:round/>
              </a:ln>
              <a:effectLst>
                <a:outerShdw blurRad="50800" dist="38100" dir="18900000" rotWithShape="0">
                  <a:srgbClr val="000000">
                    <a:alpha val="40000"/>
                  </a:srgbClr>
                </a:outerShdw>
              </a:effectLst>
            </p:spPr>
          </p:sp>
        </mc:Fallback>
      </mc:AlternateContent>
      <mc:AlternateContent xmlns:mc="http://schemas.openxmlformats.org/markup-compatibility/2006">
        <mc:Choice xmlns="" xmlns:c="http://schemas.openxmlformats.org/drawingml/2006/chart" xmlns:dgm="http://schemas.openxmlformats.org/drawingml/2006/diagram" xmlns:dsp="http://schemas.microsoft.com/office/drawing/2008/diagram" xmlns:hp="http://schemas.haansoft.com/office/presentation/8.0" Requires="hp">
          <hp:hncWordshop xmlns:hp="http://schemas.haansoft.com/office/presentation/8.0" templateIndex="0" shapeIndex="24" text="동계스포츠" fontName="함초롬돋움" fontSize="54" i="0" b="1">
            <p:nvSpPr>
              <p:cNvPr id="9" name="자유형 8"/>
              <p:cNvSpPr>
                <a:spLocks noEditPoints="1" noChangeShapeType="1" noTextEdit="1"/>
              </p:cNvSpPr>
              <p:nvPr/>
            </p:nvSpPr>
            <p:spPr>
              <a:xfrm>
                <a:off x="595312" y="1447799"/>
                <a:ext cx="2990850" cy="1304925"/>
              </a:xfrm>
              <a:solidFill>
                <a:srgbClr val="ffffff"/>
              </a:solidFill>
              <a:ln w="28575" cap="flat" cmpd="sng" algn="ctr">
                <a:gradFill rotWithShape="1">
                  <a:gsLst>
                    <a:gs pos="0">
                      <a:schemeClr val="accent1">
                        <a:shade val="50000"/>
                      </a:schemeClr>
                    </a:gs>
                    <a:gs pos="23000">
                      <a:schemeClr val="accent1"/>
                    </a:gs>
                    <a:gs pos="51000">
                      <a:schemeClr val="accent1">
                        <a:shade val="25000"/>
                      </a:schemeClr>
                    </a:gs>
                    <a:gs pos="52000">
                      <a:srgbClr val="c0c0c0"/>
                    </a:gs>
                    <a:gs pos="74000">
                      <a:srgbClr val="808080"/>
                    </a:gs>
                    <a:gs pos="100000">
                      <a:srgbClr val="dddddd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effectLst>
                <a:outerShdw blurRad="50800" dist="38100" dir="10800000" rotWithShape="0">
                  <a:srgbClr val="000000">
                    <a:alpha val="40000"/>
                  </a:srgbClr>
                </a:outerShdw>
              </a:effectLst>
            </p:spPr>
            <p:t>동계스포츠</p:t>
          </hp:hncWordshop>
        </mc:Choice>
        <mc:Fallback>
          <p:sp>
            <p:nvSpPr>
              <p:cNvPr id="9" name="자유형 8"/>
              <p:cNvSpPr>
                <a:spLocks noEditPoints="1" noChangeShapeType="1" noTextEdit="1"/>
              </p:cNvSpPr>
              <p:nvPr/>
            </p:nvSpPr>
            <p:spPr>
              <a:xfrm>
                <a:off x="595312" y="1447799"/>
                <a:ext cx="2990850" cy="1304925"/>
              </a:xfrm>
              <a:custGeom>
                <a:avLst/>
                <a:gdLst/>
                <a:ahLst/>
                <a:cxnLst/>
                <a:rect l="l" t="t" r="r" b="b"/>
                <a:pathLst>
                  <a:path w="2990850" h="1304925">
                    <a:moveTo>
                      <a:pt x="171450" y="323850"/>
                    </a:moveTo>
                    <a:lnTo>
                      <a:pt x="476249" y="333375"/>
                    </a:lnTo>
                    <a:lnTo>
                      <a:pt x="476249" y="466725"/>
                    </a:lnTo>
                    <a:lnTo>
                      <a:pt x="314325" y="457200"/>
                    </a:lnTo>
                    <a:lnTo>
                      <a:pt x="314325" y="590550"/>
                    </a:lnTo>
                    <a:lnTo>
                      <a:pt x="561975" y="590550"/>
                    </a:lnTo>
                    <a:lnTo>
                      <a:pt x="561975" y="714375"/>
                    </a:lnTo>
                    <a:lnTo>
                      <a:pt x="0" y="723900"/>
                    </a:lnTo>
                    <a:lnTo>
                      <a:pt x="0" y="581025"/>
                    </a:lnTo>
                    <a:lnTo>
                      <a:pt x="247650" y="581025"/>
                    </a:lnTo>
                    <a:lnTo>
                      <a:pt x="247650" y="457200"/>
                    </a:lnTo>
                    <a:lnTo>
                      <a:pt x="95250" y="447675"/>
                    </a:lnTo>
                    <a:lnTo>
                      <a:pt x="95250" y="0"/>
                    </a:lnTo>
                    <a:lnTo>
                      <a:pt x="466725" y="38100"/>
                    </a:lnTo>
                    <a:lnTo>
                      <a:pt x="466725" y="161925"/>
                    </a:lnTo>
                    <a:lnTo>
                      <a:pt x="171450" y="142875"/>
                    </a:lnTo>
                    <a:lnTo>
                      <a:pt x="171450" y="323850"/>
                    </a:lnTo>
                    <a:moveTo>
                      <a:pt x="95250" y="1057275"/>
                    </a:moveTo>
                    <a:cubicBezTo>
                      <a:pt x="95250" y="1057275"/>
                      <a:pt x="95250" y="942975"/>
                      <a:pt x="152400" y="866775"/>
                    </a:cubicBezTo>
                    <a:cubicBezTo>
                      <a:pt x="152400" y="866775"/>
                      <a:pt x="200025" y="790575"/>
                      <a:pt x="276225" y="790575"/>
                    </a:cubicBezTo>
                    <a:cubicBezTo>
                      <a:pt x="276225" y="790575"/>
                      <a:pt x="361950" y="790575"/>
                      <a:pt x="419100" y="857250"/>
                    </a:cubicBezTo>
                    <a:cubicBezTo>
                      <a:pt x="419100" y="857250"/>
                      <a:pt x="466725" y="923924"/>
                      <a:pt x="466725" y="1028700"/>
                    </a:cubicBezTo>
                    <a:cubicBezTo>
                      <a:pt x="466725" y="1028700"/>
                      <a:pt x="466725" y="1143000"/>
                      <a:pt x="419100" y="1209675"/>
                    </a:cubicBezTo>
                    <a:cubicBezTo>
                      <a:pt x="419100" y="1209675"/>
                      <a:pt x="361950" y="1285875"/>
                      <a:pt x="276225" y="1295400"/>
                    </a:cubicBezTo>
                    <a:cubicBezTo>
                      <a:pt x="276225" y="1295400"/>
                      <a:pt x="200025" y="1304925"/>
                      <a:pt x="152400" y="1238250"/>
                    </a:cubicBezTo>
                    <a:cubicBezTo>
                      <a:pt x="152400" y="1238250"/>
                      <a:pt x="95250" y="1171575"/>
                      <a:pt x="95250" y="1057275"/>
                    </a:cubicBezTo>
                    <a:lnTo>
                      <a:pt x="95250" y="1057275"/>
                    </a:lnTo>
                    <a:moveTo>
                      <a:pt x="171450" y="1047750"/>
                    </a:moveTo>
                    <a:cubicBezTo>
                      <a:pt x="171450" y="1047750"/>
                      <a:pt x="171450" y="1114425"/>
                      <a:pt x="200025" y="1143000"/>
                    </a:cubicBezTo>
                    <a:cubicBezTo>
                      <a:pt x="200025" y="1143000"/>
                      <a:pt x="228600" y="1171575"/>
                      <a:pt x="285750" y="1171575"/>
                    </a:cubicBezTo>
                    <a:cubicBezTo>
                      <a:pt x="285750" y="1171575"/>
                      <a:pt x="333375" y="1162050"/>
                      <a:pt x="361950" y="1133475"/>
                    </a:cubicBezTo>
                    <a:cubicBezTo>
                      <a:pt x="361950" y="1133475"/>
                      <a:pt x="400050" y="1095375"/>
                      <a:pt x="400050" y="1038224"/>
                    </a:cubicBezTo>
                    <a:cubicBezTo>
                      <a:pt x="400050" y="1038224"/>
                      <a:pt x="400050" y="1000125"/>
                      <a:pt x="390525" y="981074"/>
                    </a:cubicBezTo>
                    <a:cubicBezTo>
                      <a:pt x="390525" y="981074"/>
                      <a:pt x="381000" y="962025"/>
                      <a:pt x="361950" y="942975"/>
                    </a:cubicBezTo>
                    <a:cubicBezTo>
                      <a:pt x="361950" y="942975"/>
                      <a:pt x="352425" y="933450"/>
                      <a:pt x="323850" y="923924"/>
                    </a:cubicBezTo>
                    <a:cubicBezTo>
                      <a:pt x="323850" y="923924"/>
                      <a:pt x="304800" y="914400"/>
                      <a:pt x="285750" y="923924"/>
                    </a:cubicBezTo>
                    <a:cubicBezTo>
                      <a:pt x="285750" y="923924"/>
                      <a:pt x="257175" y="923924"/>
                      <a:pt x="238124" y="933450"/>
                    </a:cubicBezTo>
                    <a:cubicBezTo>
                      <a:pt x="238124" y="933450"/>
                      <a:pt x="219075" y="933450"/>
                      <a:pt x="200025" y="962025"/>
                    </a:cubicBezTo>
                    <a:cubicBezTo>
                      <a:pt x="200025" y="962025"/>
                      <a:pt x="180975" y="971550"/>
                      <a:pt x="180975" y="1000125"/>
                    </a:cubicBezTo>
                    <a:cubicBezTo>
                      <a:pt x="180975" y="1000125"/>
                      <a:pt x="171450" y="1019175"/>
                      <a:pt x="171450" y="1047750"/>
                    </a:cubicBezTo>
                    <a:lnTo>
                      <a:pt x="171450" y="1047750"/>
                    </a:lnTo>
                    <a:moveTo>
                      <a:pt x="809625" y="257175"/>
                    </a:moveTo>
                    <a:lnTo>
                      <a:pt x="638175" y="247650"/>
                    </a:lnTo>
                    <a:lnTo>
                      <a:pt x="638175" y="123825"/>
                    </a:lnTo>
                    <a:lnTo>
                      <a:pt x="885825" y="152400"/>
                    </a:lnTo>
                    <a:cubicBezTo>
                      <a:pt x="885825" y="152400"/>
                      <a:pt x="876300" y="219075"/>
                      <a:pt x="876300" y="266700"/>
                    </a:cubicBezTo>
                    <a:cubicBezTo>
                      <a:pt x="876300" y="266700"/>
                      <a:pt x="876300" y="276225"/>
                      <a:pt x="876300" y="276225"/>
                    </a:cubicBezTo>
                    <a:lnTo>
                      <a:pt x="933450" y="285750"/>
                    </a:lnTo>
                    <a:lnTo>
                      <a:pt x="933450" y="95250"/>
                    </a:lnTo>
                    <a:lnTo>
                      <a:pt x="1000125" y="104775"/>
                    </a:lnTo>
                    <a:lnTo>
                      <a:pt x="1000125" y="1152525"/>
                    </a:lnTo>
                    <a:lnTo>
                      <a:pt x="933450" y="1162050"/>
                    </a:lnTo>
                    <a:lnTo>
                      <a:pt x="933450" y="676275"/>
                    </a:lnTo>
                    <a:lnTo>
                      <a:pt x="819150" y="685800"/>
                    </a:lnTo>
                    <a:lnTo>
                      <a:pt x="819150" y="571500"/>
                    </a:lnTo>
                    <a:lnTo>
                      <a:pt x="819150" y="590550"/>
                    </a:lnTo>
                    <a:cubicBezTo>
                      <a:pt x="819150" y="590550"/>
                      <a:pt x="781050" y="685800"/>
                      <a:pt x="742950" y="771525"/>
                    </a:cubicBezTo>
                    <a:cubicBezTo>
                      <a:pt x="742950" y="771525"/>
                      <a:pt x="695325" y="847725"/>
                      <a:pt x="647700" y="914400"/>
                    </a:cubicBezTo>
                    <a:lnTo>
                      <a:pt x="600075" y="809625"/>
                    </a:lnTo>
                    <a:cubicBezTo>
                      <a:pt x="600075" y="809625"/>
                      <a:pt x="619125" y="781050"/>
                      <a:pt x="647700" y="752475"/>
                    </a:cubicBezTo>
                    <a:cubicBezTo>
                      <a:pt x="647700" y="752475"/>
                      <a:pt x="666750" y="723900"/>
                      <a:pt x="685800" y="685800"/>
                    </a:cubicBezTo>
                    <a:cubicBezTo>
                      <a:pt x="685800" y="685800"/>
                      <a:pt x="704850" y="657225"/>
                      <a:pt x="723900" y="619125"/>
                    </a:cubicBezTo>
                    <a:cubicBezTo>
                      <a:pt x="723900" y="619125"/>
                      <a:pt x="742950" y="581025"/>
                      <a:pt x="752475" y="542925"/>
                    </a:cubicBezTo>
                    <a:cubicBezTo>
                      <a:pt x="752475" y="542925"/>
                      <a:pt x="771525" y="466725"/>
                      <a:pt x="790575" y="400050"/>
                    </a:cubicBezTo>
                    <a:cubicBezTo>
                      <a:pt x="790575" y="400050"/>
                      <a:pt x="800100" y="323850"/>
                      <a:pt x="809625" y="257175"/>
                    </a:cubicBezTo>
                    <a:lnTo>
                      <a:pt x="809625" y="257175"/>
                    </a:lnTo>
                    <a:moveTo>
                      <a:pt x="1038224" y="1190625"/>
                    </a:moveTo>
                    <a:lnTo>
                      <a:pt x="1038224" y="95250"/>
                    </a:lnTo>
                    <a:lnTo>
                      <a:pt x="1114425" y="95250"/>
                    </a:lnTo>
                    <a:lnTo>
                      <a:pt x="1114425" y="1181100"/>
                    </a:lnTo>
                    <a:lnTo>
                      <a:pt x="1038224" y="1190625"/>
                    </a:lnTo>
                    <a:moveTo>
                      <a:pt x="933450" y="400050"/>
                    </a:moveTo>
                    <a:lnTo>
                      <a:pt x="857250" y="390525"/>
                    </a:lnTo>
                    <a:cubicBezTo>
                      <a:pt x="857250" y="390525"/>
                      <a:pt x="847725" y="438150"/>
                      <a:pt x="847725" y="476249"/>
                    </a:cubicBezTo>
                    <a:cubicBezTo>
                      <a:pt x="847725" y="476249"/>
                      <a:pt x="838200" y="523875"/>
                      <a:pt x="819150" y="561975"/>
                    </a:cubicBezTo>
                    <a:lnTo>
                      <a:pt x="933450" y="561975"/>
                    </a:lnTo>
                    <a:lnTo>
                      <a:pt x="933450" y="400050"/>
                    </a:lnTo>
                    <a:moveTo>
                      <a:pt x="1733550" y="571500"/>
                    </a:moveTo>
                    <a:lnTo>
                      <a:pt x="1685925" y="657225"/>
                    </a:lnTo>
                    <a:cubicBezTo>
                      <a:pt x="1685925" y="657225"/>
                      <a:pt x="1628775" y="619125"/>
                      <a:pt x="1581150" y="561975"/>
                    </a:cubicBezTo>
                    <a:cubicBezTo>
                      <a:pt x="1581150" y="561975"/>
                      <a:pt x="1552575" y="542925"/>
                      <a:pt x="1524000" y="504824"/>
                    </a:cubicBezTo>
                    <a:cubicBezTo>
                      <a:pt x="1524000" y="504824"/>
                      <a:pt x="1504950" y="476249"/>
                      <a:pt x="1485900" y="447675"/>
                    </a:cubicBezTo>
                    <a:cubicBezTo>
                      <a:pt x="1485900" y="447675"/>
                      <a:pt x="1466850" y="504824"/>
                      <a:pt x="1419225" y="561975"/>
                    </a:cubicBezTo>
                    <a:cubicBezTo>
                      <a:pt x="1419225" y="561975"/>
                      <a:pt x="1371600" y="628650"/>
                      <a:pt x="1304925" y="666750"/>
                    </a:cubicBezTo>
                    <a:lnTo>
                      <a:pt x="1266825" y="571500"/>
                    </a:lnTo>
                    <a:cubicBezTo>
                      <a:pt x="1266825" y="571500"/>
                      <a:pt x="1343025" y="523875"/>
                      <a:pt x="1409700" y="438150"/>
                    </a:cubicBezTo>
                    <a:cubicBezTo>
                      <a:pt x="1409700" y="438150"/>
                      <a:pt x="1466850" y="361950"/>
                      <a:pt x="1466850" y="209550"/>
                    </a:cubicBezTo>
                    <a:lnTo>
                      <a:pt x="1466850" y="180975"/>
                    </a:lnTo>
                    <a:lnTo>
                      <a:pt x="1533525" y="190500"/>
                    </a:lnTo>
                    <a:lnTo>
                      <a:pt x="1533525" y="219075"/>
                    </a:lnTo>
                    <a:cubicBezTo>
                      <a:pt x="1533525" y="219075"/>
                      <a:pt x="1533525" y="314325"/>
                      <a:pt x="1524000" y="352425"/>
                    </a:cubicBezTo>
                    <a:cubicBezTo>
                      <a:pt x="1524000" y="352425"/>
                      <a:pt x="1562100" y="428625"/>
                      <a:pt x="1619250" y="485775"/>
                    </a:cubicBezTo>
                    <a:cubicBezTo>
                      <a:pt x="1619250" y="485775"/>
                      <a:pt x="1657350" y="514350"/>
                      <a:pt x="1676400" y="542925"/>
                    </a:cubicBezTo>
                    <a:cubicBezTo>
                      <a:pt x="1676400" y="542925"/>
                      <a:pt x="1704975" y="561975"/>
                      <a:pt x="1733550" y="571500"/>
                    </a:cubicBezTo>
                    <a:lnTo>
                      <a:pt x="1733550" y="571500"/>
                    </a:lnTo>
                    <a:moveTo>
                      <a:pt x="1209675" y="857250"/>
                    </a:moveTo>
                    <a:lnTo>
                      <a:pt x="1781175" y="828675"/>
                    </a:lnTo>
                    <a:lnTo>
                      <a:pt x="1781175" y="923924"/>
                    </a:lnTo>
                    <a:lnTo>
                      <a:pt x="1209675" y="962025"/>
                    </a:lnTo>
                    <a:lnTo>
                      <a:pt x="1209675" y="857250"/>
                    </a:lnTo>
                    <a:moveTo>
                      <a:pt x="2228850" y="561975"/>
                    </a:moveTo>
                    <a:lnTo>
                      <a:pt x="2314575" y="561975"/>
                    </a:lnTo>
                    <a:lnTo>
                      <a:pt x="2314575" y="647700"/>
                    </a:lnTo>
                    <a:lnTo>
                      <a:pt x="2133600" y="647700"/>
                    </a:lnTo>
                    <a:lnTo>
                      <a:pt x="2133600" y="819150"/>
                    </a:lnTo>
                    <a:lnTo>
                      <a:pt x="2381250" y="809625"/>
                    </a:lnTo>
                    <a:lnTo>
                      <a:pt x="2381250" y="895350"/>
                    </a:lnTo>
                    <a:lnTo>
                      <a:pt x="1819275" y="933450"/>
                    </a:lnTo>
                    <a:lnTo>
                      <a:pt x="1819275" y="838200"/>
                    </a:lnTo>
                    <a:lnTo>
                      <a:pt x="2066925" y="828675"/>
                    </a:lnTo>
                    <a:lnTo>
                      <a:pt x="2066925" y="647700"/>
                    </a:lnTo>
                    <a:lnTo>
                      <a:pt x="1895475" y="647700"/>
                    </a:lnTo>
                    <a:lnTo>
                      <a:pt x="1895475" y="552450"/>
                    </a:lnTo>
                    <a:lnTo>
                      <a:pt x="1971675" y="552450"/>
                    </a:lnTo>
                    <a:lnTo>
                      <a:pt x="1971675" y="314325"/>
                    </a:lnTo>
                    <a:lnTo>
                      <a:pt x="1895475" y="314325"/>
                    </a:lnTo>
                    <a:lnTo>
                      <a:pt x="1895475" y="219075"/>
                    </a:lnTo>
                    <a:lnTo>
                      <a:pt x="2305050" y="257175"/>
                    </a:lnTo>
                    <a:lnTo>
                      <a:pt x="2305050" y="342900"/>
                    </a:lnTo>
                    <a:lnTo>
                      <a:pt x="2228850" y="333375"/>
                    </a:lnTo>
                    <a:lnTo>
                      <a:pt x="2228850" y="561975"/>
                    </a:lnTo>
                    <a:moveTo>
                      <a:pt x="2038350" y="323850"/>
                    </a:moveTo>
                    <a:lnTo>
                      <a:pt x="2038350" y="561975"/>
                    </a:lnTo>
                    <a:lnTo>
                      <a:pt x="2162175" y="561975"/>
                    </a:lnTo>
                    <a:lnTo>
                      <a:pt x="2162175" y="333375"/>
                    </a:lnTo>
                    <a:lnTo>
                      <a:pt x="2038350" y="323850"/>
                    </a:lnTo>
                    <a:moveTo>
                      <a:pt x="2876550" y="409575"/>
                    </a:moveTo>
                    <a:lnTo>
                      <a:pt x="2876550" y="476249"/>
                    </a:lnTo>
                    <a:cubicBezTo>
                      <a:pt x="2876550" y="476249"/>
                      <a:pt x="2857500" y="485775"/>
                      <a:pt x="2847975" y="504824"/>
                    </a:cubicBezTo>
                    <a:cubicBezTo>
                      <a:pt x="2847975" y="504824"/>
                      <a:pt x="2838450" y="514350"/>
                      <a:pt x="2819400" y="523875"/>
                    </a:cubicBezTo>
                    <a:cubicBezTo>
                      <a:pt x="2819400" y="523875"/>
                      <a:pt x="2809875" y="542925"/>
                      <a:pt x="2790825" y="552450"/>
                    </a:cubicBezTo>
                    <a:cubicBezTo>
                      <a:pt x="2790825" y="552450"/>
                      <a:pt x="2781300" y="561975"/>
                      <a:pt x="2771775" y="571500"/>
                    </a:cubicBezTo>
                    <a:cubicBezTo>
                      <a:pt x="2771775" y="571500"/>
                      <a:pt x="2781300" y="581025"/>
                      <a:pt x="2800350" y="590550"/>
                    </a:cubicBezTo>
                    <a:cubicBezTo>
                      <a:pt x="2800350" y="590550"/>
                      <a:pt x="2819400" y="600075"/>
                      <a:pt x="2847975" y="619125"/>
                    </a:cubicBezTo>
                    <a:cubicBezTo>
                      <a:pt x="2847975" y="619125"/>
                      <a:pt x="2876550" y="628650"/>
                      <a:pt x="2895600" y="638175"/>
                    </a:cubicBezTo>
                    <a:cubicBezTo>
                      <a:pt x="2895600" y="638175"/>
                      <a:pt x="2924175" y="638175"/>
                      <a:pt x="2943225" y="647700"/>
                    </a:cubicBezTo>
                    <a:lnTo>
                      <a:pt x="2914650" y="704850"/>
                    </a:lnTo>
                    <a:cubicBezTo>
                      <a:pt x="2914650" y="704850"/>
                      <a:pt x="2886075" y="704850"/>
                      <a:pt x="2857500" y="695325"/>
                    </a:cubicBezTo>
                    <a:cubicBezTo>
                      <a:pt x="2857500" y="695325"/>
                      <a:pt x="2838450" y="685800"/>
                      <a:pt x="2809875" y="666750"/>
                    </a:cubicBezTo>
                    <a:cubicBezTo>
                      <a:pt x="2809875" y="666750"/>
                      <a:pt x="2781300" y="657225"/>
                      <a:pt x="2762250" y="647700"/>
                    </a:cubicBezTo>
                    <a:cubicBezTo>
                      <a:pt x="2762250" y="647700"/>
                      <a:pt x="2733675" y="628650"/>
                      <a:pt x="2714625" y="619125"/>
                    </a:cubicBezTo>
                    <a:cubicBezTo>
                      <a:pt x="2714625" y="619125"/>
                      <a:pt x="2695575" y="628650"/>
                      <a:pt x="2667000" y="647700"/>
                    </a:cubicBezTo>
                    <a:cubicBezTo>
                      <a:pt x="2667000" y="647700"/>
                      <a:pt x="2647950" y="657225"/>
                      <a:pt x="2619375" y="676275"/>
                    </a:cubicBezTo>
                    <a:cubicBezTo>
                      <a:pt x="2619375" y="676275"/>
                      <a:pt x="2590800" y="685800"/>
                      <a:pt x="2571750" y="695325"/>
                    </a:cubicBezTo>
                    <a:cubicBezTo>
                      <a:pt x="2571750" y="695325"/>
                      <a:pt x="2543175" y="714375"/>
                      <a:pt x="2514600" y="723900"/>
                    </a:cubicBezTo>
                    <a:lnTo>
                      <a:pt x="2486025" y="647700"/>
                    </a:lnTo>
                    <a:cubicBezTo>
                      <a:pt x="2486025" y="647700"/>
                      <a:pt x="2533650" y="628650"/>
                      <a:pt x="2571750" y="609600"/>
                    </a:cubicBezTo>
                    <a:cubicBezTo>
                      <a:pt x="2571750" y="609600"/>
                      <a:pt x="2619375" y="590550"/>
                      <a:pt x="2647950" y="571500"/>
                    </a:cubicBezTo>
                    <a:cubicBezTo>
                      <a:pt x="2647950" y="571500"/>
                      <a:pt x="2686050" y="552450"/>
                      <a:pt x="2714625" y="523875"/>
                    </a:cubicBezTo>
                    <a:cubicBezTo>
                      <a:pt x="2714625" y="523875"/>
                      <a:pt x="2743200" y="504824"/>
                      <a:pt x="2771775" y="476249"/>
                    </a:cubicBezTo>
                    <a:lnTo>
                      <a:pt x="2524125" y="466725"/>
                    </a:lnTo>
                    <a:lnTo>
                      <a:pt x="2524125" y="390525"/>
                    </a:lnTo>
                    <a:lnTo>
                      <a:pt x="2876550" y="409575"/>
                    </a:lnTo>
                    <a:moveTo>
                      <a:pt x="2819400" y="371475"/>
                    </a:moveTo>
                    <a:lnTo>
                      <a:pt x="2600325" y="352425"/>
                    </a:lnTo>
                    <a:lnTo>
                      <a:pt x="2600325" y="285750"/>
                    </a:lnTo>
                    <a:lnTo>
                      <a:pt x="2819400" y="304800"/>
                    </a:lnTo>
                    <a:lnTo>
                      <a:pt x="2819400" y="371475"/>
                    </a:lnTo>
                    <a:moveTo>
                      <a:pt x="2428875" y="809625"/>
                    </a:moveTo>
                    <a:lnTo>
                      <a:pt x="2990850" y="790575"/>
                    </a:lnTo>
                    <a:lnTo>
                      <a:pt x="2990850" y="857250"/>
                    </a:lnTo>
                    <a:lnTo>
                      <a:pt x="2428875" y="895350"/>
                    </a:lnTo>
                    <a:lnTo>
                      <a:pt x="2428875" y="809625"/>
                    </a:lnTo>
                  </a:path>
                </a:pathLst>
              </a:custGeom>
              <a:solidFill>
                <a:srgbClr val="FFFFFF"/>
              </a:solidFill>
              <a:ln w="28575" cap="flat" cmpd="sng" algn="ctr">
                <a:gradFill rotWithShape="1">
                  <a:gsLst>
                    <a:gs pos="0">
                      <a:schemeClr val="accent1">
                        <a:shade val="50000"/>
                      </a:schemeClr>
                    </a:gs>
                    <a:gs pos="23000">
                      <a:schemeClr val="accent1"/>
                    </a:gs>
                    <a:gs pos="51000">
                      <a:schemeClr val="accent1">
                        <a:shade val="25000"/>
                      </a:schemeClr>
                    </a:gs>
                    <a:gs pos="52000">
                      <a:srgbClr val="C0C0C0"/>
                    </a:gs>
                    <a:gs pos="74000">
                      <a:srgbClr val="808080"/>
                    </a:gs>
                    <a:gs pos="100000">
                      <a:srgbClr val="DDDDDD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effectLst>
                <a:outerShdw blurRad="50800" dist="38100" dir="10800000" rotWithShape="0">
                  <a:srgbClr val="000000">
                    <a:alpha val="40000"/>
                  </a:srgbClr>
                </a:outerShdw>
              </a:effectLst>
            </p:spPr>
          </p:sp>
        </mc:Fallback>
      </mc:AlternateContent>
    </p:spTree>
    <p:extLst>
      <p:ext uri="{BB962C8B-B14F-4D97-AF65-F5344CB8AC3E}">
        <p14:creationId xmlns:p14="http://schemas.microsoft.com/office/powerpoint/2010/main" val="391870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575339" cy="400050"/>
            <a:chOff x="50801" y="1300161"/>
            <a:chExt cx="2263774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2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무도의 발전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8781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1</a:t>
            </a:r>
            <a:r>
              <a:rPr lang="ko-KR" altLang="en-US" sz="2000">
                <a:solidFill>
                  <a:schemeClr val="bg1"/>
                </a:solidFill>
              </a:rPr>
              <a:t>장 개요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26" y="964527"/>
            <a:ext cx="5463324" cy="363354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3295650"/>
            <a:ext cx="5048248" cy="37861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68" y="838200"/>
            <a:ext cx="7906736" cy="44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4" y="1866900"/>
            <a:ext cx="4410075" cy="4410075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4242" y="1300161"/>
            <a:ext cx="3219702" cy="400050"/>
            <a:chOff x="50801" y="1300161"/>
            <a:chExt cx="27924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2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무도산업의 변화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40011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무도의 산업화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4572000" y="1250351"/>
            <a:ext cx="3513138" cy="57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r>
              <a:rPr lang="ko-KR" altLang="en-US" sz="3200" b="1" spc="-196">
                <a:solidFill>
                  <a:srgbClr val="800080"/>
                </a:solidFill>
              </a:rPr>
              <a:t>무도의 스포츠화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15925" y="2031401"/>
            <a:ext cx="5103813" cy="338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r>
              <a:rPr lang="ko-KR" altLang="en-US" sz="2400" b="1" spc="-148">
                <a:solidFill>
                  <a:schemeClr val="accent5">
                    <a:lumMod val="70000"/>
                  </a:schemeClr>
                </a:solidFill>
              </a:rPr>
              <a:t>가라테의 인식 변화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- 1879년 전 일본영토 편입전</a:t>
            </a:r>
          </a:p>
          <a:p>
            <a:pPr lvl="0">
              <a:defRPr lang="ja-JP" altLang="en-US"/>
            </a:pPr>
            <a:r>
              <a:rPr lang="ko-KR" altLang="en-US" sz="2400" spc="-148"/>
              <a:t>오키나와인에 대한 차별과</a:t>
            </a:r>
          </a:p>
          <a:p>
            <a:pPr lvl="0">
              <a:defRPr lang="ja-JP" altLang="en-US"/>
            </a:pPr>
            <a:r>
              <a:rPr lang="ko-KR" altLang="en-US" sz="2400" spc="-148"/>
              <a:t>가라테의 탄압이 극심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- 1900년대 이후 군사화에 따라</a:t>
            </a:r>
          </a:p>
          <a:p>
            <a:pPr lvl="0">
              <a:defRPr lang="ja-JP" altLang="en-US"/>
            </a:pPr>
            <a:r>
              <a:rPr lang="ko-KR" altLang="en-US" sz="2400" spc="-148"/>
              <a:t>무술에 대한 연구 시작</a:t>
            </a:r>
          </a:p>
          <a:p>
            <a:pPr lvl="0">
              <a:defRPr lang="ja-JP" altLang="en-US"/>
            </a:pPr>
            <a:endParaRPr lang="ko-KR" altLang="en-US" sz="2400" spc="-148"/>
          </a:p>
        </p:txBody>
      </p:sp>
      <p:sp>
        <p:nvSpPr>
          <p:cNvPr id="10" name="TextBox 5"/>
          <p:cNvSpPr txBox="1"/>
          <p:nvPr/>
        </p:nvSpPr>
        <p:spPr>
          <a:xfrm>
            <a:off x="6978648" y="2755302"/>
            <a:ext cx="5103814" cy="2652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 lang="ja-JP" altLang="en-US"/>
            </a:pPr>
            <a:r>
              <a:rPr lang="ko-KR" altLang="en-US" sz="2400" spc="-148"/>
              <a:t>-  1916년 후니코시 키친의 전파</a:t>
            </a:r>
          </a:p>
          <a:p>
            <a:pPr lvl="0" algn="r">
              <a:defRPr lang="ja-JP" altLang="en-US"/>
            </a:pPr>
            <a:endParaRPr lang="ko-KR" altLang="en-US" sz="2400" spc="-148"/>
          </a:p>
          <a:p>
            <a:pPr lvl="0" algn="r">
              <a:defRPr lang="ja-JP" altLang="en-US"/>
            </a:pPr>
            <a:r>
              <a:rPr lang="ko-KR" altLang="en-US" sz="2400" spc="-148"/>
              <a:t>-1929년 이름이 唐手에서 空手로 </a:t>
            </a:r>
          </a:p>
          <a:p>
            <a:pPr lvl="0" algn="r">
              <a:defRPr lang="ja-JP" altLang="en-US"/>
            </a:pPr>
            <a:r>
              <a:rPr lang="ko-KR" altLang="en-US" sz="2400" spc="-148"/>
              <a:t>변경된 후에 정식 스포츠화</a:t>
            </a:r>
          </a:p>
          <a:p>
            <a:pPr lvl="0" algn="r">
              <a:defRPr lang="ja-JP" altLang="en-US"/>
            </a:pPr>
            <a:endParaRPr lang="ko-KR" altLang="en-US" sz="2400" spc="-148"/>
          </a:p>
          <a:p>
            <a:pPr lvl="0" algn="r">
              <a:defRPr lang="ja-JP" altLang="en-US"/>
            </a:pPr>
            <a:endParaRPr lang="ko-KR" altLang="en-US" sz="2400" spc="-148"/>
          </a:p>
          <a:p>
            <a:pPr lvl="0" algn="r">
              <a:defRPr lang="ja-JP" altLang="en-US"/>
            </a:pPr>
            <a:endParaRPr lang="ko-KR" altLang="en-US" sz="2400" spc="-148"/>
          </a:p>
        </p:txBody>
      </p:sp>
    </p:spTree>
    <p:extLst>
      <p:ext uri="{BB962C8B-B14F-4D97-AF65-F5344CB8AC3E}">
        <p14:creationId xmlns:p14="http://schemas.microsoft.com/office/powerpoint/2010/main" val="94245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3246407" cy="400050"/>
            <a:chOff x="50801" y="1300161"/>
            <a:chExt cx="27924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2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무도산업의 변화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40011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무도의 산업화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875" y="1793274"/>
            <a:ext cx="9961563" cy="521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r>
              <a:rPr lang="ko-KR" altLang="en-US" sz="2400" spc="-148"/>
              <a:t>검도의 스포츠화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- 1895년 대일본무덕회의 창립 후 격검을 학교 교과로 정식 채용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- 1920년 모든 검술의 명칭을 검도로 개정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- 1945년 패전 후 무도 금지령이 발령되었으나 </a:t>
            </a:r>
          </a:p>
          <a:p>
            <a:pPr lvl="0">
              <a:defRPr lang="ja-JP" altLang="en-US"/>
            </a:pPr>
            <a:r>
              <a:rPr lang="ko-KR" altLang="en-US" sz="2400" spc="-148"/>
              <a:t>1950년에 스포츠적 성격을 강조하여 전일본요경기 창립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- 1952년 전일본검도연맹 창립과 2년뒤 요경기와 통합</a:t>
            </a:r>
          </a:p>
          <a:p>
            <a:pPr lvl="0">
              <a:defRPr lang="ja-JP" altLang="en-US"/>
            </a:pPr>
            <a:r>
              <a:rPr lang="ko-KR" altLang="en-US" sz="2400" spc="-148"/>
              <a:t> 이후 정식 스포츠화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- 1970년 국제검도연맹(</a:t>
            </a:r>
            <a:r>
              <a:rPr lang="en-US" altLang="ko-KR" sz="2400" spc="-148"/>
              <a:t>FIK)</a:t>
            </a:r>
            <a:r>
              <a:rPr lang="ko-KR" altLang="en-US" sz="2400" spc="-148"/>
              <a:t> 탄생</a:t>
            </a:r>
          </a:p>
          <a:p>
            <a:pPr lvl="0">
              <a:defRPr lang="ja-JP" altLang="en-US"/>
            </a:pPr>
            <a:endParaRPr lang="ko-KR" altLang="en-US" sz="2400" spc="-148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7" y="2238375"/>
            <a:ext cx="3408634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8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809"/>
            <a:ext cx="12192000" cy="40011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무도의 산업화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0801" y="1300161"/>
            <a:ext cx="3175192" cy="400050"/>
            <a:chOff x="50801" y="1300161"/>
            <a:chExt cx="2792412" cy="400050"/>
          </a:xfrm>
        </p:grpSpPr>
        <p:sp>
          <p:nvSpPr>
            <p:cNvPr id="8" name="직사각형 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1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무도산업의 규모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0" y="1250351"/>
            <a:ext cx="3513138" cy="57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r>
              <a:rPr lang="ko-KR" altLang="en-US" sz="3200" b="1" spc="-196">
                <a:solidFill>
                  <a:srgbClr val="800080"/>
                </a:solidFill>
              </a:rPr>
              <a:t>다양한 대회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1815084"/>
            <a:ext cx="1840569" cy="259918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57" y="1790700"/>
            <a:ext cx="1861613" cy="26289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3895725"/>
            <a:ext cx="1861613" cy="26289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84" y="2060067"/>
            <a:ext cx="1735230" cy="245211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9" y="1862137"/>
            <a:ext cx="2214646" cy="31337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13" y="1247775"/>
            <a:ext cx="2549556" cy="35909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01" y="3429000"/>
            <a:ext cx="2287696" cy="320992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67025"/>
            <a:ext cx="2735202" cy="38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40011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무도의 산업화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50801" y="1300161"/>
            <a:ext cx="3184093" cy="400050"/>
            <a:chOff x="50801" y="1300161"/>
            <a:chExt cx="2792412" cy="400050"/>
          </a:xfrm>
        </p:grpSpPr>
        <p:sp>
          <p:nvSpPr>
            <p:cNvPr id="4" name="직사각형 3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1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42950" y="1300160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무도산업의 규모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6400" y="2183801"/>
            <a:ext cx="9961563" cy="338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r>
              <a:rPr lang="ko-KR" altLang="en-US" sz="2400" spc="-148"/>
              <a:t>유도</a:t>
            </a:r>
          </a:p>
          <a:p>
            <a:pPr lvl="0">
              <a:defRPr lang="ja-JP" altLang="en-US"/>
            </a:pPr>
            <a:r>
              <a:rPr lang="ko-KR" altLang="en-US" sz="2400" spc="-148"/>
              <a:t>- 올림픽 진출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종합 격투기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가라테</a:t>
            </a:r>
          </a:p>
          <a:p>
            <a:pPr lvl="0">
              <a:defRPr lang="ja-JP" altLang="en-US"/>
            </a:pPr>
            <a:r>
              <a:rPr lang="ko-KR" altLang="en-US" sz="2400" spc="-148"/>
              <a:t>- 차별 받던 시대에 비해 대중화</a:t>
            </a:r>
          </a:p>
          <a:p>
            <a:pPr lvl="0">
              <a:defRPr lang="ja-JP" altLang="en-US"/>
            </a:pPr>
            <a:endParaRPr lang="ko-KR" altLang="en-US" sz="2400" spc="-148"/>
          </a:p>
          <a:p>
            <a:pPr lvl="0">
              <a:defRPr lang="ja-JP" altLang="en-US"/>
            </a:pPr>
            <a:r>
              <a:rPr lang="ko-KR" altLang="en-US" sz="2400" spc="-148"/>
              <a:t>- 2020년 올림픽 선택종목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57350"/>
            <a:ext cx="6581776" cy="46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0" y="1300161"/>
            <a:ext cx="2242988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en-US" altLang="ko-KR" sz="2500" spc="-155"/>
                <a:t>3</a:t>
              </a:r>
              <a:r>
                <a:rPr lang="ko-KR" altLang="en-US" sz="2500" spc="-155"/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r>
                <a:rPr lang="ko-KR" altLang="en-US" sz="2500" spc="-155"/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40011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ja-JP" altLang="en-US"/>
            </a:pPr>
            <a:r>
              <a:rPr lang="en-US" altLang="ko-KR" sz="2000">
                <a:solidFill>
                  <a:schemeClr val="bg1"/>
                </a:solidFill>
              </a:rPr>
              <a:t>2</a:t>
            </a:r>
            <a:r>
              <a:rPr lang="ko-KR" altLang="en-US" sz="2000">
                <a:solidFill>
                  <a:schemeClr val="bg1"/>
                </a:solidFill>
              </a:rPr>
              <a:t>장 무도의 산업화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0" y="1733550"/>
            <a:ext cx="5264989" cy="5057774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6292850" y="1945676"/>
            <a:ext cx="4360862" cy="45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ja-JP" altLang="en-US"/>
            </a:pPr>
            <a:endParaRPr lang="ko-KR" altLang="en-US" sz="2400" spc="-148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7361"/>
            <a:ext cx="5469907" cy="50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1121</Words>
  <Application>Microsoft Office PowerPoint</Application>
  <PresentationFormat>와이드스크린</PresentationFormat>
  <Paragraphs>320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3" baseType="lpstr">
      <vt:lpstr>Wingdings</vt:lpstr>
      <vt:lpstr>맑은 고딕</vt:lpstr>
      <vt:lpstr>함초롬바탕</vt:lpstr>
      <vt:lpstr>Arial</vt:lpstr>
      <vt:lpstr>a옛날목욕탕L</vt:lpstr>
      <vt:lpstr>한컴바탕</vt:lpstr>
      <vt:lpstr>a옛날사진관3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이석현</dc:creator>
  <cp:lastModifiedBy>이석현</cp:lastModifiedBy>
  <cp:revision>64</cp:revision>
  <dcterms:created xsi:type="dcterms:W3CDTF">2017-03-19T13:03:10Z</dcterms:created>
  <dcterms:modified xsi:type="dcterms:W3CDTF">2017-03-31T09:59:52Z</dcterms:modified>
</cp:coreProperties>
</file>