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290" r:id="rId2"/>
    <p:sldId id="346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47" r:id="rId47"/>
  </p:sldIdLst>
  <p:sldSz cx="9144000" cy="5143500" type="screen16x9"/>
  <p:notesSz cx="6858000" cy="9144000"/>
  <p:embeddedFontLst>
    <p:embeddedFont>
      <p:font typeface="Tahoma" pitchFamily="34" charset="0"/>
      <p:regular r:id="rId49"/>
      <p:bold r:id="rId50"/>
    </p:embeddedFont>
    <p:embeddedFont>
      <p:font typeface="한컴 윤고딕 230" pitchFamily="18" charset="-127"/>
      <p:regular r:id="rId51"/>
    </p:embeddedFont>
    <p:embeddedFont>
      <p:font typeface="맑은 고딕" pitchFamily="50" charset="-127"/>
      <p:regular r:id="rId52"/>
      <p:bold r:id="rId53"/>
    </p:embeddedFont>
    <p:embeddedFont>
      <p:font typeface="HY강B" pitchFamily="18" charset="-127"/>
      <p:regular r:id="rId54"/>
    </p:embeddedFont>
    <p:embeddedFont>
      <p:font typeface="양재깨비체B" pitchFamily="18" charset="-127"/>
      <p:regular r:id="rId55"/>
    </p:embeddedFont>
    <p:embeddedFont>
      <p:font typeface="아리따-돋움(TTF)-Bold" pitchFamily="18" charset="-127"/>
      <p:regular r:id="rId56"/>
    </p:embeddedFont>
    <p:embeddedFont>
      <p:font typeface="210 맨발의청춘 L" pitchFamily="18" charset="-127"/>
      <p:regular r:id="rId57"/>
    </p:embeddedFont>
  </p:embeddedFont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맑은 고딕" pitchFamily="50" charset="-127"/>
        <a:ea typeface="맑은 고딕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88"/>
    <a:srgbClr val="F0DDD6"/>
    <a:srgbClr val="D83236"/>
    <a:srgbClr val="F55A46"/>
    <a:srgbClr val="3B3838"/>
    <a:srgbClr val="D8C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425" autoAdjust="0"/>
    <p:restoredTop sz="89209" autoAdjust="0"/>
  </p:normalViewPr>
  <p:slideViewPr>
    <p:cSldViewPr>
      <p:cViewPr>
        <p:scale>
          <a:sx n="130" d="100"/>
          <a:sy n="130" d="100"/>
        </p:scale>
        <p:origin x="-354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6280A66-2258-4281-93A0-0144AD3964A5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55FAA45B-25A9-4425-86C1-BE97E475556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2142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471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5A1148FD-D5B3-41A4-A13E-8EEA1F273B32}" type="slidenum">
              <a:rPr lang="ko-KR" altLang="en-US" smtClean="0"/>
              <a:pPr/>
              <a:t>5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45C4968A-05C9-4541-838B-EBF9299D7F06}" type="slidenum">
              <a:rPr lang="ko-KR" altLang="en-US" smtClean="0"/>
              <a:pPr/>
              <a:t>24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9AED3124-5A8B-4141-90A7-6460B5E9D947}" type="slidenum">
              <a:rPr lang="ko-KR" altLang="en-US" smtClean="0"/>
              <a:pPr/>
              <a:t>25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0A5308AB-114E-4FA5-86AB-C2250463C9E5}" type="slidenum">
              <a:rPr lang="ko-KR" altLang="en-US" smtClean="0"/>
              <a:pPr/>
              <a:t>26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77935CEF-3CB6-4763-B6EA-B27D80D43D43}" type="slidenum">
              <a:rPr lang="ko-KR" altLang="en-US" smtClean="0"/>
              <a:pPr/>
              <a:t>28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77C82BE5-E06E-4334-9411-5B4884AEB57E}" type="slidenum">
              <a:rPr lang="ko-KR" altLang="en-US" smtClean="0"/>
              <a:pPr/>
              <a:t>29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37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E9ADC500-5DE3-4974-AA16-92BAD85B26AA}" type="slidenum">
              <a:rPr lang="ko-KR" altLang="en-US" smtClean="0"/>
              <a:pPr/>
              <a:t>30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48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1F0874ED-DA2E-4691-AC8C-823BD42BFACD}" type="slidenum">
              <a:rPr lang="ko-KR" altLang="en-US" smtClean="0"/>
              <a:pPr/>
              <a:t>31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58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C137A8AF-A471-46CC-85A1-062A006BACE9}" type="slidenum">
              <a:rPr lang="ko-KR" altLang="en-US" smtClean="0"/>
              <a:pPr/>
              <a:t>32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68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5BAFD418-54C2-4740-8575-F1BEC74D6D40}" type="slidenum">
              <a:rPr lang="ko-KR" altLang="en-US" smtClean="0"/>
              <a:pPr/>
              <a:t>33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CD552304-BEC5-4116-AF15-D52C20CC37B4}" type="slidenum">
              <a:rPr lang="ko-KR" altLang="en-US" smtClean="0"/>
              <a:pPr/>
              <a:t>34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481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C66E7976-7BA3-40F6-BEED-999AC1E3E2E5}" type="slidenum">
              <a:rPr lang="ko-KR" altLang="en-US" smtClean="0"/>
              <a:pPr/>
              <a:t>6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82C98BCA-8CBE-40D9-82DC-4BEBBE27D8DF}" type="slidenum">
              <a:rPr lang="ko-KR" altLang="en-US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A4DE0F62-C53D-42F8-A5E9-36F46C821796}" type="slidenum">
              <a:rPr lang="ko-KR" altLang="en-US" smtClean="0"/>
              <a:pPr/>
              <a:t>7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01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4AFE915C-7AAB-4C50-B6DD-D0571DEAF127}" type="slidenum">
              <a:rPr lang="ko-KR" altLang="en-US" smtClean="0"/>
              <a:pPr/>
              <a:t>8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12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18DBA1FE-2872-4D91-8266-2267212BABFB}" type="slidenum">
              <a:rPr lang="ko-KR" altLang="en-US" smtClean="0"/>
              <a:pPr/>
              <a:t>9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22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FF826EA-5BB3-4FDC-BF33-9A9892E2082F}" type="slidenum">
              <a:rPr lang="ko-KR" altLang="en-US" smtClean="0"/>
              <a:pPr/>
              <a:t>10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9224AA5F-2EF2-446B-899C-8ACCE5B64FC0}" type="slidenum">
              <a:rPr lang="ko-KR" altLang="en-US" smtClean="0"/>
              <a:pPr/>
              <a:t>21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A1247C8A-C0C6-4DD5-BC19-4104CD2B30C2}" type="slidenum">
              <a:rPr lang="ko-KR" altLang="en-US" smtClean="0"/>
              <a:pPr/>
              <a:t>22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CDBA918B-6E8A-4F16-A2E4-3877FE01B5F9}" type="slidenum">
              <a:rPr lang="ko-KR" altLang="en-US" smtClean="0"/>
              <a:pPr/>
              <a:t>23</a:t>
            </a:fld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5ECC-BB68-4A41-966A-F9A917CDD30D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853AE-82FC-44A9-A58D-D59D051C0F7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41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6895-BA88-4F3C-9297-4E0DABBFDA7B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B3E3F-5CF1-4045-BCAF-DBCCAE772CF9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016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BCC08-D905-42D0-9DED-EFD2948A67EB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7D2AA-C941-4490-B03E-23A87181D5C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1785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5772" y="204882"/>
            <a:ext cx="8232458" cy="85764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5613" y="4662488"/>
            <a:ext cx="2135187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4662488"/>
            <a:ext cx="28956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4662488"/>
            <a:ext cx="2135188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7B3B8-E5CC-4611-87D8-1F16D47661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27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BFAEC-8A75-48DD-897B-E6ED127911F2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3E472-D559-4E00-BC94-A5A9E4DFCE25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317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3CBCF-9240-4F19-94A8-BE9187788CE6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481E0-4F40-433E-BD6E-9C1A28C24C51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494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1CBE-7C16-41A3-AAF6-ACF38057E64A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05864-3C0E-4C73-A97B-396254BF9085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83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44070-2586-4A4C-92C0-2207611D8DB9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5E85D-3F8B-4B52-94CF-13B4B3BE57C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241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5B1C-E8A9-4B08-9C53-F702670EB2F6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1FB18-E4CA-400D-91E5-F1328320EC0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708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5BB2-9115-4584-AD87-8270EB8615FE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F9F-91DB-49C8-931F-CF7C94244841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0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58D71-4B67-4791-BDE6-14183754B20A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7D646-AE68-4A02-A1E7-F260368E051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592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7A979-CF0B-4E72-BBC1-3B6DB55BB894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AFC1-1C7F-495C-BEA9-85ED5CC34DB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583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392DCC6-3DD7-407D-933E-46624C329244}" type="datetimeFigureOut">
              <a:rPr lang="ko-KR" altLang="en-US"/>
              <a:pPr>
                <a:defRPr/>
              </a:pPr>
              <a:t>2016-05-17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13A370-3236-4E40-9985-61C84BBAA2B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5834" y="1058748"/>
            <a:ext cx="1747594" cy="830997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전후 일본의 </a:t>
            </a:r>
            <a:endParaRPr lang="en-US" altLang="ko-KR" sz="24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소비문화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576263" y="973138"/>
            <a:ext cx="25209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76263" y="1995488"/>
            <a:ext cx="25209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6119" y="714400"/>
            <a:ext cx="1127232" cy="253916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일본 문화의 이해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6678" y="2086552"/>
            <a:ext cx="2305439" cy="246221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6</a:t>
            </a:r>
            <a:r>
              <a:rPr lang="ko-KR" altLang="en-US" sz="10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조 김진희 </a:t>
            </a:r>
            <a:r>
              <a:rPr lang="ko-KR" altLang="en-US" sz="10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김강빈</a:t>
            </a:r>
            <a:r>
              <a:rPr lang="ko-KR" altLang="en-US" sz="10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김성일 김지연 손민정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7" name="Picture 31" descr="84_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7425"/>
            <a:ext cx="309721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36"/>
          <p:cNvGrpSpPr>
            <a:grpSpLocks/>
          </p:cNvGrpSpPr>
          <p:nvPr/>
        </p:nvGrpSpPr>
        <p:grpSpPr bwMode="auto">
          <a:xfrm>
            <a:off x="1835150" y="123825"/>
            <a:ext cx="6048375" cy="576263"/>
            <a:chOff x="975" y="123"/>
            <a:chExt cx="3810" cy="31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41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3825"/>
            <a:ext cx="44624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68475"/>
            <a:ext cx="50355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587974"/>
            <a:ext cx="23780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5080"/>
            <a:ext cx="462756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목차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일본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차대전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패전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ko-KR" altLang="en-US" sz="1800" dirty="0" smtClean="0"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차 세계대전 직 후 일본의 경제와 소비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ko-KR" altLang="en-US" sz="1800" dirty="0" smtClean="0"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차 세계대전 후 일본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ko-KR" altLang="en-US" sz="1800" dirty="0" smtClean="0"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전 후 일본의 발전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ko-KR" altLang="en-US" sz="3200" dirty="0" smtClean="0">
                <a:solidFill>
                  <a:srgbClr val="FFA088"/>
                </a:solidFill>
                <a:latin typeface="양재깨비체B" pitchFamily="18" charset="-127"/>
                <a:ea typeface="양재깨비체B" pitchFamily="18" charset="-127"/>
              </a:rPr>
              <a:t>일본 </a:t>
            </a:r>
            <a:r>
              <a:rPr lang="en-US" altLang="ko-KR" sz="3200" dirty="0" smtClean="0">
                <a:solidFill>
                  <a:srgbClr val="FFA088"/>
                </a:solidFill>
                <a:latin typeface="양재깨비체B" pitchFamily="18" charset="-127"/>
                <a:ea typeface="양재깨비체B" pitchFamily="18" charset="-127"/>
              </a:rPr>
              <a:t>2</a:t>
            </a:r>
            <a:r>
              <a:rPr lang="ko-KR" altLang="en-US" sz="3200" dirty="0" err="1" smtClean="0">
                <a:solidFill>
                  <a:srgbClr val="FFA088"/>
                </a:solidFill>
                <a:latin typeface="양재깨비체B" pitchFamily="18" charset="-127"/>
                <a:ea typeface="양재깨비체B" pitchFamily="18" charset="-127"/>
              </a:rPr>
              <a:t>차대전</a:t>
            </a:r>
            <a:r>
              <a:rPr lang="ko-KR" altLang="en-US" sz="3200" dirty="0" smtClean="0">
                <a:solidFill>
                  <a:srgbClr val="FFA088"/>
                </a:solidFill>
                <a:latin typeface="양재깨비체B" pitchFamily="18" charset="-127"/>
                <a:ea typeface="양재깨비체B" pitchFamily="18" charset="-127"/>
              </a:rPr>
              <a:t> 패전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일본은 제 </a:t>
            </a:r>
            <a:r>
              <a:rPr lang="en-US" altLang="ko-KR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2</a:t>
            </a:r>
            <a:r>
              <a:rPr lang="ko-KR" altLang="en-US" sz="1800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차대전</a:t>
            </a: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 당시 독일</a:t>
            </a:r>
            <a:r>
              <a:rPr lang="en-US" altLang="ko-KR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, </a:t>
            </a: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이탈리아와 함께 동맹을 맺고 추축국에 가담하게 됩니다</a:t>
            </a:r>
            <a:r>
              <a:rPr lang="en-US" altLang="ko-KR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. </a:t>
            </a: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그리고 추축국 중에서 이탈리아의 </a:t>
            </a:r>
            <a:r>
              <a:rPr lang="ko-KR" altLang="en-US" sz="1800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무솔리나가</a:t>
            </a: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 반대파에게 잡혀서 처형되면서 이탈리아가 항복 뒤이어 독일에서도 히틀러가 자살하면서 나치 정권이 붕괴되어 항복하고 이제 마지막으로 남은 추축국 패거리는 일본뿐이었습니다</a:t>
            </a:r>
            <a:r>
              <a:rPr lang="en-US" altLang="ko-KR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en-US" altLang="ko-KR" sz="1800" dirty="0" smtClean="0">
              <a:solidFill>
                <a:srgbClr val="000000"/>
              </a:solidFill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미국은 일본의 항복을 유도하고 전쟁을 빨리 끝내기 위해서 인류 역사상 최초로 원자폭탄이라는 핵무기를 일본에 투하하게 됩니다</a:t>
            </a:r>
            <a:r>
              <a:rPr lang="en-US" altLang="ko-KR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en-US" altLang="ko-KR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원폭을 받은 일본은 어마어마한 인명피해를 남기고 항복하고 그 후에 일본이 패전하면서 동시에 일본이 점령하고 있던 모든 식민지가 해방하게 됩니다</a:t>
            </a:r>
            <a:r>
              <a:rPr lang="en-US" altLang="ko-KR" sz="18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한컴 윤고딕 230" pitchFamily="18" charset="-127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일본 </a:t>
            </a:r>
            <a:r>
              <a:rPr lang="en-US" altLang="ko-KR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3200" dirty="0" err="1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차대전</a:t>
            </a:r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 패전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4227512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패전 후 일본은 구미 국가에서의 수입 중단과 제공권의 상실로 동남아시아에서 물자 공급도 용이하지 않자 물자는 극도의 부족 현상을 보이고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대부분의 물품이 배급제로 바뀌어 국민들은 전쟁의 후유증에 신음할 수 밖에 없었습니다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또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1944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년부터는 미군에 의한 본토 공습이 본격화 되면서 국가 경제와 국민들의 생활은 붕괴되어 갔습니다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4687888" y="928688"/>
            <a:ext cx="4214812" cy="3709987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일본의 항복선언 문서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en-US" altLang="ko-KR" sz="1800" dirty="0" smtClean="0">
              <a:solidFill>
                <a:srgbClr val="000000"/>
              </a:solidFill>
            </a:endParaRP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349375"/>
            <a:ext cx="3752850" cy="327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en-US" altLang="ko-KR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차 세계대전 직 후 일본의 경제와 소비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차세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계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대전이란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?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1939~1945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 까지 유럽 아시아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북아프리카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태평양 등지에서 독일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이탈리아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일본을 중심으로 한 추축국과 영국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프랑스 미국 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소련등을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중심으로 한 연합국 사이에 벌어진 세계규모의 전쟁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ko-KR" altLang="en-US" sz="1800" dirty="0" smtClean="0"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개전 후 일본은 민간 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생활품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공장을 군수 공장으로 전용하였고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국민 소비를 극도로 절제시키면서 군사력뿐만 아니라 노동력으로 국민을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'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뿌리뽑기 방식의 동원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'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이라고 할 만큼 대대적으로 동원하여 군수 생산에 공을 들이면서 식민지로 부터 군사력과 노동력을 강제로 동원하게 하였습니다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en-US" altLang="ko-KR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차 세계대전 직 후 일본의 경제와 소비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원폭을 받은 히로시마는 산업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도시였으며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군사적으로도 중요한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거점 이였습니다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히로시마에 원폭이 투하되면서 어마어마한 인명피해를 내고 군사적 기지로서 역할을 상실 했으며 큰 경제적 손실을 겪었습니다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endParaRPr lang="en-US" altLang="ko-KR" sz="1800" dirty="0" smtClean="0"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패전국이 됨에 따라 배상금과 함께 원폭의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패해 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수섭을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위해 많은 경제적 손실을 보았고 국민들은 정쟁을 통해 더욱 노력하여 소비 절약을 하였습니다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완전한 농업국가로 전락할 뻔 했으나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미국의 대소련정책에 대한 투자와 한국전쟁 발발로 인한 무기수출 등으로 다시 아시아의 독보적인 경제 강국으로 재기하게 되었습니다</a:t>
            </a:r>
            <a:r>
              <a:rPr lang="en-US" altLang="ko-KR" sz="2400" dirty="0" smtClean="0">
                <a:solidFill>
                  <a:srgbClr val="312500"/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en-US" altLang="ko-KR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차 세계대전 후 일본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50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년대 초의 일본경제 상황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닷지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라인은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50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년대 초 폭등세가 둔화되고 있던 물가를 더욱 안정화되는 방향으로 이끌었습니다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한편 실업 증가 등 심각화되는 조짐도 보이기 시작했지만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20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닷지는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1950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년도 예산편성에 즈음해서 </a:t>
            </a:r>
            <a:r>
              <a:rPr lang="ko-KR" altLang="en-US" sz="20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초긴축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예산의 지속을 지시했습니다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1950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년도 세출은 전년대비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15.2% 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축소된 규모의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415</a:t>
            </a:r>
            <a:r>
              <a:rPr lang="ko-KR" altLang="en-US" sz="20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억엔의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세출초과를 </a:t>
            </a:r>
            <a:r>
              <a:rPr lang="ko-KR" altLang="en-US" sz="20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계상</a:t>
            </a:r>
            <a:endParaRPr lang="ko-KR" altLang="en-US" sz="2000" dirty="0" smtClean="0">
              <a:solidFill>
                <a:schemeClr val="bg1">
                  <a:lumMod val="85000"/>
                </a:schemeClr>
              </a:solidFill>
              <a:latin typeface="아리따-돋움(TTF)-Bold" pitchFamily="18" charset="-127"/>
              <a:ea typeface="아리따-돋움(TTF)-Bold" pitchFamily="18" charset="-127"/>
            </a:endParaRP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일본상품에 대한 해외 특수는 급속이 </a:t>
            </a:r>
            <a:r>
              <a:rPr lang="ko-KR" altLang="en-US" sz="20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종대되고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그 수출액은 거의 매월 전 후 최고 기록을 경신함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광공업 생산지수는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1950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10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월 마침내 전 후 기록을 돌파해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108.4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가 되고 다음해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1951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4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월에는 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132.3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으로 상승하지만 반면 수입원료 고갈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수성수단의 단절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에너지 부족 물가고등으로 인해 급격한 생산 장애가 일어납니다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en-US" altLang="ko-KR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2</a:t>
            </a:r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차 세계대전 후 일본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한국동란이 종식되면서 이로 말미암아 특수 효과의 기대는 점점 무산되고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, 1953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년의 국제수지는 연간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8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억달러의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특수수출이 있었는데도 불구하고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4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억의 달러의 적자가 되었습니다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한편 외화보유도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1952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11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월의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11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억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4000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만 달러에서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1954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6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월에는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6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억달러로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반으로 줄었습니다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외화위기가 가속화 되어서 일본정부는 황급히 긴급대책을 세워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1953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년 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8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월부터 시중은행의 대출을 억제하고 한도를 넘은 일은 차입에 대하여 </a:t>
            </a:r>
            <a:r>
              <a:rPr lang="ko-KR" altLang="en-US" sz="2400" dirty="0" err="1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금고리를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 가하는 동시 외화대부 등의 각종 수입 금융우대조치를 일체 없애버리고 수입을 억제하였습니다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이때부터 시작되어 일본은 안이한 금융정책으로 정착해 버립니다</a:t>
            </a:r>
            <a:r>
              <a:rPr lang="en-US" altLang="ko-KR" sz="2400" dirty="0" smtClean="0"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전 후 일본의 발전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4227512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일본이 받은 피해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262~312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만 명에 이르는 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   인명피해 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(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군인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+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민간인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)</a:t>
            </a:r>
          </a:p>
          <a:p>
            <a:pPr marL="269875" indent="-269875">
              <a:buFont typeface="Arial" pitchFamily="34" charset="0"/>
              <a:buNone/>
            </a:pP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   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일본 국부 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1/4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이 공습 등으로 소실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000" dirty="0" smtClean="0">
                <a:solidFill>
                  <a:srgbClr val="F0DDD6"/>
                </a:solidFill>
                <a:ea typeface="한컴 윤고딕 230" pitchFamily="18" charset="-127"/>
              </a:rPr>
              <a:t>   전시에 일본은 공장을 운영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   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1937~1945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년 사이에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, 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생산력은 제조업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24% 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철강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46% </a:t>
            </a:r>
            <a:r>
              <a:rPr lang="ko-KR" altLang="en-US" sz="2000" dirty="0" err="1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바철금속의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 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70% 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기계 </a:t>
            </a:r>
            <a:r>
              <a:rPr lang="en-US" altLang="ko-KR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252% </a:t>
            </a: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증가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000" dirty="0" smtClean="0">
                <a:solidFill>
                  <a:srgbClr val="F0DDD6"/>
                </a:solidFill>
                <a:latin typeface="Tahoma" pitchFamily="34" charset="0"/>
                <a:ea typeface="한컴 윤고딕 230" pitchFamily="18" charset="-127"/>
              </a:rPr>
              <a:t>   하지만 원폭투하로 사라짐</a:t>
            </a:r>
          </a:p>
        </p:txBody>
      </p:sp>
      <p:sp>
        <p:nvSpPr>
          <p:cNvPr id="2867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4716016" y="339502"/>
            <a:ext cx="4214812" cy="1656184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패전 후 일본은 치하의 미군정 시대로 돌입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GHQ</a:t>
            </a:r>
            <a:r>
              <a:rPr lang="ko-KR" altLang="en-US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는 전후의 일본을 정치</a:t>
            </a:r>
            <a:r>
              <a:rPr lang="en-US" altLang="ko-KR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  <a:r>
              <a:rPr lang="ko-KR" altLang="en-US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경제적으로 안정시키고자 </a:t>
            </a:r>
            <a:r>
              <a:rPr lang="ko-KR" altLang="en-US" sz="19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가리오아</a:t>
            </a:r>
            <a:r>
              <a:rPr lang="ko-KR" altLang="en-US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자금과 </a:t>
            </a:r>
            <a:r>
              <a:rPr lang="ko-KR" altLang="en-US" sz="19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에로아자금을</a:t>
            </a:r>
            <a:r>
              <a:rPr lang="ko-KR" altLang="en-US" sz="19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투입</a:t>
            </a:r>
          </a:p>
        </p:txBody>
      </p:sp>
      <p:sp>
        <p:nvSpPr>
          <p:cNvPr id="28677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4644008" y="1923678"/>
            <a:ext cx="4222750" cy="1660525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가리오아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(GARIOA)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자금은 미국정부가 오스트리아 등의 점령지 그리고 구 적국의 점령지인 일본과 서독에 </a:t>
            </a: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육군부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군사 예산에서 지출한 원조 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자금 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대일 </a:t>
            </a: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원조액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1946~1951 16</a:t>
            </a: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억달러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미만</a:t>
            </a:r>
          </a:p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에로아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(EROA)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자금은 경제부흥을 목적으로 석탄 철광석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안업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기계등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생산물자 공급을 위해 충당되었다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. 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일본 외에도 대한민국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, 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오키나와에도 자금이 투입됨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.</a:t>
            </a:r>
          </a:p>
          <a:p>
            <a:pPr marL="269875" indent="-269875">
              <a:buFont typeface="Arial" pitchFamily="34" charset="0"/>
              <a:buNone/>
            </a:pP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대일 </a:t>
            </a:r>
            <a:r>
              <a:rPr lang="ko-KR" altLang="en-US" sz="1800" dirty="0" err="1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원조액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 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1949~1951 4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억</a:t>
            </a:r>
            <a:r>
              <a:rPr lang="en-US" altLang="ko-KR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9000</a:t>
            </a:r>
            <a:r>
              <a:rPr lang="ko-KR" altLang="en-US" sz="1800" dirty="0" smtClean="0">
                <a:solidFill>
                  <a:srgbClr val="F0DDD6"/>
                </a:solidFill>
                <a:latin typeface="아리따-돋움(TTF)-Bold" pitchFamily="18" charset="-127"/>
                <a:ea typeface="아리따-돋움(TTF)-Bold" pitchFamily="18" charset="-127"/>
              </a:rPr>
              <a:t>만 가량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131763"/>
            <a:ext cx="8680450" cy="623887"/>
          </a:xfrm>
        </p:spPr>
        <p:txBody>
          <a:bodyPr lIns="91417" tIns="45708" rIns="91417" bIns="45708"/>
          <a:lstStyle/>
          <a:p>
            <a:pPr algn="l"/>
            <a:r>
              <a:rPr lang="ko-KR" altLang="en-US" sz="3200" dirty="0" smtClean="0">
                <a:solidFill>
                  <a:srgbClr val="FFA088"/>
                </a:solidFill>
                <a:latin typeface="아리따-돋움(TTF)-Bold" pitchFamily="18" charset="-127"/>
                <a:ea typeface="아리따-돋움(TTF)-Bold" pitchFamily="18" charset="-127"/>
              </a:rPr>
              <a:t>전 후 일본의 발전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936625"/>
            <a:ext cx="8674100" cy="3690938"/>
          </a:xfrm>
        </p:spPr>
        <p:txBody>
          <a:bodyPr lIns="91417" tIns="45708" rIns="91417" bIns="45708"/>
          <a:lstStyle/>
          <a:p>
            <a:pPr marL="269875" indent="-269875"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GHQ</a:t>
            </a: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는 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3</a:t>
            </a: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대 경제민주개혁을 단행합니다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  <a:p>
            <a:pPr marL="269875" indent="-269875">
              <a:buFont typeface="Arial" pitchFamily="34" charset="0"/>
              <a:buNone/>
            </a:pP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 - </a:t>
            </a: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농지개혁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  지주의 농지를 국가가 매입하여 소작농들에게 저가에 매도함으로써 농가의 생활을 안정시킵니다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  <a:p>
            <a:pPr marL="269875" indent="-269875">
              <a:buFont typeface="Arial" pitchFamily="34" charset="0"/>
              <a:buNone/>
            </a:pP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 - </a:t>
            </a: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재벌 해체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 독점 금지법을 통과시켜 지주 회사를 금지하고 재벌을 각각 </a:t>
            </a:r>
            <a:r>
              <a:rPr lang="ko-KR" altLang="en-US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수백개의</a:t>
            </a: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회사로 </a:t>
            </a:r>
            <a:r>
              <a:rPr lang="ko-KR" altLang="en-US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분활시킵니다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  <a:p>
            <a:pPr marL="269875" indent="-269875">
              <a:buFont typeface="Arial" pitchFamily="34" charset="0"/>
              <a:buNone/>
            </a:pP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 - </a:t>
            </a: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노동조합의 육성</a:t>
            </a:r>
          </a:p>
          <a:p>
            <a:pPr marL="269875" indent="-269875">
              <a:buFont typeface="Arial" pitchFamily="34" charset="0"/>
              <a:buNone/>
            </a:pPr>
            <a:r>
              <a:rPr lang="ko-KR" altLang="en-US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   노동조합의 활동을 지원하여 근로자의 임금 수준 노동환경을 개선시킵니다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한컴 윤고딕 230" pitchFamily="18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2865438" y="1162050"/>
            <a:ext cx="33718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987675" y="3251200"/>
            <a:ext cx="33718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0" name="그룹 1"/>
          <p:cNvGrpSpPr>
            <a:grpSpLocks/>
          </p:cNvGrpSpPr>
          <p:nvPr/>
        </p:nvGrpSpPr>
        <p:grpSpPr bwMode="auto">
          <a:xfrm>
            <a:off x="2960688" y="1435100"/>
            <a:ext cx="3130985" cy="1614550"/>
            <a:chOff x="3585995" y="1434513"/>
            <a:chExt cx="3131552" cy="1614933"/>
          </a:xfrm>
        </p:grpSpPr>
        <p:sp>
          <p:nvSpPr>
            <p:cNvPr id="14" name="TextBox 13"/>
            <p:cNvSpPr txBox="1"/>
            <p:nvPr/>
          </p:nvSpPr>
          <p:spPr>
            <a:xfrm>
              <a:off x="3608760" y="1434513"/>
              <a:ext cx="2054139" cy="261672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Ⅰ</a:t>
              </a:r>
              <a:r>
                <a:rPr lang="ko-KR" altLang="en-US" sz="1100" spc="300" dirty="0" err="1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다이쇼시대의</a:t>
              </a:r>
              <a:r>
                <a:rPr lang="ko-KR" altLang="en-US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 소비문화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5995" y="1793668"/>
              <a:ext cx="2323493" cy="261672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Ⅱ </a:t>
              </a:r>
              <a:r>
                <a:rPr lang="ko-KR" altLang="en-US" sz="1100" spc="300" dirty="0" err="1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세계대전이후의</a:t>
              </a:r>
              <a:r>
                <a:rPr lang="ko-KR" altLang="en-US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 소비문화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3919" y="2129027"/>
              <a:ext cx="2676217" cy="261672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Ⅲ </a:t>
              </a:r>
              <a:r>
                <a:rPr lang="ko-KR" altLang="en-US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일본 경제의 성장과 소비문화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5995" y="2467887"/>
              <a:ext cx="3131552" cy="261672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Ⅳ </a:t>
              </a:r>
              <a:r>
                <a:rPr lang="ko-KR" altLang="en-US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버블의 </a:t>
              </a:r>
              <a:r>
                <a:rPr lang="ko-KR" altLang="en-US" sz="1100" spc="300" dirty="0" err="1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발생과붕괴에따른</a:t>
              </a:r>
              <a:r>
                <a:rPr lang="ko-KR" altLang="en-US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 소비문화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5995" y="2787774"/>
              <a:ext cx="1909843" cy="261672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00" spc="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Ⅴ </a:t>
              </a:r>
              <a:r>
                <a:rPr lang="ko-KR" altLang="en-US" sz="11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아리따-돋움(TTF)-Bold" pitchFamily="18" charset="-127"/>
                  <a:ea typeface="아리따-돋움(TTF)-Bold" pitchFamily="18" charset="-127"/>
                </a:rPr>
                <a:t>일 본 의 최 근 소 비 문 화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729118"/>
            <a:ext cx="1422184" cy="26161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전후 일본의 소비문화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87840" y="152974"/>
            <a:ext cx="4548040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 </a:t>
            </a: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9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9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</p:txBody>
      </p:sp>
      <p:pic>
        <p:nvPicPr>
          <p:cNvPr id="14339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1739900"/>
            <a:ext cx="17303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757363"/>
            <a:ext cx="1655763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57363"/>
            <a:ext cx="1727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638300"/>
            <a:ext cx="5016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그림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4864">
            <a:off x="2414588" y="2124075"/>
            <a:ext cx="9874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그림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4065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그림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2095500"/>
            <a:ext cx="8953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톱니 모양의 오른쪽 화살표 50"/>
          <p:cNvSpPr/>
          <p:nvPr/>
        </p:nvSpPr>
        <p:spPr>
          <a:xfrm>
            <a:off x="1541463" y="3954463"/>
            <a:ext cx="360362" cy="288925"/>
          </a:xfrm>
          <a:prstGeom prst="notched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45" y="3928196"/>
            <a:ext cx="5711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4275354"/>
            <a:ext cx="17430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70" y="2636520"/>
            <a:ext cx="543560" cy="5435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/>
          <p:cNvSpPr txBox="1"/>
          <p:nvPr/>
        </p:nvSpPr>
        <p:spPr>
          <a:xfrm>
            <a:off x="87840" y="152974"/>
            <a:ext cx="4733988" cy="26161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 </a:t>
            </a:r>
            <a:r>
              <a:rPr lang="ko-KR" altLang="en-US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</p:txBody>
      </p:sp>
      <p:pic>
        <p:nvPicPr>
          <p:cNvPr id="15363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790575"/>
            <a:ext cx="3821113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21076"/>
            <a:ext cx="495811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784225"/>
            <a:ext cx="40417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14" y="3715483"/>
            <a:ext cx="4419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85" y="4252058"/>
            <a:ext cx="645636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7840" y="152974"/>
            <a:ext cx="4812536" cy="577081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</a:t>
            </a:r>
            <a:r>
              <a:rPr lang="en-US" altLang="ko-KR" sz="20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 </a:t>
            </a:r>
            <a:r>
              <a:rPr lang="ko-KR" altLang="en-US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9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9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 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  <p:pic>
        <p:nvPicPr>
          <p:cNvPr id="16387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07130"/>
            <a:ext cx="356076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6655"/>
            <a:ext cx="439261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1181"/>
            <a:ext cx="40798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23" y="4398347"/>
            <a:ext cx="50847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86" y="3965379"/>
            <a:ext cx="5638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87840" y="152974"/>
            <a:ext cx="4733988" cy="26161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 </a:t>
            </a:r>
            <a:r>
              <a:rPr lang="ko-KR" altLang="en-US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</p:txBody>
      </p:sp>
      <p:pic>
        <p:nvPicPr>
          <p:cNvPr id="17411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557338"/>
            <a:ext cx="10112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오른쪽 화살표 5"/>
          <p:cNvSpPr/>
          <p:nvPr/>
        </p:nvSpPr>
        <p:spPr>
          <a:xfrm>
            <a:off x="4081463" y="1751013"/>
            <a:ext cx="254000" cy="5238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액자 8"/>
          <p:cNvSpPr/>
          <p:nvPr/>
        </p:nvSpPr>
        <p:spPr>
          <a:xfrm>
            <a:off x="2780504" y="1174750"/>
            <a:ext cx="3887787" cy="1152525"/>
          </a:xfrm>
          <a:prstGeom prst="fram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4520203" y="3435845"/>
            <a:ext cx="603250" cy="43497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15" y="2715766"/>
            <a:ext cx="4932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2" y="4083918"/>
            <a:ext cx="47434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52" y="1562332"/>
            <a:ext cx="2146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7840" y="152974"/>
            <a:ext cx="4812536" cy="577081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</a:t>
            </a:r>
            <a:r>
              <a:rPr lang="en-US" altLang="ko-KR" sz="20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 </a:t>
            </a:r>
            <a:r>
              <a:rPr lang="ko-KR" altLang="en-US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9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9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 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3841750"/>
            <a:ext cx="41354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92475"/>
            <a:ext cx="6032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81" y="862013"/>
            <a:ext cx="1187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84" y="850901"/>
            <a:ext cx="11826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28" y="873125"/>
            <a:ext cx="1135063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액자 8"/>
          <p:cNvSpPr/>
          <p:nvPr/>
        </p:nvSpPr>
        <p:spPr>
          <a:xfrm>
            <a:off x="1475656" y="2538413"/>
            <a:ext cx="6552728" cy="446087"/>
          </a:xfrm>
          <a:prstGeom prst="fram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442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4391025"/>
            <a:ext cx="270192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05" y="837898"/>
            <a:ext cx="1326763" cy="1417637"/>
          </a:xfrm>
          <a:prstGeom prst="rect">
            <a:avLst/>
          </a:prstGeom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28" y="2538413"/>
            <a:ext cx="6188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840" y="152974"/>
            <a:ext cx="4733988" cy="26161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 </a:t>
            </a:r>
            <a:r>
              <a:rPr lang="ko-KR" altLang="en-US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</p:txBody>
      </p:sp>
      <p:pic>
        <p:nvPicPr>
          <p:cNvPr id="19459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998538"/>
            <a:ext cx="1735137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98538"/>
            <a:ext cx="165576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987425"/>
            <a:ext cx="15843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829050"/>
            <a:ext cx="407988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69" y="3829050"/>
            <a:ext cx="6804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84" y="4322641"/>
            <a:ext cx="36210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87840" y="152974"/>
            <a:ext cx="4733988" cy="26161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Ⅰ. </a:t>
            </a:r>
            <a:r>
              <a:rPr lang="ko-KR" altLang="en-US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문화의 이해 </a:t>
            </a:r>
            <a:r>
              <a:rPr lang="en-US" altLang="ko-KR" sz="11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– </a:t>
            </a:r>
            <a:r>
              <a:rPr lang="en-US" altLang="ko-KR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6.25 </a:t>
            </a:r>
            <a:r>
              <a:rPr lang="ko-KR" altLang="en-US" sz="10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전쟁과 일본의 경제 성장</a:t>
            </a:r>
          </a:p>
        </p:txBody>
      </p:sp>
      <p:sp>
        <p:nvSpPr>
          <p:cNvPr id="4" name="액자 3"/>
          <p:cNvSpPr/>
          <p:nvPr/>
        </p:nvSpPr>
        <p:spPr>
          <a:xfrm>
            <a:off x="2098153" y="1054288"/>
            <a:ext cx="4765129" cy="582612"/>
          </a:xfrm>
          <a:prstGeom prst="fram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486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65" y="3291830"/>
            <a:ext cx="6032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17" y="1100325"/>
            <a:ext cx="3303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092325"/>
            <a:ext cx="4651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18" y="2524881"/>
            <a:ext cx="3103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2" y="3939902"/>
            <a:ext cx="45910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64"/>
          </a:xfrm>
        </p:grpSpPr>
        <p:sp>
          <p:nvSpPr>
            <p:cNvPr id="13" name="TextBox 12"/>
            <p:cNvSpPr txBox="1"/>
            <p:nvPr/>
          </p:nvSpPr>
          <p:spPr>
            <a:xfrm>
              <a:off x="6854488" y="275342"/>
              <a:ext cx="1758962" cy="276904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    전후 일본의 소비 문화</a:t>
              </a: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6937045" y="265029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6937045" y="545899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812360" y="77782"/>
              <a:ext cx="862809" cy="21537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7840" y="152974"/>
            <a:ext cx="1912703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3316" name="Rectangle 3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3317" name="_x216097776" descr="EMB00001a8457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131888"/>
            <a:ext cx="259238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그룹 50"/>
          <p:cNvGrpSpPr>
            <a:grpSpLocks/>
          </p:cNvGrpSpPr>
          <p:nvPr/>
        </p:nvGrpSpPr>
        <p:grpSpPr bwMode="auto">
          <a:xfrm>
            <a:off x="998538" y="2932113"/>
            <a:ext cx="3797300" cy="544512"/>
            <a:chOff x="389919" y="1923678"/>
            <a:chExt cx="3798407" cy="545878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540775" y="2025533"/>
              <a:ext cx="312829" cy="313522"/>
            </a:xfrm>
            <a:prstGeom prst="roundRect">
              <a:avLst/>
            </a:prstGeom>
            <a:solidFill>
              <a:srgbClr val="F0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9919" y="1923678"/>
              <a:ext cx="5618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rgbClr val="3B3838"/>
                  </a:solidFill>
                  <a:latin typeface="HY강B" pitchFamily="18" charset="-127"/>
                  <a:ea typeface="HY강B" pitchFamily="18" charset="-127"/>
                </a:rPr>
                <a:t>02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7706" y="1983011"/>
              <a:ext cx="3319113" cy="2539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0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일본의 고정 환율제 도입</a:t>
              </a:r>
              <a:endParaRPr lang="en-US" altLang="ko-KR" sz="10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2525" y="2207418"/>
              <a:ext cx="3355801" cy="262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1</a:t>
              </a:r>
              <a:r>
                <a:rPr lang="ko-KR" altLang="en-US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달러</a:t>
              </a:r>
              <a:r>
                <a:rPr lang="en-US" altLang="ko-KR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=299</a:t>
              </a:r>
              <a:r>
                <a:rPr lang="ko-KR" altLang="en-US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엔 정도로 고정하면서 </a:t>
              </a:r>
              <a:r>
                <a:rPr lang="ko-KR" altLang="en-US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rgbClr val="FFA088"/>
                  </a:solidFill>
                  <a:latin typeface="210 맨발의청춘 L" pitchFamily="18" charset="-127"/>
                  <a:ea typeface="210 맨발의청춘 L" pitchFamily="18" charset="-127"/>
                </a:rPr>
                <a:t>엔저현상 </a:t>
              </a:r>
              <a:r>
                <a:rPr lang="ko-KR" altLang="en-US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발생</a:t>
              </a:r>
              <a:r>
                <a:rPr lang="en-US" altLang="ko-KR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</a:p>
          </p:txBody>
        </p:sp>
        <p:cxnSp>
          <p:nvCxnSpPr>
            <p:cNvPr id="56" name="직선 연결선 55"/>
            <p:cNvCxnSpPr/>
            <p:nvPr/>
          </p:nvCxnSpPr>
          <p:spPr>
            <a:xfrm>
              <a:off x="831373" y="2208553"/>
              <a:ext cx="3285495" cy="0"/>
            </a:xfrm>
            <a:prstGeom prst="line">
              <a:avLst/>
            </a:prstGeom>
            <a:ln w="12700">
              <a:solidFill>
                <a:srgbClr val="F0DD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19" name="그룹 56"/>
          <p:cNvGrpSpPr>
            <a:grpSpLocks/>
          </p:cNvGrpSpPr>
          <p:nvPr/>
        </p:nvGrpSpPr>
        <p:grpSpPr bwMode="auto">
          <a:xfrm>
            <a:off x="908050" y="1770063"/>
            <a:ext cx="3821113" cy="546100"/>
            <a:chOff x="366961" y="1923678"/>
            <a:chExt cx="3821365" cy="545106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541598" y="2025093"/>
              <a:ext cx="312759" cy="312168"/>
            </a:xfrm>
            <a:prstGeom prst="roundRect">
              <a:avLst/>
            </a:prstGeom>
            <a:solidFill>
              <a:srgbClr val="F0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66961" y="1923678"/>
              <a:ext cx="5618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rgbClr val="3B3838"/>
                  </a:solidFill>
                  <a:latin typeface="HY강B" pitchFamily="18" charset="-127"/>
                  <a:ea typeface="HY강B" pitchFamily="18" charset="-127"/>
                </a:rPr>
                <a:t>01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7706" y="1983011"/>
              <a:ext cx="3319113" cy="2539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0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일본의 제조업발달</a:t>
              </a:r>
              <a:endParaRPr lang="en-US" altLang="ko-KR" sz="10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2525" y="2207419"/>
              <a:ext cx="3355801" cy="2613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서구 산업국가에 대해 </a:t>
              </a:r>
              <a:r>
                <a:rPr lang="ko-KR" altLang="en-US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rgbClr val="FFA088"/>
                  </a:solidFill>
                  <a:latin typeface="210 맨발의청춘 L" pitchFamily="18" charset="-127"/>
                  <a:ea typeface="210 맨발의청춘 L" pitchFamily="18" charset="-127"/>
                </a:rPr>
                <a:t>지속적인 수출</a:t>
              </a:r>
              <a:r>
                <a:rPr lang="en-US" altLang="ko-KR" sz="11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832130" y="2207323"/>
              <a:ext cx="3284754" cy="0"/>
            </a:xfrm>
            <a:prstGeom prst="line">
              <a:avLst/>
            </a:prstGeom>
            <a:ln w="12700">
              <a:solidFill>
                <a:srgbClr val="F0DD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0870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 bwMode="auto">
          <a:xfrm>
            <a:off x="904610" y="1644335"/>
            <a:ext cx="331874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rgbClr val="FFA088"/>
                </a:solidFill>
                <a:latin typeface="210 맨발의청춘 L" pitchFamily="18" charset="-127"/>
                <a:ea typeface="210 맨발의청춘 L" pitchFamily="18" charset="-127"/>
              </a:rPr>
              <a:t>미국 제조업의 치명타</a:t>
            </a:r>
            <a:endParaRPr lang="en-US" altLang="ko-KR" sz="1100" dirty="0">
              <a:ln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</a:ln>
              <a:solidFill>
                <a:srgbClr val="FFA088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876962" y="2028771"/>
            <a:ext cx="3355424" cy="2536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5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무역 충돌이 계속 되다가 </a:t>
            </a:r>
            <a:r>
              <a:rPr lang="en-US" altLang="ko-KR" sz="105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1985</a:t>
            </a:r>
            <a:r>
              <a:rPr lang="ko-KR" altLang="en-US" sz="105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년 플라자합의   </a:t>
            </a:r>
            <a:endParaRPr lang="en-US" altLang="ko-KR" sz="1050" dirty="0">
              <a:ln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</a:ln>
              <a:solidFill>
                <a:schemeClr val="bg1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4340" name="TextBox 36"/>
          <p:cNvSpPr txBox="1">
            <a:spLocks noChangeArrowheads="1"/>
          </p:cNvSpPr>
          <p:nvPr/>
        </p:nvSpPr>
        <p:spPr bwMode="auto">
          <a:xfrm>
            <a:off x="4713288" y="1766888"/>
            <a:ext cx="33543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국내에서의 자금공급이 확대</a:t>
            </a:r>
          </a:p>
        </p:txBody>
      </p:sp>
      <p:grpSp>
        <p:nvGrpSpPr>
          <p:cNvPr id="14341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31" name="TextBox 30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  <p:sp>
        <p:nvSpPr>
          <p:cNvPr id="41" name="직사각형 40"/>
          <p:cNvSpPr/>
          <p:nvPr/>
        </p:nvSpPr>
        <p:spPr bwMode="auto">
          <a:xfrm>
            <a:off x="1547813" y="1160463"/>
            <a:ext cx="2025650" cy="288925"/>
          </a:xfrm>
          <a:prstGeom prst="rect">
            <a:avLst/>
          </a:prstGeom>
          <a:solidFill>
            <a:srgbClr val="FFA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>
                <a:latin typeface="210 맨발의청춘 L" pitchFamily="18" charset="-127"/>
                <a:ea typeface="210 맨발의청춘 L" pitchFamily="18" charset="-127"/>
              </a:rPr>
              <a:t>플라자합</a:t>
            </a:r>
            <a:r>
              <a:rPr lang="ko-KR" altLang="en-US" sz="1100" dirty="0">
                <a:latin typeface="210 맨발의청춘 L" pitchFamily="18" charset="-127"/>
                <a:ea typeface="210 맨발의청춘 L" pitchFamily="18" charset="-127"/>
              </a:rPr>
              <a:t>의</a:t>
            </a:r>
          </a:p>
        </p:txBody>
      </p:sp>
      <p:sp>
        <p:nvSpPr>
          <p:cNvPr id="42" name="직사각형 41"/>
          <p:cNvSpPr/>
          <p:nvPr/>
        </p:nvSpPr>
        <p:spPr bwMode="auto">
          <a:xfrm>
            <a:off x="5378450" y="1160463"/>
            <a:ext cx="2024063" cy="288925"/>
          </a:xfrm>
          <a:prstGeom prst="rect">
            <a:avLst/>
          </a:prstGeom>
          <a:solidFill>
            <a:srgbClr val="F55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>
                <a:latin typeface="210 맨발의청춘 L" pitchFamily="18" charset="-127"/>
                <a:ea typeface="210 맨발의청춘 L" pitchFamily="18" charset="-127"/>
              </a:rPr>
              <a:t>금리인하정책</a:t>
            </a:r>
          </a:p>
        </p:txBody>
      </p:sp>
      <p:sp>
        <p:nvSpPr>
          <p:cNvPr id="14344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4345" name="_x233786096" descr="EMB00001ae059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2427288"/>
            <a:ext cx="24066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0" descr="C:\Users\K\Desktop\돈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500313"/>
            <a:ext cx="12207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 flipV="1">
            <a:off x="6391275" y="2787650"/>
            <a:ext cx="463550" cy="2825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>
            <a:off x="6391275" y="3219450"/>
            <a:ext cx="463550" cy="3079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9" name="TextBox 6"/>
          <p:cNvSpPr txBox="1">
            <a:spLocks noChangeArrowheads="1"/>
          </p:cNvSpPr>
          <p:nvPr/>
        </p:nvSpPr>
        <p:spPr bwMode="auto">
          <a:xfrm>
            <a:off x="6951663" y="2546350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40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설비투자</a:t>
            </a:r>
          </a:p>
        </p:txBody>
      </p:sp>
      <p:sp>
        <p:nvSpPr>
          <p:cNvPr id="14350" name="TextBox 44"/>
          <p:cNvSpPr txBox="1">
            <a:spLocks noChangeArrowheads="1"/>
          </p:cNvSpPr>
          <p:nvPr/>
        </p:nvSpPr>
        <p:spPr bwMode="auto">
          <a:xfrm>
            <a:off x="7019925" y="3405188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40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부동산투자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6804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5363" name="_x212572656" descr="EMB00001a8457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0925"/>
            <a:ext cx="24479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5365" name="_x212572736" descr="EMB00001a8457f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3033713"/>
            <a:ext cx="2443162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직선 연결선 30"/>
          <p:cNvCxnSpPr/>
          <p:nvPr/>
        </p:nvCxnSpPr>
        <p:spPr>
          <a:xfrm>
            <a:off x="3957638" y="2314575"/>
            <a:ext cx="1622425" cy="61277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 flipV="1">
            <a:off x="4029075" y="3033713"/>
            <a:ext cx="1550988" cy="69056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14" descr="C:\Users\K\Desktop\111111111111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49388"/>
            <a:ext cx="21653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5726093" y="3247918"/>
            <a:ext cx="208652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생활의 질적 향상</a:t>
            </a:r>
            <a:endParaRPr lang="en-US" altLang="ko-KR" sz="1200" dirty="0">
              <a:ln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</a:ln>
              <a:solidFill>
                <a:schemeClr val="bg1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grpSp>
        <p:nvGrpSpPr>
          <p:cNvPr id="15370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47" name="TextBox 46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48" name="직선 연결선 47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0384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jpn_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34" y="1407795"/>
            <a:ext cx="2532869" cy="16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13"/>
          <p:cNvGrpSpPr>
            <a:grpSpLocks/>
          </p:cNvGrpSpPr>
          <p:nvPr/>
        </p:nvGrpSpPr>
        <p:grpSpPr bwMode="auto">
          <a:xfrm>
            <a:off x="1476375" y="339725"/>
            <a:ext cx="6048375" cy="792163"/>
            <a:chOff x="929" y="305"/>
            <a:chExt cx="3810" cy="589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29" y="305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30" y="894"/>
              <a:ext cx="380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7" y="485775"/>
            <a:ext cx="5784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8" y="2641795"/>
            <a:ext cx="79009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그룹 1"/>
          <p:cNvGrpSpPr>
            <a:grpSpLocks/>
          </p:cNvGrpSpPr>
          <p:nvPr/>
        </p:nvGrpSpPr>
        <p:grpSpPr bwMode="auto">
          <a:xfrm>
            <a:off x="303213" y="1281113"/>
            <a:ext cx="2308225" cy="2000250"/>
            <a:chOff x="303531" y="1275606"/>
            <a:chExt cx="2308633" cy="2000660"/>
          </a:xfrm>
        </p:grpSpPr>
        <p:cxnSp>
          <p:nvCxnSpPr>
            <p:cNvPr id="12" name="직선 연결선 11"/>
            <p:cNvCxnSpPr/>
            <p:nvPr/>
          </p:nvCxnSpPr>
          <p:spPr>
            <a:xfrm>
              <a:off x="929117" y="1567766"/>
              <a:ext cx="1500452" cy="0"/>
            </a:xfrm>
            <a:prstGeom prst="line">
              <a:avLst/>
            </a:prstGeom>
            <a:ln w="19050">
              <a:solidFill>
                <a:srgbClr val="F0DD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83557" y="1275606"/>
              <a:ext cx="1728607" cy="292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300" spc="6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히트상품</a:t>
              </a:r>
              <a:endParaRPr lang="en-US" altLang="ko-KR" sz="1300" spc="6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pic>
          <p:nvPicPr>
            <p:cNvPr id="16408" name="Picture 11" descr="C:\Users\K\Desktop\noun_21764_cc (1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31" y="2471404"/>
              <a:ext cx="1123950" cy="8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7" name="Picture 12" descr="C:\Users\K\Desktop\sdaf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2427288"/>
            <a:ext cx="1473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19" name="TextBox 18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  <p:sp>
        <p:nvSpPr>
          <p:cNvPr id="16389" name="TextBox 23"/>
          <p:cNvSpPr txBox="1">
            <a:spLocks noChangeArrowheads="1"/>
          </p:cNvSpPr>
          <p:nvPr/>
        </p:nvSpPr>
        <p:spPr bwMode="auto">
          <a:xfrm>
            <a:off x="2460625" y="627063"/>
            <a:ext cx="41052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ko-KR" altLang="en-US" sz="1700">
                <a:solidFill>
                  <a:srgbClr val="FFA088"/>
                </a:solidFill>
                <a:latin typeface="210 맨발의청춘 L" pitchFamily="18" charset="-127"/>
                <a:ea typeface="210 맨발의청춘 L" pitchFamily="18" charset="-127"/>
              </a:rPr>
              <a:t>소비 시장의 확대</a:t>
            </a:r>
          </a:p>
        </p:txBody>
      </p:sp>
      <p:grpSp>
        <p:nvGrpSpPr>
          <p:cNvPr id="16390" name="그룹 2"/>
          <p:cNvGrpSpPr>
            <a:grpSpLocks/>
          </p:cNvGrpSpPr>
          <p:nvPr/>
        </p:nvGrpSpPr>
        <p:grpSpPr bwMode="auto">
          <a:xfrm>
            <a:off x="3232150" y="1271588"/>
            <a:ext cx="2405063" cy="3063875"/>
            <a:chOff x="3232924" y="1272377"/>
            <a:chExt cx="2403516" cy="3063735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3707282" y="1567639"/>
              <a:ext cx="1500809" cy="0"/>
            </a:xfrm>
            <a:prstGeom prst="line">
              <a:avLst/>
            </a:prstGeom>
            <a:ln w="19050">
              <a:solidFill>
                <a:srgbClr val="F0DD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85471" y="1272377"/>
              <a:ext cx="1728607" cy="292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300" spc="6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하이테크</a:t>
              </a:r>
              <a:endParaRPr lang="en-US" altLang="ko-KR" sz="1300" spc="6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pic>
          <p:nvPicPr>
            <p:cNvPr id="16399" name="Picture 13" descr="C:\Users\K\Desktop\위성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924" y="2137868"/>
              <a:ext cx="1294882" cy="114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4" descr="C:\Users\K\Desktop\티비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774" y="2231146"/>
              <a:ext cx="1086666" cy="105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5" descr="C:\Users\K\Desktop\전화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078" y="3508081"/>
              <a:ext cx="1211213" cy="828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1" name="그룹 3"/>
          <p:cNvGrpSpPr>
            <a:grpSpLocks/>
          </p:cNvGrpSpPr>
          <p:nvPr/>
        </p:nvGrpSpPr>
        <p:grpSpPr bwMode="auto">
          <a:xfrm>
            <a:off x="6292850" y="1203325"/>
            <a:ext cx="2038350" cy="2195513"/>
            <a:chOff x="6293671" y="1203598"/>
            <a:chExt cx="2037349" cy="2196000"/>
          </a:xfrm>
        </p:grpSpPr>
        <p:sp>
          <p:nvSpPr>
            <p:cNvPr id="18" name="TextBox 17"/>
            <p:cNvSpPr txBox="1"/>
            <p:nvPr/>
          </p:nvSpPr>
          <p:spPr>
            <a:xfrm>
              <a:off x="6602413" y="1203598"/>
              <a:ext cx="1728607" cy="292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300" spc="6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수입</a:t>
              </a:r>
              <a:endParaRPr lang="en-US" altLang="ko-KR" sz="1300" spc="6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6669724" y="1500527"/>
              <a:ext cx="1499450" cy="0"/>
            </a:xfrm>
            <a:prstGeom prst="line">
              <a:avLst/>
            </a:prstGeom>
            <a:ln w="19050">
              <a:solidFill>
                <a:srgbClr val="F0DD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396" name="Picture 16" descr="C:\Users\K\Desktop\맥주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671" y="2254735"/>
              <a:ext cx="1104280" cy="114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2" name="Picture 17" descr="C:\Users\K\Desktop\noun_7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447925"/>
            <a:ext cx="8604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290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49" name="TextBox 48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51" name="직선 연결선 50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851322" y="1357312"/>
            <a:ext cx="4914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ko-KR" altLang="en-US" sz="1400" dirty="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‘가격품질이 적당하다면 수입품이건 국산품이건 상관하지 않는다</a:t>
            </a:r>
            <a:r>
              <a:rPr lang="en-US" altLang="ko-KR" sz="1400" dirty="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.’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grpSp>
        <p:nvGrpSpPr>
          <p:cNvPr id="17413" name="그룹 15"/>
          <p:cNvGrpSpPr>
            <a:grpSpLocks/>
          </p:cNvGrpSpPr>
          <p:nvPr/>
        </p:nvGrpSpPr>
        <p:grpSpPr bwMode="auto">
          <a:xfrm>
            <a:off x="6588125" y="971550"/>
            <a:ext cx="1873250" cy="1079500"/>
            <a:chOff x="5831835" y="981828"/>
            <a:chExt cx="1872208" cy="1080120"/>
          </a:xfrm>
        </p:grpSpPr>
        <p:grpSp>
          <p:nvGrpSpPr>
            <p:cNvPr id="17423" name="그룹 14"/>
            <p:cNvGrpSpPr>
              <a:grpSpLocks/>
            </p:cNvGrpSpPr>
            <p:nvPr/>
          </p:nvGrpSpPr>
          <p:grpSpPr bwMode="auto">
            <a:xfrm>
              <a:off x="5831835" y="1248680"/>
              <a:ext cx="1872208" cy="629806"/>
              <a:chOff x="5831835" y="1248680"/>
              <a:chExt cx="1872208" cy="62980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912753" y="1248681"/>
                <a:ext cx="1710373" cy="3383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dirty="0">
                    <a:solidFill>
                      <a:schemeClr val="bg1">
                        <a:lumMod val="85000"/>
                      </a:schemeClr>
                    </a:solidFill>
                    <a:latin typeface="210 맨발의청춘 L" pitchFamily="18" charset="-127"/>
                    <a:ea typeface="210 맨발의청춘 L" pitchFamily="18" charset="-127"/>
                  </a:rPr>
                  <a:t>고급품소비와</a:t>
                </a:r>
                <a:endPara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831835" y="1539361"/>
                <a:ext cx="1872208" cy="338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dirty="0">
                    <a:solidFill>
                      <a:schemeClr val="bg1">
                        <a:lumMod val="85000"/>
                      </a:schemeClr>
                    </a:solidFill>
                    <a:latin typeface="210 맨발의청춘 L" pitchFamily="18" charset="-127"/>
                    <a:ea typeface="210 맨발의청춘 L" pitchFamily="18" charset="-127"/>
                  </a:rPr>
                  <a:t>수입</a:t>
                </a:r>
              </a:p>
            </p:txBody>
          </p:sp>
        </p:grpSp>
        <p:sp>
          <p:nvSpPr>
            <p:cNvPr id="11" name="타원 10"/>
            <p:cNvSpPr/>
            <p:nvPr/>
          </p:nvSpPr>
          <p:spPr>
            <a:xfrm>
              <a:off x="6157092" y="981828"/>
              <a:ext cx="1223281" cy="1080120"/>
            </a:xfrm>
            <a:prstGeom prst="ellipse">
              <a:avLst/>
            </a:prstGeom>
            <a:noFill/>
            <a:ln>
              <a:solidFill>
                <a:srgbClr val="FFA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7414" name="그룹 2"/>
          <p:cNvGrpSpPr>
            <a:grpSpLocks/>
          </p:cNvGrpSpPr>
          <p:nvPr/>
        </p:nvGrpSpPr>
        <p:grpSpPr bwMode="auto">
          <a:xfrm>
            <a:off x="6629400" y="2297113"/>
            <a:ext cx="1900238" cy="1081087"/>
            <a:chOff x="3373438" y="2339975"/>
            <a:chExt cx="1900237" cy="1081088"/>
          </a:xfrm>
        </p:grpSpPr>
        <p:sp>
          <p:nvSpPr>
            <p:cNvPr id="13" name="TextBox 12"/>
            <p:cNvSpPr txBox="1"/>
            <p:nvPr/>
          </p:nvSpPr>
          <p:spPr>
            <a:xfrm>
              <a:off x="3373438" y="2708275"/>
              <a:ext cx="1900237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일하는 여성  </a:t>
              </a:r>
            </a:p>
          </p:txBody>
        </p:sp>
        <p:sp>
          <p:nvSpPr>
            <p:cNvPr id="39" name="타원 38"/>
            <p:cNvSpPr/>
            <p:nvPr/>
          </p:nvSpPr>
          <p:spPr>
            <a:xfrm>
              <a:off x="3711576" y="2339975"/>
              <a:ext cx="1223961" cy="1081088"/>
            </a:xfrm>
            <a:prstGeom prst="ellipse">
              <a:avLst/>
            </a:prstGeom>
            <a:noFill/>
            <a:ln>
              <a:solidFill>
                <a:srgbClr val="FFA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7415" name="그룹 1"/>
          <p:cNvGrpSpPr>
            <a:grpSpLocks/>
          </p:cNvGrpSpPr>
          <p:nvPr/>
        </p:nvGrpSpPr>
        <p:grpSpPr bwMode="auto">
          <a:xfrm>
            <a:off x="6334125" y="3724275"/>
            <a:ext cx="2520950" cy="1079500"/>
            <a:chOff x="5219650" y="2339975"/>
            <a:chExt cx="2520950" cy="1079500"/>
          </a:xfrm>
        </p:grpSpPr>
        <p:sp>
          <p:nvSpPr>
            <p:cNvPr id="14" name="TextBox 13"/>
            <p:cNvSpPr txBox="1"/>
            <p:nvPr/>
          </p:nvSpPr>
          <p:spPr>
            <a:xfrm>
              <a:off x="5219650" y="2711450"/>
              <a:ext cx="252095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캐주얼패션</a:t>
              </a:r>
            </a:p>
          </p:txBody>
        </p:sp>
        <p:sp>
          <p:nvSpPr>
            <p:cNvPr id="40" name="타원 39"/>
            <p:cNvSpPr/>
            <p:nvPr/>
          </p:nvSpPr>
          <p:spPr>
            <a:xfrm>
              <a:off x="5868938" y="2339975"/>
              <a:ext cx="1222375" cy="1079500"/>
            </a:xfrm>
            <a:prstGeom prst="ellipse">
              <a:avLst/>
            </a:prstGeom>
            <a:noFill/>
            <a:ln>
              <a:solidFill>
                <a:srgbClr val="FFA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7416" name="TextBox 3"/>
          <p:cNvSpPr txBox="1">
            <a:spLocks noChangeArrowheads="1"/>
          </p:cNvSpPr>
          <p:nvPr/>
        </p:nvSpPr>
        <p:spPr bwMode="auto">
          <a:xfrm>
            <a:off x="1041400" y="1675741"/>
            <a:ext cx="427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ko-KR" altLang="en-US" sz="1400" dirty="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‘남이 가지고 있지 않은 것을 갖고 싶다</a:t>
            </a:r>
            <a:r>
              <a:rPr lang="en-US" altLang="ko-KR" sz="1400" dirty="0">
                <a:solidFill>
                  <a:schemeClr val="bg1"/>
                </a:solidFill>
                <a:latin typeface="210 맨발의청춘 L" pitchFamily="18" charset="-127"/>
                <a:ea typeface="210 맨발의청춘 L" pitchFamily="18" charset="-127"/>
              </a:rPr>
              <a:t>.’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8725" y="2836863"/>
            <a:ext cx="40322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1986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년부터 </a:t>
            </a:r>
            <a:r>
              <a:rPr lang="ko-KR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남녀 고용 기회 </a:t>
            </a:r>
            <a:r>
              <a:rPr lang="ko-KR" alt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균등법</a:t>
            </a:r>
            <a:r>
              <a:rPr lang="ko-KR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시행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68413" y="4089400"/>
            <a:ext cx="4032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스포츠선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수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의 </a:t>
            </a:r>
            <a:r>
              <a:rPr lang="ko-KR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유니폼패션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세계적으로 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유행</a:t>
            </a:r>
          </a:p>
        </p:txBody>
      </p:sp>
    </p:spTree>
    <p:extLst>
      <p:ext uri="{BB962C8B-B14F-4D97-AF65-F5344CB8AC3E}">
        <p14:creationId xmlns:p14="http://schemas.microsoft.com/office/powerpoint/2010/main" val="3448047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451315" y="919732"/>
            <a:ext cx="1728607" cy="29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300" spc="600" dirty="0" err="1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버블의붕괴</a:t>
            </a:r>
            <a:endParaRPr lang="en-US" altLang="ko-KR" sz="1300" spc="600" dirty="0">
              <a:ln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cxnSp>
        <p:nvCxnSpPr>
          <p:cNvPr id="83" name="직선 연결선 82"/>
          <p:cNvCxnSpPr/>
          <p:nvPr/>
        </p:nvCxnSpPr>
        <p:spPr>
          <a:xfrm>
            <a:off x="3667125" y="1203598"/>
            <a:ext cx="1296988" cy="0"/>
          </a:xfrm>
          <a:prstGeom prst="line">
            <a:avLst/>
          </a:prstGeom>
          <a:ln w="19050">
            <a:solidFill>
              <a:srgbClr val="F0DD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8437" name="_x233787056" descr="EMB00001ae059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09" y="1930460"/>
            <a:ext cx="26384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타원 3"/>
          <p:cNvSpPr/>
          <p:nvPr/>
        </p:nvSpPr>
        <p:spPr>
          <a:xfrm>
            <a:off x="4005263" y="2053867"/>
            <a:ext cx="566737" cy="549275"/>
          </a:xfrm>
          <a:prstGeom prst="ellipse">
            <a:avLst/>
          </a:prstGeom>
          <a:noFill/>
          <a:ln>
            <a:solidFill>
              <a:srgbClr val="D832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A088"/>
              </a:solidFill>
            </a:endParaRPr>
          </a:p>
        </p:txBody>
      </p:sp>
      <p:sp>
        <p:nvSpPr>
          <p:cNvPr id="18442" name="TextBox 4"/>
          <p:cNvSpPr txBox="1">
            <a:spLocks noChangeArrowheads="1"/>
          </p:cNvSpPr>
          <p:nvPr/>
        </p:nvSpPr>
        <p:spPr bwMode="auto">
          <a:xfrm>
            <a:off x="270498" y="2555228"/>
            <a:ext cx="1655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ko-KR" altLang="en-US" sz="1400" dirty="0" smtClean="0"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금리인상</a:t>
            </a:r>
          </a:p>
        </p:txBody>
      </p:sp>
      <p:sp>
        <p:nvSpPr>
          <p:cNvPr id="6" name="오른쪽 화살표 5"/>
          <p:cNvSpPr/>
          <p:nvPr/>
        </p:nvSpPr>
        <p:spPr>
          <a:xfrm>
            <a:off x="1798638" y="2564607"/>
            <a:ext cx="720725" cy="24606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6233545" y="2026503"/>
            <a:ext cx="2025650" cy="1822450"/>
            <a:chOff x="6215063" y="1778000"/>
            <a:chExt cx="2025650" cy="1822450"/>
          </a:xfrm>
        </p:grpSpPr>
        <p:sp>
          <p:nvSpPr>
            <p:cNvPr id="39" name="직사각형 38"/>
            <p:cNvSpPr/>
            <p:nvPr/>
          </p:nvSpPr>
          <p:spPr bwMode="auto">
            <a:xfrm>
              <a:off x="6215063" y="1778000"/>
              <a:ext cx="2025650" cy="288925"/>
            </a:xfrm>
            <a:prstGeom prst="rect">
              <a:avLst/>
            </a:prstGeom>
            <a:solidFill>
              <a:srgbClr val="F0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>
                  <a:solidFill>
                    <a:schemeClr val="tx1"/>
                  </a:solidFill>
                  <a:latin typeface="210 맨발의청춘 L" pitchFamily="18" charset="-127"/>
                  <a:ea typeface="210 맨발의청춘 L" pitchFamily="18" charset="-127"/>
                </a:rPr>
                <a:t>주가폭락</a:t>
              </a:r>
            </a:p>
          </p:txBody>
        </p:sp>
        <p:sp>
          <p:nvSpPr>
            <p:cNvPr id="41" name="직사각형 40"/>
            <p:cNvSpPr/>
            <p:nvPr/>
          </p:nvSpPr>
          <p:spPr bwMode="auto">
            <a:xfrm>
              <a:off x="6215063" y="2549525"/>
              <a:ext cx="2025650" cy="288925"/>
            </a:xfrm>
            <a:prstGeom prst="rect">
              <a:avLst/>
            </a:prstGeom>
            <a:solidFill>
              <a:srgbClr val="FFA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>
                  <a:latin typeface="210 맨발의청춘 L" pitchFamily="18" charset="-127"/>
                  <a:ea typeface="210 맨발의청춘 L" pitchFamily="18" charset="-127"/>
                </a:rPr>
                <a:t>불량채권</a:t>
              </a:r>
            </a:p>
          </p:txBody>
        </p:sp>
        <p:sp>
          <p:nvSpPr>
            <p:cNvPr id="42" name="직사각형 41"/>
            <p:cNvSpPr/>
            <p:nvPr/>
          </p:nvSpPr>
          <p:spPr bwMode="auto">
            <a:xfrm>
              <a:off x="6215063" y="3311525"/>
              <a:ext cx="2025650" cy="288925"/>
            </a:xfrm>
            <a:prstGeom prst="rect">
              <a:avLst/>
            </a:prstGeom>
            <a:solidFill>
              <a:srgbClr val="D8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>
                  <a:latin typeface="210 맨발의청춘 L" pitchFamily="18" charset="-127"/>
                  <a:ea typeface="210 맨발의청춘 L" pitchFamily="18" charset="-127"/>
                </a:rPr>
                <a:t>경기침체</a:t>
              </a:r>
            </a:p>
          </p:txBody>
        </p:sp>
        <p:cxnSp>
          <p:nvCxnSpPr>
            <p:cNvPr id="60" name="직선 연결선 59"/>
            <p:cNvCxnSpPr/>
            <p:nvPr/>
          </p:nvCxnSpPr>
          <p:spPr>
            <a:xfrm flipV="1">
              <a:off x="7231063" y="2078038"/>
              <a:ext cx="0" cy="4714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 flipV="1">
              <a:off x="7227888" y="2838450"/>
              <a:ext cx="0" cy="47307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grpSp>
        <p:nvGrpSpPr>
          <p:cNvPr id="18447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24" name="TextBox 23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30" name="직선 연결선 29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925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grpSp>
        <p:nvGrpSpPr>
          <p:cNvPr id="19460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31" name="TextBox 30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  <p:pic>
        <p:nvPicPr>
          <p:cNvPr id="19464" name="_x233786976" descr="EMB00001ae059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90" y="1203598"/>
            <a:ext cx="5366798" cy="287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47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7840" y="152974"/>
            <a:ext cx="2028119" cy="276999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강B" pitchFamily="18" charset="-127"/>
                <a:ea typeface="HY강B" pitchFamily="18" charset="-127"/>
              </a:rPr>
              <a:t>Ⅳ</a:t>
            </a:r>
            <a:r>
              <a:rPr lang="en-US" altLang="ko-KR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150" spc="300" dirty="0" err="1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rPr>
              <a:t>버블의발생과붕괴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grpSp>
        <p:nvGrpSpPr>
          <p:cNvPr id="20484" name="그룹 2"/>
          <p:cNvGrpSpPr>
            <a:grpSpLocks/>
          </p:cNvGrpSpPr>
          <p:nvPr/>
        </p:nvGrpSpPr>
        <p:grpSpPr bwMode="auto">
          <a:xfrm>
            <a:off x="6854825" y="77788"/>
            <a:ext cx="2098675" cy="474662"/>
            <a:chOff x="6854488" y="77782"/>
            <a:chExt cx="2098850" cy="474499"/>
          </a:xfrm>
        </p:grpSpPr>
        <p:sp>
          <p:nvSpPr>
            <p:cNvPr id="17" name="TextBox 16"/>
            <p:cNvSpPr txBox="1"/>
            <p:nvPr/>
          </p:nvSpPr>
          <p:spPr>
            <a:xfrm>
              <a:off x="6854488" y="275342"/>
              <a:ext cx="1980194" cy="27693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HY강B" pitchFamily="18" charset="-127"/>
                  <a:ea typeface="HY강B" pitchFamily="18" charset="-127"/>
                </a:rPr>
                <a:t>     전후 일본의 소비 문화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6937045" y="26504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6937045" y="545933"/>
              <a:ext cx="201629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812360" y="77782"/>
              <a:ext cx="936553" cy="21539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  <a:alpha val="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8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HY강B" pitchFamily="18" charset="-127"/>
                  <a:ea typeface="HY강B" pitchFamily="18" charset="-127"/>
                </a:rPr>
                <a:t>일본문화의 이해</a:t>
              </a:r>
              <a:endParaRPr lang="ko-KR" altLang="en-US" sz="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HY강B" pitchFamily="18" charset="-127"/>
                <a:ea typeface="HY강B" pitchFamily="18" charset="-127"/>
              </a:endParaRPr>
            </a:p>
          </p:txBody>
        </p:sp>
      </p:grpSp>
      <p:grpSp>
        <p:nvGrpSpPr>
          <p:cNvPr id="20485" name="그룹 21"/>
          <p:cNvGrpSpPr>
            <a:grpSpLocks/>
          </p:cNvGrpSpPr>
          <p:nvPr/>
        </p:nvGrpSpPr>
        <p:grpSpPr bwMode="auto">
          <a:xfrm>
            <a:off x="5004048" y="821453"/>
            <a:ext cx="3506975" cy="3628806"/>
            <a:chOff x="5076768" y="674410"/>
            <a:chExt cx="3506556" cy="3629178"/>
          </a:xfrm>
        </p:grpSpPr>
        <p:grpSp>
          <p:nvGrpSpPr>
            <p:cNvPr id="20486" name="그룹 22"/>
            <p:cNvGrpSpPr>
              <a:grpSpLocks/>
            </p:cNvGrpSpPr>
            <p:nvPr/>
          </p:nvGrpSpPr>
          <p:grpSpPr bwMode="auto">
            <a:xfrm>
              <a:off x="5076768" y="674410"/>
              <a:ext cx="2772463" cy="3612348"/>
              <a:chOff x="5076768" y="674410"/>
              <a:chExt cx="2772463" cy="361234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616675" y="674410"/>
                <a:ext cx="2232556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latin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400" dirty="0">
                    <a:ln>
                      <a:solidFill>
                        <a:schemeClr val="tx1">
                          <a:lumMod val="65000"/>
                          <a:lumOff val="35000"/>
                          <a:alpha val="10000"/>
                        </a:schemeClr>
                      </a:solidFill>
                    </a:ln>
                    <a:solidFill>
                      <a:srgbClr val="FFA088"/>
                    </a:solidFill>
                    <a:latin typeface="210 맨발의청춘 L" pitchFamily="18" charset="-127"/>
                    <a:ea typeface="210 맨발의청춘 L" pitchFamily="18" charset="-127"/>
                  </a:rPr>
                  <a:t>새로운 소비자층의 등장</a:t>
                </a:r>
                <a:endParaRPr lang="en-US" altLang="ko-KR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rgbClr val="FFA088"/>
                  </a:solidFill>
                  <a:latin typeface="210 맨발의청춘 L" pitchFamily="18" charset="-127"/>
                  <a:ea typeface="210 맨발의청춘 L" pitchFamily="18" charset="-127"/>
                </a:endParaRPr>
              </a:p>
            </p:txBody>
          </p:sp>
          <p:pic>
            <p:nvPicPr>
              <p:cNvPr id="20489" name="Picture 39" descr="C:\Users\K\Desktop\noun_18193_cc (1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444" y="1042781"/>
                <a:ext cx="2244725" cy="1403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0" name="Picture 12" descr="C:\Users\K\Desktop\15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768" y="2575880"/>
                <a:ext cx="1656184" cy="1710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487" name="Picture 13" descr="C:\Users\K\Desktop\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161" y="2559050"/>
              <a:ext cx="1665163" cy="174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그룹 15"/>
          <p:cNvGrpSpPr/>
          <p:nvPr/>
        </p:nvGrpSpPr>
        <p:grpSpPr>
          <a:xfrm>
            <a:off x="539552" y="1615008"/>
            <a:ext cx="3740150" cy="574675"/>
            <a:chOff x="134938" y="1563688"/>
            <a:chExt cx="3740150" cy="574675"/>
          </a:xfrm>
        </p:grpSpPr>
        <p:sp>
          <p:nvSpPr>
            <p:cNvPr id="21" name="TextBox 20"/>
            <p:cNvSpPr txBox="1"/>
            <p:nvPr/>
          </p:nvSpPr>
          <p:spPr>
            <a:xfrm>
              <a:off x="646113" y="1563688"/>
              <a:ext cx="2663825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기존소비자들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: </a:t>
              </a:r>
              <a:r>
                <a:rPr lang="ko-KR" alt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소비 억제 심리</a:t>
              </a:r>
              <a:endParaRPr lang="en-US" altLang="ko-KR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4938" y="1830388"/>
              <a:ext cx="3740150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충동구매 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-&gt; </a:t>
              </a:r>
              <a:r>
                <a:rPr lang="ko-KR" altLang="en-US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계획적 소비</a:t>
              </a:r>
              <a:endParaRPr lang="en-US" altLang="ko-KR" sz="1400" dirty="0"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34635" y="2527796"/>
            <a:ext cx="3779838" cy="814387"/>
            <a:chOff x="107950" y="2433638"/>
            <a:chExt cx="3779838" cy="814387"/>
          </a:xfrm>
        </p:grpSpPr>
        <p:sp>
          <p:nvSpPr>
            <p:cNvPr id="24" name="TextBox 23"/>
            <p:cNvSpPr txBox="1"/>
            <p:nvPr/>
          </p:nvSpPr>
          <p:spPr>
            <a:xfrm>
              <a:off x="147638" y="2433638"/>
              <a:ext cx="3740150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유니클로</a:t>
              </a:r>
              <a:r>
                <a:rPr lang="ko-KR" altLang="en-US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의</a:t>
              </a:r>
              <a:r>
                <a:rPr lang="ko-KR" altLang="en-US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성장</a:t>
              </a:r>
              <a:endParaRPr lang="en-US" altLang="ko-KR" sz="1400" dirty="0"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7950" y="2725738"/>
              <a:ext cx="3740150" cy="5222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의류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,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가방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,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완구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등을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중심</a:t>
              </a:r>
              <a:endParaRPr lang="en-US" altLang="ko-KR" sz="1400" dirty="0"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  <a:p>
              <a:pPr algn="ctr">
                <a:defRPr/>
              </a:pP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중국산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저가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제품이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수입시장을</a:t>
              </a:r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장악</a:t>
              </a:r>
              <a:endParaRPr lang="en-US" altLang="ko-KR" sz="1400" dirty="0"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282853" y="3670555"/>
            <a:ext cx="2253548" cy="865715"/>
            <a:chOff x="840226" y="3503563"/>
            <a:chExt cx="2253548" cy="865715"/>
          </a:xfrm>
        </p:grpSpPr>
        <p:sp>
          <p:nvSpPr>
            <p:cNvPr id="28" name="TextBox 27"/>
            <p:cNvSpPr txBox="1"/>
            <p:nvPr/>
          </p:nvSpPr>
          <p:spPr>
            <a:xfrm>
              <a:off x="861218" y="3795636"/>
              <a:ext cx="2232556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취미관련 소비 증가 </a:t>
              </a:r>
              <a:endParaRPr lang="en-US" altLang="ko-KR" sz="14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0226" y="3503563"/>
              <a:ext cx="2232556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여가</a:t>
              </a:r>
              <a:r>
                <a:rPr lang="en-US" altLang="ko-KR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,</a:t>
              </a:r>
              <a:r>
                <a:rPr lang="ko-KR" altLang="en-US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가족지향적 성격</a:t>
              </a:r>
              <a:endParaRPr lang="en-US" altLang="ko-KR" sz="14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9881" y="4061501"/>
              <a:ext cx="2232556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dirty="0" err="1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suv</a:t>
              </a:r>
              <a:r>
                <a:rPr lang="en-US" altLang="ko-KR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 </a:t>
              </a:r>
              <a:r>
                <a:rPr lang="ko-KR" altLang="en-US" sz="1400" dirty="0">
                  <a:ln>
                    <a:solidFill>
                      <a:schemeClr val="tx1">
                        <a:lumMod val="65000"/>
                        <a:lumOff val="35000"/>
                        <a:alpha val="1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210 맨발의청춘 L" pitchFamily="18" charset="-127"/>
                  <a:ea typeface="210 맨발의청춘 L" pitchFamily="18" charset="-127"/>
                </a:rPr>
                <a:t>판매점유율 증가</a:t>
              </a:r>
              <a:endParaRPr lang="en-US" altLang="ko-KR" sz="14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210 맨발의청춘 L" pitchFamily="18" charset="-127"/>
                <a:ea typeface="210 맨발의청춘 L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66361" y="821452"/>
            <a:ext cx="223255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rgbClr val="FFA088"/>
                </a:solidFill>
                <a:latin typeface="210 맨발의청춘 L" pitchFamily="18" charset="-127"/>
                <a:ea typeface="210 맨발의청춘 L" pitchFamily="18" charset="-127"/>
              </a:rPr>
              <a:t>저가소비시장의 급팽창</a:t>
            </a:r>
            <a:endParaRPr lang="en-US" altLang="ko-KR" sz="1400" dirty="0">
              <a:ln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</a:ln>
              <a:solidFill>
                <a:srgbClr val="FFA088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4674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27784" y="1955641"/>
            <a:ext cx="3738524" cy="52322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일본의 최근 경제 소비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2700338" y="1779588"/>
            <a:ext cx="35242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700338" y="2787650"/>
            <a:ext cx="352425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6888" y="714375"/>
            <a:ext cx="184150" cy="254000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5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1475" y="2217738"/>
            <a:ext cx="185738" cy="246062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663" y="1851025"/>
            <a:ext cx="185737" cy="261938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1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8994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4572000" y="1216550"/>
            <a:ext cx="3991864" cy="2997692"/>
          </a:xfrm>
          <a:prstGeom prst="roundRect">
            <a:avLst/>
          </a:prstGeom>
          <a:solidFill>
            <a:srgbClr val="F0DD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101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일본의 경제 동향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75606"/>
            <a:ext cx="3703645" cy="2938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4788024" y="1376568"/>
            <a:ext cx="4032448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r>
              <a:rPr lang="en-US" altLang="ko-KR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1980</a:t>
            </a:r>
            <a:r>
              <a: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년대 버블경제 진입</a:t>
            </a:r>
            <a:endParaRPr lang="en-US" altLang="ko-KR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1990</a:t>
            </a:r>
            <a:r>
              <a: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년대 버블경제 붕괴</a:t>
            </a:r>
            <a:endParaRPr lang="en-US" altLang="ko-KR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7C8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2000</a:t>
            </a:r>
            <a:r>
              <a:rPr lang="ko-KR" alt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년대 경기 회복국면</a:t>
            </a:r>
          </a:p>
        </p:txBody>
      </p:sp>
      <p:sp>
        <p:nvSpPr>
          <p:cNvPr id="5" name="아래쪽 화살표 4"/>
          <p:cNvSpPr/>
          <p:nvPr/>
        </p:nvSpPr>
        <p:spPr>
          <a:xfrm>
            <a:off x="6259513" y="1924050"/>
            <a:ext cx="503237" cy="287338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아래쪽 화살표 9"/>
          <p:cNvSpPr/>
          <p:nvPr/>
        </p:nvSpPr>
        <p:spPr>
          <a:xfrm>
            <a:off x="6273800" y="3003550"/>
            <a:ext cx="503238" cy="28892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6866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-0.21822 -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-684213" y="-4763"/>
            <a:ext cx="16125826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일본의 경제 동향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-555625" y="-38338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6151" name="_x275847896" descr="EMB000019149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39" y="1109541"/>
            <a:ext cx="4048918" cy="32605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5128" name="Rectangle 16"/>
          <p:cNvSpPr>
            <a:spLocks noChangeArrowheads="1"/>
          </p:cNvSpPr>
          <p:nvPr/>
        </p:nvSpPr>
        <p:spPr bwMode="auto">
          <a:xfrm>
            <a:off x="2671763" y="-13335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6159" name="_x275847736" descr="EMB000019149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9" y="1109541"/>
            <a:ext cx="3240360" cy="34157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30" name="Rectangle 18"/>
          <p:cNvSpPr>
            <a:spLocks noChangeArrowheads="1"/>
          </p:cNvSpPr>
          <p:nvPr/>
        </p:nvSpPr>
        <p:spPr bwMode="auto">
          <a:xfrm>
            <a:off x="5437188" y="-11144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6161" name="_x48713200" descr="EMB0000191492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32" y="1109541"/>
            <a:ext cx="3466333" cy="3483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20" y="790873"/>
            <a:ext cx="6304756" cy="4053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타원형 설명선 10"/>
          <p:cNvSpPr/>
          <p:nvPr/>
        </p:nvSpPr>
        <p:spPr>
          <a:xfrm rot="445881">
            <a:off x="5622744" y="228600"/>
            <a:ext cx="2952728" cy="1655837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851525" y="735013"/>
            <a:ext cx="2736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2800"/>
              <a:t>아</a:t>
            </a:r>
            <a:r>
              <a:rPr lang="en-US" altLang="ko-KR" sz="2800"/>
              <a:t>..</a:t>
            </a:r>
            <a:r>
              <a:rPr lang="ko-KR" altLang="en-US" sz="2800"/>
              <a:t> 잘 안 되네</a:t>
            </a:r>
          </a:p>
        </p:txBody>
      </p:sp>
    </p:spTree>
    <p:extLst>
      <p:ext uri="{BB962C8B-B14F-4D97-AF65-F5344CB8AC3E}">
        <p14:creationId xmlns:p14="http://schemas.microsoft.com/office/powerpoint/2010/main" val="3085127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4788024" y="1059582"/>
            <a:ext cx="3960440" cy="3463277"/>
          </a:xfrm>
          <a:prstGeom prst="round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6149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소비의 특성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23" y="1131590"/>
            <a:ext cx="4300835" cy="3391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8913" y="1331815"/>
            <a:ext cx="7920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가격</a:t>
            </a: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5537" y="1533526"/>
            <a:ext cx="100744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디자인</a:t>
            </a: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186" y="2088397"/>
            <a:ext cx="7920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품질</a:t>
            </a: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3588" y="2202838"/>
            <a:ext cx="10081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브랜드</a:t>
            </a: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755216"/>
            <a:ext cx="69466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A/S?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291858">
            <a:off x="3132011" y="3239515"/>
            <a:ext cx="98628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유행</a:t>
            </a: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20554583">
            <a:off x="1025098" y="3431922"/>
            <a:ext cx="88951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취향</a:t>
            </a: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3278" y="549514"/>
            <a:ext cx="4240722" cy="38164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endParaRPr lang="en-US" altLang="ko-KR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2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• </a:t>
            </a:r>
            <a:r>
              <a:rPr lang="ko-KR" altLang="en-US" sz="22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소비자의 높은 안목</a:t>
            </a:r>
            <a:endParaRPr lang="en-US" altLang="ko-KR" sz="2200" b="1" dirty="0">
              <a:ln w="1016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2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•</a:t>
            </a:r>
            <a:r>
              <a:rPr lang="ko-KR" altLang="en-US" sz="22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브랜드 이미지 중시</a:t>
            </a:r>
            <a:endParaRPr lang="en-US" altLang="ko-KR" sz="22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2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•</a:t>
            </a:r>
            <a:r>
              <a:rPr lang="ko-KR" altLang="en-US" sz="22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까다로운 상품 기호</a:t>
            </a:r>
            <a:endParaRPr lang="en-US" altLang="ko-KR" sz="2200" b="1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200" b="1" dirty="0">
                <a:ln w="10160">
                  <a:solidFill>
                    <a:srgbClr val="E42EC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•</a:t>
            </a:r>
            <a:r>
              <a:rPr lang="ko-KR" altLang="en-US" sz="2200" b="1" dirty="0">
                <a:ln w="10160">
                  <a:solidFill>
                    <a:srgbClr val="E42EC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다양한 디자인과 개성 요구</a:t>
            </a:r>
            <a:endParaRPr lang="en-US" altLang="ko-KR" sz="2200" b="1" dirty="0">
              <a:ln w="10160">
                <a:solidFill>
                  <a:srgbClr val="E42ECE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altLang="ko-KR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altLang="ko-KR" sz="2200" b="1" dirty="0">
                <a:ln w="10160">
                  <a:solidFill>
                    <a:srgbClr val="463FD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•</a:t>
            </a:r>
            <a:r>
              <a:rPr lang="ko-KR" altLang="en-US" sz="2200" b="1" dirty="0">
                <a:ln w="10160">
                  <a:solidFill>
                    <a:srgbClr val="463FD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무리 지은 소비 패턴</a:t>
            </a:r>
          </a:p>
        </p:txBody>
      </p:sp>
    </p:spTree>
    <p:extLst>
      <p:ext uri="{BB962C8B-B14F-4D97-AF65-F5344CB8AC3E}">
        <p14:creationId xmlns:p14="http://schemas.microsoft.com/office/powerpoint/2010/main" val="3264124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35802E-6 L -0.20885 -0.00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-687388" y="-28575"/>
            <a:ext cx="122174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2124075" y="1095375"/>
            <a:ext cx="4895850" cy="29527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1995686"/>
            <a:ext cx="5262177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키워드로 알아 보는</a:t>
            </a:r>
            <a:endParaRPr lang="en-US" altLang="ko-KR" sz="2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defRPr/>
            </a:pPr>
            <a:r>
              <a:rPr lang="ko-KR" altLang="en-US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ko-KR" sz="2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defRPr/>
            </a:pPr>
            <a:r>
              <a:rPr lang="ko-KR" altLang="en-US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           일본의 소비 트렌드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893598" y="1095586"/>
            <a:ext cx="2302649" cy="1381590"/>
            <a:chOff x="0" y="549480"/>
            <a:chExt cx="2302649" cy="1381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직사각형 18"/>
            <p:cNvSpPr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Mobility</a:t>
              </a:r>
            </a:p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모바일</a:t>
              </a:r>
              <a:endPara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420676" y="1095586"/>
            <a:ext cx="2302649" cy="1381590"/>
            <a:chOff x="0" y="549480"/>
            <a:chExt cx="2302649" cy="1381590"/>
          </a:xfrm>
          <a:solidFill>
            <a:srgbClr val="FF7C8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직사각형 21"/>
            <p:cNvSpPr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Design</a:t>
              </a:r>
            </a:p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디자인</a:t>
              </a:r>
              <a:endPara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5947753" y="1095586"/>
            <a:ext cx="2302649" cy="1381590"/>
            <a:chOff x="0" y="549480"/>
            <a:chExt cx="2302649" cy="1381590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직사각형 27"/>
            <p:cNvSpPr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Eco</a:t>
              </a:r>
            </a:p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환경</a:t>
              </a:r>
              <a:endPara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892828" y="2642017"/>
            <a:ext cx="2302649" cy="1381590"/>
            <a:chOff x="0" y="549480"/>
            <a:chExt cx="2302649" cy="1381590"/>
          </a:xfr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직사각형 30"/>
            <p:cNvSpPr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1"/>
            <p:cNvSpPr txBox="1"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Retro</a:t>
              </a:r>
            </a:p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복고</a:t>
              </a:r>
              <a:endPara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3420676" y="2642017"/>
            <a:ext cx="2302649" cy="1381590"/>
            <a:chOff x="0" y="549480"/>
            <a:chExt cx="2302649" cy="1381590"/>
          </a:xfrm>
          <a:solidFill>
            <a:srgbClr val="CC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직사각형 33"/>
            <p:cNvSpPr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TextBox 34"/>
            <p:cNvSpPr txBox="1"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Reality</a:t>
              </a:r>
            </a:p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현실성</a:t>
              </a:r>
              <a:endPara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5947753" y="2642017"/>
            <a:ext cx="2302649" cy="1381590"/>
            <a:chOff x="0" y="549480"/>
            <a:chExt cx="2302649" cy="1381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직사각형 36"/>
            <p:cNvSpPr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0" y="549480"/>
              <a:ext cx="2302649" cy="1381590"/>
            </a:xfrm>
            <a:prstGeom prst="rect">
              <a:avLst/>
            </a:prstGeom>
            <a:solidFill>
              <a:srgbClr val="FF9933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Earthquake</a:t>
              </a:r>
            </a:p>
            <a:p>
              <a:pPr algn="ctr" defTabSz="106680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지진</a:t>
              </a:r>
              <a:endPara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113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 descr="ea1_017_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9" y="1145078"/>
            <a:ext cx="3172445" cy="33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30"/>
          <p:cNvGrpSpPr>
            <a:grpSpLocks/>
          </p:cNvGrpSpPr>
          <p:nvPr/>
        </p:nvGrpSpPr>
        <p:grpSpPr bwMode="auto">
          <a:xfrm>
            <a:off x="1547813" y="195263"/>
            <a:ext cx="6048375" cy="576262"/>
            <a:chOff x="975" y="123"/>
            <a:chExt cx="3810" cy="31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41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81" y="234950"/>
            <a:ext cx="34559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99" y="1612344"/>
            <a:ext cx="513873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4" y="4567724"/>
            <a:ext cx="30051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위쪽 화살표 2"/>
          <p:cNvSpPr/>
          <p:nvPr/>
        </p:nvSpPr>
        <p:spPr>
          <a:xfrm>
            <a:off x="459693" y="4609335"/>
            <a:ext cx="130955" cy="185737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/>
          <p:cNvGrpSpPr>
            <a:grpSpLocks/>
          </p:cNvGrpSpPr>
          <p:nvPr/>
        </p:nvGrpSpPr>
        <p:grpSpPr bwMode="auto">
          <a:xfrm>
            <a:off x="361950" y="682625"/>
            <a:ext cx="3784600" cy="4140200"/>
            <a:chOff x="362311" y="682896"/>
            <a:chExt cx="3783812" cy="413916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12" y="682896"/>
              <a:ext cx="3783811" cy="18953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11" y="2499742"/>
              <a:ext cx="3783811" cy="23223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모서리가 둥근 직사각형 7"/>
          <p:cNvSpPr/>
          <p:nvPr/>
        </p:nvSpPr>
        <p:spPr>
          <a:xfrm>
            <a:off x="4427538" y="1492250"/>
            <a:ext cx="4465637" cy="33305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859338" y="682625"/>
            <a:ext cx="360045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040052" y="740368"/>
            <a:ext cx="32403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Mobility (</a:t>
            </a: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모바일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ko-KR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5996" y="2211710"/>
            <a:ext cx="4248472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스마트 기기의 다양화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정보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통신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교통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여가에 용이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스마트폰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태블릿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PC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8560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모서리가 둥근 직사각형 5"/>
          <p:cNvSpPr/>
          <p:nvPr/>
        </p:nvSpPr>
        <p:spPr>
          <a:xfrm>
            <a:off x="4859338" y="682625"/>
            <a:ext cx="3600450" cy="576263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4427538" y="1492250"/>
            <a:ext cx="4465637" cy="3330575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grpSp>
        <p:nvGrpSpPr>
          <p:cNvPr id="4" name="그룹 3"/>
          <p:cNvGrpSpPr>
            <a:grpSpLocks/>
          </p:cNvGrpSpPr>
          <p:nvPr/>
        </p:nvGrpSpPr>
        <p:grpSpPr bwMode="auto">
          <a:xfrm>
            <a:off x="468313" y="682625"/>
            <a:ext cx="3455987" cy="4043363"/>
            <a:chOff x="467544" y="683169"/>
            <a:chExt cx="3456384" cy="404342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571750"/>
              <a:ext cx="3456384" cy="21548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683169"/>
              <a:ext cx="3456384" cy="19447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5148064" y="698193"/>
            <a:ext cx="32403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Design (</a:t>
            </a: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디자인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ko-KR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7994" y="1851670"/>
            <a:ext cx="450050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성능과 디자인을 동시에 충족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기능성 디자인에 대한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기업들의  관심 증대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각종 전자제품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생활용품 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6689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모서리가 둥근 직사각형 5"/>
          <p:cNvSpPr/>
          <p:nvPr/>
        </p:nvSpPr>
        <p:spPr>
          <a:xfrm>
            <a:off x="4859338" y="682625"/>
            <a:ext cx="3600450" cy="5762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4427538" y="1492250"/>
            <a:ext cx="4465637" cy="33305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0052" y="740368"/>
            <a:ext cx="32403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Eco (</a:t>
            </a: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환경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ko-KR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5996" y="2211710"/>
            <a:ext cx="4248472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환경 및 에너지 절약 기능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소비자의 비용부담을 절감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하이브리드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자동차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에코백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등</a:t>
            </a:r>
          </a:p>
        </p:txBody>
      </p:sp>
      <p:grpSp>
        <p:nvGrpSpPr>
          <p:cNvPr id="5" name="그룹 4"/>
          <p:cNvGrpSpPr>
            <a:grpSpLocks/>
          </p:cNvGrpSpPr>
          <p:nvPr/>
        </p:nvGrpSpPr>
        <p:grpSpPr bwMode="auto">
          <a:xfrm>
            <a:off x="684213" y="754063"/>
            <a:ext cx="3111500" cy="4068762"/>
            <a:chOff x="683567" y="754096"/>
            <a:chExt cx="3112160" cy="406796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887331"/>
              <a:ext cx="3112159" cy="19347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7" y="754096"/>
              <a:ext cx="3112159" cy="21332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TextBox 15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6620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모서리가 둥근 직사각형 7"/>
          <p:cNvSpPr/>
          <p:nvPr/>
        </p:nvSpPr>
        <p:spPr>
          <a:xfrm>
            <a:off x="4427538" y="1492250"/>
            <a:ext cx="4465637" cy="33305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859338" y="682625"/>
            <a:ext cx="3600450" cy="5762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040052" y="740368"/>
            <a:ext cx="32403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Retro (</a:t>
            </a: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복고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ko-KR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5996" y="2211710"/>
            <a:ext cx="4248472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경기 침체 장기화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과거에 대한 향수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넉넉한 디자인의 옷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등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pSp>
        <p:nvGrpSpPr>
          <p:cNvPr id="13" name="그룹 12"/>
          <p:cNvGrpSpPr>
            <a:grpSpLocks/>
          </p:cNvGrpSpPr>
          <p:nvPr/>
        </p:nvGrpSpPr>
        <p:grpSpPr bwMode="auto">
          <a:xfrm>
            <a:off x="827088" y="592138"/>
            <a:ext cx="2841625" cy="4254500"/>
            <a:chOff x="650331" y="680467"/>
            <a:chExt cx="2841549" cy="425374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31" y="680467"/>
              <a:ext cx="2841549" cy="34994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31" y="2803046"/>
              <a:ext cx="2841549" cy="21311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TextBox 18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9989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모서리가 둥근 직사각형 7"/>
          <p:cNvSpPr/>
          <p:nvPr/>
        </p:nvSpPr>
        <p:spPr>
          <a:xfrm>
            <a:off x="4427538" y="1492250"/>
            <a:ext cx="4465637" cy="3330575"/>
          </a:xfrm>
          <a:prstGeom prst="roundRect">
            <a:avLst/>
          </a:prstGeom>
          <a:solidFill>
            <a:srgbClr val="E88A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859338" y="682625"/>
            <a:ext cx="3600450" cy="57626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040052" y="740368"/>
            <a:ext cx="32403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Reality (</a:t>
            </a: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현실성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ko-KR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5996" y="2211710"/>
            <a:ext cx="4248472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실제 체험 욕구 증가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가상현실 기술의 발달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레저용품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가상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VR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기기 등</a:t>
            </a:r>
          </a:p>
        </p:txBody>
      </p:sp>
      <p:grpSp>
        <p:nvGrpSpPr>
          <p:cNvPr id="4" name="그룹 3"/>
          <p:cNvGrpSpPr>
            <a:grpSpLocks/>
          </p:cNvGrpSpPr>
          <p:nvPr/>
        </p:nvGrpSpPr>
        <p:grpSpPr bwMode="auto">
          <a:xfrm>
            <a:off x="536575" y="681038"/>
            <a:ext cx="3308350" cy="3970337"/>
            <a:chOff x="537327" y="680467"/>
            <a:chExt cx="3308164" cy="3970906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7" y="680467"/>
              <a:ext cx="3308164" cy="219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7" y="2787774"/>
              <a:ext cx="3308164" cy="18635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4115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그룹 2"/>
          <p:cNvGrpSpPr>
            <a:grpSpLocks/>
          </p:cNvGrpSpPr>
          <p:nvPr/>
        </p:nvGrpSpPr>
        <p:grpSpPr bwMode="auto">
          <a:xfrm>
            <a:off x="200025" y="123825"/>
            <a:ext cx="2284413" cy="298450"/>
            <a:chOff x="4088038" y="-292375"/>
            <a:chExt cx="2283935" cy="298736"/>
          </a:xfrm>
        </p:grpSpPr>
        <p:cxnSp>
          <p:nvCxnSpPr>
            <p:cNvPr id="17" name="직선 연결선 16"/>
            <p:cNvCxnSpPr/>
            <p:nvPr/>
          </p:nvCxnSpPr>
          <p:spPr>
            <a:xfrm>
              <a:off x="4088038" y="-292375"/>
              <a:ext cx="228393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4097561" y="-4762"/>
              <a:ext cx="2274412" cy="111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모서리가 둥근 직사각형 7"/>
          <p:cNvSpPr/>
          <p:nvPr/>
        </p:nvSpPr>
        <p:spPr>
          <a:xfrm>
            <a:off x="4427538" y="1492250"/>
            <a:ext cx="4465637" cy="3330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859338" y="682625"/>
            <a:ext cx="3600450" cy="5762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040052" y="740368"/>
            <a:ext cx="32403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Earthquake (</a:t>
            </a:r>
            <a:r>
              <a:rPr lang="ko-KR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지진</a:t>
            </a:r>
            <a:r>
              <a:rPr lang="en-US" altLang="ko-K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ko-KR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5996" y="2211710"/>
            <a:ext cx="4248472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특수한 지리적 위치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원전사고 후 불안감 증가</a:t>
            </a: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endParaRPr lang="en-US" altLang="ko-KR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생필품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ko-KR" altLang="en-US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구급약 등</a:t>
            </a:r>
            <a:r>
              <a:rPr lang="en-US" altLang="ko-KR" sz="2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ko-KR" altLang="en-US" sz="2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방재상품</a:t>
            </a:r>
            <a:endParaRPr lang="ko-KR" altLang="en-US" sz="2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pSp>
        <p:nvGrpSpPr>
          <p:cNvPr id="4" name="그룹 3"/>
          <p:cNvGrpSpPr>
            <a:grpSpLocks/>
          </p:cNvGrpSpPr>
          <p:nvPr/>
        </p:nvGrpSpPr>
        <p:grpSpPr bwMode="auto">
          <a:xfrm>
            <a:off x="520700" y="681038"/>
            <a:ext cx="3482975" cy="4079875"/>
            <a:chOff x="521424" y="680467"/>
            <a:chExt cx="3482687" cy="408101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37" y="680467"/>
              <a:ext cx="3480374" cy="17680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24" y="2448497"/>
              <a:ext cx="3482687" cy="23129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523737" y="141859"/>
            <a:ext cx="1636987" cy="269304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50" spc="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-윤고딕340" panose="02030504000101010101" pitchFamily="18" charset="-127"/>
                <a:ea typeface="-윤고딕340" panose="02030504000101010101" pitchFamily="18" charset="-127"/>
              </a:rPr>
              <a:t>일본 소비 트렌드</a:t>
            </a:r>
            <a:endParaRPr lang="ko-KR" altLang="en-US" sz="1150" spc="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-윤고딕340" panose="02030504000101010101" pitchFamily="18" charset="-127"/>
              <a:ea typeface="-윤고딕34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9927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99545" y="2376284"/>
            <a:ext cx="1404552" cy="307777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6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아리따-돋움(TTF)-Bold" pitchFamily="18" charset="-127"/>
                <a:ea typeface="아리따-돋움(TTF)-Bold" pitchFamily="18" charset="-127"/>
              </a:rPr>
              <a:t>감사합니다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3932238" y="2357438"/>
            <a:ext cx="1250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3932238" y="2686050"/>
            <a:ext cx="1250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9" name="Picture 85" descr="KakaoTalk_20160331_015805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3087"/>
            <a:ext cx="3852168" cy="288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90"/>
          <p:cNvGrpSpPr>
            <a:grpSpLocks/>
          </p:cNvGrpSpPr>
          <p:nvPr/>
        </p:nvGrpSpPr>
        <p:grpSpPr bwMode="auto">
          <a:xfrm>
            <a:off x="1547813" y="195263"/>
            <a:ext cx="6048375" cy="576262"/>
            <a:chOff x="975" y="123"/>
            <a:chExt cx="3810" cy="363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86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68" y="240246"/>
            <a:ext cx="54022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03856"/>
            <a:ext cx="3852490" cy="3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7" y="4454522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12" y="1727273"/>
            <a:ext cx="47307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KakaoTalk_20160331_0158055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35125"/>
            <a:ext cx="38163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15"/>
          <p:cNvGrpSpPr>
            <a:grpSpLocks/>
          </p:cNvGrpSpPr>
          <p:nvPr/>
        </p:nvGrpSpPr>
        <p:grpSpPr bwMode="auto">
          <a:xfrm>
            <a:off x="1547813" y="195263"/>
            <a:ext cx="6048375" cy="576262"/>
            <a:chOff x="975" y="123"/>
            <a:chExt cx="3810" cy="31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41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07998"/>
            <a:ext cx="48466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84" y="213284"/>
            <a:ext cx="57546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84_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31888"/>
            <a:ext cx="3887788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KakaoTalk_20160331_0211595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219450"/>
            <a:ext cx="2520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KakaoTalk_20160331_0212002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9450"/>
            <a:ext cx="1511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13"/>
          <p:cNvGrpSpPr>
            <a:grpSpLocks/>
          </p:cNvGrpSpPr>
          <p:nvPr/>
        </p:nvGrpSpPr>
        <p:grpSpPr bwMode="auto">
          <a:xfrm>
            <a:off x="1547813" y="195263"/>
            <a:ext cx="6048375" cy="576262"/>
            <a:chOff x="975" y="123"/>
            <a:chExt cx="3810" cy="31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41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195263"/>
            <a:ext cx="4754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5108"/>
            <a:ext cx="4413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5" name="Picture 31" descr="81_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19450"/>
            <a:ext cx="21605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32" descr="KakaoTalk_20160331_0158051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9450"/>
            <a:ext cx="237648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 descr="서점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31888"/>
            <a:ext cx="3960812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34"/>
          <p:cNvGrpSpPr>
            <a:grpSpLocks/>
          </p:cNvGrpSpPr>
          <p:nvPr/>
        </p:nvGrpSpPr>
        <p:grpSpPr bwMode="auto">
          <a:xfrm>
            <a:off x="1547813" y="195263"/>
            <a:ext cx="6048375" cy="576262"/>
            <a:chOff x="975" y="123"/>
            <a:chExt cx="3810" cy="31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41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48" y="195263"/>
            <a:ext cx="5688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52244"/>
            <a:ext cx="36703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66961" y="1923678"/>
            <a:ext cx="5618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ln>
                  <a:solidFill>
                    <a:schemeClr val="tx1">
                      <a:lumMod val="65000"/>
                      <a:lumOff val="35000"/>
                      <a:alpha val="10000"/>
                    </a:schemeClr>
                  </a:solidFill>
                </a:ln>
                <a:solidFill>
                  <a:srgbClr val="3B3838"/>
                </a:solidFill>
                <a:latin typeface="10X10 Bold" panose="020D0604000000000000" pitchFamily="50" charset="-127"/>
                <a:ea typeface="10X10 Bold" panose="020D0604000000000000" pitchFamily="50" charset="-127"/>
              </a:rPr>
              <a:t>01</a:t>
            </a:r>
          </a:p>
        </p:txBody>
      </p:sp>
      <p:pic>
        <p:nvPicPr>
          <p:cNvPr id="22564" name="Picture 36" descr="도쿄긴자모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8863"/>
            <a:ext cx="28575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35" descr="백화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11388"/>
            <a:ext cx="30654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Group 37"/>
          <p:cNvGrpSpPr>
            <a:grpSpLocks/>
          </p:cNvGrpSpPr>
          <p:nvPr/>
        </p:nvGrpSpPr>
        <p:grpSpPr bwMode="auto">
          <a:xfrm>
            <a:off x="1547813" y="123825"/>
            <a:ext cx="6048375" cy="576263"/>
            <a:chOff x="975" y="123"/>
            <a:chExt cx="3810" cy="31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975" y="123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975" y="441"/>
              <a:ext cx="381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30" y="152604"/>
            <a:ext cx="57546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923678"/>
            <a:ext cx="34750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1288</Words>
  <Application>Microsoft Office PowerPoint</Application>
  <PresentationFormat>화면 슬라이드 쇼(16:9)</PresentationFormat>
  <Paragraphs>252</Paragraphs>
  <Slides>46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61" baseType="lpstr">
      <vt:lpstr>굴림</vt:lpstr>
      <vt:lpstr>Arial</vt:lpstr>
      <vt:lpstr>Tahoma</vt:lpstr>
      <vt:lpstr>한컴 윤고딕 230</vt:lpstr>
      <vt:lpstr>10X10 Bold</vt:lpstr>
      <vt:lpstr>맑은 고딕</vt:lpstr>
      <vt:lpstr>나눔고딕 ExtraBold</vt:lpstr>
      <vt:lpstr>HY강B</vt:lpstr>
      <vt:lpstr>-윤고딕330</vt:lpstr>
      <vt:lpstr>양재깨비체B</vt:lpstr>
      <vt:lpstr>Wingdings</vt:lpstr>
      <vt:lpstr>-윤고딕340</vt:lpstr>
      <vt:lpstr>아리따-돋움(TTF)-Bold</vt:lpstr>
      <vt:lpstr>210 맨발의청춘 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목차</vt:lpstr>
      <vt:lpstr>일본 2차대전 패전</vt:lpstr>
      <vt:lpstr>일본 2차대전 패전</vt:lpstr>
      <vt:lpstr>2차 세계대전 직 후 일본의 경제와 소비</vt:lpstr>
      <vt:lpstr>2차 세계대전 직 후 일본의 경제와 소비</vt:lpstr>
      <vt:lpstr>2차 세계대전 후 일본</vt:lpstr>
      <vt:lpstr>2차 세계대전 후 일본</vt:lpstr>
      <vt:lpstr>전 후 일본의 발전</vt:lpstr>
      <vt:lpstr>전 후 일본의 발전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이예은</dc:creator>
  <cp:lastModifiedBy>K</cp:lastModifiedBy>
  <cp:revision>169</cp:revision>
  <dcterms:created xsi:type="dcterms:W3CDTF">2015-05-30T09:48:37Z</dcterms:created>
  <dcterms:modified xsi:type="dcterms:W3CDTF">2016-05-16T15:51:03Z</dcterms:modified>
</cp:coreProperties>
</file>