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354" r:id="rId2"/>
    <p:sldId id="365" r:id="rId3"/>
    <p:sldId id="338" r:id="rId4"/>
    <p:sldId id="339" r:id="rId5"/>
    <p:sldId id="340" r:id="rId6"/>
    <p:sldId id="360" r:id="rId7"/>
    <p:sldId id="341" r:id="rId8"/>
    <p:sldId id="343" r:id="rId9"/>
    <p:sldId id="344" r:id="rId10"/>
    <p:sldId id="345" r:id="rId11"/>
    <p:sldId id="349" r:id="rId12"/>
    <p:sldId id="350" r:id="rId13"/>
    <p:sldId id="351" r:id="rId14"/>
    <p:sldId id="352" r:id="rId15"/>
    <p:sldId id="353" r:id="rId16"/>
    <p:sldId id="356" r:id="rId17"/>
    <p:sldId id="359" r:id="rId18"/>
    <p:sldId id="357" r:id="rId19"/>
    <p:sldId id="358" r:id="rId20"/>
    <p:sldId id="362" r:id="rId21"/>
    <p:sldId id="364" r:id="rId22"/>
    <p:sldId id="361" r:id="rId23"/>
  </p:sldIdLst>
  <p:sldSz cx="12192000" cy="6858000"/>
  <p:notesSz cx="6858000" cy="9144000"/>
  <p:embeddedFontLst>
    <p:embeddedFont>
      <p:font typeface="12롯데마트드림Bold" pitchFamily="18" charset="-127"/>
      <p:regular r:id="rId24"/>
    </p:embeddedFont>
    <p:embeddedFont>
      <p:font typeface="맑은 고딕" pitchFamily="50" charset="-127"/>
      <p:regular r:id="rId25"/>
      <p:bold r:id="rId26"/>
    </p:embeddedFont>
    <p:embeddedFont>
      <p:font typeface="11롯데마트드림Bold" pitchFamily="18" charset="-127"/>
      <p:regular r:id="rId27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김 지연" initials="김지" lastIdx="6" clrIdx="0">
    <p:extLst>
      <p:ext uri="{19B8F6BF-5375-455C-9EA6-DF929625EA0E}">
        <p15:presenceInfo xmlns="" xmlns:p15="http://schemas.microsoft.com/office/powerpoint/2012/main" userId="2eb96bebe47b1b5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C4C89"/>
    <a:srgbClr val="3333FF"/>
    <a:srgbClr val="FF5050"/>
    <a:srgbClr val="CC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20" autoAdjust="0"/>
    <p:restoredTop sz="94660"/>
  </p:normalViewPr>
  <p:slideViewPr>
    <p:cSldViewPr snapToGrid="0">
      <p:cViewPr>
        <p:scale>
          <a:sx n="60" d="100"/>
          <a:sy n="60" d="100"/>
        </p:scale>
        <p:origin x="-2550" y="-12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235F10D6-65C5-49CB-A580-E2433160A2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="" xmlns:a16="http://schemas.microsoft.com/office/drawing/2014/main" id="{72280A05-2654-4022-A100-F4EB71C6B5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76542BBB-A57B-444A-9674-D8ADAD7DE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B4576-601A-462C-B34A-A3979E71BFEC}" type="datetimeFigureOut">
              <a:rPr lang="ko-KR" altLang="en-US" smtClean="0"/>
              <a:pPr/>
              <a:t>2018-11-16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B7A759AE-316E-439E-9446-F67D3944A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8070C7A0-8A5B-4E02-A19D-B1431978C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597AE-52FA-445C-BA8A-88E21D663B1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539235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97156C24-0148-4208-BE73-FC4902498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8FE4A868-F437-461A-AA6A-659296BDA4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533E5DA2-BFD8-4197-8B6C-BB1F3D4A5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B4576-601A-462C-B34A-A3979E71BFEC}" type="datetimeFigureOut">
              <a:rPr lang="ko-KR" altLang="en-US" smtClean="0"/>
              <a:pPr/>
              <a:t>2018-11-16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0F770789-7DD4-41D5-980F-71F2B9B32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824B9D6E-F99F-44A6-A020-82F4AD0D7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597AE-52FA-445C-BA8A-88E21D663B1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900666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="" xmlns:a16="http://schemas.microsoft.com/office/drawing/2014/main" id="{80827D22-0879-47CE-9194-CD2100D537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3FF50AD9-3A94-4F3A-8A9C-B18092CBB4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1DEB780B-6837-4909-A48C-4F06347D6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B4576-601A-462C-B34A-A3979E71BFEC}" type="datetimeFigureOut">
              <a:rPr lang="ko-KR" altLang="en-US" smtClean="0"/>
              <a:pPr/>
              <a:t>2018-11-16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586CA426-E3E7-4FD3-B3BB-5C8DFC073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94B64644-FEAF-46CD-9055-89D37752A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597AE-52FA-445C-BA8A-88E21D663B1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581168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274A89B3-C27C-4083-8A46-C81DC314A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36E5EE60-DAEE-44AB-9900-8B60DC722D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D83AA396-5C8B-40E2-A5DB-CCE379CD5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B4576-601A-462C-B34A-A3979E71BFEC}" type="datetimeFigureOut">
              <a:rPr lang="ko-KR" altLang="en-US" smtClean="0"/>
              <a:pPr/>
              <a:t>2018-11-16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D8A3E4D6-4C8F-40E1-8A30-3290DFF8C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868D5025-0841-4724-AB9F-A1145F80A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597AE-52FA-445C-BA8A-88E21D663B1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509141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1808C1C-0189-4016-86CB-6993116EF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3FC8ABB2-D2E7-48E8-AB30-555142001E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FC363DC5-B653-4511-A771-4EC1CFBAC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B4576-601A-462C-B34A-A3979E71BFEC}" type="datetimeFigureOut">
              <a:rPr lang="ko-KR" altLang="en-US" smtClean="0"/>
              <a:pPr/>
              <a:t>2018-11-16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AA912EA6-E50C-4B44-B5FA-66CAEE467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E7C8369B-C0DF-490A-94EE-308D72F62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597AE-52FA-445C-BA8A-88E21D663B1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873570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56736224-9137-4DFD-8EEE-9A2A1917F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270105AF-830E-4BBE-A89D-0B701912E7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475FC209-0CB1-4370-8248-9B5C59E5DE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8BC4DA6C-941C-405F-B23C-5F7617074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B4576-601A-462C-B34A-A3979E71BFEC}" type="datetimeFigureOut">
              <a:rPr lang="ko-KR" altLang="en-US" smtClean="0"/>
              <a:pPr/>
              <a:t>2018-11-16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D84621C1-E43E-4120-A867-79AB6F850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EDDFFEFD-3F07-4630-B213-B72219EB8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597AE-52FA-445C-BA8A-88E21D663B1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498647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070986A7-88EC-4A89-BF24-29620C4AF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EC5C846E-87E1-469C-813E-46763FEA2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64E991A5-09CD-4CBC-810A-04A1FEBDB1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="" xmlns:a16="http://schemas.microsoft.com/office/drawing/2014/main" id="{C54F03DE-80C5-4D83-9AFE-3A142A07FF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47B50C6A-011F-44E2-A5A2-F06BC77C1F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="" xmlns:a16="http://schemas.microsoft.com/office/drawing/2014/main" id="{3D428797-AFD1-4FEC-B162-3E60A0EAA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B4576-601A-462C-B34A-A3979E71BFEC}" type="datetimeFigureOut">
              <a:rPr lang="ko-KR" altLang="en-US" smtClean="0"/>
              <a:pPr/>
              <a:t>2018-11-16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="" xmlns:a16="http://schemas.microsoft.com/office/drawing/2014/main" id="{DA9FDD04-7811-4FE0-8EA5-E292190A5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="" xmlns:a16="http://schemas.microsoft.com/office/drawing/2014/main" id="{4358230F-E57B-4169-9068-369E46976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597AE-52FA-445C-BA8A-88E21D663B1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429857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E2972591-26F2-4176-B67E-E57C46165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="" xmlns:a16="http://schemas.microsoft.com/office/drawing/2014/main" id="{38D7BC25-697C-4101-9240-9D2B4BD10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B4576-601A-462C-B34A-A3979E71BFEC}" type="datetimeFigureOut">
              <a:rPr lang="ko-KR" altLang="en-US" smtClean="0"/>
              <a:pPr/>
              <a:t>2018-11-16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71F5D3E8-B6D0-4494-800E-9542BDADB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A1DF507A-A1F6-4074-9184-82D6F01ED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597AE-52FA-445C-BA8A-88E21D663B1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466721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="" xmlns:a16="http://schemas.microsoft.com/office/drawing/2014/main" id="{2577624A-DA2A-44F7-9709-94DFE1CA8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B4576-601A-462C-B34A-A3979E71BFEC}" type="datetimeFigureOut">
              <a:rPr lang="ko-KR" altLang="en-US" smtClean="0"/>
              <a:pPr/>
              <a:t>2018-11-16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="" xmlns:a16="http://schemas.microsoft.com/office/drawing/2014/main" id="{1AA7E65C-71C3-4FEA-892E-0CDA453FB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5345E9F5-DBA2-40ED-93A3-FE543937B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597AE-52FA-445C-BA8A-88E21D663B1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713522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0D417CC3-8B10-4769-8829-CFB4D17AC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6CDAF7A2-F229-473F-9A30-F04FA5DB0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7F944C80-029B-4FE7-ACFC-E6F707080E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833A261C-576A-45F8-B606-6FB583EAA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B4576-601A-462C-B34A-A3979E71BFEC}" type="datetimeFigureOut">
              <a:rPr lang="ko-KR" altLang="en-US" smtClean="0"/>
              <a:pPr/>
              <a:t>2018-11-16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060A1E83-2931-47E3-9081-C6C6DF71B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B84399E6-2EF2-41E4-A242-47C46C9F1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597AE-52FA-445C-BA8A-88E21D663B1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282250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64379496-0026-4C66-96B8-9FBCD7DFB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48916354-46D8-4E02-B974-0431FB4A21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08BFB6F0-D801-42AA-9824-1146F19FD4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E109F82B-3048-4F33-8F77-124B71A78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B4576-601A-462C-B34A-A3979E71BFEC}" type="datetimeFigureOut">
              <a:rPr lang="ko-KR" altLang="en-US" smtClean="0"/>
              <a:pPr/>
              <a:t>2018-11-16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AFF258CE-DE4E-496C-B9BF-2ADAD6980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35CEC314-8EDB-4AAD-80BF-B573F60E0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597AE-52FA-445C-BA8A-88E21D663B1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841909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="" xmlns:a16="http://schemas.microsoft.com/office/drawing/2014/main" id="{81F70575-A40E-47A5-9D18-C225CAD02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76708DA5-4A76-4D21-92CB-64857BE3E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7B5C6A67-30CC-42EA-8043-73031B75EE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B4576-601A-462C-B34A-A3979E71BFEC}" type="datetimeFigureOut">
              <a:rPr lang="ko-KR" altLang="en-US" smtClean="0"/>
              <a:pPr/>
              <a:t>2018-11-16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F24AE47A-AFA0-4D8A-B015-855707CC13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1929AFCD-50D3-4368-A73E-A081D47596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597AE-52FA-445C-BA8A-88E21D663B1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739586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7" Type="http://schemas.microsoft.com/office/2007/relationships/hdphoto" Target="../media/hdphoto5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xmlns="" id="{071C39AE-7A05-4841-BE37-2663BE79915B}"/>
              </a:ext>
            </a:extLst>
          </p:cNvPr>
          <p:cNvSpPr/>
          <p:nvPr/>
        </p:nvSpPr>
        <p:spPr>
          <a:xfrm>
            <a:off x="2688328" y="1718441"/>
            <a:ext cx="6912872" cy="2898400"/>
          </a:xfrm>
          <a:prstGeom prst="rect">
            <a:avLst/>
          </a:prstGeom>
          <a:solidFill>
            <a:srgbClr val="0C4C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3200" dirty="0" smtClean="0">
              <a:solidFill>
                <a:schemeClr val="bg1"/>
              </a:solidFill>
              <a:latin typeface="12롯데마트드림Bold" pitchFamily="18" charset="-127"/>
              <a:ea typeface="12롯데마트드림Bold" pitchFamily="18" charset="-127"/>
            </a:endParaRPr>
          </a:p>
          <a:p>
            <a:endParaRPr lang="en-US" altLang="ko-KR" sz="3200" dirty="0" smtClean="0">
              <a:solidFill>
                <a:schemeClr val="bg1"/>
              </a:solidFill>
              <a:latin typeface="12롯데마트드림Bold" pitchFamily="18" charset="-127"/>
              <a:ea typeface="12롯데마트드림Bold" pitchFamily="18" charset="-127"/>
            </a:endParaRPr>
          </a:p>
          <a:p>
            <a:pPr algn="ctr"/>
            <a:endParaRPr lang="en-US" altLang="ko-KR" sz="3200" dirty="0" smtClean="0">
              <a:solidFill>
                <a:schemeClr val="bg1"/>
              </a:solidFill>
              <a:latin typeface="12롯데마트드림Bold" pitchFamily="18" charset="-127"/>
              <a:ea typeface="12롯데마트드림Bold" pitchFamily="18" charset="-127"/>
            </a:endParaRPr>
          </a:p>
          <a:p>
            <a:pPr algn="ctr"/>
            <a:r>
              <a:rPr lang="ko-KR" altLang="en-US" sz="4000" dirty="0" smtClean="0">
                <a:solidFill>
                  <a:schemeClr val="bg1"/>
                </a:solidFill>
                <a:latin typeface="12롯데마트드림Bold" pitchFamily="18" charset="-127"/>
                <a:ea typeface="12롯데마트드림Bold" pitchFamily="18" charset="-127"/>
              </a:rPr>
              <a:t>사회복지 </a:t>
            </a:r>
            <a:endParaRPr lang="en-US" altLang="ko-KR" sz="4000" dirty="0" smtClean="0">
              <a:solidFill>
                <a:schemeClr val="bg1"/>
              </a:solidFill>
              <a:latin typeface="12롯데마트드림Bold" pitchFamily="18" charset="-127"/>
              <a:ea typeface="12롯데마트드림Bold" pitchFamily="18" charset="-127"/>
            </a:endParaRPr>
          </a:p>
          <a:p>
            <a:pPr algn="ctr"/>
            <a:r>
              <a:rPr lang="ko-KR" altLang="en-US" sz="4000" dirty="0" smtClean="0">
                <a:solidFill>
                  <a:schemeClr val="bg1"/>
                </a:solidFill>
                <a:latin typeface="12롯데마트드림Bold" pitchFamily="18" charset="-127"/>
                <a:ea typeface="12롯데마트드림Bold" pitchFamily="18" charset="-127"/>
              </a:rPr>
              <a:t>현장실습 세미나</a:t>
            </a:r>
            <a:endParaRPr lang="en-US" altLang="ko-KR" sz="4000" dirty="0" smtClean="0">
              <a:solidFill>
                <a:schemeClr val="bg1"/>
              </a:solidFill>
              <a:latin typeface="12롯데마트드림Bold" pitchFamily="18" charset="-127"/>
              <a:ea typeface="12롯데마트드림Bold" pitchFamily="18" charset="-127"/>
            </a:endParaRPr>
          </a:p>
          <a:p>
            <a:endParaRPr lang="en-US" altLang="ko-KR" sz="3200" dirty="0" smtClean="0">
              <a:solidFill>
                <a:schemeClr val="bg1"/>
              </a:solidFill>
              <a:latin typeface="12롯데마트드림Bold" pitchFamily="18" charset="-127"/>
              <a:ea typeface="12롯데마트드림Bold" pitchFamily="18" charset="-127"/>
            </a:endParaRPr>
          </a:p>
          <a:p>
            <a:pPr algn="ctr"/>
            <a:r>
              <a:rPr lang="en-US" altLang="ko-KR" sz="2000" dirty="0" smtClean="0">
                <a:solidFill>
                  <a:schemeClr val="bg1"/>
                </a:solidFill>
                <a:latin typeface="12롯데마트드림Bold" pitchFamily="18" charset="-127"/>
                <a:ea typeface="12롯데마트드림Bold" pitchFamily="18" charset="-127"/>
              </a:rPr>
              <a:t>21417927 </a:t>
            </a:r>
            <a:r>
              <a:rPr lang="ko-KR" altLang="en-US" sz="2000" dirty="0" err="1" smtClean="0">
                <a:solidFill>
                  <a:schemeClr val="bg1"/>
                </a:solidFill>
                <a:latin typeface="12롯데마트드림Bold" pitchFamily="18" charset="-127"/>
                <a:ea typeface="12롯데마트드림Bold" pitchFamily="18" charset="-127"/>
              </a:rPr>
              <a:t>김예찬</a:t>
            </a:r>
            <a:endParaRPr lang="en-US" altLang="ko-KR" sz="1600" dirty="0">
              <a:solidFill>
                <a:schemeClr val="bg1"/>
              </a:solidFill>
            </a:endParaRPr>
          </a:p>
          <a:p>
            <a:endParaRPr lang="en-US" altLang="ko-KR" sz="2400" dirty="0">
              <a:solidFill>
                <a:schemeClr val="bg1"/>
              </a:solidFill>
            </a:endParaRPr>
          </a:p>
          <a:p>
            <a:endParaRPr lang="en-US" altLang="ko-KR" sz="2400" dirty="0">
              <a:solidFill>
                <a:schemeClr val="bg1"/>
              </a:solidFill>
            </a:endParaRPr>
          </a:p>
          <a:p>
            <a:endParaRPr lang="en-US" altLang="ko-KR" sz="2400" dirty="0">
              <a:solidFill>
                <a:schemeClr val="bg1"/>
              </a:solidFill>
            </a:endParaRPr>
          </a:p>
        </p:txBody>
      </p:sp>
      <p:pic>
        <p:nvPicPr>
          <p:cNvPr id="23554" name="Picture 2" descr="ì´ë¯¸ì§ë¥¼ í´ë¦­íìë©´ ì°½ì´ ë«íëë¤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3282" y="5348395"/>
            <a:ext cx="3267075" cy="120967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cxnSp>
        <p:nvCxnSpPr>
          <p:cNvPr id="10" name="직선 연결선 9"/>
          <p:cNvCxnSpPr/>
          <p:nvPr/>
        </p:nvCxnSpPr>
        <p:spPr>
          <a:xfrm>
            <a:off x="3405352" y="3736428"/>
            <a:ext cx="543910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직사각형 10"/>
          <p:cNvSpPr/>
          <p:nvPr/>
        </p:nvSpPr>
        <p:spPr>
          <a:xfrm>
            <a:off x="2837793" y="1891862"/>
            <a:ext cx="6574221" cy="256977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50792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육각형 4">
            <a:extLst>
              <a:ext uri="{FF2B5EF4-FFF2-40B4-BE49-F238E27FC236}">
                <a16:creationId xmlns="" xmlns:a16="http://schemas.microsoft.com/office/drawing/2014/main" id="{78DAD4E1-99FE-471E-9B5A-CB36C9BF2C78}"/>
              </a:ext>
            </a:extLst>
          </p:cNvPr>
          <p:cNvSpPr/>
          <p:nvPr/>
        </p:nvSpPr>
        <p:spPr>
          <a:xfrm>
            <a:off x="5580112" y="3212976"/>
            <a:ext cx="1284128" cy="129344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ctr" defTabSz="8890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kern="1200" dirty="0">
                <a:latin typeface="11롯데마트드림Bold" pitchFamily="18" charset="-127"/>
                <a:ea typeface="11롯데마트드림Bold" pitchFamily="18" charset="-127"/>
              </a:rPr>
              <a:t>심리학적</a:t>
            </a:r>
            <a:endParaRPr lang="en-US" altLang="ko-KR" kern="1200" dirty="0">
              <a:latin typeface="11롯데마트드림Bold" pitchFamily="18" charset="-127"/>
              <a:ea typeface="11롯데마트드림Bold" pitchFamily="18" charset="-127"/>
            </a:endParaRPr>
          </a:p>
          <a:p>
            <a:pPr lvl="0" algn="ctr" defTabSz="8890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dirty="0">
                <a:latin typeface="11롯데마트드림Bold" pitchFamily="18" charset="-127"/>
                <a:ea typeface="11롯데마트드림Bold" pitchFamily="18" charset="-127"/>
              </a:rPr>
              <a:t>요인</a:t>
            </a:r>
            <a:endParaRPr lang="ko-KR" altLang="en-US" kern="1200" dirty="0">
              <a:latin typeface="11롯데마트드림Bold" pitchFamily="18" charset="-127"/>
              <a:ea typeface="11롯데마트드림Bold" pitchFamily="18" charset="-12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FD969440-0FC9-4306-AE45-7D7F5D2F37DB}"/>
              </a:ext>
            </a:extLst>
          </p:cNvPr>
          <p:cNvSpPr txBox="1"/>
          <p:nvPr/>
        </p:nvSpPr>
        <p:spPr>
          <a:xfrm>
            <a:off x="315537" y="1923515"/>
            <a:ext cx="46089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solidFill>
                  <a:prstClr val="black"/>
                </a:solidFill>
                <a:latin typeface="11롯데마트드림Bold" pitchFamily="18" charset="-127"/>
                <a:ea typeface="11롯데마트드림Bold" pitchFamily="18" charset="-127"/>
              </a:rPr>
              <a:t>지역사회 </a:t>
            </a:r>
            <a:r>
              <a:rPr lang="ko-KR" altLang="en-US" sz="2800" dirty="0" err="1" smtClean="0">
                <a:solidFill>
                  <a:prstClr val="black"/>
                </a:solidFill>
                <a:latin typeface="11롯데마트드림Bold" pitchFamily="18" charset="-127"/>
                <a:ea typeface="11롯데마트드림Bold" pitchFamily="18" charset="-127"/>
              </a:rPr>
              <a:t>사회안전망</a:t>
            </a:r>
            <a:r>
              <a:rPr lang="ko-KR" altLang="en-US" sz="2800" dirty="0" smtClean="0">
                <a:solidFill>
                  <a:prstClr val="black"/>
                </a:solidFill>
                <a:latin typeface="11롯데마트드림Bold" pitchFamily="18" charset="-127"/>
                <a:ea typeface="11롯데마트드림Bold" pitchFamily="18" charset="-127"/>
              </a:rPr>
              <a:t> 조성사업</a:t>
            </a:r>
            <a:endParaRPr lang="ko-KR" altLang="en-US" sz="2800" dirty="0">
              <a:solidFill>
                <a:prstClr val="black"/>
              </a:solidFill>
              <a:latin typeface="11롯데마트드림Bold" pitchFamily="18" charset="-127"/>
              <a:ea typeface="11롯데마트드림Bold" pitchFamily="18" charset="-127"/>
            </a:endParaRPr>
          </a:p>
        </p:txBody>
      </p:sp>
      <p:cxnSp>
        <p:nvCxnSpPr>
          <p:cNvPr id="30" name="직선 연결선 29">
            <a:extLst>
              <a:ext uri="{FF2B5EF4-FFF2-40B4-BE49-F238E27FC236}">
                <a16:creationId xmlns="" xmlns:a16="http://schemas.microsoft.com/office/drawing/2014/main" id="{BBA7F256-F9A0-4733-8962-ED42AA01B976}"/>
              </a:ext>
            </a:extLst>
          </p:cNvPr>
          <p:cNvCxnSpPr/>
          <p:nvPr/>
        </p:nvCxnSpPr>
        <p:spPr>
          <a:xfrm>
            <a:off x="228837" y="2524307"/>
            <a:ext cx="11694834" cy="0"/>
          </a:xfrm>
          <a:prstGeom prst="line">
            <a:avLst/>
          </a:prstGeom>
          <a:noFill/>
          <a:ln w="317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31" name="직사각형 30">
            <a:extLst>
              <a:ext uri="{FF2B5EF4-FFF2-40B4-BE49-F238E27FC236}">
                <a16:creationId xmlns="" xmlns:a16="http://schemas.microsoft.com/office/drawing/2014/main" id="{32EB533D-EDA6-4569-817C-D4561002D5B0}"/>
              </a:ext>
            </a:extLst>
          </p:cNvPr>
          <p:cNvSpPr/>
          <p:nvPr/>
        </p:nvSpPr>
        <p:spPr>
          <a:xfrm>
            <a:off x="441685" y="2684631"/>
            <a:ext cx="952980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2400" dirty="0" smtClean="0">
                <a:solidFill>
                  <a:srgbClr val="000000"/>
                </a:solidFill>
                <a:latin typeface="12롯데마트드림Bold" pitchFamily="18" charset="-127"/>
                <a:ea typeface="12롯데마트드림Bold" pitchFamily="18" charset="-127"/>
              </a:rPr>
              <a:t>경찰 및 응급지원 네트워크 구축</a:t>
            </a:r>
            <a:endParaRPr lang="en-US" altLang="ko-KR" sz="2400" dirty="0" smtClean="0">
              <a:solidFill>
                <a:srgbClr val="000000"/>
              </a:solidFill>
              <a:latin typeface="12롯데마트드림Bold" pitchFamily="18" charset="-127"/>
              <a:ea typeface="12롯데마트드림Bold" pitchFamily="18" charset="-127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2400" dirty="0" smtClean="0">
                <a:solidFill>
                  <a:srgbClr val="000000"/>
                </a:solidFill>
                <a:latin typeface="12롯데마트드림Bold" pitchFamily="18" charset="-127"/>
                <a:ea typeface="12롯데마트드림Bold" pitchFamily="18" charset="-127"/>
              </a:rPr>
              <a:t>중독사례 </a:t>
            </a:r>
            <a:r>
              <a:rPr lang="ko-KR" altLang="en-US" sz="2400" dirty="0" err="1" smtClean="0">
                <a:solidFill>
                  <a:srgbClr val="000000"/>
                </a:solidFill>
                <a:latin typeface="12롯데마트드림Bold" pitchFamily="18" charset="-127"/>
                <a:ea typeface="12롯데마트드림Bold" pitchFamily="18" charset="-127"/>
              </a:rPr>
              <a:t>슈퍼비젼</a:t>
            </a:r>
            <a:endParaRPr lang="en-US" altLang="ko-KR" sz="2400" dirty="0" smtClean="0">
              <a:solidFill>
                <a:srgbClr val="000000"/>
              </a:solidFill>
              <a:latin typeface="12롯데마트드림Bold" pitchFamily="18" charset="-127"/>
              <a:ea typeface="12롯데마트드림Bold" pitchFamily="18" charset="-127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2400" dirty="0" smtClean="0">
                <a:solidFill>
                  <a:srgbClr val="000000"/>
                </a:solidFill>
                <a:latin typeface="12롯데마트드림Bold" pitchFamily="18" charset="-127"/>
                <a:ea typeface="12롯데마트드림Bold" pitchFamily="18" charset="-127"/>
              </a:rPr>
              <a:t>경찰 및 소방 응급체계 구축</a:t>
            </a:r>
            <a:endParaRPr lang="en-US" altLang="ko-KR" sz="2400" dirty="0" smtClean="0">
              <a:solidFill>
                <a:srgbClr val="000000"/>
              </a:solidFill>
              <a:latin typeface="12롯데마트드림Bold" pitchFamily="18" charset="-127"/>
              <a:ea typeface="12롯데마트드림Bold" pitchFamily="18" charset="-127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2400" dirty="0" smtClean="0">
                <a:solidFill>
                  <a:srgbClr val="000000"/>
                </a:solidFill>
                <a:latin typeface="12롯데마트드림Bold" pitchFamily="18" charset="-127"/>
                <a:ea typeface="12롯데마트드림Bold" pitchFamily="18" charset="-127"/>
              </a:rPr>
              <a:t>통합사례회의</a:t>
            </a:r>
            <a:endParaRPr lang="en-US" altLang="ko-KR" sz="2400" dirty="0" smtClean="0">
              <a:solidFill>
                <a:srgbClr val="000000"/>
              </a:solidFill>
              <a:latin typeface="12롯데마트드림Bold" pitchFamily="18" charset="-127"/>
              <a:ea typeface="12롯데마트드림Bold" pitchFamily="18" charset="-127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2400" dirty="0" smtClean="0">
                <a:latin typeface="12롯데마트드림Bold" pitchFamily="18" charset="-127"/>
                <a:ea typeface="12롯데마트드림Bold" pitchFamily="18" charset="-127"/>
              </a:rPr>
              <a:t>중독전문 상담원 양성교육</a:t>
            </a:r>
            <a:endParaRPr lang="en-US" altLang="ko-KR" sz="2400" dirty="0" smtClean="0">
              <a:latin typeface="12롯데마트드림Bold" pitchFamily="18" charset="-127"/>
              <a:ea typeface="12롯데마트드림Bold" pitchFamily="18" charset="-127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2400" dirty="0" smtClean="0">
                <a:solidFill>
                  <a:srgbClr val="000000"/>
                </a:solidFill>
                <a:latin typeface="12롯데마트드림Bold" pitchFamily="18" charset="-127"/>
                <a:ea typeface="12롯데마트드림Bold" pitchFamily="18" charset="-127"/>
              </a:rPr>
              <a:t>분기별 운영위원회 개최</a:t>
            </a:r>
            <a:endParaRPr lang="en-US" altLang="ko-KR" sz="2400" dirty="0" smtClean="0">
              <a:solidFill>
                <a:srgbClr val="000000"/>
              </a:solidFill>
              <a:latin typeface="12롯데마트드림Bold" pitchFamily="18" charset="-127"/>
              <a:ea typeface="12롯데마트드림Bold" pitchFamily="18" charset="-127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2400" dirty="0" smtClean="0">
                <a:solidFill>
                  <a:srgbClr val="000000"/>
                </a:solidFill>
                <a:latin typeface="12롯데마트드림Bold" pitchFamily="18" charset="-127"/>
                <a:ea typeface="12롯데마트드림Bold" pitchFamily="18" charset="-127"/>
              </a:rPr>
              <a:t>자원봉사자 및 실습생 관리</a:t>
            </a:r>
            <a:endParaRPr lang="ko-KR" altLang="en-US" sz="2400" dirty="0">
              <a:solidFill>
                <a:srgbClr val="000000"/>
              </a:solidFill>
              <a:latin typeface="12롯데마트드림Bold" pitchFamily="18" charset="-127"/>
              <a:ea typeface="12롯데마트드림Bold" pitchFamily="18" charset="-127"/>
            </a:endParaRPr>
          </a:p>
        </p:txBody>
      </p:sp>
      <p:grpSp>
        <p:nvGrpSpPr>
          <p:cNvPr id="2" name="그룹 13">
            <a:extLst>
              <a:ext uri="{FF2B5EF4-FFF2-40B4-BE49-F238E27FC236}">
                <a16:creationId xmlns="" xmlns:a16="http://schemas.microsoft.com/office/drawing/2014/main" id="{6089DF10-2729-4B37-8FB0-AB9A80025552}"/>
              </a:ext>
            </a:extLst>
          </p:cNvPr>
          <p:cNvGrpSpPr/>
          <p:nvPr/>
        </p:nvGrpSpPr>
        <p:grpSpPr>
          <a:xfrm>
            <a:off x="162233" y="221228"/>
            <a:ext cx="1106129" cy="1106129"/>
            <a:chOff x="162231" y="221226"/>
            <a:chExt cx="1312608" cy="1312607"/>
          </a:xfrm>
          <a:solidFill>
            <a:srgbClr val="0C4C89"/>
          </a:solidFill>
        </p:grpSpPr>
        <p:sp>
          <p:nvSpPr>
            <p:cNvPr id="15" name="직사각형 14">
              <a:extLst>
                <a:ext uri="{FF2B5EF4-FFF2-40B4-BE49-F238E27FC236}">
                  <a16:creationId xmlns="" xmlns:a16="http://schemas.microsoft.com/office/drawing/2014/main" id="{FF154E8B-C8C1-4BB5-91F9-A05E6887DBFD}"/>
                </a:ext>
              </a:extLst>
            </p:cNvPr>
            <p:cNvSpPr/>
            <p:nvPr/>
          </p:nvSpPr>
          <p:spPr>
            <a:xfrm>
              <a:off x="162231" y="221226"/>
              <a:ext cx="1312608" cy="13126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청소년서체" pitchFamily="18" charset="-127"/>
                <a:ea typeface="청소년서체" pitchFamily="18" charset="-127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3C2696C4-9119-4E2C-9566-48E321B9FA4B}"/>
                </a:ext>
              </a:extLst>
            </p:cNvPr>
            <p:cNvSpPr txBox="1"/>
            <p:nvPr/>
          </p:nvSpPr>
          <p:spPr>
            <a:xfrm>
              <a:off x="722151" y="1054508"/>
              <a:ext cx="708443" cy="40175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endParaRPr lang="ko-KR" altLang="en-US" sz="1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청소년서체" pitchFamily="18" charset="-127"/>
                <a:ea typeface="청소년서체" pitchFamily="18" charset="-127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639D786F-5FFF-422E-ACEB-DB5731A887ED}"/>
              </a:ext>
            </a:extLst>
          </p:cNvPr>
          <p:cNvSpPr txBox="1"/>
          <p:nvPr/>
        </p:nvSpPr>
        <p:spPr>
          <a:xfrm>
            <a:off x="1327612" y="496358"/>
            <a:ext cx="50734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청소년서체" pitchFamily="18" charset="-127"/>
                <a:ea typeface="청소년서체" pitchFamily="18" charset="-127"/>
              </a:rPr>
              <a:t>실습기관 소개</a:t>
            </a:r>
            <a:endParaRPr lang="ko-KR" altLang="en-US" sz="160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청소년서체" pitchFamily="18" charset="-127"/>
              <a:ea typeface="청소년서체" pitchFamily="18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A8C809F4-A85F-4079-803F-F04E4E43A26A}"/>
              </a:ext>
            </a:extLst>
          </p:cNvPr>
          <p:cNvSpPr txBox="1"/>
          <p:nvPr/>
        </p:nvSpPr>
        <p:spPr>
          <a:xfrm>
            <a:off x="1327612" y="834914"/>
            <a:ext cx="62651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6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청소년서체" pitchFamily="18" charset="-127"/>
                <a:ea typeface="청소년서체" pitchFamily="18" charset="-127"/>
              </a:rPr>
              <a:t>기관의 주요사업 및 프로그램</a:t>
            </a:r>
            <a:endParaRPr lang="ko-KR" altLang="en-US" sz="26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청소년서체" pitchFamily="18" charset="-127"/>
              <a:ea typeface="청소년서체" pitchFamily="18" charset="-127"/>
            </a:endParaRPr>
          </a:p>
        </p:txBody>
      </p:sp>
      <p:pic>
        <p:nvPicPr>
          <p:cNvPr id="14337" name="Picture 1" descr="C:\Users\pc\AppData\Local\Temp\CL8D48~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28690" y="2715611"/>
            <a:ext cx="2722344" cy="2041758"/>
          </a:xfrm>
          <a:prstGeom prst="rect">
            <a:avLst/>
          </a:prstGeom>
          <a:noFill/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34096" y="4918841"/>
            <a:ext cx="2880000" cy="1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42017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육각형 4">
            <a:extLst>
              <a:ext uri="{FF2B5EF4-FFF2-40B4-BE49-F238E27FC236}">
                <a16:creationId xmlns="" xmlns:a16="http://schemas.microsoft.com/office/drawing/2014/main" id="{78DAD4E1-99FE-471E-9B5A-CB36C9BF2C78}"/>
              </a:ext>
            </a:extLst>
          </p:cNvPr>
          <p:cNvSpPr/>
          <p:nvPr/>
        </p:nvSpPr>
        <p:spPr>
          <a:xfrm>
            <a:off x="5580112" y="3212976"/>
            <a:ext cx="1284128" cy="129344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ctr" defTabSz="8890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kern="1200" dirty="0">
                <a:latin typeface="11롯데마트드림Bold" pitchFamily="18" charset="-127"/>
                <a:ea typeface="11롯데마트드림Bold" pitchFamily="18" charset="-127"/>
              </a:rPr>
              <a:t>심리학적</a:t>
            </a:r>
            <a:endParaRPr lang="en-US" altLang="ko-KR" kern="1200" dirty="0">
              <a:latin typeface="11롯데마트드림Bold" pitchFamily="18" charset="-127"/>
              <a:ea typeface="11롯데마트드림Bold" pitchFamily="18" charset="-127"/>
            </a:endParaRPr>
          </a:p>
          <a:p>
            <a:pPr lvl="0" algn="ctr" defTabSz="8890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dirty="0">
                <a:latin typeface="11롯데마트드림Bold" pitchFamily="18" charset="-127"/>
                <a:ea typeface="11롯데마트드림Bold" pitchFamily="18" charset="-127"/>
              </a:rPr>
              <a:t>요인</a:t>
            </a:r>
            <a:endParaRPr lang="ko-KR" altLang="en-US" kern="1200" dirty="0">
              <a:latin typeface="11롯데마트드림Bold" pitchFamily="18" charset="-127"/>
              <a:ea typeface="11롯데마트드림Bold" pitchFamily="18" charset="-127"/>
            </a:endParaRPr>
          </a:p>
        </p:txBody>
      </p:sp>
      <p:grpSp>
        <p:nvGrpSpPr>
          <p:cNvPr id="2" name="그룹 13">
            <a:extLst>
              <a:ext uri="{FF2B5EF4-FFF2-40B4-BE49-F238E27FC236}">
                <a16:creationId xmlns="" xmlns:a16="http://schemas.microsoft.com/office/drawing/2014/main" id="{6089DF10-2729-4B37-8FB0-AB9A80025552}"/>
              </a:ext>
            </a:extLst>
          </p:cNvPr>
          <p:cNvGrpSpPr/>
          <p:nvPr/>
        </p:nvGrpSpPr>
        <p:grpSpPr>
          <a:xfrm>
            <a:off x="162233" y="221228"/>
            <a:ext cx="1106129" cy="1106129"/>
            <a:chOff x="162231" y="221226"/>
            <a:chExt cx="1312608" cy="1312607"/>
          </a:xfrm>
          <a:solidFill>
            <a:srgbClr val="0C4C89"/>
          </a:solidFill>
        </p:grpSpPr>
        <p:sp>
          <p:nvSpPr>
            <p:cNvPr id="15" name="직사각형 14">
              <a:extLst>
                <a:ext uri="{FF2B5EF4-FFF2-40B4-BE49-F238E27FC236}">
                  <a16:creationId xmlns="" xmlns:a16="http://schemas.microsoft.com/office/drawing/2014/main" id="{FF154E8B-C8C1-4BB5-91F9-A05E6887DBFD}"/>
                </a:ext>
              </a:extLst>
            </p:cNvPr>
            <p:cNvSpPr/>
            <p:nvPr/>
          </p:nvSpPr>
          <p:spPr>
            <a:xfrm>
              <a:off x="162231" y="221226"/>
              <a:ext cx="1312608" cy="13126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청소년서체" pitchFamily="18" charset="-127"/>
                <a:ea typeface="청소년서체" pitchFamily="18" charset="-127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3C2696C4-9119-4E2C-9566-48E321B9FA4B}"/>
                </a:ext>
              </a:extLst>
            </p:cNvPr>
            <p:cNvSpPr txBox="1"/>
            <p:nvPr/>
          </p:nvSpPr>
          <p:spPr>
            <a:xfrm>
              <a:off x="722151" y="1054508"/>
              <a:ext cx="708443" cy="40175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endParaRPr lang="ko-KR" altLang="en-US" sz="1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청소년서체" pitchFamily="18" charset="-127"/>
                <a:ea typeface="청소년서체" pitchFamily="18" charset="-127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A8C809F4-A85F-4079-803F-F04E4E43A26A}"/>
              </a:ext>
            </a:extLst>
          </p:cNvPr>
          <p:cNvSpPr txBox="1"/>
          <p:nvPr/>
        </p:nvSpPr>
        <p:spPr>
          <a:xfrm>
            <a:off x="1327612" y="834914"/>
            <a:ext cx="62651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6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청소년서체" pitchFamily="18" charset="-127"/>
                <a:ea typeface="청소년서체" pitchFamily="18" charset="-127"/>
              </a:rPr>
              <a:t>일정</a:t>
            </a:r>
            <a:endParaRPr lang="ko-KR" altLang="en-US" sz="26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청소년서체" pitchFamily="18" charset="-127"/>
              <a:ea typeface="청소년서체" pitchFamily="18" charset="-127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="" xmlns:a16="http://schemas.microsoft.com/office/drawing/2014/main" id="{FF3EA757-9D2C-48E8-8316-87896F05D40B}"/>
              </a:ext>
            </a:extLst>
          </p:cNvPr>
          <p:cNvSpPr/>
          <p:nvPr/>
        </p:nvSpPr>
        <p:spPr>
          <a:xfrm>
            <a:off x="337457" y="1607904"/>
            <a:ext cx="11492752" cy="4213412"/>
          </a:xfrm>
          <a:prstGeom prst="rect">
            <a:avLst/>
          </a:prstGeom>
          <a:noFill/>
          <a:ln w="412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94271" y="1878225"/>
            <a:ext cx="1110915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12롯데마트드림Bold" pitchFamily="18" charset="-127"/>
                <a:ea typeface="12롯데마트드림Bold" pitchFamily="18" charset="-127"/>
              </a:rPr>
              <a:t>1</a:t>
            </a:r>
            <a:r>
              <a:rPr lang="ko-KR" altLang="en-US" dirty="0" smtClean="0">
                <a:latin typeface="12롯데마트드림Bold" pitchFamily="18" charset="-127"/>
                <a:ea typeface="12롯데마트드림Bold" pitchFamily="18" charset="-127"/>
              </a:rPr>
              <a:t>주차 </a:t>
            </a:r>
            <a:r>
              <a:rPr lang="en-US" altLang="ko-KR" dirty="0" smtClean="0">
                <a:latin typeface="12롯데마트드림Bold" pitchFamily="18" charset="-127"/>
                <a:ea typeface="12롯데마트드림Bold" pitchFamily="18" charset="-127"/>
              </a:rPr>
              <a:t>: </a:t>
            </a:r>
            <a:r>
              <a:rPr lang="ko-KR" altLang="en-US" dirty="0" smtClean="0">
                <a:latin typeface="12롯데마트드림Bold" pitchFamily="18" charset="-127"/>
                <a:ea typeface="12롯데마트드림Bold" pitchFamily="18" charset="-127"/>
              </a:rPr>
              <a:t>기관소개</a:t>
            </a:r>
            <a:r>
              <a:rPr lang="en-US" altLang="ko-KR" dirty="0" smtClean="0">
                <a:latin typeface="12롯데마트드림Bold" pitchFamily="18" charset="-127"/>
                <a:ea typeface="12롯데마트드림Bold" pitchFamily="18" charset="-127"/>
              </a:rPr>
              <a:t>, </a:t>
            </a:r>
            <a:r>
              <a:rPr lang="ko-KR" altLang="en-US" dirty="0" smtClean="0">
                <a:latin typeface="12롯데마트드림Bold" pitchFamily="18" charset="-127"/>
                <a:ea typeface="12롯데마트드림Bold" pitchFamily="18" charset="-127"/>
              </a:rPr>
              <a:t>주간재활프로그램 참여</a:t>
            </a:r>
            <a:r>
              <a:rPr lang="en-US" altLang="ko-KR" dirty="0" smtClean="0">
                <a:latin typeface="12롯데마트드림Bold" pitchFamily="18" charset="-127"/>
                <a:ea typeface="12롯데마트드림Bold" pitchFamily="18" charset="-127"/>
              </a:rPr>
              <a:t>, </a:t>
            </a:r>
            <a:r>
              <a:rPr lang="ko-KR" altLang="en-US" dirty="0" smtClean="0">
                <a:latin typeface="12롯데마트드림Bold" pitchFamily="18" charset="-127"/>
                <a:ea typeface="12롯데마트드림Bold" pitchFamily="18" charset="-127"/>
              </a:rPr>
              <a:t>시청각 교육</a:t>
            </a:r>
            <a:r>
              <a:rPr lang="en-US" altLang="ko-KR" dirty="0" smtClean="0">
                <a:latin typeface="12롯데마트드림Bold" pitchFamily="18" charset="-127"/>
                <a:ea typeface="12롯데마트드림Bold" pitchFamily="18" charset="-127"/>
              </a:rPr>
              <a:t>, </a:t>
            </a:r>
            <a:r>
              <a:rPr lang="ko-KR" altLang="en-US" dirty="0" smtClean="0">
                <a:latin typeface="12롯데마트드림Bold" pitchFamily="18" charset="-127"/>
                <a:ea typeface="12롯데마트드림Bold" pitchFamily="18" charset="-127"/>
              </a:rPr>
              <a:t>알코올</a:t>
            </a:r>
            <a:r>
              <a:rPr lang="en-US" altLang="ko-KR" dirty="0" smtClean="0">
                <a:latin typeface="12롯데마트드림Bold" pitchFamily="18" charset="-127"/>
                <a:ea typeface="12롯데마트드림Bold" pitchFamily="18" charset="-127"/>
              </a:rPr>
              <a:t>-</a:t>
            </a:r>
            <a:r>
              <a:rPr lang="ko-KR" altLang="en-US" dirty="0" smtClean="0">
                <a:latin typeface="12롯데마트드림Bold" pitchFamily="18" charset="-127"/>
                <a:ea typeface="12롯데마트드림Bold" pitchFamily="18" charset="-127"/>
              </a:rPr>
              <a:t>도박 이해교육</a:t>
            </a:r>
            <a:r>
              <a:rPr lang="en-US" altLang="ko-KR" dirty="0" smtClean="0">
                <a:latin typeface="12롯데마트드림Bold" pitchFamily="18" charset="-127"/>
                <a:ea typeface="12롯데마트드림Bold" pitchFamily="18" charset="-127"/>
              </a:rPr>
              <a:t>, </a:t>
            </a:r>
            <a:r>
              <a:rPr lang="ko-KR" altLang="en-US" dirty="0" smtClean="0">
                <a:latin typeface="12롯데마트드림Bold" pitchFamily="18" charset="-127"/>
                <a:ea typeface="12롯데마트드림Bold" pitchFamily="18" charset="-127"/>
              </a:rPr>
              <a:t>중독예방교육 보조</a:t>
            </a:r>
            <a:r>
              <a:rPr lang="en-US" altLang="ko-KR" dirty="0" smtClean="0">
                <a:latin typeface="12롯데마트드림Bold" pitchFamily="18" charset="-127"/>
                <a:ea typeface="12롯데마트드림Bold" pitchFamily="18" charset="-127"/>
              </a:rPr>
              <a:t>, </a:t>
            </a:r>
            <a:r>
              <a:rPr lang="ko-KR" altLang="en-US" dirty="0" smtClean="0">
                <a:solidFill>
                  <a:srgbClr val="0070C0"/>
                </a:solidFill>
                <a:latin typeface="12롯데마트드림Bold" pitchFamily="18" charset="-127"/>
                <a:ea typeface="12롯데마트드림Bold" pitchFamily="18" charset="-127"/>
              </a:rPr>
              <a:t>공문 만들어 보기</a:t>
            </a:r>
            <a:r>
              <a:rPr lang="en-US" altLang="ko-KR" dirty="0" smtClean="0">
                <a:solidFill>
                  <a:srgbClr val="0070C0"/>
                </a:solidFill>
                <a:latin typeface="12롯데마트드림Bold" pitchFamily="18" charset="-127"/>
                <a:ea typeface="12롯데마트드림Bold" pitchFamily="18" charset="-127"/>
              </a:rPr>
              <a:t>,</a:t>
            </a:r>
          </a:p>
          <a:p>
            <a:r>
              <a:rPr lang="en-US" altLang="ko-KR" dirty="0" smtClean="0">
                <a:latin typeface="12롯데마트드림Bold" pitchFamily="18" charset="-127"/>
                <a:ea typeface="12롯데마트드림Bold" pitchFamily="18" charset="-127"/>
              </a:rPr>
              <a:t>           DSM-5 </a:t>
            </a:r>
            <a:r>
              <a:rPr lang="ko-KR" altLang="en-US" dirty="0" smtClean="0">
                <a:latin typeface="12롯데마트드림Bold" pitchFamily="18" charset="-127"/>
                <a:ea typeface="12롯데마트드림Bold" pitchFamily="18" charset="-127"/>
              </a:rPr>
              <a:t>이해교육</a:t>
            </a:r>
            <a:r>
              <a:rPr lang="en-US" altLang="ko-KR" dirty="0" smtClean="0">
                <a:latin typeface="12롯데마트드림Bold" pitchFamily="18" charset="-127"/>
                <a:ea typeface="12롯데마트드림Bold" pitchFamily="18" charset="-127"/>
              </a:rPr>
              <a:t>, </a:t>
            </a:r>
            <a:r>
              <a:rPr lang="en-US" altLang="ko-KR" dirty="0" smtClean="0">
                <a:solidFill>
                  <a:srgbClr val="0070C0"/>
                </a:solidFill>
                <a:latin typeface="12롯데마트드림Bold" pitchFamily="18" charset="-127"/>
                <a:ea typeface="12롯데마트드림Bold" pitchFamily="18" charset="-127"/>
              </a:rPr>
              <a:t>A.A.</a:t>
            </a:r>
            <a:r>
              <a:rPr lang="ko-KR" altLang="en-US" dirty="0" smtClean="0">
                <a:solidFill>
                  <a:srgbClr val="0070C0"/>
                </a:solidFill>
                <a:latin typeface="12롯데마트드림Bold" pitchFamily="18" charset="-127"/>
                <a:ea typeface="12롯데마트드림Bold" pitchFamily="18" charset="-127"/>
              </a:rPr>
              <a:t>모임</a:t>
            </a:r>
            <a:endParaRPr lang="en-US" altLang="ko-KR" dirty="0" smtClean="0">
              <a:solidFill>
                <a:srgbClr val="0070C0"/>
              </a:solidFill>
              <a:latin typeface="12롯데마트드림Bold" pitchFamily="18" charset="-127"/>
              <a:ea typeface="12롯데마트드림Bold" pitchFamily="18" charset="-127"/>
            </a:endParaRPr>
          </a:p>
          <a:p>
            <a:endParaRPr lang="en-US" altLang="ko-KR" dirty="0" smtClean="0">
              <a:latin typeface="12롯데마트드림Bold" pitchFamily="18" charset="-127"/>
              <a:ea typeface="12롯데마트드림Bold" pitchFamily="18" charset="-127"/>
            </a:endParaRPr>
          </a:p>
          <a:p>
            <a:endParaRPr lang="en-US" altLang="ko-KR" dirty="0" smtClean="0">
              <a:latin typeface="12롯데마트드림Bold" pitchFamily="18" charset="-127"/>
              <a:ea typeface="12롯데마트드림Bold" pitchFamily="18" charset="-127"/>
            </a:endParaRPr>
          </a:p>
          <a:p>
            <a:r>
              <a:rPr lang="en-US" altLang="ko-KR" dirty="0" smtClean="0">
                <a:latin typeface="12롯데마트드림Bold" pitchFamily="18" charset="-127"/>
                <a:ea typeface="12롯데마트드림Bold" pitchFamily="18" charset="-127"/>
              </a:rPr>
              <a:t>2</a:t>
            </a:r>
            <a:r>
              <a:rPr lang="ko-KR" altLang="en-US" dirty="0" smtClean="0">
                <a:latin typeface="12롯데마트드림Bold" pitchFamily="18" charset="-127"/>
                <a:ea typeface="12롯데마트드림Bold" pitchFamily="18" charset="-127"/>
              </a:rPr>
              <a:t>주차 </a:t>
            </a:r>
            <a:r>
              <a:rPr lang="en-US" altLang="ko-KR" dirty="0" smtClean="0">
                <a:latin typeface="12롯데마트드림Bold" pitchFamily="18" charset="-127"/>
                <a:ea typeface="12롯데마트드림Bold" pitchFamily="18" charset="-127"/>
              </a:rPr>
              <a:t>: </a:t>
            </a:r>
            <a:r>
              <a:rPr lang="ko-KR" altLang="en-US" dirty="0" smtClean="0">
                <a:latin typeface="12롯데마트드림Bold" pitchFamily="18" charset="-127"/>
                <a:ea typeface="12롯데마트드림Bold" pitchFamily="18" charset="-127"/>
              </a:rPr>
              <a:t>주간재활프로그램 참여</a:t>
            </a:r>
            <a:r>
              <a:rPr lang="en-US" altLang="ko-KR" dirty="0" smtClean="0">
                <a:latin typeface="12롯데마트드림Bold" pitchFamily="18" charset="-127"/>
                <a:ea typeface="12롯데마트드림Bold" pitchFamily="18" charset="-127"/>
              </a:rPr>
              <a:t>, </a:t>
            </a:r>
            <a:r>
              <a:rPr lang="ko-KR" altLang="en-US" dirty="0" smtClean="0">
                <a:solidFill>
                  <a:srgbClr val="0070C0"/>
                </a:solidFill>
                <a:latin typeface="12롯데마트드림Bold" pitchFamily="18" charset="-127"/>
                <a:ea typeface="12롯데마트드림Bold" pitchFamily="18" charset="-127"/>
              </a:rPr>
              <a:t>도박</a:t>
            </a:r>
            <a:r>
              <a:rPr lang="en-US" altLang="ko-KR" dirty="0" smtClean="0">
                <a:solidFill>
                  <a:srgbClr val="0070C0"/>
                </a:solidFill>
                <a:latin typeface="12롯데마트드림Bold" pitchFamily="18" charset="-127"/>
                <a:ea typeface="12롯데마트드림Bold" pitchFamily="18" charset="-127"/>
              </a:rPr>
              <a:t>/</a:t>
            </a:r>
            <a:r>
              <a:rPr lang="ko-KR" altLang="en-US" dirty="0" smtClean="0">
                <a:solidFill>
                  <a:srgbClr val="0070C0"/>
                </a:solidFill>
                <a:latin typeface="12롯데마트드림Bold" pitchFamily="18" charset="-127"/>
                <a:ea typeface="12롯데마트드림Bold" pitchFamily="18" charset="-127"/>
              </a:rPr>
              <a:t>알코올 중독 선별 검사표 교육</a:t>
            </a:r>
            <a:r>
              <a:rPr lang="en-US" altLang="ko-KR" dirty="0" smtClean="0">
                <a:latin typeface="12롯데마트드림Bold" pitchFamily="18" charset="-127"/>
                <a:ea typeface="12롯데마트드림Bold" pitchFamily="18" charset="-127"/>
              </a:rPr>
              <a:t>, </a:t>
            </a:r>
            <a:r>
              <a:rPr lang="ko-KR" altLang="en-US" dirty="0" smtClean="0">
                <a:latin typeface="12롯데마트드림Bold" pitchFamily="18" charset="-127"/>
                <a:ea typeface="12롯데마트드림Bold" pitchFamily="18" charset="-127"/>
              </a:rPr>
              <a:t>초기상담 기록 교육</a:t>
            </a:r>
            <a:r>
              <a:rPr lang="en-US" altLang="ko-KR" dirty="0" smtClean="0">
                <a:latin typeface="12롯데마트드림Bold" pitchFamily="18" charset="-127"/>
                <a:ea typeface="12롯데마트드림Bold" pitchFamily="18" charset="-127"/>
              </a:rPr>
              <a:t>, </a:t>
            </a:r>
            <a:r>
              <a:rPr lang="ko-KR" altLang="en-US" dirty="0" smtClean="0">
                <a:solidFill>
                  <a:srgbClr val="0070C0"/>
                </a:solidFill>
                <a:latin typeface="12롯데마트드림Bold" pitchFamily="18" charset="-127"/>
                <a:ea typeface="12롯데마트드림Bold" pitchFamily="18" charset="-127"/>
              </a:rPr>
              <a:t>캠페인 참여</a:t>
            </a:r>
            <a:r>
              <a:rPr lang="en-US" altLang="ko-KR" dirty="0" smtClean="0">
                <a:solidFill>
                  <a:srgbClr val="0070C0"/>
                </a:solidFill>
                <a:latin typeface="12롯데마트드림Bold" pitchFamily="18" charset="-127"/>
                <a:ea typeface="12롯데마트드림Bold" pitchFamily="18" charset="-127"/>
              </a:rPr>
              <a:t>, </a:t>
            </a:r>
          </a:p>
          <a:p>
            <a:r>
              <a:rPr lang="en-US" altLang="ko-KR" dirty="0" smtClean="0">
                <a:solidFill>
                  <a:srgbClr val="0070C0"/>
                </a:solidFill>
                <a:latin typeface="12롯데마트드림Bold" pitchFamily="18" charset="-127"/>
                <a:ea typeface="12롯데마트드림Bold" pitchFamily="18" charset="-127"/>
              </a:rPr>
              <a:t>           A.A.</a:t>
            </a:r>
            <a:r>
              <a:rPr lang="ko-KR" altLang="en-US" dirty="0" smtClean="0">
                <a:solidFill>
                  <a:srgbClr val="0070C0"/>
                </a:solidFill>
                <a:latin typeface="12롯데마트드림Bold" pitchFamily="18" charset="-127"/>
                <a:ea typeface="12롯데마트드림Bold" pitchFamily="18" charset="-127"/>
              </a:rPr>
              <a:t> 회복의 </a:t>
            </a:r>
            <a:r>
              <a:rPr lang="en-US" altLang="ko-KR" dirty="0" smtClean="0">
                <a:solidFill>
                  <a:srgbClr val="0070C0"/>
                </a:solidFill>
                <a:latin typeface="12롯데마트드림Bold" pitchFamily="18" charset="-127"/>
                <a:ea typeface="12롯데마트드림Bold" pitchFamily="18" charset="-127"/>
              </a:rPr>
              <a:t>12</a:t>
            </a:r>
            <a:r>
              <a:rPr lang="ko-KR" altLang="en-US" dirty="0" smtClean="0">
                <a:solidFill>
                  <a:srgbClr val="0070C0"/>
                </a:solidFill>
                <a:latin typeface="12롯데마트드림Bold" pitchFamily="18" charset="-127"/>
                <a:ea typeface="12롯데마트드림Bold" pitchFamily="18" charset="-127"/>
              </a:rPr>
              <a:t>단계 교육</a:t>
            </a:r>
            <a:r>
              <a:rPr lang="en-US" altLang="ko-KR" dirty="0" smtClean="0">
                <a:latin typeface="12롯데마트드림Bold" pitchFamily="18" charset="-127"/>
                <a:ea typeface="12롯데마트드림Bold" pitchFamily="18" charset="-127"/>
              </a:rPr>
              <a:t>, </a:t>
            </a:r>
            <a:r>
              <a:rPr lang="ko-KR" altLang="en-US" dirty="0" smtClean="0">
                <a:latin typeface="12롯데마트드림Bold" pitchFamily="18" charset="-127"/>
                <a:ea typeface="12롯데마트드림Bold" pitchFamily="18" charset="-127"/>
              </a:rPr>
              <a:t>동기면담 </a:t>
            </a:r>
            <a:r>
              <a:rPr lang="en-US" altLang="ko-KR" dirty="0" smtClean="0">
                <a:latin typeface="12롯데마트드림Bold" pitchFamily="18" charset="-127"/>
                <a:ea typeface="12롯데마트드림Bold" pitchFamily="18" charset="-127"/>
              </a:rPr>
              <a:t>MI</a:t>
            </a:r>
            <a:r>
              <a:rPr lang="ko-KR" altLang="en-US" dirty="0" smtClean="0">
                <a:latin typeface="12롯데마트드림Bold" pitchFamily="18" charset="-127"/>
                <a:ea typeface="12롯데마트드림Bold" pitchFamily="18" charset="-127"/>
              </a:rPr>
              <a:t>교육</a:t>
            </a:r>
            <a:r>
              <a:rPr lang="en-US" altLang="ko-KR" dirty="0" smtClean="0">
                <a:latin typeface="12롯데마트드림Bold" pitchFamily="18" charset="-127"/>
                <a:ea typeface="12롯데마트드림Bold" pitchFamily="18" charset="-127"/>
              </a:rPr>
              <a:t>, </a:t>
            </a:r>
            <a:r>
              <a:rPr lang="ko-KR" altLang="en-US" dirty="0" smtClean="0">
                <a:latin typeface="12롯데마트드림Bold" pitchFamily="18" charset="-127"/>
                <a:ea typeface="12롯데마트드림Bold" pitchFamily="18" charset="-127"/>
              </a:rPr>
              <a:t>회원등록카드 병력</a:t>
            </a:r>
            <a:r>
              <a:rPr lang="en-US" altLang="ko-KR" dirty="0" smtClean="0">
                <a:latin typeface="12롯데마트드림Bold" pitchFamily="18" charset="-127"/>
                <a:ea typeface="12롯데마트드림Bold" pitchFamily="18" charset="-127"/>
              </a:rPr>
              <a:t>, </a:t>
            </a:r>
            <a:r>
              <a:rPr lang="ko-KR" altLang="en-US" dirty="0" err="1" smtClean="0">
                <a:latin typeface="12롯데마트드림Bold" pitchFamily="18" charset="-127"/>
                <a:ea typeface="12롯데마트드림Bold" pitchFamily="18" charset="-127"/>
              </a:rPr>
              <a:t>개인력</a:t>
            </a:r>
            <a:r>
              <a:rPr lang="en-US" altLang="ko-KR" dirty="0" smtClean="0">
                <a:latin typeface="12롯데마트드림Bold" pitchFamily="18" charset="-127"/>
                <a:ea typeface="12롯데마트드림Bold" pitchFamily="18" charset="-127"/>
              </a:rPr>
              <a:t>, </a:t>
            </a:r>
            <a:r>
              <a:rPr lang="ko-KR" altLang="en-US" dirty="0" smtClean="0">
                <a:latin typeface="12롯데마트드림Bold" pitchFamily="18" charset="-127"/>
                <a:ea typeface="12롯데마트드림Bold" pitchFamily="18" charset="-127"/>
              </a:rPr>
              <a:t>가족력 수정</a:t>
            </a:r>
            <a:endParaRPr lang="en-US" altLang="ko-KR" dirty="0" smtClean="0">
              <a:latin typeface="12롯데마트드림Bold" pitchFamily="18" charset="-127"/>
              <a:ea typeface="12롯데마트드림Bold" pitchFamily="18" charset="-127"/>
            </a:endParaRPr>
          </a:p>
          <a:p>
            <a:endParaRPr lang="en-US" altLang="ko-KR" dirty="0" smtClean="0">
              <a:latin typeface="12롯데마트드림Bold" pitchFamily="18" charset="-127"/>
              <a:ea typeface="12롯데마트드림Bold" pitchFamily="18" charset="-127"/>
            </a:endParaRPr>
          </a:p>
          <a:p>
            <a:endParaRPr lang="en-US" altLang="ko-KR" dirty="0" smtClean="0">
              <a:latin typeface="12롯데마트드림Bold" pitchFamily="18" charset="-127"/>
              <a:ea typeface="12롯데마트드림Bold" pitchFamily="18" charset="-127"/>
            </a:endParaRPr>
          </a:p>
          <a:p>
            <a:r>
              <a:rPr lang="en-US" altLang="ko-KR" dirty="0" smtClean="0">
                <a:latin typeface="12롯데마트드림Bold" pitchFamily="18" charset="-127"/>
                <a:ea typeface="12롯데마트드림Bold" pitchFamily="18" charset="-127"/>
              </a:rPr>
              <a:t>3</a:t>
            </a:r>
            <a:r>
              <a:rPr lang="ko-KR" altLang="en-US" dirty="0" smtClean="0">
                <a:latin typeface="12롯데마트드림Bold" pitchFamily="18" charset="-127"/>
                <a:ea typeface="12롯데마트드림Bold" pitchFamily="18" charset="-127"/>
              </a:rPr>
              <a:t>주차 </a:t>
            </a:r>
            <a:r>
              <a:rPr lang="en-US" altLang="ko-KR" dirty="0" smtClean="0">
                <a:latin typeface="12롯데마트드림Bold" pitchFamily="18" charset="-127"/>
                <a:ea typeface="12롯데마트드림Bold" pitchFamily="18" charset="-127"/>
              </a:rPr>
              <a:t>: </a:t>
            </a:r>
            <a:r>
              <a:rPr lang="ko-KR" altLang="en-US" dirty="0" smtClean="0">
                <a:latin typeface="12롯데마트드림Bold" pitchFamily="18" charset="-127"/>
                <a:ea typeface="12롯데마트드림Bold" pitchFamily="18" charset="-127"/>
              </a:rPr>
              <a:t>주간재활프로그램 참여</a:t>
            </a:r>
            <a:r>
              <a:rPr lang="en-US" altLang="ko-KR" dirty="0" smtClean="0">
                <a:latin typeface="12롯데마트드림Bold" pitchFamily="18" charset="-127"/>
                <a:ea typeface="12롯데마트드림Bold" pitchFamily="18" charset="-127"/>
              </a:rPr>
              <a:t>, </a:t>
            </a:r>
            <a:r>
              <a:rPr lang="ko-KR" altLang="en-US" dirty="0" smtClean="0">
                <a:solidFill>
                  <a:srgbClr val="0070C0"/>
                </a:solidFill>
                <a:latin typeface="12롯데마트드림Bold" pitchFamily="18" charset="-127"/>
                <a:ea typeface="12롯데마트드림Bold" pitchFamily="18" charset="-127"/>
              </a:rPr>
              <a:t>기관홍보 영상 만들기</a:t>
            </a:r>
            <a:r>
              <a:rPr lang="en-US" altLang="ko-KR" dirty="0" smtClean="0">
                <a:latin typeface="12롯데마트드림Bold" pitchFamily="18" charset="-127"/>
                <a:ea typeface="12롯데마트드림Bold" pitchFamily="18" charset="-127"/>
              </a:rPr>
              <a:t>,  </a:t>
            </a:r>
            <a:r>
              <a:rPr lang="ko-KR" altLang="en-US" dirty="0" smtClean="0">
                <a:latin typeface="12롯데마트드림Bold" pitchFamily="18" charset="-127"/>
                <a:ea typeface="12롯데마트드림Bold" pitchFamily="18" charset="-127"/>
              </a:rPr>
              <a:t>단기개입 </a:t>
            </a:r>
            <a:r>
              <a:rPr lang="en-US" altLang="ko-KR" dirty="0" smtClean="0">
                <a:latin typeface="12롯데마트드림Bold" pitchFamily="18" charset="-127"/>
                <a:ea typeface="12롯데마트드림Bold" pitchFamily="18" charset="-127"/>
              </a:rPr>
              <a:t>SBIRT-AC </a:t>
            </a:r>
            <a:r>
              <a:rPr lang="ko-KR" altLang="en-US" dirty="0" smtClean="0">
                <a:latin typeface="12롯데마트드림Bold" pitchFamily="18" charset="-127"/>
                <a:ea typeface="12롯데마트드림Bold" pitchFamily="18" charset="-127"/>
              </a:rPr>
              <a:t>교육</a:t>
            </a:r>
            <a:r>
              <a:rPr lang="en-US" altLang="ko-KR" dirty="0" smtClean="0">
                <a:latin typeface="12롯데마트드림Bold" pitchFamily="18" charset="-127"/>
                <a:ea typeface="12롯데마트드림Bold" pitchFamily="18" charset="-127"/>
              </a:rPr>
              <a:t>, </a:t>
            </a:r>
          </a:p>
          <a:p>
            <a:r>
              <a:rPr lang="en-US" altLang="ko-KR" dirty="0" smtClean="0">
                <a:solidFill>
                  <a:srgbClr val="0070C0"/>
                </a:solidFill>
                <a:latin typeface="12롯데마트드림Bold" pitchFamily="18" charset="-127"/>
                <a:ea typeface="12롯데마트드림Bold" pitchFamily="18" charset="-127"/>
              </a:rPr>
              <a:t>           </a:t>
            </a:r>
            <a:r>
              <a:rPr lang="ko-KR" altLang="en-US" dirty="0" smtClean="0">
                <a:solidFill>
                  <a:srgbClr val="0070C0"/>
                </a:solidFill>
                <a:latin typeface="12롯데마트드림Bold" pitchFamily="18" charset="-127"/>
                <a:ea typeface="12롯데마트드림Bold" pitchFamily="18" charset="-127"/>
              </a:rPr>
              <a:t>소방교육 프로그램 진행</a:t>
            </a:r>
            <a:r>
              <a:rPr lang="en-US" altLang="ko-KR" dirty="0" smtClean="0">
                <a:latin typeface="12롯데마트드림Bold" pitchFamily="18" charset="-127"/>
                <a:ea typeface="12롯데마트드림Bold" pitchFamily="18" charset="-127"/>
              </a:rPr>
              <a:t>, </a:t>
            </a:r>
            <a:r>
              <a:rPr lang="ko-KR" altLang="en-US" dirty="0" smtClean="0">
                <a:latin typeface="12롯데마트드림Bold" pitchFamily="18" charset="-127"/>
                <a:ea typeface="12롯데마트드림Bold" pitchFamily="18" charset="-127"/>
              </a:rPr>
              <a:t>중독예방교육 보조</a:t>
            </a:r>
            <a:r>
              <a:rPr lang="en-US" altLang="ko-KR" dirty="0" smtClean="0">
                <a:latin typeface="12롯데마트드림Bold" pitchFamily="18" charset="-127"/>
                <a:ea typeface="12롯데마트드림Bold" pitchFamily="18" charset="-127"/>
              </a:rPr>
              <a:t>, </a:t>
            </a:r>
            <a:r>
              <a:rPr lang="ko-KR" altLang="en-US" dirty="0" smtClean="0">
                <a:solidFill>
                  <a:srgbClr val="0070C0"/>
                </a:solidFill>
                <a:latin typeface="12롯데마트드림Bold" pitchFamily="18" charset="-127"/>
                <a:ea typeface="12롯데마트드림Bold" pitchFamily="18" charset="-127"/>
              </a:rPr>
              <a:t>취약계층 자살예방 심포지엄 참관</a:t>
            </a:r>
            <a:endParaRPr lang="en-US" altLang="ko-KR" dirty="0" smtClean="0">
              <a:solidFill>
                <a:srgbClr val="0070C0"/>
              </a:solidFill>
              <a:latin typeface="12롯데마트드림Bold" pitchFamily="18" charset="-127"/>
              <a:ea typeface="12롯데마트드림Bold" pitchFamily="18" charset="-127"/>
            </a:endParaRPr>
          </a:p>
          <a:p>
            <a:endParaRPr lang="en-US" altLang="ko-KR" dirty="0" smtClean="0">
              <a:latin typeface="12롯데마트드림Bold" pitchFamily="18" charset="-127"/>
              <a:ea typeface="12롯데마트드림Bold" pitchFamily="18" charset="-127"/>
            </a:endParaRPr>
          </a:p>
          <a:p>
            <a:endParaRPr lang="en-US" altLang="ko-KR" dirty="0" smtClean="0">
              <a:latin typeface="12롯데마트드림Bold" pitchFamily="18" charset="-127"/>
              <a:ea typeface="12롯데마트드림Bold" pitchFamily="18" charset="-127"/>
            </a:endParaRPr>
          </a:p>
          <a:p>
            <a:r>
              <a:rPr lang="en-US" altLang="ko-KR" dirty="0" smtClean="0">
                <a:latin typeface="12롯데마트드림Bold" pitchFamily="18" charset="-127"/>
                <a:ea typeface="12롯데마트드림Bold" pitchFamily="18" charset="-127"/>
              </a:rPr>
              <a:t>4</a:t>
            </a:r>
            <a:r>
              <a:rPr lang="ko-KR" altLang="en-US" dirty="0" smtClean="0">
                <a:latin typeface="12롯데마트드림Bold" pitchFamily="18" charset="-127"/>
                <a:ea typeface="12롯데마트드림Bold" pitchFamily="18" charset="-127"/>
              </a:rPr>
              <a:t>주차 </a:t>
            </a:r>
            <a:r>
              <a:rPr lang="en-US" altLang="ko-KR" dirty="0" smtClean="0">
                <a:latin typeface="12롯데마트드림Bold" pitchFamily="18" charset="-127"/>
                <a:ea typeface="12롯데마트드림Bold" pitchFamily="18" charset="-127"/>
              </a:rPr>
              <a:t>: </a:t>
            </a:r>
            <a:r>
              <a:rPr lang="ko-KR" altLang="en-US" dirty="0" smtClean="0">
                <a:latin typeface="12롯데마트드림Bold" pitchFamily="18" charset="-127"/>
                <a:ea typeface="12롯데마트드림Bold" pitchFamily="18" charset="-127"/>
              </a:rPr>
              <a:t>주간재활프로그램 참여</a:t>
            </a:r>
            <a:r>
              <a:rPr lang="en-US" altLang="ko-KR" dirty="0" smtClean="0">
                <a:latin typeface="12롯데마트드림Bold" pitchFamily="18" charset="-127"/>
                <a:ea typeface="12롯데마트드림Bold" pitchFamily="18" charset="-127"/>
              </a:rPr>
              <a:t>, </a:t>
            </a:r>
            <a:r>
              <a:rPr lang="ko-KR" altLang="en-US" dirty="0" smtClean="0">
                <a:solidFill>
                  <a:srgbClr val="0070C0"/>
                </a:solidFill>
                <a:latin typeface="12롯데마트드림Bold" pitchFamily="18" charset="-127"/>
                <a:ea typeface="12롯데마트드림Bold" pitchFamily="18" charset="-127"/>
              </a:rPr>
              <a:t>방문상담</a:t>
            </a:r>
            <a:r>
              <a:rPr lang="en-US" altLang="ko-KR" dirty="0" smtClean="0">
                <a:latin typeface="12롯데마트드림Bold" pitchFamily="18" charset="-127"/>
                <a:ea typeface="12롯데마트드림Bold" pitchFamily="18" charset="-127"/>
              </a:rPr>
              <a:t>, </a:t>
            </a:r>
            <a:r>
              <a:rPr lang="ko-KR" altLang="en-US" dirty="0" smtClean="0">
                <a:solidFill>
                  <a:srgbClr val="0070C0"/>
                </a:solidFill>
                <a:latin typeface="12롯데마트드림Bold" pitchFamily="18" charset="-127"/>
                <a:ea typeface="12롯데마트드림Bold" pitchFamily="18" charset="-127"/>
              </a:rPr>
              <a:t>야외활동 계획서</a:t>
            </a:r>
            <a:r>
              <a:rPr lang="en-US" altLang="ko-KR" dirty="0" smtClean="0">
                <a:latin typeface="12롯데마트드림Bold" pitchFamily="18" charset="-127"/>
                <a:ea typeface="12롯데마트드림Bold" pitchFamily="18" charset="-127"/>
              </a:rPr>
              <a:t>, </a:t>
            </a:r>
            <a:r>
              <a:rPr lang="ko-KR" altLang="en-US" dirty="0" smtClean="0">
                <a:solidFill>
                  <a:srgbClr val="0070C0"/>
                </a:solidFill>
                <a:latin typeface="12롯데마트드림Bold" pitchFamily="18" charset="-127"/>
                <a:ea typeface="12롯데마트드림Bold" pitchFamily="18" charset="-127"/>
              </a:rPr>
              <a:t>교육자료 </a:t>
            </a:r>
            <a:r>
              <a:rPr lang="en-US" altLang="ko-KR" dirty="0" smtClean="0">
                <a:solidFill>
                  <a:srgbClr val="0070C0"/>
                </a:solidFill>
                <a:latin typeface="12롯데마트드림Bold" pitchFamily="18" charset="-127"/>
                <a:ea typeface="12롯데마트드림Bold" pitchFamily="18" charset="-127"/>
              </a:rPr>
              <a:t>PPT </a:t>
            </a:r>
            <a:r>
              <a:rPr lang="ko-KR" altLang="en-US" dirty="0" smtClean="0">
                <a:solidFill>
                  <a:srgbClr val="0070C0"/>
                </a:solidFill>
                <a:latin typeface="12롯데마트드림Bold" pitchFamily="18" charset="-127"/>
                <a:ea typeface="12롯데마트드림Bold" pitchFamily="18" charset="-127"/>
              </a:rPr>
              <a:t>만들기</a:t>
            </a:r>
            <a:r>
              <a:rPr lang="en-US" altLang="ko-KR" dirty="0" smtClean="0">
                <a:solidFill>
                  <a:srgbClr val="0070C0"/>
                </a:solidFill>
                <a:latin typeface="12롯데마트드림Bold" pitchFamily="18" charset="-127"/>
                <a:ea typeface="12롯데마트드림Bold" pitchFamily="18" charset="-127"/>
              </a:rPr>
              <a:t>  + </a:t>
            </a:r>
            <a:r>
              <a:rPr lang="ko-KR" altLang="en-US" dirty="0" smtClean="0">
                <a:solidFill>
                  <a:srgbClr val="0070C0"/>
                </a:solidFill>
                <a:latin typeface="12롯데마트드림Bold" pitchFamily="18" charset="-127"/>
                <a:ea typeface="12롯데마트드림Bold" pitchFamily="18" charset="-127"/>
              </a:rPr>
              <a:t>지역아동센터 중독예방교육 실시</a:t>
            </a:r>
            <a:endParaRPr lang="ko-KR" altLang="en-US" dirty="0">
              <a:solidFill>
                <a:srgbClr val="0070C0"/>
              </a:solidFill>
              <a:latin typeface="12롯데마트드림Bold" pitchFamily="18" charset="-127"/>
              <a:ea typeface="12롯데마트드림Bold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017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육각형 4">
            <a:extLst>
              <a:ext uri="{FF2B5EF4-FFF2-40B4-BE49-F238E27FC236}">
                <a16:creationId xmlns="" xmlns:a16="http://schemas.microsoft.com/office/drawing/2014/main" id="{78DAD4E1-99FE-471E-9B5A-CB36C9BF2C78}"/>
              </a:ext>
            </a:extLst>
          </p:cNvPr>
          <p:cNvSpPr/>
          <p:nvPr/>
        </p:nvSpPr>
        <p:spPr>
          <a:xfrm>
            <a:off x="5580112" y="3212976"/>
            <a:ext cx="1284128" cy="129344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ctr" defTabSz="8890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kern="1200" dirty="0">
                <a:latin typeface="11롯데마트드림Bold" pitchFamily="18" charset="-127"/>
                <a:ea typeface="11롯데마트드림Bold" pitchFamily="18" charset="-127"/>
              </a:rPr>
              <a:t>심리학적</a:t>
            </a:r>
            <a:endParaRPr lang="en-US" altLang="ko-KR" kern="1200" dirty="0">
              <a:latin typeface="11롯데마트드림Bold" pitchFamily="18" charset="-127"/>
              <a:ea typeface="11롯데마트드림Bold" pitchFamily="18" charset="-127"/>
            </a:endParaRPr>
          </a:p>
          <a:p>
            <a:pPr lvl="0" algn="ctr" defTabSz="8890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dirty="0">
                <a:latin typeface="11롯데마트드림Bold" pitchFamily="18" charset="-127"/>
                <a:ea typeface="11롯데마트드림Bold" pitchFamily="18" charset="-127"/>
              </a:rPr>
              <a:t>요인</a:t>
            </a:r>
            <a:endParaRPr lang="ko-KR" altLang="en-US" kern="1200" dirty="0">
              <a:latin typeface="11롯데마트드림Bold" pitchFamily="18" charset="-127"/>
              <a:ea typeface="11롯데마트드림Bold" pitchFamily="18" charset="-127"/>
            </a:endParaRPr>
          </a:p>
        </p:txBody>
      </p:sp>
      <p:grpSp>
        <p:nvGrpSpPr>
          <p:cNvPr id="2" name="그룹 13">
            <a:extLst>
              <a:ext uri="{FF2B5EF4-FFF2-40B4-BE49-F238E27FC236}">
                <a16:creationId xmlns="" xmlns:a16="http://schemas.microsoft.com/office/drawing/2014/main" id="{6089DF10-2729-4B37-8FB0-AB9A80025552}"/>
              </a:ext>
            </a:extLst>
          </p:cNvPr>
          <p:cNvGrpSpPr/>
          <p:nvPr/>
        </p:nvGrpSpPr>
        <p:grpSpPr>
          <a:xfrm>
            <a:off x="162233" y="221228"/>
            <a:ext cx="1106129" cy="1106129"/>
            <a:chOff x="162231" y="221226"/>
            <a:chExt cx="1312608" cy="1312607"/>
          </a:xfrm>
          <a:solidFill>
            <a:srgbClr val="0C4C89"/>
          </a:solidFill>
        </p:grpSpPr>
        <p:sp>
          <p:nvSpPr>
            <p:cNvPr id="15" name="직사각형 14">
              <a:extLst>
                <a:ext uri="{FF2B5EF4-FFF2-40B4-BE49-F238E27FC236}">
                  <a16:creationId xmlns="" xmlns:a16="http://schemas.microsoft.com/office/drawing/2014/main" id="{FF154E8B-C8C1-4BB5-91F9-A05E6887DBFD}"/>
                </a:ext>
              </a:extLst>
            </p:cNvPr>
            <p:cNvSpPr/>
            <p:nvPr/>
          </p:nvSpPr>
          <p:spPr>
            <a:xfrm>
              <a:off x="162231" y="221226"/>
              <a:ext cx="1312608" cy="13126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청소년서체" pitchFamily="18" charset="-127"/>
                <a:ea typeface="청소년서체" pitchFamily="18" charset="-127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3C2696C4-9119-4E2C-9566-48E321B9FA4B}"/>
                </a:ext>
              </a:extLst>
            </p:cNvPr>
            <p:cNvSpPr txBox="1"/>
            <p:nvPr/>
          </p:nvSpPr>
          <p:spPr>
            <a:xfrm>
              <a:off x="722151" y="1054508"/>
              <a:ext cx="708443" cy="40175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endParaRPr lang="ko-KR" altLang="en-US" sz="1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청소년서체" pitchFamily="18" charset="-127"/>
                <a:ea typeface="청소년서체" pitchFamily="18" charset="-127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A8C809F4-A85F-4079-803F-F04E4E43A26A}"/>
              </a:ext>
            </a:extLst>
          </p:cNvPr>
          <p:cNvSpPr txBox="1"/>
          <p:nvPr/>
        </p:nvSpPr>
        <p:spPr>
          <a:xfrm>
            <a:off x="1327612" y="834914"/>
            <a:ext cx="62651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6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청소년서체" pitchFamily="18" charset="-127"/>
                <a:ea typeface="청소년서체" pitchFamily="18" charset="-127"/>
              </a:rPr>
              <a:t>실천내용과 경험</a:t>
            </a:r>
            <a:endParaRPr lang="ko-KR" altLang="en-US" sz="26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청소년서체" pitchFamily="18" charset="-127"/>
              <a:ea typeface="청소년서체" pitchFamily="18" charset="-127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="" xmlns:a16="http://schemas.microsoft.com/office/drawing/2014/main" id="{FF3EA757-9D2C-48E8-8316-87896F05D40B}"/>
              </a:ext>
            </a:extLst>
          </p:cNvPr>
          <p:cNvSpPr/>
          <p:nvPr/>
        </p:nvSpPr>
        <p:spPr>
          <a:xfrm>
            <a:off x="337457" y="1607905"/>
            <a:ext cx="11492752" cy="4596953"/>
          </a:xfrm>
          <a:prstGeom prst="rect">
            <a:avLst/>
          </a:prstGeom>
          <a:noFill/>
          <a:ln w="412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90152" y="1857630"/>
            <a:ext cx="81266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rgbClr val="0070C0"/>
                </a:solidFill>
                <a:latin typeface="12롯데마트드림Bold" pitchFamily="18" charset="-127"/>
                <a:ea typeface="12롯데마트드림Bold" pitchFamily="18" charset="-127"/>
              </a:rPr>
              <a:t>도박중독 가족교육 안내지 제작</a:t>
            </a:r>
            <a:r>
              <a:rPr lang="en-US" altLang="ko-KR" dirty="0" smtClean="0">
                <a:solidFill>
                  <a:srgbClr val="0070C0"/>
                </a:solidFill>
                <a:latin typeface="12롯데마트드림Bold" pitchFamily="18" charset="-127"/>
                <a:ea typeface="12롯데마트드림Bold" pitchFamily="18" charset="-127"/>
              </a:rPr>
              <a:t>(</a:t>
            </a:r>
            <a:r>
              <a:rPr lang="ko-KR" altLang="en-US" dirty="0" smtClean="0">
                <a:solidFill>
                  <a:srgbClr val="0070C0"/>
                </a:solidFill>
                <a:latin typeface="12롯데마트드림Bold" pitchFamily="18" charset="-127"/>
                <a:ea typeface="12롯데마트드림Bold" pitchFamily="18" charset="-127"/>
              </a:rPr>
              <a:t>공문 만들어보기</a:t>
            </a:r>
            <a:r>
              <a:rPr lang="en-US" altLang="ko-KR" dirty="0" smtClean="0">
                <a:solidFill>
                  <a:srgbClr val="0070C0"/>
                </a:solidFill>
                <a:latin typeface="12롯데마트드림Bold" pitchFamily="18" charset="-127"/>
                <a:ea typeface="12롯데마트드림Bold" pitchFamily="18" charset="-127"/>
              </a:rPr>
              <a:t>)</a:t>
            </a:r>
          </a:p>
          <a:p>
            <a:endParaRPr lang="en-US" altLang="ko-KR" dirty="0" smtClean="0">
              <a:solidFill>
                <a:srgbClr val="0070C0"/>
              </a:solidFill>
              <a:latin typeface="12롯데마트드림Bold" pitchFamily="18" charset="-127"/>
              <a:ea typeface="12롯데마트드림Bold" pitchFamily="18" charset="-127"/>
            </a:endParaRPr>
          </a:p>
          <a:p>
            <a:r>
              <a:rPr lang="ko-KR" altLang="en-US" dirty="0" smtClean="0">
                <a:latin typeface="12롯데마트드림Bold" pitchFamily="18" charset="-127"/>
                <a:ea typeface="12롯데마트드림Bold" pitchFamily="18" charset="-127"/>
              </a:rPr>
              <a:t>기존의</a:t>
            </a:r>
            <a:r>
              <a:rPr lang="en-US" altLang="ko-KR" dirty="0" smtClean="0">
                <a:latin typeface="12롯데마트드림Bold" pitchFamily="18" charset="-127"/>
                <a:ea typeface="12롯데마트드림Bold" pitchFamily="18" charset="-127"/>
              </a:rPr>
              <a:t> </a:t>
            </a:r>
            <a:r>
              <a:rPr lang="ko-KR" altLang="en-US" dirty="0" smtClean="0">
                <a:latin typeface="12롯데마트드림Bold" pitchFamily="18" charset="-127"/>
                <a:ea typeface="12롯데마트드림Bold" pitchFamily="18" charset="-127"/>
              </a:rPr>
              <a:t>주간</a:t>
            </a:r>
            <a:r>
              <a:rPr lang="en-US" altLang="ko-KR" dirty="0" smtClean="0">
                <a:latin typeface="12롯데마트드림Bold" pitchFamily="18" charset="-127"/>
                <a:ea typeface="12롯데마트드림Bold" pitchFamily="18" charset="-127"/>
              </a:rPr>
              <a:t> </a:t>
            </a:r>
            <a:r>
              <a:rPr lang="ko-KR" altLang="en-US" dirty="0" smtClean="0">
                <a:latin typeface="12롯데마트드림Bold" pitchFamily="18" charset="-127"/>
                <a:ea typeface="12롯데마트드림Bold" pitchFamily="18" charset="-127"/>
              </a:rPr>
              <a:t>재활프로그램이 아닌 센터장님이 직접 실시하는 가족교육의 </a:t>
            </a:r>
            <a:r>
              <a:rPr lang="ko-KR" altLang="en-US" dirty="0" err="1" smtClean="0">
                <a:latin typeface="12롯데마트드림Bold" pitchFamily="18" charset="-127"/>
                <a:ea typeface="12롯데마트드림Bold" pitchFamily="18" charset="-127"/>
              </a:rPr>
              <a:t>안내지를</a:t>
            </a:r>
            <a:endParaRPr lang="en-US" altLang="ko-KR" dirty="0" smtClean="0">
              <a:latin typeface="12롯데마트드림Bold" pitchFamily="18" charset="-127"/>
              <a:ea typeface="12롯데마트드림Bold" pitchFamily="18" charset="-127"/>
            </a:endParaRPr>
          </a:p>
          <a:p>
            <a:r>
              <a:rPr lang="ko-KR" altLang="en-US" dirty="0" smtClean="0">
                <a:latin typeface="12롯데마트드림Bold" pitchFamily="18" charset="-127"/>
                <a:ea typeface="12롯데마트드림Bold" pitchFamily="18" charset="-127"/>
              </a:rPr>
              <a:t>직접 제작</a:t>
            </a:r>
            <a:r>
              <a:rPr lang="en-US" altLang="ko-KR" dirty="0" smtClean="0">
                <a:latin typeface="12롯데마트드림Bold" pitchFamily="18" charset="-127"/>
                <a:ea typeface="12롯데마트드림Bold" pitchFamily="18" charset="-127"/>
              </a:rPr>
              <a:t>/</a:t>
            </a:r>
            <a:r>
              <a:rPr lang="ko-KR" altLang="en-US" dirty="0" smtClean="0">
                <a:latin typeface="12롯데마트드림Bold" pitchFamily="18" charset="-127"/>
                <a:ea typeface="12롯데마트드림Bold" pitchFamily="18" charset="-127"/>
              </a:rPr>
              <a:t> 공문으로 만들어 다른 기관에 배포하였다</a:t>
            </a:r>
            <a:r>
              <a:rPr lang="en-US" altLang="ko-KR" dirty="0" smtClean="0">
                <a:latin typeface="12롯데마트드림Bold" pitchFamily="18" charset="-127"/>
                <a:ea typeface="12롯데마트드림Bold" pitchFamily="18" charset="-127"/>
              </a:rPr>
              <a:t>.</a:t>
            </a:r>
            <a:r>
              <a:rPr lang="en-US" altLang="ko-KR" dirty="0" smtClean="0">
                <a:solidFill>
                  <a:srgbClr val="0070C0"/>
                </a:solidFill>
                <a:latin typeface="12롯데마트드림Bold" pitchFamily="18" charset="-127"/>
                <a:ea typeface="12롯데마트드림Bold" pitchFamily="18" charset="-127"/>
              </a:rPr>
              <a:t> </a:t>
            </a:r>
            <a:endParaRPr lang="ko-KR" altLang="en-US" dirty="0">
              <a:solidFill>
                <a:srgbClr val="0070C0"/>
              </a:solidFill>
              <a:latin typeface="12롯데마트드림Bold" pitchFamily="18" charset="-127"/>
              <a:ea typeface="12롯데마트드림Bold" pitchFamily="18" charset="-127"/>
            </a:endParaRPr>
          </a:p>
        </p:txBody>
      </p:sp>
      <p:pic>
        <p:nvPicPr>
          <p:cNvPr id="2050" name="Picture 2" descr="C:\Users\pc\Desktop\가족교육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3954" y="1885795"/>
            <a:ext cx="900000" cy="1272622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21601" y="3632736"/>
            <a:ext cx="9636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rgbClr val="0070C0"/>
                </a:solidFill>
                <a:latin typeface="12롯데마트드림Bold" pitchFamily="18" charset="-127"/>
                <a:ea typeface="12롯데마트드림Bold" pitchFamily="18" charset="-127"/>
              </a:rPr>
              <a:t>야외활동 계획서 제작</a:t>
            </a:r>
            <a:endParaRPr lang="en-US" altLang="ko-KR" dirty="0" smtClean="0">
              <a:solidFill>
                <a:srgbClr val="0070C0"/>
              </a:solidFill>
              <a:latin typeface="12롯데마트드림Bold" pitchFamily="18" charset="-127"/>
              <a:ea typeface="12롯데마트드림Bold" pitchFamily="18" charset="-127"/>
            </a:endParaRPr>
          </a:p>
          <a:p>
            <a:endParaRPr lang="en-US" altLang="ko-KR" dirty="0" smtClean="0">
              <a:latin typeface="12롯데마트드림Bold" pitchFamily="18" charset="-127"/>
              <a:ea typeface="12롯데마트드림Bold" pitchFamily="18" charset="-127"/>
            </a:endParaRPr>
          </a:p>
          <a:p>
            <a:r>
              <a:rPr lang="ko-KR" altLang="en-US" dirty="0" smtClean="0">
                <a:latin typeface="12롯데마트드림Bold" pitchFamily="18" charset="-127"/>
                <a:ea typeface="12롯데마트드림Bold" pitchFamily="18" charset="-127"/>
              </a:rPr>
              <a:t>스트레스가 발생하였을 때  술을 통해 해결하는 특성을 가진 알코올 중독자와</a:t>
            </a:r>
            <a:endParaRPr lang="en-US" altLang="ko-KR" dirty="0" smtClean="0">
              <a:latin typeface="12롯데마트드림Bold" pitchFamily="18" charset="-127"/>
              <a:ea typeface="12롯데마트드림Bold" pitchFamily="18" charset="-127"/>
            </a:endParaRPr>
          </a:p>
          <a:p>
            <a:r>
              <a:rPr lang="ko-KR" altLang="en-US" dirty="0" smtClean="0">
                <a:latin typeface="12롯데마트드림Bold" pitchFamily="18" charset="-127"/>
                <a:ea typeface="12롯데마트드림Bold" pitchFamily="18" charset="-127"/>
              </a:rPr>
              <a:t>높은 스트레스 상황에서 정서 중심적인 대처를 위해  도박을 할 가능성이 있는 </a:t>
            </a:r>
            <a:endParaRPr lang="en-US" altLang="ko-KR" dirty="0" smtClean="0">
              <a:latin typeface="12롯데마트드림Bold" pitchFamily="18" charset="-127"/>
              <a:ea typeface="12롯데마트드림Bold" pitchFamily="18" charset="-127"/>
            </a:endParaRPr>
          </a:p>
          <a:p>
            <a:r>
              <a:rPr lang="ko-KR" altLang="en-US" dirty="0" smtClean="0">
                <a:latin typeface="12롯데마트드림Bold" pitchFamily="18" charset="-127"/>
                <a:ea typeface="12롯데마트드림Bold" pitchFamily="18" charset="-127"/>
              </a:rPr>
              <a:t>도박중독자의 특성에 맞춰 스트레스를 감소 시킬 수 있는 활동 계획서를 제작하였다</a:t>
            </a:r>
            <a:r>
              <a:rPr lang="en-US" altLang="ko-KR" dirty="0" smtClean="0">
                <a:latin typeface="12롯데마트드림Bold" pitchFamily="18" charset="-127"/>
                <a:ea typeface="12롯데마트드림Bold" pitchFamily="18" charset="-127"/>
              </a:rPr>
              <a:t>.</a:t>
            </a:r>
            <a:r>
              <a:rPr lang="ko-KR" altLang="en-US" dirty="0" smtClean="0">
                <a:solidFill>
                  <a:srgbClr val="0070C0"/>
                </a:solidFill>
                <a:latin typeface="12롯데마트드림Bold" pitchFamily="18" charset="-127"/>
                <a:ea typeface="12롯데마트드림Bold" pitchFamily="18" charset="-127"/>
              </a:rPr>
              <a:t>  </a:t>
            </a:r>
            <a:endParaRPr lang="ko-KR" altLang="en-US" dirty="0">
              <a:solidFill>
                <a:srgbClr val="0070C0"/>
              </a:solidFill>
              <a:latin typeface="12롯데마트드림Bold" pitchFamily="18" charset="-127"/>
              <a:ea typeface="12롯데마트드림Bold" pitchFamily="18" charset="-127"/>
            </a:endParaRPr>
          </a:p>
        </p:txBody>
      </p:sp>
      <p:pic>
        <p:nvPicPr>
          <p:cNvPr id="2052" name="Picture 4" descr="C:\Users\pc\Desktop\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18135" y="3286579"/>
            <a:ext cx="900000" cy="1271118"/>
          </a:xfrm>
          <a:prstGeom prst="rect">
            <a:avLst/>
          </a:prstGeom>
          <a:noFill/>
        </p:spPr>
      </p:pic>
      <p:pic>
        <p:nvPicPr>
          <p:cNvPr id="2053" name="Picture 5" descr="C:\Users\pc\Desktop\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22366" y="3267301"/>
            <a:ext cx="900000" cy="1264500"/>
          </a:xfrm>
          <a:prstGeom prst="rect">
            <a:avLst/>
          </a:prstGeom>
          <a:noFill/>
        </p:spPr>
      </p:pic>
      <p:pic>
        <p:nvPicPr>
          <p:cNvPr id="2054" name="Picture 6" descr="C:\Users\pc\Desktop\캡처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17679" y="4630513"/>
            <a:ext cx="900000" cy="1269617"/>
          </a:xfrm>
          <a:prstGeom prst="rect">
            <a:avLst/>
          </a:prstGeom>
          <a:noFill/>
        </p:spPr>
      </p:pic>
      <p:pic>
        <p:nvPicPr>
          <p:cNvPr id="2055" name="Picture 7" descr="C:\Users\pc\Desktop\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233250" y="4630059"/>
            <a:ext cx="900000" cy="12653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2017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3">
            <a:extLst>
              <a:ext uri="{FF2B5EF4-FFF2-40B4-BE49-F238E27FC236}">
                <a16:creationId xmlns="" xmlns:a16="http://schemas.microsoft.com/office/drawing/2014/main" id="{6089DF10-2729-4B37-8FB0-AB9A80025552}"/>
              </a:ext>
            </a:extLst>
          </p:cNvPr>
          <p:cNvGrpSpPr/>
          <p:nvPr/>
        </p:nvGrpSpPr>
        <p:grpSpPr>
          <a:xfrm>
            <a:off x="162233" y="221228"/>
            <a:ext cx="1106129" cy="1106129"/>
            <a:chOff x="162231" y="221226"/>
            <a:chExt cx="1312608" cy="1312607"/>
          </a:xfrm>
          <a:solidFill>
            <a:srgbClr val="0C4C89"/>
          </a:solidFill>
        </p:grpSpPr>
        <p:sp>
          <p:nvSpPr>
            <p:cNvPr id="15" name="직사각형 14">
              <a:extLst>
                <a:ext uri="{FF2B5EF4-FFF2-40B4-BE49-F238E27FC236}">
                  <a16:creationId xmlns="" xmlns:a16="http://schemas.microsoft.com/office/drawing/2014/main" id="{FF154E8B-C8C1-4BB5-91F9-A05E6887DBFD}"/>
                </a:ext>
              </a:extLst>
            </p:cNvPr>
            <p:cNvSpPr/>
            <p:nvPr/>
          </p:nvSpPr>
          <p:spPr>
            <a:xfrm>
              <a:off x="162231" y="221226"/>
              <a:ext cx="1312608" cy="13126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청소년서체" pitchFamily="18" charset="-127"/>
                <a:ea typeface="청소년서체" pitchFamily="18" charset="-127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3C2696C4-9119-4E2C-9566-48E321B9FA4B}"/>
                </a:ext>
              </a:extLst>
            </p:cNvPr>
            <p:cNvSpPr txBox="1"/>
            <p:nvPr/>
          </p:nvSpPr>
          <p:spPr>
            <a:xfrm>
              <a:off x="722151" y="1054508"/>
              <a:ext cx="708443" cy="40175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endParaRPr lang="ko-KR" altLang="en-US" sz="1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청소년서체" pitchFamily="18" charset="-127"/>
                <a:ea typeface="청소년서체" pitchFamily="18" charset="-127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A8C809F4-A85F-4079-803F-F04E4E43A26A}"/>
              </a:ext>
            </a:extLst>
          </p:cNvPr>
          <p:cNvSpPr txBox="1"/>
          <p:nvPr/>
        </p:nvSpPr>
        <p:spPr>
          <a:xfrm>
            <a:off x="1327612" y="834914"/>
            <a:ext cx="62651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6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청소년서체" pitchFamily="18" charset="-127"/>
                <a:ea typeface="청소년서체" pitchFamily="18" charset="-127"/>
              </a:rPr>
              <a:t>실천내용과 경험</a:t>
            </a:r>
            <a:endParaRPr lang="ko-KR" altLang="en-US" sz="26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청소년서체" pitchFamily="18" charset="-127"/>
              <a:ea typeface="청소년서체" pitchFamily="18" charset="-127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="" xmlns:a16="http://schemas.microsoft.com/office/drawing/2014/main" id="{FF3EA757-9D2C-48E8-8316-87896F05D40B}"/>
              </a:ext>
            </a:extLst>
          </p:cNvPr>
          <p:cNvSpPr/>
          <p:nvPr/>
        </p:nvSpPr>
        <p:spPr>
          <a:xfrm>
            <a:off x="337457" y="1607905"/>
            <a:ext cx="11492752" cy="4596953"/>
          </a:xfrm>
          <a:prstGeom prst="rect">
            <a:avLst/>
          </a:prstGeom>
          <a:noFill/>
          <a:ln w="412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90152" y="1857629"/>
            <a:ext cx="81266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rgbClr val="0070C0"/>
                </a:solidFill>
                <a:latin typeface="12롯데마트드림Bold" pitchFamily="18" charset="-127"/>
                <a:ea typeface="12롯데마트드림Bold" pitchFamily="18" charset="-127"/>
              </a:rPr>
              <a:t>기관홍보 동영상</a:t>
            </a:r>
            <a:endParaRPr lang="en-US" altLang="ko-KR" dirty="0" smtClean="0">
              <a:solidFill>
                <a:srgbClr val="0070C0"/>
              </a:solidFill>
              <a:latin typeface="12롯데마트드림Bold" pitchFamily="18" charset="-127"/>
              <a:ea typeface="12롯데마트드림Bold" pitchFamily="18" charset="-127"/>
            </a:endParaRPr>
          </a:p>
          <a:p>
            <a:endParaRPr lang="en-US" altLang="ko-KR" dirty="0" smtClean="0">
              <a:solidFill>
                <a:srgbClr val="0070C0"/>
              </a:solidFill>
              <a:latin typeface="12롯데마트드림Bold" pitchFamily="18" charset="-127"/>
              <a:ea typeface="12롯데마트드림Bold" pitchFamily="18" charset="-127"/>
            </a:endParaRPr>
          </a:p>
          <a:p>
            <a:r>
              <a:rPr lang="ko-KR" altLang="en-US" dirty="0" smtClean="0">
                <a:latin typeface="12롯데마트드림Bold" pitchFamily="18" charset="-127"/>
                <a:ea typeface="12롯데마트드림Bold" pitchFamily="18" charset="-127"/>
              </a:rPr>
              <a:t>기관의 수기 내용을 토대로 기관을 홍보할 수 있는 영상을 만들었다</a:t>
            </a:r>
            <a:r>
              <a:rPr lang="en-US" altLang="ko-KR" dirty="0" smtClean="0">
                <a:latin typeface="12롯데마트드림Bold" pitchFamily="18" charset="-127"/>
                <a:ea typeface="12롯데마트드림Bold" pitchFamily="18" charset="-127"/>
              </a:rPr>
              <a:t>.</a:t>
            </a:r>
            <a:r>
              <a:rPr lang="ko-KR" altLang="en-US" dirty="0" smtClean="0">
                <a:latin typeface="12롯데마트드림Bold" pitchFamily="18" charset="-127"/>
                <a:ea typeface="12롯데마트드림Bold" pitchFamily="18" charset="-127"/>
              </a:rPr>
              <a:t> </a:t>
            </a:r>
            <a:endParaRPr lang="ko-KR" altLang="en-US" dirty="0">
              <a:latin typeface="12롯데마트드림Bold" pitchFamily="18" charset="-127"/>
              <a:ea typeface="12롯데마트드림Bold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5273" y="3616407"/>
            <a:ext cx="9636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0070C0"/>
                </a:solidFill>
                <a:latin typeface="12롯데마트드림Bold" pitchFamily="18" charset="-127"/>
                <a:ea typeface="12롯데마트드림Bold" pitchFamily="18" charset="-127"/>
              </a:rPr>
              <a:t>+ </a:t>
            </a:r>
            <a:r>
              <a:rPr lang="ko-KR" altLang="en-US" dirty="0" err="1" smtClean="0">
                <a:solidFill>
                  <a:srgbClr val="0070C0"/>
                </a:solidFill>
                <a:latin typeface="12롯데마트드림Bold" pitchFamily="18" charset="-127"/>
                <a:ea typeface="12롯데마트드림Bold" pitchFamily="18" charset="-127"/>
              </a:rPr>
              <a:t>꿈마을</a:t>
            </a:r>
            <a:r>
              <a:rPr lang="ko-KR" altLang="en-US" dirty="0" smtClean="0">
                <a:solidFill>
                  <a:srgbClr val="0070C0"/>
                </a:solidFill>
                <a:latin typeface="12롯데마트드림Bold" pitchFamily="18" charset="-127"/>
                <a:ea typeface="12롯데마트드림Bold" pitchFamily="18" charset="-127"/>
              </a:rPr>
              <a:t> 지역아동센터 알코올중독 교육</a:t>
            </a:r>
            <a:endParaRPr lang="en-US" altLang="ko-KR" dirty="0" smtClean="0">
              <a:solidFill>
                <a:srgbClr val="0070C0"/>
              </a:solidFill>
              <a:latin typeface="12롯데마트드림Bold" pitchFamily="18" charset="-127"/>
              <a:ea typeface="12롯데마트드림Bold" pitchFamily="18" charset="-127"/>
            </a:endParaRPr>
          </a:p>
          <a:p>
            <a:endParaRPr lang="en-US" altLang="ko-KR" dirty="0" smtClean="0">
              <a:solidFill>
                <a:srgbClr val="0070C0"/>
              </a:solidFill>
              <a:latin typeface="12롯데마트드림Bold" pitchFamily="18" charset="-127"/>
              <a:ea typeface="12롯데마트드림Bold" pitchFamily="18" charset="-127"/>
            </a:endParaRPr>
          </a:p>
          <a:p>
            <a:r>
              <a:rPr lang="en-US" altLang="ko-KR" dirty="0" smtClean="0">
                <a:latin typeface="12롯데마트드림Bold" pitchFamily="18" charset="-127"/>
                <a:ea typeface="12롯데마트드림Bold" pitchFamily="18" charset="-127"/>
              </a:rPr>
              <a:t>1</a:t>
            </a:r>
            <a:r>
              <a:rPr lang="ko-KR" altLang="en-US" dirty="0" smtClean="0">
                <a:latin typeface="12롯데마트드림Bold" pitchFamily="18" charset="-127"/>
                <a:ea typeface="12롯데마트드림Bold" pitchFamily="18" charset="-127"/>
              </a:rPr>
              <a:t>시간 동안 강의하는 기회를 얻음</a:t>
            </a:r>
            <a:r>
              <a:rPr lang="en-US" altLang="ko-KR" dirty="0" smtClean="0">
                <a:latin typeface="12롯데마트드림Bold" pitchFamily="18" charset="-127"/>
                <a:ea typeface="12롯데마트드림Bold" pitchFamily="18" charset="-127"/>
              </a:rPr>
              <a:t>, </a:t>
            </a:r>
            <a:endParaRPr lang="en-US" altLang="ko-KR" dirty="0" smtClean="0">
              <a:latin typeface="12롯데마트드림Bold" pitchFamily="18" charset="-127"/>
              <a:ea typeface="12롯데마트드림Bold" pitchFamily="18" charset="-127"/>
            </a:endParaRPr>
          </a:p>
          <a:p>
            <a:r>
              <a:rPr lang="ko-KR" altLang="en-US" dirty="0" smtClean="0">
                <a:latin typeface="12롯데마트드림Bold" pitchFamily="18" charset="-127"/>
                <a:ea typeface="12롯데마트드림Bold" pitchFamily="18" charset="-127"/>
              </a:rPr>
              <a:t>긴장하지 </a:t>
            </a:r>
            <a:r>
              <a:rPr lang="ko-KR" altLang="en-US" dirty="0" smtClean="0">
                <a:latin typeface="12롯데마트드림Bold" pitchFamily="18" charset="-127"/>
                <a:ea typeface="12롯데마트드림Bold" pitchFamily="18" charset="-127"/>
              </a:rPr>
              <a:t>않기 위해 철저하게 준비하고 </a:t>
            </a:r>
            <a:r>
              <a:rPr lang="ko-KR" altLang="en-US" dirty="0" smtClean="0">
                <a:latin typeface="12롯데마트드림Bold" pitchFamily="18" charset="-127"/>
                <a:ea typeface="12롯데마트드림Bold" pitchFamily="18" charset="-127"/>
              </a:rPr>
              <a:t>강의를 </a:t>
            </a:r>
            <a:r>
              <a:rPr lang="ko-KR" altLang="en-US" dirty="0" smtClean="0">
                <a:latin typeface="12롯데마트드림Bold" pitchFamily="18" charset="-127"/>
                <a:ea typeface="12롯데마트드림Bold" pitchFamily="18" charset="-127"/>
              </a:rPr>
              <a:t>진행하였지만 </a:t>
            </a:r>
            <a:endParaRPr lang="en-US" altLang="ko-KR" dirty="0" smtClean="0">
              <a:latin typeface="12롯데마트드림Bold" pitchFamily="18" charset="-127"/>
              <a:ea typeface="12롯데마트드림Bold" pitchFamily="18" charset="-127"/>
            </a:endParaRPr>
          </a:p>
          <a:p>
            <a:r>
              <a:rPr lang="ko-KR" altLang="en-US" dirty="0" smtClean="0">
                <a:latin typeface="12롯데마트드림Bold" pitchFamily="18" charset="-127"/>
                <a:ea typeface="12롯데마트드림Bold" pitchFamily="18" charset="-127"/>
              </a:rPr>
              <a:t>대상자가 </a:t>
            </a:r>
            <a:r>
              <a:rPr lang="ko-KR" altLang="en-US" dirty="0" smtClean="0">
                <a:latin typeface="12롯데마트드림Bold" pitchFamily="18" charset="-127"/>
                <a:ea typeface="12롯데마트드림Bold" pitchFamily="18" charset="-127"/>
              </a:rPr>
              <a:t>아동이라는 특성을 잘 고려하지 못해 많은 어려움이 있었다</a:t>
            </a:r>
            <a:r>
              <a:rPr lang="en-US" altLang="ko-KR" dirty="0" smtClean="0">
                <a:latin typeface="12롯데마트드림Bold" pitchFamily="18" charset="-127"/>
                <a:ea typeface="12롯데마트드림Bold" pitchFamily="18" charset="-127"/>
              </a:rPr>
              <a:t>. </a:t>
            </a:r>
          </a:p>
          <a:p>
            <a:endParaRPr lang="en-US" altLang="ko-KR" dirty="0" smtClean="0">
              <a:solidFill>
                <a:srgbClr val="0070C0"/>
              </a:solidFill>
              <a:latin typeface="12롯데마트드림Bold" pitchFamily="18" charset="-127"/>
              <a:ea typeface="12롯데마트드림Bold" pitchFamily="18" charset="-127"/>
            </a:endParaRPr>
          </a:p>
        </p:txBody>
      </p:sp>
      <p:pic>
        <p:nvPicPr>
          <p:cNvPr id="11266" name="Picture 2" descr="https://blogfiles.pstatic.net/MjAxODA4MTdfODYg/MDAxNTM0NDg1MzIwMDc0.LS91BNrqiybD87VaD132kbNnXWa_j45zAKM7p1oLZ9Yg.aV63N2DIueDT0zL2R5F116iS3NP2DoGvxNZm48LDufcg.JPEG.ujamcenter/KakaoTalk_20180817_1318130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96756" y="3948113"/>
            <a:ext cx="2879999" cy="2160000"/>
          </a:xfrm>
          <a:prstGeom prst="rect">
            <a:avLst/>
          </a:prstGeom>
          <a:noFill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44917" y="1829783"/>
            <a:ext cx="2880000" cy="1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42017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3">
            <a:extLst>
              <a:ext uri="{FF2B5EF4-FFF2-40B4-BE49-F238E27FC236}">
                <a16:creationId xmlns="" xmlns:a16="http://schemas.microsoft.com/office/drawing/2014/main" id="{6089DF10-2729-4B37-8FB0-AB9A80025552}"/>
              </a:ext>
            </a:extLst>
          </p:cNvPr>
          <p:cNvGrpSpPr/>
          <p:nvPr/>
        </p:nvGrpSpPr>
        <p:grpSpPr>
          <a:xfrm>
            <a:off x="162233" y="221228"/>
            <a:ext cx="1106129" cy="1106129"/>
            <a:chOff x="162231" y="221226"/>
            <a:chExt cx="1312608" cy="1312607"/>
          </a:xfrm>
          <a:solidFill>
            <a:srgbClr val="0C4C89"/>
          </a:solidFill>
        </p:grpSpPr>
        <p:sp>
          <p:nvSpPr>
            <p:cNvPr id="15" name="직사각형 14">
              <a:extLst>
                <a:ext uri="{FF2B5EF4-FFF2-40B4-BE49-F238E27FC236}">
                  <a16:creationId xmlns="" xmlns:a16="http://schemas.microsoft.com/office/drawing/2014/main" id="{FF154E8B-C8C1-4BB5-91F9-A05E6887DBFD}"/>
                </a:ext>
              </a:extLst>
            </p:cNvPr>
            <p:cNvSpPr/>
            <p:nvPr/>
          </p:nvSpPr>
          <p:spPr>
            <a:xfrm>
              <a:off x="162231" y="221226"/>
              <a:ext cx="1312608" cy="13126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청소년서체" pitchFamily="18" charset="-127"/>
                <a:ea typeface="청소년서체" pitchFamily="18" charset="-127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3C2696C4-9119-4E2C-9566-48E321B9FA4B}"/>
                </a:ext>
              </a:extLst>
            </p:cNvPr>
            <p:cNvSpPr txBox="1"/>
            <p:nvPr/>
          </p:nvSpPr>
          <p:spPr>
            <a:xfrm>
              <a:off x="722151" y="1054508"/>
              <a:ext cx="708443" cy="40175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endParaRPr lang="ko-KR" altLang="en-US" sz="1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청소년서체" pitchFamily="18" charset="-127"/>
                <a:ea typeface="청소년서체" pitchFamily="18" charset="-127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A8C809F4-A85F-4079-803F-F04E4E43A26A}"/>
              </a:ext>
            </a:extLst>
          </p:cNvPr>
          <p:cNvSpPr txBox="1"/>
          <p:nvPr/>
        </p:nvSpPr>
        <p:spPr>
          <a:xfrm>
            <a:off x="1327612" y="834914"/>
            <a:ext cx="62651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6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청소년서체" pitchFamily="18" charset="-127"/>
                <a:ea typeface="청소년서체" pitchFamily="18" charset="-127"/>
              </a:rPr>
              <a:t>실천내용과 경험</a:t>
            </a:r>
            <a:endParaRPr lang="ko-KR" altLang="en-US" sz="26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청소년서체" pitchFamily="18" charset="-127"/>
              <a:ea typeface="청소년서체" pitchFamily="18" charset="-127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="" xmlns:a16="http://schemas.microsoft.com/office/drawing/2014/main" id="{FF3EA757-9D2C-48E8-8316-87896F05D40B}"/>
              </a:ext>
            </a:extLst>
          </p:cNvPr>
          <p:cNvSpPr/>
          <p:nvPr/>
        </p:nvSpPr>
        <p:spPr>
          <a:xfrm>
            <a:off x="337457" y="1607905"/>
            <a:ext cx="11492752" cy="4596953"/>
          </a:xfrm>
          <a:prstGeom prst="rect">
            <a:avLst/>
          </a:prstGeom>
          <a:noFill/>
          <a:ln w="412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90152" y="1857630"/>
            <a:ext cx="81266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rgbClr val="0070C0"/>
                </a:solidFill>
                <a:latin typeface="12롯데마트드림Bold" pitchFamily="18" charset="-127"/>
                <a:ea typeface="12롯데마트드림Bold" pitchFamily="18" charset="-127"/>
              </a:rPr>
              <a:t>도박</a:t>
            </a:r>
            <a:r>
              <a:rPr lang="en-US" altLang="ko-KR" dirty="0" smtClean="0">
                <a:solidFill>
                  <a:srgbClr val="0070C0"/>
                </a:solidFill>
                <a:latin typeface="12롯데마트드림Bold" pitchFamily="18" charset="-127"/>
                <a:ea typeface="12롯데마트드림Bold" pitchFamily="18" charset="-127"/>
              </a:rPr>
              <a:t>/</a:t>
            </a:r>
            <a:r>
              <a:rPr lang="ko-KR" altLang="en-US" dirty="0" smtClean="0">
                <a:solidFill>
                  <a:srgbClr val="0070C0"/>
                </a:solidFill>
                <a:latin typeface="12롯데마트드림Bold" pitchFamily="18" charset="-127"/>
                <a:ea typeface="12롯데마트드림Bold" pitchFamily="18" charset="-127"/>
              </a:rPr>
              <a:t>알코올 중독 선별 검사표를 이용한 캠페인</a:t>
            </a:r>
            <a:endParaRPr lang="en-US" altLang="ko-KR" dirty="0" smtClean="0">
              <a:solidFill>
                <a:srgbClr val="0070C0"/>
              </a:solidFill>
              <a:latin typeface="12롯데마트드림Bold" pitchFamily="18" charset="-127"/>
              <a:ea typeface="12롯데마트드림Bold" pitchFamily="18" charset="-127"/>
            </a:endParaRPr>
          </a:p>
          <a:p>
            <a:endParaRPr lang="en-US" altLang="ko-KR" dirty="0" smtClean="0">
              <a:solidFill>
                <a:srgbClr val="0070C0"/>
              </a:solidFill>
              <a:latin typeface="12롯데마트드림Bold" pitchFamily="18" charset="-127"/>
              <a:ea typeface="12롯데마트드림Bold" pitchFamily="18" charset="-127"/>
            </a:endParaRPr>
          </a:p>
          <a:p>
            <a:r>
              <a:rPr lang="en-US" altLang="ko-KR" dirty="0" smtClean="0">
                <a:latin typeface="12롯데마트드림Bold" pitchFamily="18" charset="-127"/>
                <a:ea typeface="12롯데마트드림Bold" pitchFamily="18" charset="-127"/>
              </a:rPr>
              <a:t>O/X </a:t>
            </a:r>
            <a:r>
              <a:rPr lang="ko-KR" altLang="en-US" dirty="0" err="1" smtClean="0">
                <a:latin typeface="12롯데마트드림Bold" pitchFamily="18" charset="-127"/>
                <a:ea typeface="12롯데마트드림Bold" pitchFamily="18" charset="-127"/>
              </a:rPr>
              <a:t>퀴즈판</a:t>
            </a:r>
            <a:r>
              <a:rPr lang="en-US" altLang="ko-KR" dirty="0" smtClean="0">
                <a:latin typeface="12롯데마트드림Bold" pitchFamily="18" charset="-127"/>
                <a:ea typeface="12롯데마트드림Bold" pitchFamily="18" charset="-127"/>
              </a:rPr>
              <a:t>, </a:t>
            </a:r>
            <a:r>
              <a:rPr lang="ko-KR" altLang="en-US" dirty="0" smtClean="0">
                <a:latin typeface="12롯데마트드림Bold" pitchFamily="18" charset="-127"/>
                <a:ea typeface="12롯데마트드림Bold" pitchFamily="18" charset="-127"/>
              </a:rPr>
              <a:t>선별 검사표를 이용하여 캠페인을 진행하였다</a:t>
            </a:r>
            <a:r>
              <a:rPr lang="en-US" altLang="ko-KR" dirty="0" smtClean="0">
                <a:latin typeface="12롯데마트드림Bold" pitchFamily="18" charset="-127"/>
                <a:ea typeface="12롯데마트드림Bold" pitchFamily="18" charset="-127"/>
              </a:rPr>
              <a:t>. </a:t>
            </a:r>
            <a:r>
              <a:rPr lang="ko-KR" altLang="en-US" dirty="0" smtClean="0">
                <a:latin typeface="12롯데마트드림Bold" pitchFamily="18" charset="-127"/>
                <a:ea typeface="12롯데마트드림Bold" pitchFamily="18" charset="-127"/>
              </a:rPr>
              <a:t>선별 검사표는</a:t>
            </a:r>
            <a:r>
              <a:rPr lang="en-US" altLang="ko-KR" dirty="0" smtClean="0">
                <a:latin typeface="12롯데마트드림Bold" pitchFamily="18" charset="-127"/>
                <a:ea typeface="12롯데마트드림Bold" pitchFamily="18" charset="-127"/>
              </a:rPr>
              <a:t> </a:t>
            </a:r>
          </a:p>
          <a:p>
            <a:r>
              <a:rPr lang="ko-KR" altLang="en-US" dirty="0" smtClean="0">
                <a:latin typeface="12롯데마트드림Bold" pitchFamily="18" charset="-127"/>
                <a:ea typeface="12롯데마트드림Bold" pitchFamily="18" charset="-127"/>
              </a:rPr>
              <a:t>한국형 알코올 중독 선별 검사표</a:t>
            </a:r>
            <a:r>
              <a:rPr lang="en-US" altLang="ko-KR" dirty="0" smtClean="0">
                <a:latin typeface="12롯데마트드림Bold" pitchFamily="18" charset="-127"/>
                <a:ea typeface="12롯데마트드림Bold" pitchFamily="18" charset="-127"/>
              </a:rPr>
              <a:t>, AUDIT, PGSI</a:t>
            </a:r>
            <a:r>
              <a:rPr lang="ko-KR" altLang="en-US" dirty="0" smtClean="0">
                <a:latin typeface="12롯데마트드림Bold" pitchFamily="18" charset="-127"/>
                <a:ea typeface="12롯데마트드림Bold" pitchFamily="18" charset="-127"/>
              </a:rPr>
              <a:t>를 사용하였고 각 문항에 대한 설명과</a:t>
            </a:r>
            <a:endParaRPr lang="en-US" altLang="ko-KR" dirty="0" smtClean="0">
              <a:latin typeface="12롯데마트드림Bold" pitchFamily="18" charset="-127"/>
              <a:ea typeface="12롯데마트드림Bold" pitchFamily="18" charset="-127"/>
            </a:endParaRPr>
          </a:p>
          <a:p>
            <a:r>
              <a:rPr lang="ko-KR" altLang="en-US" dirty="0" smtClean="0">
                <a:latin typeface="12롯데마트드림Bold" pitchFamily="18" charset="-127"/>
                <a:ea typeface="12롯데마트드림Bold" pitchFamily="18" charset="-127"/>
              </a:rPr>
              <a:t>점수에 대한 결과를 설명하는 역할을 맡았다</a:t>
            </a:r>
            <a:r>
              <a:rPr lang="en-US" altLang="ko-KR" dirty="0" smtClean="0">
                <a:latin typeface="12롯데마트드림Bold" pitchFamily="18" charset="-127"/>
                <a:ea typeface="12롯데마트드림Bold" pitchFamily="18" charset="-127"/>
              </a:rPr>
              <a:t>.</a:t>
            </a:r>
            <a:endParaRPr lang="en-US" altLang="ko-KR" dirty="0" smtClean="0">
              <a:solidFill>
                <a:srgbClr val="0070C0"/>
              </a:solidFill>
              <a:latin typeface="12롯데마트드림Bold" pitchFamily="18" charset="-127"/>
              <a:ea typeface="12롯데마트드림Bold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8338" y="4420446"/>
            <a:ext cx="963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rgbClr val="0070C0"/>
                </a:solidFill>
                <a:latin typeface="12롯데마트드림Bold" pitchFamily="18" charset="-127"/>
                <a:ea typeface="12롯데마트드림Bold" pitchFamily="18" charset="-127"/>
              </a:rPr>
              <a:t>방문상담</a:t>
            </a:r>
            <a:r>
              <a:rPr lang="en-US" altLang="ko-KR" dirty="0" smtClean="0">
                <a:solidFill>
                  <a:srgbClr val="0070C0"/>
                </a:solidFill>
                <a:latin typeface="12롯데마트드림Bold" pitchFamily="18" charset="-127"/>
                <a:ea typeface="12롯데마트드림Bold" pitchFamily="18" charset="-127"/>
              </a:rPr>
              <a:t>(2</a:t>
            </a:r>
            <a:r>
              <a:rPr lang="ko-KR" altLang="en-US" dirty="0" smtClean="0">
                <a:solidFill>
                  <a:srgbClr val="0070C0"/>
                </a:solidFill>
                <a:latin typeface="12롯데마트드림Bold" pitchFamily="18" charset="-127"/>
                <a:ea typeface="12롯데마트드림Bold" pitchFamily="18" charset="-127"/>
              </a:rPr>
              <a:t>번</a:t>
            </a:r>
            <a:r>
              <a:rPr lang="en-US" altLang="ko-KR" dirty="0" smtClean="0">
                <a:solidFill>
                  <a:srgbClr val="0070C0"/>
                </a:solidFill>
                <a:latin typeface="12롯데마트드림Bold" pitchFamily="18" charset="-127"/>
                <a:ea typeface="12롯데마트드림Bold" pitchFamily="18" charset="-127"/>
              </a:rPr>
              <a:t>)</a:t>
            </a:r>
          </a:p>
          <a:p>
            <a:endParaRPr lang="en-US" altLang="ko-KR" dirty="0" smtClean="0">
              <a:solidFill>
                <a:srgbClr val="0070C0"/>
              </a:solidFill>
              <a:latin typeface="12롯데마트드림Bold" pitchFamily="18" charset="-127"/>
              <a:ea typeface="12롯데마트드림Bold" pitchFamily="18" charset="-127"/>
            </a:endParaRPr>
          </a:p>
          <a:p>
            <a:r>
              <a:rPr lang="ko-KR" altLang="en-US" dirty="0" smtClean="0">
                <a:latin typeface="12롯데마트드림Bold" pitchFamily="18" charset="-127"/>
                <a:ea typeface="12롯데마트드림Bold" pitchFamily="18" charset="-127"/>
              </a:rPr>
              <a:t>실습담당 선생님과 함께 동행하여 </a:t>
            </a:r>
            <a:r>
              <a:rPr lang="en-US" altLang="ko-KR" dirty="0" smtClean="0">
                <a:latin typeface="12롯데마트드림Bold" pitchFamily="18" charset="-127"/>
                <a:ea typeface="12롯데마트드림Bold" pitchFamily="18" charset="-127"/>
              </a:rPr>
              <a:t>2</a:t>
            </a:r>
            <a:r>
              <a:rPr lang="ko-KR" altLang="en-US" dirty="0" smtClean="0">
                <a:latin typeface="12롯데마트드림Bold" pitchFamily="18" charset="-127"/>
                <a:ea typeface="12롯데마트드림Bold" pitchFamily="18" charset="-127"/>
              </a:rPr>
              <a:t>명의 이용자의 집을 방문상담을 진행하였다</a:t>
            </a:r>
            <a:r>
              <a:rPr lang="en-US" altLang="ko-KR" dirty="0" smtClean="0">
                <a:latin typeface="12롯데마트드림Bold" pitchFamily="18" charset="-127"/>
                <a:ea typeface="12롯데마트드림Bold" pitchFamily="18" charset="-127"/>
              </a:rPr>
              <a:t>.</a:t>
            </a:r>
            <a:r>
              <a:rPr lang="ko-KR" altLang="en-US" dirty="0" smtClean="0">
                <a:latin typeface="12롯데마트드림Bold" pitchFamily="18" charset="-127"/>
                <a:ea typeface="12롯데마트드림Bold" pitchFamily="18" charset="-127"/>
              </a:rPr>
              <a:t> </a:t>
            </a:r>
            <a:endParaRPr lang="en-US" altLang="ko-KR" dirty="0" smtClean="0">
              <a:latin typeface="12롯데마트드림Bold" pitchFamily="18" charset="-127"/>
              <a:ea typeface="12롯데마트드림Bold" pitchFamily="18" charset="-127"/>
            </a:endParaRPr>
          </a:p>
        </p:txBody>
      </p:sp>
      <p:pic>
        <p:nvPicPr>
          <p:cNvPr id="9" name="Picture 2" descr="C:\Users\pc\Documents\카카오톡 받은 파일\실습사진\KakaoTalk_20181113_1654505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13377" y="1943179"/>
            <a:ext cx="2880000" cy="216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2017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3">
            <a:extLst>
              <a:ext uri="{FF2B5EF4-FFF2-40B4-BE49-F238E27FC236}">
                <a16:creationId xmlns="" xmlns:a16="http://schemas.microsoft.com/office/drawing/2014/main" id="{6089DF10-2729-4B37-8FB0-AB9A80025552}"/>
              </a:ext>
            </a:extLst>
          </p:cNvPr>
          <p:cNvGrpSpPr/>
          <p:nvPr/>
        </p:nvGrpSpPr>
        <p:grpSpPr>
          <a:xfrm>
            <a:off x="162233" y="221228"/>
            <a:ext cx="1106129" cy="1106129"/>
            <a:chOff x="162231" y="221226"/>
            <a:chExt cx="1312608" cy="1312607"/>
          </a:xfrm>
          <a:solidFill>
            <a:srgbClr val="0C4C89"/>
          </a:solidFill>
        </p:grpSpPr>
        <p:sp>
          <p:nvSpPr>
            <p:cNvPr id="15" name="직사각형 14">
              <a:extLst>
                <a:ext uri="{FF2B5EF4-FFF2-40B4-BE49-F238E27FC236}">
                  <a16:creationId xmlns="" xmlns:a16="http://schemas.microsoft.com/office/drawing/2014/main" id="{FF154E8B-C8C1-4BB5-91F9-A05E6887DBFD}"/>
                </a:ext>
              </a:extLst>
            </p:cNvPr>
            <p:cNvSpPr/>
            <p:nvPr/>
          </p:nvSpPr>
          <p:spPr>
            <a:xfrm>
              <a:off x="162231" y="221226"/>
              <a:ext cx="1312608" cy="13126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청소년서체" pitchFamily="18" charset="-127"/>
                <a:ea typeface="청소년서체" pitchFamily="18" charset="-127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3C2696C4-9119-4E2C-9566-48E321B9FA4B}"/>
                </a:ext>
              </a:extLst>
            </p:cNvPr>
            <p:cNvSpPr txBox="1"/>
            <p:nvPr/>
          </p:nvSpPr>
          <p:spPr>
            <a:xfrm>
              <a:off x="722151" y="1054508"/>
              <a:ext cx="708443" cy="40175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endParaRPr lang="ko-KR" altLang="en-US" sz="1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청소년서체" pitchFamily="18" charset="-127"/>
                <a:ea typeface="청소년서체" pitchFamily="18" charset="-127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A8C809F4-A85F-4079-803F-F04E4E43A26A}"/>
              </a:ext>
            </a:extLst>
          </p:cNvPr>
          <p:cNvSpPr txBox="1"/>
          <p:nvPr/>
        </p:nvSpPr>
        <p:spPr>
          <a:xfrm>
            <a:off x="1327612" y="834914"/>
            <a:ext cx="62651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6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청소년서체" pitchFamily="18" charset="-127"/>
                <a:ea typeface="청소년서체" pitchFamily="18" charset="-127"/>
              </a:rPr>
              <a:t>수행과 성찰</a:t>
            </a:r>
            <a:endParaRPr lang="ko-KR" altLang="en-US" sz="26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청소년서체" pitchFamily="18" charset="-127"/>
              <a:ea typeface="청소년서체" pitchFamily="18" charset="-127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="" xmlns:a16="http://schemas.microsoft.com/office/drawing/2014/main" id="{FF3EA757-9D2C-48E8-8316-87896F05D40B}"/>
              </a:ext>
            </a:extLst>
          </p:cNvPr>
          <p:cNvSpPr/>
          <p:nvPr/>
        </p:nvSpPr>
        <p:spPr>
          <a:xfrm>
            <a:off x="337457" y="1607905"/>
            <a:ext cx="11492752" cy="4596953"/>
          </a:xfrm>
          <a:prstGeom prst="rect">
            <a:avLst/>
          </a:prstGeom>
          <a:noFill/>
          <a:ln w="412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90152" y="1684203"/>
            <a:ext cx="1116844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rgbClr val="0070C0"/>
                </a:solidFill>
                <a:latin typeface="12롯데마트드림Bold" pitchFamily="18" charset="-127"/>
                <a:ea typeface="12롯데마트드림Bold" pitchFamily="18" charset="-127"/>
              </a:rPr>
              <a:t>사회복지 실천지식</a:t>
            </a:r>
            <a:endParaRPr lang="en-US" altLang="ko-KR" sz="2400" dirty="0" smtClean="0">
              <a:solidFill>
                <a:srgbClr val="0070C0"/>
              </a:solidFill>
              <a:latin typeface="12롯데마트드림Bold" pitchFamily="18" charset="-127"/>
              <a:ea typeface="12롯데마트드림Bold" pitchFamily="18" charset="-127"/>
            </a:endParaRPr>
          </a:p>
          <a:p>
            <a:endParaRPr lang="en-US" altLang="ko-KR" sz="2400" dirty="0" smtClean="0">
              <a:solidFill>
                <a:srgbClr val="0070C0"/>
              </a:solidFill>
              <a:latin typeface="12롯데마트드림Bold" pitchFamily="18" charset="-127"/>
              <a:ea typeface="12롯데마트드림Bold" pitchFamily="18" charset="-127"/>
            </a:endParaRPr>
          </a:p>
          <a:p>
            <a:r>
              <a:rPr lang="ko-KR" altLang="en-US" sz="2400" dirty="0" smtClean="0">
                <a:latin typeface="12롯데마트드림Bold" pitchFamily="18" charset="-127"/>
                <a:ea typeface="12롯데마트드림Bold" pitchFamily="18" charset="-127"/>
              </a:rPr>
              <a:t>정신건강의학에서는 신체의학에서와 달리 원인보다는 증상에 따라서 진단을 분류한다</a:t>
            </a:r>
            <a:r>
              <a:rPr lang="en-US" altLang="ko-KR" sz="2400" dirty="0" smtClean="0">
                <a:latin typeface="12롯데마트드림Bold" pitchFamily="18" charset="-127"/>
                <a:ea typeface="12롯데마트드림Bold" pitchFamily="18" charset="-127"/>
              </a:rPr>
              <a:t>. </a:t>
            </a:r>
            <a:r>
              <a:rPr lang="ko-KR" altLang="en-US" sz="2400" dirty="0" smtClean="0">
                <a:latin typeface="12롯데마트드림Bold" pitchFamily="18" charset="-127"/>
                <a:ea typeface="12롯데마트드림Bold" pitchFamily="18" charset="-127"/>
              </a:rPr>
              <a:t>그렇기 때문에 </a:t>
            </a:r>
            <a:r>
              <a:rPr lang="en-US" altLang="ko-KR" sz="2400" dirty="0" smtClean="0">
                <a:latin typeface="12롯데마트드림Bold" pitchFamily="18" charset="-127"/>
                <a:ea typeface="12롯데마트드림Bold" pitchFamily="18" charset="-127"/>
              </a:rPr>
              <a:t>&lt;</a:t>
            </a:r>
            <a:r>
              <a:rPr lang="ko-KR" altLang="en-US" sz="2400" dirty="0" smtClean="0">
                <a:latin typeface="12롯데마트드림Bold" pitchFamily="18" charset="-127"/>
                <a:ea typeface="12롯데마트드림Bold" pitchFamily="18" charset="-127"/>
              </a:rPr>
              <a:t>정신보건사회복지론</a:t>
            </a:r>
            <a:r>
              <a:rPr lang="en-US" altLang="ko-KR" sz="2400" dirty="0" smtClean="0">
                <a:latin typeface="12롯데마트드림Bold" pitchFamily="18" charset="-127"/>
                <a:ea typeface="12롯데마트드림Bold" pitchFamily="18" charset="-127"/>
              </a:rPr>
              <a:t>&gt; </a:t>
            </a:r>
            <a:r>
              <a:rPr lang="ko-KR" altLang="en-US" sz="2400" dirty="0" smtClean="0">
                <a:latin typeface="12롯데마트드림Bold" pitchFamily="18" charset="-127"/>
                <a:ea typeface="12롯데마트드림Bold" pitchFamily="18" charset="-127"/>
              </a:rPr>
              <a:t>수업을 통해 알코올</a:t>
            </a:r>
            <a:r>
              <a:rPr lang="en-US" altLang="ko-KR" sz="2400" dirty="0" smtClean="0">
                <a:latin typeface="12롯데마트드림Bold" pitchFamily="18" charset="-127"/>
                <a:ea typeface="12롯데마트드림Bold" pitchFamily="18" charset="-127"/>
              </a:rPr>
              <a:t> </a:t>
            </a:r>
            <a:r>
              <a:rPr lang="ko-KR" altLang="en-US" sz="2400" dirty="0" smtClean="0">
                <a:latin typeface="12롯데마트드림Bold" pitchFamily="18" charset="-127"/>
                <a:ea typeface="12롯데마트드림Bold" pitchFamily="18" charset="-127"/>
              </a:rPr>
              <a:t>사용장애</a:t>
            </a:r>
            <a:r>
              <a:rPr lang="en-US" altLang="ko-KR" sz="2400" dirty="0" smtClean="0">
                <a:latin typeface="12롯데마트드림Bold" pitchFamily="18" charset="-127"/>
                <a:ea typeface="12롯데마트드림Bold" pitchFamily="18" charset="-127"/>
              </a:rPr>
              <a:t>, </a:t>
            </a:r>
            <a:r>
              <a:rPr lang="ko-KR" altLang="en-US" sz="2400" dirty="0" smtClean="0">
                <a:latin typeface="12롯데마트드림Bold" pitchFamily="18" charset="-127"/>
                <a:ea typeface="12롯데마트드림Bold" pitchFamily="18" charset="-127"/>
              </a:rPr>
              <a:t>도박중독에 대한 </a:t>
            </a:r>
            <a:r>
              <a:rPr lang="en-US" altLang="ko-KR" sz="2400" dirty="0" smtClean="0">
                <a:latin typeface="12롯데마트드림Bold" pitchFamily="18" charset="-127"/>
                <a:ea typeface="12롯데마트드림Bold" pitchFamily="18" charset="-127"/>
              </a:rPr>
              <a:t>DSM-5 </a:t>
            </a:r>
            <a:r>
              <a:rPr lang="ko-KR" altLang="en-US" sz="2400" dirty="0" smtClean="0">
                <a:latin typeface="12롯데마트드림Bold" pitchFamily="18" charset="-127"/>
                <a:ea typeface="12롯데마트드림Bold" pitchFamily="18" charset="-127"/>
              </a:rPr>
              <a:t>진단기준을 미리 학습하고 갈 수 있어 도움이 되었지만</a:t>
            </a:r>
            <a:r>
              <a:rPr lang="en-US" altLang="ko-KR" sz="2400" dirty="0" smtClean="0">
                <a:latin typeface="12롯데마트드림Bold" pitchFamily="18" charset="-127"/>
                <a:ea typeface="12롯데마트드림Bold" pitchFamily="18" charset="-127"/>
              </a:rPr>
              <a:t> </a:t>
            </a:r>
            <a:r>
              <a:rPr lang="ko-KR" altLang="en-US" sz="2400" dirty="0" smtClean="0">
                <a:latin typeface="12롯데마트드림Bold" pitchFamily="18" charset="-127"/>
                <a:ea typeface="12롯데마트드림Bold" pitchFamily="18" charset="-127"/>
              </a:rPr>
              <a:t>기관에서는 </a:t>
            </a:r>
            <a:r>
              <a:rPr lang="en-US" altLang="ko-KR" sz="2400" dirty="0" smtClean="0">
                <a:latin typeface="12롯데마트드림Bold" pitchFamily="18" charset="-127"/>
                <a:ea typeface="12롯데마트드림Bold" pitchFamily="18" charset="-127"/>
              </a:rPr>
              <a:t>DSM-5</a:t>
            </a:r>
            <a:r>
              <a:rPr lang="ko-KR" altLang="en-US" sz="2400" dirty="0" smtClean="0">
                <a:latin typeface="12롯데마트드림Bold" pitchFamily="18" charset="-127"/>
                <a:ea typeface="12롯데마트드림Bold" pitchFamily="18" charset="-127"/>
              </a:rPr>
              <a:t>가 아닌 다른 척도</a:t>
            </a:r>
            <a:r>
              <a:rPr lang="en-US" altLang="ko-KR" sz="2400" dirty="0" smtClean="0">
                <a:latin typeface="12롯데마트드림Bold" pitchFamily="18" charset="-127"/>
                <a:ea typeface="12롯데마트드림Bold" pitchFamily="18" charset="-127"/>
              </a:rPr>
              <a:t>(</a:t>
            </a:r>
            <a:r>
              <a:rPr lang="ko-KR" altLang="en-US" sz="2400" dirty="0" smtClean="0">
                <a:latin typeface="12롯데마트드림Bold" pitchFamily="18" charset="-127"/>
                <a:ea typeface="12롯데마트드림Bold" pitchFamily="18" charset="-127"/>
              </a:rPr>
              <a:t>한국형 알코올 중독 선별 검사표</a:t>
            </a:r>
            <a:r>
              <a:rPr lang="en-US" altLang="ko-KR" sz="2400" dirty="0" smtClean="0">
                <a:latin typeface="12롯데마트드림Bold" pitchFamily="18" charset="-127"/>
                <a:ea typeface="12롯데마트드림Bold" pitchFamily="18" charset="-127"/>
              </a:rPr>
              <a:t>, AUDIT, PGSI)</a:t>
            </a:r>
            <a:r>
              <a:rPr lang="ko-KR" altLang="en-US" sz="2400" dirty="0" smtClean="0">
                <a:latin typeface="12롯데마트드림Bold" pitchFamily="18" charset="-127"/>
                <a:ea typeface="12롯데마트드림Bold" pitchFamily="18" charset="-127"/>
              </a:rPr>
              <a:t>도 함께 사용하고 있었다</a:t>
            </a:r>
            <a:r>
              <a:rPr lang="en-US" altLang="ko-KR" sz="2400" dirty="0" smtClean="0">
                <a:latin typeface="12롯데마트드림Bold" pitchFamily="18" charset="-127"/>
                <a:ea typeface="12롯데마트드림Bold" pitchFamily="18" charset="-127"/>
              </a:rPr>
              <a:t>. </a:t>
            </a:r>
            <a:r>
              <a:rPr lang="ko-KR" altLang="en-US" sz="2400" dirty="0" smtClean="0">
                <a:latin typeface="12롯데마트드림Bold" pitchFamily="18" charset="-127"/>
                <a:ea typeface="12롯데마트드림Bold" pitchFamily="18" charset="-127"/>
              </a:rPr>
              <a:t>이에 대해 실습 담당 선생님께 피드백을 받은 결과 </a:t>
            </a:r>
            <a:r>
              <a:rPr lang="ko-KR" altLang="en-US" sz="2400" dirty="0" err="1" smtClean="0">
                <a:latin typeface="12롯데마트드림Bold" pitchFamily="18" charset="-127"/>
                <a:ea typeface="12롯데마트드림Bold" pitchFamily="18" charset="-127"/>
              </a:rPr>
              <a:t>사회복지사가</a:t>
            </a:r>
            <a:r>
              <a:rPr lang="ko-KR" altLang="en-US" sz="2400" dirty="0" smtClean="0">
                <a:latin typeface="12롯데마트드림Bold" pitchFamily="18" charset="-127"/>
                <a:ea typeface="12롯데마트드림Bold" pitchFamily="18" charset="-127"/>
              </a:rPr>
              <a:t> 상황에 대처하기 위해서는 한 가지 척도가 아닌 다양한 척도를 사용해야 한다는 것을 알게 되었다</a:t>
            </a:r>
            <a:r>
              <a:rPr lang="en-US" altLang="ko-KR" sz="2400" dirty="0" smtClean="0">
                <a:latin typeface="12롯데마트드림Bold" pitchFamily="18" charset="-127"/>
                <a:ea typeface="12롯데마트드림Bold" pitchFamily="18" charset="-127"/>
              </a:rPr>
              <a:t>.</a:t>
            </a:r>
          </a:p>
          <a:p>
            <a:endParaRPr lang="en-US" altLang="ko-KR" sz="2400" dirty="0" smtClean="0">
              <a:latin typeface="12롯데마트드림Bold" pitchFamily="18" charset="-127"/>
              <a:ea typeface="12롯데마트드림Bold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017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3">
            <a:extLst>
              <a:ext uri="{FF2B5EF4-FFF2-40B4-BE49-F238E27FC236}">
                <a16:creationId xmlns="" xmlns:a16="http://schemas.microsoft.com/office/drawing/2014/main" id="{6089DF10-2729-4B37-8FB0-AB9A80025552}"/>
              </a:ext>
            </a:extLst>
          </p:cNvPr>
          <p:cNvGrpSpPr/>
          <p:nvPr/>
        </p:nvGrpSpPr>
        <p:grpSpPr>
          <a:xfrm>
            <a:off x="162233" y="221228"/>
            <a:ext cx="1106129" cy="1106129"/>
            <a:chOff x="162231" y="221226"/>
            <a:chExt cx="1312608" cy="1312607"/>
          </a:xfrm>
          <a:solidFill>
            <a:srgbClr val="0C4C89"/>
          </a:solidFill>
        </p:grpSpPr>
        <p:sp>
          <p:nvSpPr>
            <p:cNvPr id="15" name="직사각형 14">
              <a:extLst>
                <a:ext uri="{FF2B5EF4-FFF2-40B4-BE49-F238E27FC236}">
                  <a16:creationId xmlns="" xmlns:a16="http://schemas.microsoft.com/office/drawing/2014/main" id="{FF154E8B-C8C1-4BB5-91F9-A05E6887DBFD}"/>
                </a:ext>
              </a:extLst>
            </p:cNvPr>
            <p:cNvSpPr/>
            <p:nvPr/>
          </p:nvSpPr>
          <p:spPr>
            <a:xfrm>
              <a:off x="162231" y="221226"/>
              <a:ext cx="1312608" cy="13126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청소년서체" pitchFamily="18" charset="-127"/>
                <a:ea typeface="청소년서체" pitchFamily="18" charset="-127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3C2696C4-9119-4E2C-9566-48E321B9FA4B}"/>
                </a:ext>
              </a:extLst>
            </p:cNvPr>
            <p:cNvSpPr txBox="1"/>
            <p:nvPr/>
          </p:nvSpPr>
          <p:spPr>
            <a:xfrm>
              <a:off x="722151" y="1054508"/>
              <a:ext cx="708443" cy="40175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endParaRPr lang="ko-KR" altLang="en-US" sz="1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청소년서체" pitchFamily="18" charset="-127"/>
                <a:ea typeface="청소년서체" pitchFamily="18" charset="-127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A8C809F4-A85F-4079-803F-F04E4E43A26A}"/>
              </a:ext>
            </a:extLst>
          </p:cNvPr>
          <p:cNvSpPr txBox="1"/>
          <p:nvPr/>
        </p:nvSpPr>
        <p:spPr>
          <a:xfrm>
            <a:off x="1327612" y="834914"/>
            <a:ext cx="62651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6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청소년서체" pitchFamily="18" charset="-127"/>
                <a:ea typeface="청소년서체" pitchFamily="18" charset="-127"/>
              </a:rPr>
              <a:t>수행과 성찰</a:t>
            </a:r>
            <a:endParaRPr lang="ko-KR" altLang="en-US" sz="26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청소년서체" pitchFamily="18" charset="-127"/>
              <a:ea typeface="청소년서체" pitchFamily="18" charset="-127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="" xmlns:a16="http://schemas.microsoft.com/office/drawing/2014/main" id="{FF3EA757-9D2C-48E8-8316-87896F05D40B}"/>
              </a:ext>
            </a:extLst>
          </p:cNvPr>
          <p:cNvSpPr/>
          <p:nvPr/>
        </p:nvSpPr>
        <p:spPr>
          <a:xfrm>
            <a:off x="337457" y="1607905"/>
            <a:ext cx="11492752" cy="4596953"/>
          </a:xfrm>
          <a:prstGeom prst="rect">
            <a:avLst/>
          </a:prstGeom>
          <a:noFill/>
          <a:ln w="412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90152" y="1841859"/>
            <a:ext cx="111684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rgbClr val="0070C0"/>
                </a:solidFill>
                <a:latin typeface="12롯데마트드림Bold" pitchFamily="18" charset="-127"/>
                <a:ea typeface="12롯데마트드림Bold" pitchFamily="18" charset="-127"/>
              </a:rPr>
              <a:t>사회복지 실천기술</a:t>
            </a:r>
            <a:endParaRPr lang="en-US" altLang="ko-KR" sz="2400" dirty="0" smtClean="0">
              <a:solidFill>
                <a:srgbClr val="0070C0"/>
              </a:solidFill>
              <a:latin typeface="12롯데마트드림Bold" pitchFamily="18" charset="-127"/>
              <a:ea typeface="12롯데마트드림Bold" pitchFamily="18" charset="-127"/>
            </a:endParaRPr>
          </a:p>
          <a:p>
            <a:endParaRPr lang="en-US" altLang="ko-KR" sz="2400" dirty="0" smtClean="0">
              <a:solidFill>
                <a:srgbClr val="0070C0"/>
              </a:solidFill>
              <a:latin typeface="12롯데마트드림Bold" pitchFamily="18" charset="-127"/>
              <a:ea typeface="12롯데마트드림Bold" pitchFamily="18" charset="-127"/>
            </a:endParaRPr>
          </a:p>
          <a:p>
            <a:r>
              <a:rPr lang="ko-KR" altLang="en-US" sz="2400" dirty="0" smtClean="0">
                <a:latin typeface="12롯데마트드림Bold" pitchFamily="18" charset="-127"/>
                <a:ea typeface="12롯데마트드림Bold" pitchFamily="18" charset="-127"/>
              </a:rPr>
              <a:t>방문 상담을 진행할 때 이용자 </a:t>
            </a:r>
            <a:r>
              <a:rPr lang="en-US" altLang="ko-KR" sz="2400" dirty="0" smtClean="0">
                <a:latin typeface="12롯데마트드림Bold" pitchFamily="18" charset="-127"/>
                <a:ea typeface="12롯데마트드림Bold" pitchFamily="18" charset="-127"/>
              </a:rPr>
              <a:t>B</a:t>
            </a:r>
            <a:r>
              <a:rPr lang="ko-KR" altLang="en-US" sz="2400" dirty="0" smtClean="0">
                <a:latin typeface="12롯데마트드림Bold" pitchFamily="18" charset="-127"/>
                <a:ea typeface="12롯데마트드림Bold" pitchFamily="18" charset="-127"/>
              </a:rPr>
              <a:t>씨가 계속해서 이야기를 </a:t>
            </a:r>
            <a:r>
              <a:rPr lang="ko-KR" altLang="en-US" sz="2400" dirty="0" smtClean="0">
                <a:solidFill>
                  <a:srgbClr val="0070C0"/>
                </a:solidFill>
                <a:latin typeface="12롯데마트드림Bold" pitchFamily="18" charset="-127"/>
                <a:ea typeface="12롯데마트드림Bold" pitchFamily="18" charset="-127"/>
              </a:rPr>
              <a:t>장황하게 반복하여 말하고 </a:t>
            </a:r>
            <a:r>
              <a:rPr lang="ko-KR" altLang="en-US" sz="2400" dirty="0" smtClean="0">
                <a:latin typeface="12롯데마트드림Bold" pitchFamily="18" charset="-127"/>
                <a:ea typeface="12롯데마트드림Bold" pitchFamily="18" charset="-127"/>
              </a:rPr>
              <a:t>본 실습생이 질문을 하는 와중에도 계속해서 </a:t>
            </a:r>
            <a:r>
              <a:rPr lang="ko-KR" altLang="en-US" sz="2400" dirty="0" smtClean="0">
                <a:solidFill>
                  <a:srgbClr val="0070C0"/>
                </a:solidFill>
                <a:latin typeface="12롯데마트드림Bold" pitchFamily="18" charset="-127"/>
                <a:ea typeface="12롯데마트드림Bold" pitchFamily="18" charset="-127"/>
              </a:rPr>
              <a:t>자신의 이야기를 하려고 하여 </a:t>
            </a:r>
            <a:r>
              <a:rPr lang="ko-KR" altLang="en-US" sz="2400" dirty="0" smtClean="0">
                <a:latin typeface="12롯데마트드림Bold" pitchFamily="18" charset="-127"/>
                <a:ea typeface="12롯데마트드림Bold" pitchFamily="18" charset="-127"/>
              </a:rPr>
              <a:t>상담에 어려움이 많았다</a:t>
            </a:r>
            <a:r>
              <a:rPr lang="en-US" altLang="ko-KR" sz="2400" dirty="0" smtClean="0">
                <a:latin typeface="12롯데마트드림Bold" pitchFamily="18" charset="-127"/>
                <a:ea typeface="12롯데마트드림Bold" pitchFamily="18" charset="-127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42017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3">
            <a:extLst>
              <a:ext uri="{FF2B5EF4-FFF2-40B4-BE49-F238E27FC236}">
                <a16:creationId xmlns="" xmlns:a16="http://schemas.microsoft.com/office/drawing/2014/main" id="{6089DF10-2729-4B37-8FB0-AB9A80025552}"/>
              </a:ext>
            </a:extLst>
          </p:cNvPr>
          <p:cNvGrpSpPr/>
          <p:nvPr/>
        </p:nvGrpSpPr>
        <p:grpSpPr>
          <a:xfrm>
            <a:off x="162233" y="221228"/>
            <a:ext cx="1106129" cy="1106129"/>
            <a:chOff x="162231" y="221226"/>
            <a:chExt cx="1312608" cy="1312607"/>
          </a:xfrm>
          <a:solidFill>
            <a:srgbClr val="0C4C89"/>
          </a:solidFill>
        </p:grpSpPr>
        <p:sp>
          <p:nvSpPr>
            <p:cNvPr id="15" name="직사각형 14">
              <a:extLst>
                <a:ext uri="{FF2B5EF4-FFF2-40B4-BE49-F238E27FC236}">
                  <a16:creationId xmlns="" xmlns:a16="http://schemas.microsoft.com/office/drawing/2014/main" id="{FF154E8B-C8C1-4BB5-91F9-A05E6887DBFD}"/>
                </a:ext>
              </a:extLst>
            </p:cNvPr>
            <p:cNvSpPr/>
            <p:nvPr/>
          </p:nvSpPr>
          <p:spPr>
            <a:xfrm>
              <a:off x="162231" y="221226"/>
              <a:ext cx="1312608" cy="13126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청소년서체" pitchFamily="18" charset="-127"/>
                <a:ea typeface="청소년서체" pitchFamily="18" charset="-127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3C2696C4-9119-4E2C-9566-48E321B9FA4B}"/>
                </a:ext>
              </a:extLst>
            </p:cNvPr>
            <p:cNvSpPr txBox="1"/>
            <p:nvPr/>
          </p:nvSpPr>
          <p:spPr>
            <a:xfrm>
              <a:off x="722151" y="1054508"/>
              <a:ext cx="708443" cy="40175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endParaRPr lang="ko-KR" altLang="en-US" sz="1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청소년서체" pitchFamily="18" charset="-127"/>
                <a:ea typeface="청소년서체" pitchFamily="18" charset="-127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A8C809F4-A85F-4079-803F-F04E4E43A26A}"/>
              </a:ext>
            </a:extLst>
          </p:cNvPr>
          <p:cNvSpPr txBox="1"/>
          <p:nvPr/>
        </p:nvSpPr>
        <p:spPr>
          <a:xfrm>
            <a:off x="1327612" y="834914"/>
            <a:ext cx="62651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6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청소년서체" pitchFamily="18" charset="-127"/>
                <a:ea typeface="청소년서체" pitchFamily="18" charset="-127"/>
              </a:rPr>
              <a:t>수행과 성찰</a:t>
            </a:r>
            <a:endParaRPr lang="ko-KR" altLang="en-US" sz="26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청소년서체" pitchFamily="18" charset="-127"/>
              <a:ea typeface="청소년서체" pitchFamily="18" charset="-127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="" xmlns:a16="http://schemas.microsoft.com/office/drawing/2014/main" id="{FF3EA757-9D2C-48E8-8316-87896F05D40B}"/>
              </a:ext>
            </a:extLst>
          </p:cNvPr>
          <p:cNvSpPr/>
          <p:nvPr/>
        </p:nvSpPr>
        <p:spPr>
          <a:xfrm>
            <a:off x="337457" y="1607905"/>
            <a:ext cx="11492752" cy="4596953"/>
          </a:xfrm>
          <a:prstGeom prst="rect">
            <a:avLst/>
          </a:prstGeom>
          <a:noFill/>
          <a:ln w="412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5917" y="1810328"/>
            <a:ext cx="1116844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rgbClr val="0070C0"/>
                </a:solidFill>
                <a:latin typeface="12롯데마트드림Bold" pitchFamily="18" charset="-127"/>
                <a:ea typeface="12롯데마트드림Bold" pitchFamily="18" charset="-127"/>
              </a:rPr>
              <a:t>사회복지 실천기술</a:t>
            </a:r>
            <a:endParaRPr lang="en-US" altLang="ko-KR" sz="2400" dirty="0" smtClean="0">
              <a:solidFill>
                <a:srgbClr val="0070C0"/>
              </a:solidFill>
              <a:latin typeface="12롯데마트드림Bold" pitchFamily="18" charset="-127"/>
              <a:ea typeface="12롯데마트드림Bold" pitchFamily="18" charset="-127"/>
            </a:endParaRPr>
          </a:p>
          <a:p>
            <a:endParaRPr lang="en-US" altLang="ko-KR" sz="2400" dirty="0" smtClean="0">
              <a:solidFill>
                <a:srgbClr val="0070C0"/>
              </a:solidFill>
              <a:latin typeface="12롯데마트드림Bold" pitchFamily="18" charset="-127"/>
              <a:ea typeface="12롯데마트드림Bold" pitchFamily="18" charset="-127"/>
            </a:endParaRPr>
          </a:p>
          <a:p>
            <a:r>
              <a:rPr lang="ko-KR" altLang="en-US" sz="2400" dirty="0" smtClean="0">
                <a:latin typeface="12롯데마트드림Bold" pitchFamily="18" charset="-127"/>
                <a:ea typeface="12롯데마트드림Bold" pitchFamily="18" charset="-127"/>
              </a:rPr>
              <a:t>실습담당자 선생님께서는 </a:t>
            </a:r>
            <a:r>
              <a:rPr lang="ko-KR" altLang="en-US" sz="2400" dirty="0" smtClean="0">
                <a:solidFill>
                  <a:srgbClr val="0070C0"/>
                </a:solidFill>
                <a:latin typeface="12롯데마트드림Bold" pitchFamily="18" charset="-127"/>
                <a:ea typeface="12롯데마트드림Bold" pitchFamily="18" charset="-127"/>
              </a:rPr>
              <a:t>명료화</a:t>
            </a:r>
            <a:r>
              <a:rPr lang="ko-KR" altLang="en-US" sz="2400" dirty="0" smtClean="0">
                <a:latin typeface="12롯데마트드림Bold" pitchFamily="18" charset="-127"/>
                <a:ea typeface="12롯데마트드림Bold" pitchFamily="18" charset="-127"/>
              </a:rPr>
              <a:t> 하기 기술을 사용해 이야기를 요약해 다시 들려줄 경우 반복하여 말하는 횟수가 줄어든다는 조언을 해주셨다</a:t>
            </a:r>
            <a:r>
              <a:rPr lang="en-US" altLang="ko-KR" sz="2400" dirty="0" smtClean="0">
                <a:latin typeface="12롯데마트드림Bold" pitchFamily="18" charset="-127"/>
                <a:ea typeface="12롯데마트드림Bold" pitchFamily="18" charset="-127"/>
              </a:rPr>
              <a:t>. </a:t>
            </a:r>
            <a:r>
              <a:rPr lang="ko-KR" altLang="en-US" sz="2400" dirty="0" smtClean="0">
                <a:latin typeface="12롯데마트드림Bold" pitchFamily="18" charset="-127"/>
                <a:ea typeface="12롯데마트드림Bold" pitchFamily="18" charset="-127"/>
              </a:rPr>
              <a:t>또한 계속해서 반복되는 이야기를 듣고 있는 것이 아니라 </a:t>
            </a:r>
            <a:r>
              <a:rPr lang="en-US" altLang="ko-KR" sz="2400" dirty="0" smtClean="0">
                <a:latin typeface="12롯데마트드림Bold" pitchFamily="18" charset="-127"/>
                <a:ea typeface="12롯데마트드림Bold" pitchFamily="18" charset="-127"/>
              </a:rPr>
              <a:t>‘</a:t>
            </a:r>
            <a:r>
              <a:rPr lang="ko-KR" altLang="en-US" sz="2400" dirty="0" smtClean="0">
                <a:latin typeface="12롯데마트드림Bold" pitchFamily="18" charset="-127"/>
                <a:ea typeface="12롯데마트드림Bold" pitchFamily="18" charset="-127"/>
              </a:rPr>
              <a:t>그 이야기는 방금 전에 했던 이야기 같은데 다른 이야기를 해주실수 있을까요</a:t>
            </a:r>
            <a:r>
              <a:rPr lang="en-US" altLang="ko-KR" sz="2400" dirty="0" smtClean="0">
                <a:latin typeface="12롯데마트드림Bold" pitchFamily="18" charset="-127"/>
                <a:ea typeface="12롯데마트드림Bold" pitchFamily="18" charset="-127"/>
              </a:rPr>
              <a:t>?”</a:t>
            </a:r>
            <a:r>
              <a:rPr lang="ko-KR" altLang="en-US" sz="2400" dirty="0" smtClean="0">
                <a:latin typeface="12롯데마트드림Bold" pitchFamily="18" charset="-127"/>
                <a:ea typeface="12롯데마트드림Bold" pitchFamily="18" charset="-127"/>
              </a:rPr>
              <a:t>라고 직접적으로 말하는 것도 한 방법이라고 하셨다</a:t>
            </a:r>
            <a:r>
              <a:rPr lang="en-US" altLang="ko-KR" sz="2400" dirty="0" smtClean="0">
                <a:latin typeface="12롯데마트드림Bold" pitchFamily="18" charset="-127"/>
                <a:ea typeface="12롯데마트드림Bold" pitchFamily="18" charset="-127"/>
              </a:rPr>
              <a:t>.</a:t>
            </a:r>
            <a:r>
              <a:rPr lang="ko-KR" altLang="en-US" sz="2400" dirty="0" smtClean="0">
                <a:latin typeface="12롯데마트드림Bold" pitchFamily="18" charset="-127"/>
                <a:ea typeface="12롯데마트드림Bold" pitchFamily="18" charset="-127"/>
              </a:rPr>
              <a:t> </a:t>
            </a:r>
            <a:endParaRPr lang="en-US" altLang="ko-KR" sz="2400" dirty="0" smtClean="0">
              <a:latin typeface="12롯데마트드림Bold" pitchFamily="18" charset="-127"/>
              <a:ea typeface="12롯데마트드림Bold" pitchFamily="18" charset="-127"/>
            </a:endParaRPr>
          </a:p>
          <a:p>
            <a:endParaRPr lang="en-US" altLang="ko-KR" sz="2400" dirty="0" smtClean="0">
              <a:latin typeface="12롯데마트드림Bold" pitchFamily="18" charset="-127"/>
              <a:ea typeface="12롯데마트드림Bold" pitchFamily="18" charset="-127"/>
            </a:endParaRPr>
          </a:p>
          <a:p>
            <a:r>
              <a:rPr lang="ko-KR" altLang="en-US" sz="2400" dirty="0" smtClean="0">
                <a:latin typeface="12롯데마트드림Bold" pitchFamily="18" charset="-127"/>
                <a:ea typeface="12롯데마트드림Bold" pitchFamily="18" charset="-127"/>
              </a:rPr>
              <a:t>이전까지는 그저 이야기를 듣는 것이 경청이라고 생각했었는데 반복되는 정보를 계속해서 듣고 있는 것은 경청이 아니며 반복해서 이야기를 하는 이유와 그 내면에 깔려있는 동기 및 정서를 파악하는 것이 경청이라는 사실을 알게 되었다</a:t>
            </a:r>
            <a:r>
              <a:rPr lang="en-US" altLang="ko-KR" sz="2400" dirty="0" smtClean="0">
                <a:latin typeface="12롯데마트드림Bold" pitchFamily="18" charset="-127"/>
                <a:ea typeface="12롯데마트드림Bold" pitchFamily="18" charset="-127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42017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3">
            <a:extLst>
              <a:ext uri="{FF2B5EF4-FFF2-40B4-BE49-F238E27FC236}">
                <a16:creationId xmlns="" xmlns:a16="http://schemas.microsoft.com/office/drawing/2014/main" id="{6089DF10-2729-4B37-8FB0-AB9A80025552}"/>
              </a:ext>
            </a:extLst>
          </p:cNvPr>
          <p:cNvGrpSpPr/>
          <p:nvPr/>
        </p:nvGrpSpPr>
        <p:grpSpPr>
          <a:xfrm>
            <a:off x="162233" y="221228"/>
            <a:ext cx="1106129" cy="1106129"/>
            <a:chOff x="162231" y="221226"/>
            <a:chExt cx="1312608" cy="1312607"/>
          </a:xfrm>
          <a:solidFill>
            <a:srgbClr val="0C4C89"/>
          </a:solidFill>
        </p:grpSpPr>
        <p:sp>
          <p:nvSpPr>
            <p:cNvPr id="15" name="직사각형 14">
              <a:extLst>
                <a:ext uri="{FF2B5EF4-FFF2-40B4-BE49-F238E27FC236}">
                  <a16:creationId xmlns="" xmlns:a16="http://schemas.microsoft.com/office/drawing/2014/main" id="{FF154E8B-C8C1-4BB5-91F9-A05E6887DBFD}"/>
                </a:ext>
              </a:extLst>
            </p:cNvPr>
            <p:cNvSpPr/>
            <p:nvPr/>
          </p:nvSpPr>
          <p:spPr>
            <a:xfrm>
              <a:off x="162231" y="221226"/>
              <a:ext cx="1312608" cy="13126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청소년서체" pitchFamily="18" charset="-127"/>
                <a:ea typeface="청소년서체" pitchFamily="18" charset="-127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3C2696C4-9119-4E2C-9566-48E321B9FA4B}"/>
                </a:ext>
              </a:extLst>
            </p:cNvPr>
            <p:cNvSpPr txBox="1"/>
            <p:nvPr/>
          </p:nvSpPr>
          <p:spPr>
            <a:xfrm>
              <a:off x="722151" y="1054508"/>
              <a:ext cx="708443" cy="40175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endParaRPr lang="ko-KR" altLang="en-US" sz="1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청소년서체" pitchFamily="18" charset="-127"/>
                <a:ea typeface="청소년서체" pitchFamily="18" charset="-127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A8C809F4-A85F-4079-803F-F04E4E43A26A}"/>
              </a:ext>
            </a:extLst>
          </p:cNvPr>
          <p:cNvSpPr txBox="1"/>
          <p:nvPr/>
        </p:nvSpPr>
        <p:spPr>
          <a:xfrm>
            <a:off x="1327612" y="834914"/>
            <a:ext cx="62651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6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청소년서체" pitchFamily="18" charset="-127"/>
                <a:ea typeface="청소년서체" pitchFamily="18" charset="-127"/>
              </a:rPr>
              <a:t>수행과 성찰</a:t>
            </a:r>
            <a:endParaRPr lang="ko-KR" altLang="en-US" sz="26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청소년서체" pitchFamily="18" charset="-127"/>
              <a:ea typeface="청소년서체" pitchFamily="18" charset="-127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="" xmlns:a16="http://schemas.microsoft.com/office/drawing/2014/main" id="{FF3EA757-9D2C-48E8-8316-87896F05D40B}"/>
              </a:ext>
            </a:extLst>
          </p:cNvPr>
          <p:cNvSpPr/>
          <p:nvPr/>
        </p:nvSpPr>
        <p:spPr>
          <a:xfrm>
            <a:off x="337457" y="1607905"/>
            <a:ext cx="11492752" cy="4596953"/>
          </a:xfrm>
          <a:prstGeom prst="rect">
            <a:avLst/>
          </a:prstGeom>
          <a:noFill/>
          <a:ln w="412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90152" y="1667129"/>
            <a:ext cx="1116844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rgbClr val="0070C0"/>
                </a:solidFill>
                <a:latin typeface="12롯데마트드림Bold" pitchFamily="18" charset="-127"/>
                <a:ea typeface="12롯데마트드림Bold" pitchFamily="18" charset="-127"/>
              </a:rPr>
              <a:t>사회복지 윤리 및 가치</a:t>
            </a:r>
            <a:endParaRPr lang="en-US" altLang="ko-KR" sz="2400" dirty="0" smtClean="0">
              <a:latin typeface="12롯데마트드림Bold" pitchFamily="18" charset="-127"/>
              <a:ea typeface="12롯데마트드림Bold" pitchFamily="18" charset="-127"/>
            </a:endParaRPr>
          </a:p>
          <a:p>
            <a:r>
              <a:rPr lang="ko-KR" altLang="en-US" sz="2400" dirty="0" smtClean="0">
                <a:latin typeface="12롯데마트드림Bold" pitchFamily="18" charset="-127"/>
                <a:ea typeface="12롯데마트드림Bold" pitchFamily="18" charset="-127"/>
              </a:rPr>
              <a:t>첫 번째 방문 상담 </a:t>
            </a:r>
            <a:r>
              <a:rPr lang="en-US" altLang="ko-KR" sz="2400" dirty="0" smtClean="0">
                <a:latin typeface="12롯데마트드림Bold" pitchFamily="18" charset="-127"/>
                <a:ea typeface="12롯데마트드림Bold" pitchFamily="18" charset="-127"/>
              </a:rPr>
              <a:t>: </a:t>
            </a:r>
            <a:r>
              <a:rPr lang="ko-KR" altLang="en-US" sz="2400" dirty="0" smtClean="0">
                <a:latin typeface="12롯데마트드림Bold" pitchFamily="18" charset="-127"/>
                <a:ea typeface="12롯데마트드림Bold" pitchFamily="18" charset="-127"/>
              </a:rPr>
              <a:t>기관 서비스 이용을 원치 않는 </a:t>
            </a:r>
            <a:r>
              <a:rPr lang="en-US" altLang="ko-KR" sz="2400" dirty="0" smtClean="0">
                <a:latin typeface="12롯데마트드림Bold" pitchFamily="18" charset="-127"/>
                <a:ea typeface="12롯데마트드림Bold" pitchFamily="18" charset="-127"/>
              </a:rPr>
              <a:t>A</a:t>
            </a:r>
            <a:r>
              <a:rPr lang="ko-KR" altLang="en-US" sz="2400" dirty="0" smtClean="0">
                <a:latin typeface="12롯데마트드림Bold" pitchFamily="18" charset="-127"/>
                <a:ea typeface="12롯데마트드림Bold" pitchFamily="18" charset="-127"/>
              </a:rPr>
              <a:t>씨</a:t>
            </a:r>
            <a:r>
              <a:rPr lang="en-US" altLang="ko-KR" sz="2400" dirty="0" smtClean="0">
                <a:latin typeface="12롯데마트드림Bold" pitchFamily="18" charset="-127"/>
                <a:ea typeface="12롯데마트드림Bold" pitchFamily="18" charset="-127"/>
              </a:rPr>
              <a:t>, </a:t>
            </a:r>
            <a:r>
              <a:rPr lang="ko-KR" altLang="en-US" sz="2400" dirty="0" smtClean="0">
                <a:latin typeface="12롯데마트드림Bold" pitchFamily="18" charset="-127"/>
                <a:ea typeface="12롯데마트드림Bold" pitchFamily="18" charset="-127"/>
              </a:rPr>
              <a:t>그리고 가족</a:t>
            </a:r>
            <a:endParaRPr lang="en-US" altLang="ko-KR" sz="2400" dirty="0" smtClean="0">
              <a:latin typeface="12롯데마트드림Bold" pitchFamily="18" charset="-127"/>
              <a:ea typeface="12롯데마트드림Bold" pitchFamily="18" charset="-127"/>
            </a:endParaRPr>
          </a:p>
          <a:p>
            <a:endParaRPr lang="en-US" altLang="ko-KR" sz="2400" dirty="0" smtClean="0">
              <a:latin typeface="12롯데마트드림Bold" pitchFamily="18" charset="-127"/>
              <a:ea typeface="12롯데마트드림Bold" pitchFamily="18" charset="-127"/>
            </a:endParaRPr>
          </a:p>
          <a:p>
            <a:r>
              <a:rPr lang="en-US" altLang="ko-KR" sz="2400" dirty="0" smtClean="0">
                <a:latin typeface="12롯데마트드림Bold" pitchFamily="18" charset="-127"/>
                <a:ea typeface="12롯데마트드림Bold" pitchFamily="18" charset="-127"/>
              </a:rPr>
              <a:t>A</a:t>
            </a:r>
            <a:r>
              <a:rPr lang="ko-KR" altLang="en-US" sz="2400" dirty="0" smtClean="0">
                <a:latin typeface="12롯데마트드림Bold" pitchFamily="18" charset="-127"/>
                <a:ea typeface="12롯데마트드림Bold" pitchFamily="18" charset="-127"/>
              </a:rPr>
              <a:t>씨의 상황</a:t>
            </a:r>
            <a:endParaRPr lang="en-US" altLang="ko-KR" sz="2400" dirty="0" smtClean="0">
              <a:latin typeface="12롯데마트드림Bold" pitchFamily="18" charset="-127"/>
              <a:ea typeface="12롯데마트드림Bold" pitchFamily="18" charset="-127"/>
            </a:endParaRPr>
          </a:p>
          <a:p>
            <a:r>
              <a:rPr lang="ko-KR" altLang="en-US" sz="2400" dirty="0" smtClean="0">
                <a:latin typeface="12롯데마트드림Bold" pitchFamily="18" charset="-127"/>
                <a:ea typeface="12롯데마트드림Bold" pitchFamily="18" charset="-127"/>
              </a:rPr>
              <a:t>기관 등록은 </a:t>
            </a:r>
            <a:r>
              <a:rPr lang="en-US" altLang="ko-KR" sz="2400" dirty="0" smtClean="0">
                <a:solidFill>
                  <a:srgbClr val="0070C0"/>
                </a:solidFill>
                <a:latin typeface="12롯데마트드림Bold" pitchFamily="18" charset="-127"/>
                <a:ea typeface="12롯데마트드림Bold" pitchFamily="18" charset="-127"/>
              </a:rPr>
              <a:t>2</a:t>
            </a:r>
            <a:r>
              <a:rPr lang="ko-KR" altLang="en-US" sz="2400" dirty="0" smtClean="0">
                <a:solidFill>
                  <a:srgbClr val="0070C0"/>
                </a:solidFill>
                <a:latin typeface="12롯데마트드림Bold" pitchFamily="18" charset="-127"/>
                <a:ea typeface="12롯데마트드림Bold" pitchFamily="18" charset="-127"/>
              </a:rPr>
              <a:t>년</a:t>
            </a:r>
            <a:r>
              <a:rPr lang="en-US" altLang="ko-KR" sz="2400" dirty="0" smtClean="0">
                <a:latin typeface="12롯데마트드림Bold" pitchFamily="18" charset="-127"/>
                <a:ea typeface="12롯데마트드림Bold" pitchFamily="18" charset="-127"/>
              </a:rPr>
              <a:t>,</a:t>
            </a:r>
            <a:r>
              <a:rPr lang="ko-KR" altLang="en-US" sz="2400" dirty="0" smtClean="0">
                <a:latin typeface="12롯데마트드림Bold" pitchFamily="18" charset="-127"/>
                <a:ea typeface="12롯데마트드림Bold" pitchFamily="18" charset="-127"/>
              </a:rPr>
              <a:t> 프로그램 참여 횟수는 </a:t>
            </a:r>
            <a:r>
              <a:rPr lang="en-US" altLang="ko-KR" sz="2400" dirty="0" smtClean="0">
                <a:solidFill>
                  <a:srgbClr val="0070C0"/>
                </a:solidFill>
                <a:latin typeface="12롯데마트드림Bold" pitchFamily="18" charset="-127"/>
                <a:ea typeface="12롯데마트드림Bold" pitchFamily="18" charset="-127"/>
              </a:rPr>
              <a:t>5</a:t>
            </a:r>
            <a:r>
              <a:rPr lang="ko-KR" altLang="en-US" sz="2400" dirty="0" smtClean="0">
                <a:solidFill>
                  <a:srgbClr val="0070C0"/>
                </a:solidFill>
                <a:latin typeface="12롯데마트드림Bold" pitchFamily="18" charset="-127"/>
                <a:ea typeface="12롯데마트드림Bold" pitchFamily="18" charset="-127"/>
              </a:rPr>
              <a:t>번 미만</a:t>
            </a:r>
            <a:r>
              <a:rPr lang="en-US" altLang="ko-KR" sz="2400" dirty="0" smtClean="0">
                <a:latin typeface="12롯데마트드림Bold" pitchFamily="18" charset="-127"/>
                <a:ea typeface="12롯데마트드림Bold" pitchFamily="18" charset="-127"/>
              </a:rPr>
              <a:t>, </a:t>
            </a:r>
            <a:r>
              <a:rPr lang="ko-KR" altLang="en-US" sz="2400" dirty="0" smtClean="0">
                <a:latin typeface="12롯데마트드림Bold" pitchFamily="18" charset="-127"/>
                <a:ea typeface="12롯데마트드림Bold" pitchFamily="18" charset="-127"/>
              </a:rPr>
              <a:t>지금까지 </a:t>
            </a:r>
            <a:r>
              <a:rPr lang="ko-KR" altLang="en-US" sz="2400" dirty="0" smtClean="0">
                <a:solidFill>
                  <a:srgbClr val="0070C0"/>
                </a:solidFill>
                <a:latin typeface="12롯데마트드림Bold" pitchFamily="18" charset="-127"/>
                <a:ea typeface="12롯데마트드림Bold" pitchFamily="18" charset="-127"/>
              </a:rPr>
              <a:t>혼자 단주</a:t>
            </a:r>
            <a:r>
              <a:rPr lang="ko-KR" altLang="en-US" sz="2400" dirty="0" smtClean="0">
                <a:latin typeface="12롯데마트드림Bold" pitchFamily="18" charset="-127"/>
                <a:ea typeface="12롯데마트드림Bold" pitchFamily="18" charset="-127"/>
              </a:rPr>
              <a:t>를 해보기 위해 노력을 하였지만 실패하고 현재는 단주에 대한 의지와 삶에 대한 의지가 많이 떨어진 상태</a:t>
            </a:r>
            <a:endParaRPr lang="en-US" altLang="ko-KR" sz="2400" dirty="0" smtClean="0">
              <a:latin typeface="12롯데마트드림Bold" pitchFamily="18" charset="-127"/>
              <a:ea typeface="12롯데마트드림Bold" pitchFamily="18" charset="-127"/>
            </a:endParaRPr>
          </a:p>
          <a:p>
            <a:endParaRPr lang="en-US" altLang="ko-KR" sz="2400" dirty="0" smtClean="0">
              <a:latin typeface="12롯데마트드림Bold" pitchFamily="18" charset="-127"/>
              <a:ea typeface="12롯데마트드림Bold" pitchFamily="18" charset="-127"/>
            </a:endParaRPr>
          </a:p>
          <a:p>
            <a:r>
              <a:rPr lang="en-US" altLang="ko-KR" sz="2400" dirty="0" smtClean="0">
                <a:latin typeface="12롯데마트드림Bold" pitchFamily="18" charset="-127"/>
                <a:ea typeface="12롯데마트드림Bold" pitchFamily="18" charset="-127"/>
              </a:rPr>
              <a:t>A</a:t>
            </a:r>
            <a:r>
              <a:rPr lang="ko-KR" altLang="en-US" sz="2400" dirty="0" smtClean="0">
                <a:latin typeface="12롯데마트드림Bold" pitchFamily="18" charset="-127"/>
                <a:ea typeface="12롯데마트드림Bold" pitchFamily="18" charset="-127"/>
              </a:rPr>
              <a:t>씨는</a:t>
            </a:r>
            <a:r>
              <a:rPr lang="ko-KR" altLang="en-US" sz="2400" dirty="0" smtClean="0">
                <a:solidFill>
                  <a:srgbClr val="0070C0"/>
                </a:solidFill>
                <a:latin typeface="12롯데마트드림Bold" pitchFamily="18" charset="-127"/>
                <a:ea typeface="12롯데마트드림Bold" pitchFamily="18" charset="-127"/>
              </a:rPr>
              <a:t> 자신의 의지만으로</a:t>
            </a:r>
            <a:r>
              <a:rPr lang="ko-KR" altLang="en-US" sz="2400" dirty="0" smtClean="0">
                <a:latin typeface="12롯데마트드림Bold" pitchFamily="18" charset="-127"/>
                <a:ea typeface="12롯데마트드림Bold" pitchFamily="18" charset="-127"/>
              </a:rPr>
              <a:t> 단주를 할 수 있을 것이라 생각함</a:t>
            </a:r>
            <a:endParaRPr lang="en-US" altLang="ko-KR" sz="2400" dirty="0" smtClean="0">
              <a:latin typeface="12롯데마트드림Bold" pitchFamily="18" charset="-127"/>
              <a:ea typeface="12롯데마트드림Bold" pitchFamily="18" charset="-127"/>
            </a:endParaRPr>
          </a:p>
          <a:p>
            <a:endParaRPr lang="en-US" altLang="ko-KR" sz="2400" dirty="0" smtClean="0">
              <a:latin typeface="12롯데마트드림Bold" pitchFamily="18" charset="-127"/>
              <a:ea typeface="12롯데마트드림Bold" pitchFamily="18" charset="-127"/>
            </a:endParaRPr>
          </a:p>
          <a:p>
            <a:r>
              <a:rPr lang="ko-KR" altLang="en-US" sz="2400" dirty="0" smtClean="0">
                <a:solidFill>
                  <a:srgbClr val="0070C0"/>
                </a:solidFill>
                <a:latin typeface="12롯데마트드림Bold" pitchFamily="18" charset="-127"/>
                <a:ea typeface="12롯데마트드림Bold" pitchFamily="18" charset="-127"/>
              </a:rPr>
              <a:t>기관 서비스 이용에 별로 관심이 없음</a:t>
            </a:r>
            <a:r>
              <a:rPr lang="en-US" altLang="ko-KR" sz="2400" dirty="0" smtClean="0">
                <a:latin typeface="12롯데마트드림Bold" pitchFamily="18" charset="-127"/>
                <a:ea typeface="12롯데마트드림Bold" pitchFamily="18" charset="-127"/>
              </a:rPr>
              <a:t>, </a:t>
            </a:r>
            <a:r>
              <a:rPr lang="ko-KR" altLang="en-US" sz="2400" dirty="0" smtClean="0">
                <a:latin typeface="12롯데마트드림Bold" pitchFamily="18" charset="-127"/>
                <a:ea typeface="12롯데마트드림Bold" pitchFamily="18" charset="-127"/>
              </a:rPr>
              <a:t>현재 전화상담 서비스만 계속 이용 중</a:t>
            </a:r>
            <a:r>
              <a:rPr lang="en-US" altLang="ko-KR" sz="2400" dirty="0" smtClean="0">
                <a:latin typeface="12롯데마트드림Bold" pitchFamily="18" charset="-127"/>
                <a:ea typeface="12롯데마트드림Bold" pitchFamily="18" charset="-127"/>
              </a:rPr>
              <a:t> </a:t>
            </a:r>
          </a:p>
          <a:p>
            <a:r>
              <a:rPr lang="en-US" altLang="ko-KR" sz="2400" dirty="0" smtClean="0">
                <a:latin typeface="12롯데마트드림Bold" pitchFamily="18" charset="-127"/>
                <a:ea typeface="12롯데마트드림Bold" pitchFamily="18" charset="-127"/>
              </a:rPr>
              <a:t>A</a:t>
            </a:r>
            <a:r>
              <a:rPr lang="ko-KR" altLang="en-US" sz="2400" dirty="0" smtClean="0">
                <a:latin typeface="12롯데마트드림Bold" pitchFamily="18" charset="-127"/>
                <a:ea typeface="12롯데마트드림Bold" pitchFamily="18" charset="-127"/>
              </a:rPr>
              <a:t>씨의 가족은 </a:t>
            </a:r>
            <a:r>
              <a:rPr lang="en-US" altLang="ko-KR" sz="2400" dirty="0" smtClean="0">
                <a:latin typeface="12롯데마트드림Bold" pitchFamily="18" charset="-127"/>
                <a:ea typeface="12롯데마트드림Bold" pitchFamily="18" charset="-127"/>
              </a:rPr>
              <a:t>A</a:t>
            </a:r>
            <a:r>
              <a:rPr lang="ko-KR" altLang="en-US" sz="2400" dirty="0" smtClean="0">
                <a:latin typeface="12롯데마트드림Bold" pitchFamily="18" charset="-127"/>
                <a:ea typeface="12롯데마트드림Bold" pitchFamily="18" charset="-127"/>
              </a:rPr>
              <a:t>씨처럼 </a:t>
            </a:r>
            <a:r>
              <a:rPr lang="en-US" altLang="ko-KR" sz="2400" dirty="0" smtClean="0">
                <a:latin typeface="12롯데마트드림Bold" pitchFamily="18" charset="-127"/>
                <a:ea typeface="12롯데마트드림Bold" pitchFamily="18" charset="-127"/>
              </a:rPr>
              <a:t>‘</a:t>
            </a:r>
            <a:r>
              <a:rPr lang="ko-KR" altLang="en-US" sz="2400" dirty="0" smtClean="0">
                <a:latin typeface="12롯데마트드림Bold" pitchFamily="18" charset="-127"/>
                <a:ea typeface="12롯데마트드림Bold" pitchFamily="18" charset="-127"/>
              </a:rPr>
              <a:t>알코올 사용장애</a:t>
            </a:r>
            <a:r>
              <a:rPr lang="en-US" altLang="ko-KR" sz="2400" dirty="0" smtClean="0">
                <a:latin typeface="12롯데마트드림Bold" pitchFamily="18" charset="-127"/>
                <a:ea typeface="12롯데마트드림Bold" pitchFamily="18" charset="-127"/>
              </a:rPr>
              <a:t>’</a:t>
            </a:r>
            <a:r>
              <a:rPr lang="ko-KR" altLang="en-US" sz="2400" dirty="0" smtClean="0">
                <a:latin typeface="12롯데마트드림Bold" pitchFamily="18" charset="-127"/>
                <a:ea typeface="12롯데마트드림Bold" pitchFamily="18" charset="-127"/>
              </a:rPr>
              <a:t>는 아니지만 </a:t>
            </a:r>
            <a:r>
              <a:rPr lang="en-US" altLang="ko-KR" sz="2400" dirty="0" smtClean="0">
                <a:latin typeface="12롯데마트드림Bold" pitchFamily="18" charset="-127"/>
                <a:ea typeface="12롯데마트드림Bold" pitchFamily="18" charset="-127"/>
              </a:rPr>
              <a:t>‘</a:t>
            </a:r>
            <a:r>
              <a:rPr lang="ko-KR" altLang="en-US" sz="2400" dirty="0" smtClean="0">
                <a:latin typeface="12롯데마트드림Bold" pitchFamily="18" charset="-127"/>
                <a:ea typeface="12롯데마트드림Bold" pitchFamily="18" charset="-127"/>
              </a:rPr>
              <a:t>위험 음주군</a:t>
            </a:r>
            <a:r>
              <a:rPr lang="en-US" altLang="ko-KR" sz="2400" dirty="0" smtClean="0">
                <a:latin typeface="12롯데마트드림Bold" pitchFamily="18" charset="-127"/>
                <a:ea typeface="12롯데마트드림Bold" pitchFamily="18" charset="-127"/>
              </a:rPr>
              <a:t>’</a:t>
            </a:r>
            <a:r>
              <a:rPr lang="ko-KR" altLang="en-US" sz="2400" dirty="0" smtClean="0">
                <a:latin typeface="12롯데마트드림Bold" pitchFamily="18" charset="-127"/>
                <a:ea typeface="12롯데마트드림Bold" pitchFamily="18" charset="-127"/>
              </a:rPr>
              <a:t>에 속해 있으며 </a:t>
            </a:r>
            <a:endParaRPr lang="en-US" altLang="ko-KR" sz="2400" dirty="0" smtClean="0">
              <a:latin typeface="12롯데마트드림Bold" pitchFamily="18" charset="-127"/>
              <a:ea typeface="12롯데마트드림Bold" pitchFamily="18" charset="-127"/>
            </a:endParaRPr>
          </a:p>
          <a:p>
            <a:r>
              <a:rPr lang="ko-KR" altLang="en-US" sz="2400" dirty="0" smtClean="0">
                <a:solidFill>
                  <a:srgbClr val="0070C0"/>
                </a:solidFill>
                <a:latin typeface="12롯데마트드림Bold" pitchFamily="18" charset="-127"/>
                <a:ea typeface="12롯데마트드림Bold" pitchFamily="18" charset="-127"/>
              </a:rPr>
              <a:t>함께 살고 있지 않고  </a:t>
            </a:r>
            <a:r>
              <a:rPr lang="ko-KR" altLang="en-US" sz="2400" dirty="0" smtClean="0">
                <a:latin typeface="12롯데마트드림Bold" pitchFamily="18" charset="-127"/>
                <a:ea typeface="12롯데마트드림Bold" pitchFamily="18" charset="-127"/>
              </a:rPr>
              <a:t>가끔 만나면 함께 술을 마심</a:t>
            </a:r>
            <a:endParaRPr lang="en-US" altLang="ko-KR" sz="2400" dirty="0" smtClean="0">
              <a:latin typeface="12롯데마트드림Bold" pitchFamily="18" charset="-127"/>
              <a:ea typeface="12롯데마트드림Bold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017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3">
            <a:extLst>
              <a:ext uri="{FF2B5EF4-FFF2-40B4-BE49-F238E27FC236}">
                <a16:creationId xmlns="" xmlns:a16="http://schemas.microsoft.com/office/drawing/2014/main" id="{6089DF10-2729-4B37-8FB0-AB9A80025552}"/>
              </a:ext>
            </a:extLst>
          </p:cNvPr>
          <p:cNvGrpSpPr/>
          <p:nvPr/>
        </p:nvGrpSpPr>
        <p:grpSpPr>
          <a:xfrm>
            <a:off x="162233" y="221228"/>
            <a:ext cx="1106129" cy="1106129"/>
            <a:chOff x="162231" y="221226"/>
            <a:chExt cx="1312608" cy="1312607"/>
          </a:xfrm>
          <a:solidFill>
            <a:srgbClr val="0C4C89"/>
          </a:solidFill>
        </p:grpSpPr>
        <p:sp>
          <p:nvSpPr>
            <p:cNvPr id="15" name="직사각형 14">
              <a:extLst>
                <a:ext uri="{FF2B5EF4-FFF2-40B4-BE49-F238E27FC236}">
                  <a16:creationId xmlns="" xmlns:a16="http://schemas.microsoft.com/office/drawing/2014/main" id="{FF154E8B-C8C1-4BB5-91F9-A05E6887DBFD}"/>
                </a:ext>
              </a:extLst>
            </p:cNvPr>
            <p:cNvSpPr/>
            <p:nvPr/>
          </p:nvSpPr>
          <p:spPr>
            <a:xfrm>
              <a:off x="162231" y="221226"/>
              <a:ext cx="1312608" cy="13126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청소년서체" pitchFamily="18" charset="-127"/>
                <a:ea typeface="청소년서체" pitchFamily="18" charset="-127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3C2696C4-9119-4E2C-9566-48E321B9FA4B}"/>
                </a:ext>
              </a:extLst>
            </p:cNvPr>
            <p:cNvSpPr txBox="1"/>
            <p:nvPr/>
          </p:nvSpPr>
          <p:spPr>
            <a:xfrm>
              <a:off x="722151" y="1054508"/>
              <a:ext cx="708443" cy="40175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endParaRPr lang="ko-KR" altLang="en-US" sz="1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청소년서체" pitchFamily="18" charset="-127"/>
                <a:ea typeface="청소년서체" pitchFamily="18" charset="-127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A8C809F4-A85F-4079-803F-F04E4E43A26A}"/>
              </a:ext>
            </a:extLst>
          </p:cNvPr>
          <p:cNvSpPr txBox="1"/>
          <p:nvPr/>
        </p:nvSpPr>
        <p:spPr>
          <a:xfrm>
            <a:off x="1327612" y="834914"/>
            <a:ext cx="62651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6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청소년서체" pitchFamily="18" charset="-127"/>
                <a:ea typeface="청소년서체" pitchFamily="18" charset="-127"/>
              </a:rPr>
              <a:t>수행과 성찰</a:t>
            </a:r>
            <a:endParaRPr lang="ko-KR" altLang="en-US" sz="26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청소년서체" pitchFamily="18" charset="-127"/>
              <a:ea typeface="청소년서체" pitchFamily="18" charset="-127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="" xmlns:a16="http://schemas.microsoft.com/office/drawing/2014/main" id="{FF3EA757-9D2C-48E8-8316-87896F05D40B}"/>
              </a:ext>
            </a:extLst>
          </p:cNvPr>
          <p:cNvSpPr/>
          <p:nvPr/>
        </p:nvSpPr>
        <p:spPr>
          <a:xfrm>
            <a:off x="337457" y="1607905"/>
            <a:ext cx="11492752" cy="4596953"/>
          </a:xfrm>
          <a:prstGeom prst="rect">
            <a:avLst/>
          </a:prstGeom>
          <a:noFill/>
          <a:ln w="412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90152" y="1857629"/>
            <a:ext cx="1116844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rgbClr val="0070C0"/>
                </a:solidFill>
                <a:latin typeface="12롯데마트드림Bold" pitchFamily="18" charset="-127"/>
                <a:ea typeface="12롯데마트드림Bold" pitchFamily="18" charset="-127"/>
              </a:rPr>
              <a:t>사회복지 윤리 및 가치</a:t>
            </a:r>
            <a:endParaRPr lang="en-US" altLang="ko-KR" sz="2400" dirty="0" smtClean="0">
              <a:solidFill>
                <a:srgbClr val="0070C0"/>
              </a:solidFill>
              <a:latin typeface="12롯데마트드림Bold" pitchFamily="18" charset="-127"/>
              <a:ea typeface="12롯데마트드림Bold" pitchFamily="18" charset="-127"/>
            </a:endParaRPr>
          </a:p>
          <a:p>
            <a:endParaRPr lang="en-US" altLang="ko-KR" sz="2400" dirty="0" smtClean="0">
              <a:solidFill>
                <a:srgbClr val="0070C0"/>
              </a:solidFill>
              <a:latin typeface="12롯데마트드림Bold" pitchFamily="18" charset="-127"/>
              <a:ea typeface="12롯데마트드림Bold" pitchFamily="18" charset="-127"/>
            </a:endParaRPr>
          </a:p>
          <a:p>
            <a:r>
              <a:rPr lang="ko-KR" altLang="en-US" sz="2400" dirty="0" smtClean="0">
                <a:latin typeface="12롯데마트드림Bold" pitchFamily="18" charset="-127"/>
                <a:ea typeface="12롯데마트드림Bold" pitchFamily="18" charset="-127"/>
              </a:rPr>
              <a:t>현재 이용자가 처해있는 건강상태와</a:t>
            </a:r>
            <a:r>
              <a:rPr lang="en-US" altLang="ko-KR" sz="2400" dirty="0" smtClean="0">
                <a:latin typeface="12롯데마트드림Bold" pitchFamily="18" charset="-127"/>
                <a:ea typeface="12롯데마트드림Bold" pitchFamily="18" charset="-127"/>
              </a:rPr>
              <a:t>, </a:t>
            </a:r>
            <a:r>
              <a:rPr lang="ko-KR" altLang="en-US" sz="2400" dirty="0" smtClean="0">
                <a:latin typeface="12롯데마트드림Bold" pitchFamily="18" charset="-127"/>
                <a:ea typeface="12롯데마트드림Bold" pitchFamily="18" charset="-127"/>
              </a:rPr>
              <a:t>경제적 상황을 보았을 때</a:t>
            </a:r>
            <a:endParaRPr lang="en-US" altLang="ko-KR" sz="2400" dirty="0" smtClean="0">
              <a:latin typeface="12롯데마트드림Bold" pitchFamily="18" charset="-127"/>
              <a:ea typeface="12롯데마트드림Bold" pitchFamily="18" charset="-127"/>
            </a:endParaRPr>
          </a:p>
          <a:p>
            <a:r>
              <a:rPr lang="ko-KR" altLang="en-US" sz="2400" dirty="0" smtClean="0">
                <a:latin typeface="12롯데마트드림Bold" pitchFamily="18" charset="-127"/>
                <a:ea typeface="12롯데마트드림Bold" pitchFamily="18" charset="-127"/>
              </a:rPr>
              <a:t>이용자의 자기결정권을 보장하여 기관 </a:t>
            </a:r>
            <a:r>
              <a:rPr lang="ko-KR" altLang="en-US" sz="2400" dirty="0" err="1" smtClean="0">
                <a:latin typeface="12롯데마트드림Bold" pitchFamily="18" charset="-127"/>
                <a:ea typeface="12롯데마트드림Bold" pitchFamily="18" charset="-127"/>
              </a:rPr>
              <a:t>퇴소</a:t>
            </a:r>
            <a:r>
              <a:rPr lang="ko-KR" altLang="en-US" sz="2400" dirty="0" smtClean="0">
                <a:latin typeface="12롯데마트드림Bold" pitchFamily="18" charset="-127"/>
                <a:ea typeface="12롯데마트드림Bold" pitchFamily="18" charset="-127"/>
              </a:rPr>
              <a:t> 처리를 하는 것은 클라이언트의 권익보호와 문제해결을 위해 최선을 다해야 하는 사회복지사의 책임을 회피하는 것으로 생각되었다</a:t>
            </a:r>
            <a:r>
              <a:rPr lang="en-US" altLang="ko-KR" sz="2400" dirty="0" smtClean="0">
                <a:latin typeface="12롯데마트드림Bold" pitchFamily="18" charset="-127"/>
                <a:ea typeface="12롯데마트드림Bold" pitchFamily="18" charset="-127"/>
              </a:rPr>
              <a:t>.</a:t>
            </a:r>
          </a:p>
          <a:p>
            <a:endParaRPr lang="en-US" altLang="ko-KR" sz="2400" dirty="0" smtClean="0">
              <a:latin typeface="12롯데마트드림Bold" pitchFamily="18" charset="-127"/>
              <a:ea typeface="12롯데마트드림Bold" pitchFamily="18" charset="-127"/>
            </a:endParaRPr>
          </a:p>
          <a:p>
            <a:r>
              <a:rPr lang="ko-KR" altLang="en-US" sz="2400" dirty="0" smtClean="0">
                <a:solidFill>
                  <a:srgbClr val="0070C0"/>
                </a:solidFill>
                <a:latin typeface="12롯데마트드림Bold" pitchFamily="18" charset="-127"/>
                <a:ea typeface="12롯데마트드림Bold" pitchFamily="18" charset="-127"/>
              </a:rPr>
              <a:t>하지만</a:t>
            </a:r>
            <a:r>
              <a:rPr lang="ko-KR" altLang="en-US" sz="2400" dirty="0" smtClean="0">
                <a:latin typeface="12롯데마트드림Bold" pitchFamily="18" charset="-127"/>
                <a:ea typeface="12롯데마트드림Bold" pitchFamily="18" charset="-127"/>
              </a:rPr>
              <a:t> </a:t>
            </a:r>
            <a:r>
              <a:rPr lang="en-US" altLang="ko-KR" sz="2400" dirty="0" smtClean="0">
                <a:latin typeface="12롯데마트드림Bold" pitchFamily="18" charset="-127"/>
                <a:ea typeface="12롯데마트드림Bold" pitchFamily="18" charset="-127"/>
              </a:rPr>
              <a:t>A</a:t>
            </a:r>
            <a:r>
              <a:rPr lang="ko-KR" altLang="en-US" sz="2400" dirty="0" smtClean="0">
                <a:latin typeface="12롯데마트드림Bold" pitchFamily="18" charset="-127"/>
                <a:ea typeface="12롯데마트드림Bold" pitchFamily="18" charset="-127"/>
              </a:rPr>
              <a:t>씨처럼 계속해서 프로그램 참여를 거부하고 </a:t>
            </a:r>
            <a:r>
              <a:rPr lang="en-US" altLang="ko-KR" sz="2400" dirty="0" smtClean="0">
                <a:latin typeface="12롯데마트드림Bold" pitchFamily="18" charset="-127"/>
                <a:ea typeface="12롯데마트드림Bold" pitchFamily="18" charset="-127"/>
              </a:rPr>
              <a:t>A</a:t>
            </a:r>
            <a:r>
              <a:rPr lang="ko-KR" altLang="en-US" sz="2400" dirty="0" smtClean="0">
                <a:latin typeface="12롯데마트드림Bold" pitchFamily="18" charset="-127"/>
                <a:ea typeface="12롯데마트드림Bold" pitchFamily="18" charset="-127"/>
              </a:rPr>
              <a:t>를 설득시킬 수 있는 가족들 또한 기관이용에 비협조적이면 다른 기관이나 모임 소개 말고는 방법이 없는 것이 현실이다</a:t>
            </a:r>
            <a:r>
              <a:rPr lang="en-US" altLang="ko-KR" sz="2400" dirty="0" smtClean="0">
                <a:latin typeface="12롯데마트드림Bold" pitchFamily="18" charset="-127"/>
                <a:ea typeface="12롯데마트드림Bold" pitchFamily="18" charset="-127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42017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="" xmlns:a16="http://schemas.microsoft.com/office/drawing/2014/main" id="{071C39AE-7A05-4841-BE37-2663BE79915B}"/>
              </a:ext>
            </a:extLst>
          </p:cNvPr>
          <p:cNvSpPr/>
          <p:nvPr/>
        </p:nvSpPr>
        <p:spPr>
          <a:xfrm>
            <a:off x="1830488" y="1664374"/>
            <a:ext cx="8714257" cy="4536504"/>
          </a:xfrm>
          <a:prstGeom prst="rect">
            <a:avLst/>
          </a:prstGeom>
          <a:solidFill>
            <a:schemeClr val="tx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arenR"/>
            </a:pPr>
            <a:r>
              <a:rPr lang="ko-KR" altLang="en-US" sz="2400" dirty="0" smtClean="0">
                <a:solidFill>
                  <a:schemeClr val="bg1"/>
                </a:solidFill>
                <a:latin typeface="12롯데마트드림Bold" pitchFamily="18" charset="-127"/>
                <a:ea typeface="12롯데마트드림Bold" pitchFamily="18" charset="-127"/>
              </a:rPr>
              <a:t> 실습기관소개</a:t>
            </a:r>
            <a:endParaRPr lang="en-US" altLang="ko-KR" sz="2400" dirty="0" smtClean="0">
              <a:solidFill>
                <a:schemeClr val="bg1"/>
              </a:solidFill>
              <a:latin typeface="12롯데마트드림Bold" pitchFamily="18" charset="-127"/>
              <a:ea typeface="12롯데마트드림Bold" pitchFamily="18" charset="-127"/>
            </a:endParaRPr>
          </a:p>
          <a:p>
            <a:pPr marL="342900" indent="-342900">
              <a:buAutoNum type="arabicParenR"/>
            </a:pPr>
            <a:endParaRPr lang="en-US" altLang="ko-KR" sz="2400" dirty="0">
              <a:solidFill>
                <a:schemeClr val="bg1"/>
              </a:solidFill>
              <a:latin typeface="12롯데마트드림Bold" pitchFamily="18" charset="-127"/>
              <a:ea typeface="12롯데마트드림Bold" pitchFamily="18" charset="-127"/>
            </a:endParaRPr>
          </a:p>
          <a:p>
            <a:pPr marL="342900" indent="-342900">
              <a:buAutoNum type="arabicParenR"/>
            </a:pPr>
            <a:r>
              <a:rPr lang="ko-KR" altLang="en-US" sz="2400" dirty="0" smtClean="0">
                <a:solidFill>
                  <a:schemeClr val="bg1"/>
                </a:solidFill>
                <a:latin typeface="12롯데마트드림Bold" pitchFamily="18" charset="-127"/>
                <a:ea typeface="12롯데마트드림Bold" pitchFamily="18" charset="-127"/>
              </a:rPr>
              <a:t> 기관의 주요사업 및 프로그램 소개</a:t>
            </a:r>
            <a:endParaRPr lang="en-US" altLang="ko-KR" sz="2400" dirty="0" smtClean="0">
              <a:solidFill>
                <a:schemeClr val="bg1"/>
              </a:solidFill>
              <a:latin typeface="12롯데마트드림Bold" pitchFamily="18" charset="-127"/>
              <a:ea typeface="12롯데마트드림Bold" pitchFamily="18" charset="-127"/>
            </a:endParaRPr>
          </a:p>
          <a:p>
            <a:pPr marL="342900" indent="-342900">
              <a:buAutoNum type="arabicParenR"/>
            </a:pPr>
            <a:endParaRPr lang="en-US" altLang="ko-KR" sz="2400" dirty="0">
              <a:solidFill>
                <a:schemeClr val="bg1"/>
              </a:solidFill>
              <a:latin typeface="12롯데마트드림Bold" pitchFamily="18" charset="-127"/>
              <a:ea typeface="12롯데마트드림Bold" pitchFamily="18" charset="-127"/>
            </a:endParaRPr>
          </a:p>
          <a:p>
            <a:pPr marL="342900" indent="-342900">
              <a:buAutoNum type="arabicParenR"/>
            </a:pPr>
            <a:r>
              <a:rPr lang="ko-KR" altLang="en-US" sz="2400" dirty="0" smtClean="0">
                <a:solidFill>
                  <a:schemeClr val="bg1"/>
                </a:solidFill>
                <a:latin typeface="12롯데마트드림Bold" pitchFamily="18" charset="-127"/>
                <a:ea typeface="12롯데마트드림Bold" pitchFamily="18" charset="-127"/>
              </a:rPr>
              <a:t> 일정</a:t>
            </a:r>
            <a:endParaRPr lang="en-US" altLang="ko-KR" sz="2400" dirty="0" smtClean="0">
              <a:solidFill>
                <a:schemeClr val="bg1"/>
              </a:solidFill>
              <a:latin typeface="12롯데마트드림Bold" pitchFamily="18" charset="-127"/>
              <a:ea typeface="12롯데마트드림Bold" pitchFamily="18" charset="-127"/>
            </a:endParaRPr>
          </a:p>
          <a:p>
            <a:endParaRPr lang="en-US" altLang="ko-KR" sz="2400" dirty="0">
              <a:solidFill>
                <a:schemeClr val="bg1"/>
              </a:solidFill>
              <a:latin typeface="12롯데마트드림Bold" pitchFamily="18" charset="-127"/>
              <a:ea typeface="12롯데마트드림Bold" pitchFamily="18" charset="-127"/>
            </a:endParaRPr>
          </a:p>
          <a:p>
            <a:r>
              <a:rPr lang="en-US" altLang="ko-KR" sz="2400" dirty="0">
                <a:solidFill>
                  <a:schemeClr val="bg1"/>
                </a:solidFill>
                <a:latin typeface="12롯데마트드림Bold" pitchFamily="18" charset="-127"/>
                <a:ea typeface="12롯데마트드림Bold" pitchFamily="18" charset="-127"/>
              </a:rPr>
              <a:t>4) </a:t>
            </a:r>
            <a:r>
              <a:rPr lang="ko-KR" altLang="en-US" sz="2400" dirty="0" smtClean="0">
                <a:solidFill>
                  <a:schemeClr val="bg1"/>
                </a:solidFill>
                <a:latin typeface="12롯데마트드림Bold" pitchFamily="18" charset="-127"/>
                <a:ea typeface="12롯데마트드림Bold" pitchFamily="18" charset="-127"/>
              </a:rPr>
              <a:t>실천경험과 내용</a:t>
            </a:r>
            <a:endParaRPr lang="en-US" altLang="ko-KR" sz="2400" dirty="0" smtClean="0">
              <a:solidFill>
                <a:schemeClr val="bg1"/>
              </a:solidFill>
              <a:latin typeface="12롯데마트드림Bold" pitchFamily="18" charset="-127"/>
              <a:ea typeface="12롯데마트드림Bold" pitchFamily="18" charset="-127"/>
            </a:endParaRPr>
          </a:p>
          <a:p>
            <a:endParaRPr lang="en-US" altLang="ko-KR" sz="2400" dirty="0" smtClean="0">
              <a:solidFill>
                <a:schemeClr val="bg1"/>
              </a:solidFill>
              <a:latin typeface="12롯데마트드림Bold" pitchFamily="18" charset="-127"/>
              <a:ea typeface="12롯데마트드림Bold" pitchFamily="18" charset="-127"/>
            </a:endParaRPr>
          </a:p>
          <a:p>
            <a:r>
              <a:rPr lang="en-US" altLang="ko-KR" sz="2400" dirty="0" smtClean="0">
                <a:solidFill>
                  <a:schemeClr val="bg1"/>
                </a:solidFill>
                <a:latin typeface="12롯데마트드림Bold" pitchFamily="18" charset="-127"/>
                <a:ea typeface="12롯데마트드림Bold" pitchFamily="18" charset="-127"/>
              </a:rPr>
              <a:t>5) </a:t>
            </a:r>
            <a:r>
              <a:rPr lang="ko-KR" altLang="en-US" sz="2400" dirty="0" smtClean="0">
                <a:solidFill>
                  <a:schemeClr val="bg1"/>
                </a:solidFill>
                <a:latin typeface="12롯데마트드림Bold" pitchFamily="18" charset="-127"/>
                <a:ea typeface="12롯데마트드림Bold" pitchFamily="18" charset="-127"/>
              </a:rPr>
              <a:t>수행과 성찰</a:t>
            </a:r>
            <a:endParaRPr lang="en-US" altLang="ko-KR" sz="2400" dirty="0" smtClean="0">
              <a:solidFill>
                <a:schemeClr val="bg1"/>
              </a:solidFill>
              <a:latin typeface="12롯데마트드림Bold" pitchFamily="18" charset="-127"/>
              <a:ea typeface="12롯데마트드림Bold" pitchFamily="18" charset="-127"/>
            </a:endParaRPr>
          </a:p>
          <a:p>
            <a:endParaRPr lang="en-US" altLang="ko-KR" sz="2400" dirty="0" smtClean="0">
              <a:solidFill>
                <a:schemeClr val="bg1"/>
              </a:solidFill>
              <a:latin typeface="12롯데마트드림Bold" pitchFamily="18" charset="-127"/>
              <a:ea typeface="12롯데마트드림Bold" pitchFamily="18" charset="-127"/>
            </a:endParaRPr>
          </a:p>
          <a:p>
            <a:r>
              <a:rPr lang="en-US" altLang="ko-KR" sz="2400" dirty="0" smtClean="0">
                <a:solidFill>
                  <a:schemeClr val="bg1"/>
                </a:solidFill>
                <a:latin typeface="12롯데마트드림Bold" pitchFamily="18" charset="-127"/>
                <a:ea typeface="12롯데마트드림Bold" pitchFamily="18" charset="-127"/>
              </a:rPr>
              <a:t>6) </a:t>
            </a:r>
            <a:r>
              <a:rPr lang="ko-KR" altLang="en-US" sz="2400" dirty="0" smtClean="0">
                <a:solidFill>
                  <a:schemeClr val="bg1"/>
                </a:solidFill>
                <a:latin typeface="12롯데마트드림Bold" pitchFamily="18" charset="-127"/>
                <a:ea typeface="12롯데마트드림Bold" pitchFamily="18" charset="-127"/>
              </a:rPr>
              <a:t>제안과 느낀 점</a:t>
            </a:r>
            <a:endParaRPr lang="en-US" altLang="ko-KR" sz="1600" dirty="0">
              <a:solidFill>
                <a:schemeClr val="bg1"/>
              </a:solidFill>
              <a:latin typeface="12롯데마트드림Bold" pitchFamily="18" charset="-127"/>
              <a:ea typeface="12롯데마트드림Bold" pitchFamily="18" charset="-127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="" xmlns:a16="http://schemas.microsoft.com/office/drawing/2014/main" id="{870B24D4-F1B5-4F1A-BBDF-023D8187FA1A}"/>
              </a:ext>
            </a:extLst>
          </p:cNvPr>
          <p:cNvSpPr/>
          <p:nvPr/>
        </p:nvSpPr>
        <p:spPr>
          <a:xfrm>
            <a:off x="4551273" y="515622"/>
            <a:ext cx="2736304" cy="831796"/>
          </a:xfrm>
          <a:prstGeom prst="rect">
            <a:avLst/>
          </a:prstGeom>
          <a:solidFill>
            <a:schemeClr val="tx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dirty="0">
                <a:solidFill>
                  <a:schemeClr val="bg1"/>
                </a:solidFill>
                <a:latin typeface="12롯데마트드림Bold" pitchFamily="18" charset="-127"/>
                <a:ea typeface="12롯데마트드림Bold" pitchFamily="18" charset="-127"/>
              </a:rPr>
              <a:t>목차</a:t>
            </a:r>
            <a:endParaRPr lang="en-US" altLang="ko-KR" sz="4000" dirty="0">
              <a:solidFill>
                <a:schemeClr val="bg1"/>
              </a:solidFill>
              <a:latin typeface="12롯데마트드림Bold" pitchFamily="18" charset="-127"/>
              <a:ea typeface="12롯데마트드림Bold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792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3">
            <a:extLst>
              <a:ext uri="{FF2B5EF4-FFF2-40B4-BE49-F238E27FC236}">
                <a16:creationId xmlns="" xmlns:a16="http://schemas.microsoft.com/office/drawing/2014/main" id="{6089DF10-2729-4B37-8FB0-AB9A80025552}"/>
              </a:ext>
            </a:extLst>
          </p:cNvPr>
          <p:cNvGrpSpPr/>
          <p:nvPr/>
        </p:nvGrpSpPr>
        <p:grpSpPr>
          <a:xfrm>
            <a:off x="162233" y="221228"/>
            <a:ext cx="1106129" cy="1106129"/>
            <a:chOff x="162231" y="221226"/>
            <a:chExt cx="1312608" cy="1312607"/>
          </a:xfrm>
          <a:solidFill>
            <a:srgbClr val="0C4C89"/>
          </a:solidFill>
        </p:grpSpPr>
        <p:sp>
          <p:nvSpPr>
            <p:cNvPr id="15" name="직사각형 14">
              <a:extLst>
                <a:ext uri="{FF2B5EF4-FFF2-40B4-BE49-F238E27FC236}">
                  <a16:creationId xmlns="" xmlns:a16="http://schemas.microsoft.com/office/drawing/2014/main" id="{FF154E8B-C8C1-4BB5-91F9-A05E6887DBFD}"/>
                </a:ext>
              </a:extLst>
            </p:cNvPr>
            <p:cNvSpPr/>
            <p:nvPr/>
          </p:nvSpPr>
          <p:spPr>
            <a:xfrm>
              <a:off x="162231" y="221226"/>
              <a:ext cx="1312608" cy="13126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청소년서체" pitchFamily="18" charset="-127"/>
                <a:ea typeface="청소년서체" pitchFamily="18" charset="-127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3C2696C4-9119-4E2C-9566-48E321B9FA4B}"/>
                </a:ext>
              </a:extLst>
            </p:cNvPr>
            <p:cNvSpPr txBox="1"/>
            <p:nvPr/>
          </p:nvSpPr>
          <p:spPr>
            <a:xfrm>
              <a:off x="722151" y="1054508"/>
              <a:ext cx="708443" cy="40175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endParaRPr lang="ko-KR" altLang="en-US" sz="1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청소년서체" pitchFamily="18" charset="-127"/>
                <a:ea typeface="청소년서체" pitchFamily="18" charset="-127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A8C809F4-A85F-4079-803F-F04E4E43A26A}"/>
              </a:ext>
            </a:extLst>
          </p:cNvPr>
          <p:cNvSpPr txBox="1"/>
          <p:nvPr/>
        </p:nvSpPr>
        <p:spPr>
          <a:xfrm>
            <a:off x="1327612" y="834914"/>
            <a:ext cx="62651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6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청소년서체" pitchFamily="18" charset="-127"/>
                <a:ea typeface="청소년서체" pitchFamily="18" charset="-127"/>
              </a:rPr>
              <a:t>제안과 느낀 점</a:t>
            </a:r>
            <a:endParaRPr lang="ko-KR" altLang="en-US" sz="26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청소년서체" pitchFamily="18" charset="-127"/>
              <a:ea typeface="청소년서체" pitchFamily="18" charset="-127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="" xmlns:a16="http://schemas.microsoft.com/office/drawing/2014/main" id="{FF3EA757-9D2C-48E8-8316-87896F05D40B}"/>
              </a:ext>
            </a:extLst>
          </p:cNvPr>
          <p:cNvSpPr/>
          <p:nvPr/>
        </p:nvSpPr>
        <p:spPr>
          <a:xfrm>
            <a:off x="337457" y="1607905"/>
            <a:ext cx="11492752" cy="4596953"/>
          </a:xfrm>
          <a:prstGeom prst="rect">
            <a:avLst/>
          </a:prstGeom>
          <a:noFill/>
          <a:ln w="412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90152" y="1857629"/>
            <a:ext cx="1116844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rgbClr val="0070C0"/>
                </a:solidFill>
                <a:latin typeface="12롯데마트드림Bold" pitchFamily="18" charset="-127"/>
                <a:ea typeface="12롯데마트드림Bold" pitchFamily="18" charset="-127"/>
              </a:rPr>
              <a:t>중독관리통합지원센터의 지원 확대</a:t>
            </a:r>
            <a:endParaRPr lang="en-US" altLang="ko-KR" sz="2400" dirty="0" smtClean="0">
              <a:solidFill>
                <a:srgbClr val="0070C0"/>
              </a:solidFill>
              <a:latin typeface="12롯데마트드림Bold" pitchFamily="18" charset="-127"/>
              <a:ea typeface="12롯데마트드림Bold" pitchFamily="18" charset="-127"/>
            </a:endParaRPr>
          </a:p>
          <a:p>
            <a:endParaRPr lang="en-US" altLang="ko-KR" sz="2400" dirty="0" smtClean="0">
              <a:solidFill>
                <a:srgbClr val="0070C0"/>
              </a:solidFill>
              <a:latin typeface="12롯데마트드림Bold" pitchFamily="18" charset="-127"/>
              <a:ea typeface="12롯데마트드림Bold" pitchFamily="18" charset="-127"/>
            </a:endParaRPr>
          </a:p>
          <a:p>
            <a:r>
              <a:rPr lang="ko-KR" altLang="en-US" sz="2400" dirty="0" smtClean="0">
                <a:latin typeface="12롯데마트드림Bold" pitchFamily="18" charset="-127"/>
                <a:ea typeface="12롯데마트드림Bold" pitchFamily="18" charset="-127"/>
              </a:rPr>
              <a:t>대부분의 중독관리통합지원센터는 </a:t>
            </a:r>
            <a:r>
              <a:rPr lang="en-US" altLang="ko-KR" sz="2400" dirty="0" smtClean="0">
                <a:latin typeface="12롯데마트드림Bold" pitchFamily="18" charset="-127"/>
                <a:ea typeface="12롯데마트드림Bold" pitchFamily="18" charset="-127"/>
              </a:rPr>
              <a:t>3-4</a:t>
            </a:r>
            <a:r>
              <a:rPr lang="ko-KR" altLang="en-US" sz="2400" dirty="0" smtClean="0">
                <a:latin typeface="12롯데마트드림Bold" pitchFamily="18" charset="-127"/>
                <a:ea typeface="12롯데마트드림Bold" pitchFamily="18" charset="-127"/>
              </a:rPr>
              <a:t>인의 구성으로 이루어져 있으며 과중한 수준의 업무를 맡고 있었다</a:t>
            </a:r>
            <a:r>
              <a:rPr lang="en-US" altLang="ko-KR" sz="2400" dirty="0" smtClean="0">
                <a:latin typeface="12롯데마트드림Bold" pitchFamily="18" charset="-127"/>
                <a:ea typeface="12롯데마트드림Bold" pitchFamily="18" charset="-127"/>
              </a:rPr>
              <a:t>.</a:t>
            </a:r>
          </a:p>
          <a:p>
            <a:endParaRPr lang="en-US" altLang="ko-KR" sz="2400" dirty="0" smtClean="0">
              <a:latin typeface="12롯데마트드림Bold" pitchFamily="18" charset="-127"/>
              <a:ea typeface="12롯데마트드림Bold" pitchFamily="18" charset="-127"/>
            </a:endParaRPr>
          </a:p>
          <a:p>
            <a:r>
              <a:rPr lang="ko-KR" altLang="en-US" sz="2400" dirty="0" smtClean="0">
                <a:latin typeface="12롯데마트드림Bold" pitchFamily="18" charset="-127"/>
                <a:ea typeface="12롯데마트드림Bold" pitchFamily="18" charset="-127"/>
              </a:rPr>
              <a:t>또한 매년 인건비는 증가되는데 사업비는 턱없이 부족하여 직원들 스스로가 </a:t>
            </a:r>
            <a:r>
              <a:rPr lang="ko-KR" altLang="en-US" sz="2400" dirty="0" smtClean="0">
                <a:solidFill>
                  <a:srgbClr val="0066FF"/>
                </a:solidFill>
                <a:latin typeface="12롯데마트드림Bold" pitchFamily="18" charset="-127"/>
                <a:ea typeface="12롯데마트드림Bold" pitchFamily="18" charset="-127"/>
              </a:rPr>
              <a:t>자신의 임금을 동결</a:t>
            </a:r>
            <a:r>
              <a:rPr lang="ko-KR" altLang="en-US" sz="2400" dirty="0" smtClean="0">
                <a:latin typeface="12롯데마트드림Bold" pitchFamily="18" charset="-127"/>
                <a:ea typeface="12롯데마트드림Bold" pitchFamily="18" charset="-127"/>
              </a:rPr>
              <a:t>시키거나 기관이 오랜 경력의 직원에게 압박을 주어 전문성을 가진 </a:t>
            </a:r>
            <a:r>
              <a:rPr lang="ko-KR" altLang="en-US" sz="2400" dirty="0" smtClean="0">
                <a:solidFill>
                  <a:srgbClr val="0066FF"/>
                </a:solidFill>
                <a:latin typeface="12롯데마트드림Bold" pitchFamily="18" charset="-127"/>
                <a:ea typeface="12롯데마트드림Bold" pitchFamily="18" charset="-127"/>
              </a:rPr>
              <a:t>인력이 이탈되는 </a:t>
            </a:r>
            <a:r>
              <a:rPr lang="ko-KR" altLang="en-US" sz="2400" dirty="0" smtClean="0">
                <a:latin typeface="12롯데마트드림Bold" pitchFamily="18" charset="-127"/>
                <a:ea typeface="12롯데마트드림Bold" pitchFamily="18" charset="-127"/>
              </a:rPr>
              <a:t>현상으로 이어지고 있다</a:t>
            </a:r>
            <a:r>
              <a:rPr lang="en-US" altLang="ko-KR" sz="2400" dirty="0" smtClean="0">
                <a:latin typeface="12롯데마트드림Bold" pitchFamily="18" charset="-127"/>
                <a:ea typeface="12롯데마트드림Bold" pitchFamily="18" charset="-127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42017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3">
            <a:extLst>
              <a:ext uri="{FF2B5EF4-FFF2-40B4-BE49-F238E27FC236}">
                <a16:creationId xmlns="" xmlns:a16="http://schemas.microsoft.com/office/drawing/2014/main" id="{6089DF10-2729-4B37-8FB0-AB9A80025552}"/>
              </a:ext>
            </a:extLst>
          </p:cNvPr>
          <p:cNvGrpSpPr/>
          <p:nvPr/>
        </p:nvGrpSpPr>
        <p:grpSpPr>
          <a:xfrm>
            <a:off x="162233" y="221228"/>
            <a:ext cx="1106129" cy="1106129"/>
            <a:chOff x="162231" y="221226"/>
            <a:chExt cx="1312608" cy="1312607"/>
          </a:xfrm>
          <a:solidFill>
            <a:srgbClr val="0C4C89"/>
          </a:solidFill>
        </p:grpSpPr>
        <p:sp>
          <p:nvSpPr>
            <p:cNvPr id="15" name="직사각형 14">
              <a:extLst>
                <a:ext uri="{FF2B5EF4-FFF2-40B4-BE49-F238E27FC236}">
                  <a16:creationId xmlns="" xmlns:a16="http://schemas.microsoft.com/office/drawing/2014/main" id="{FF154E8B-C8C1-4BB5-91F9-A05E6887DBFD}"/>
                </a:ext>
              </a:extLst>
            </p:cNvPr>
            <p:cNvSpPr/>
            <p:nvPr/>
          </p:nvSpPr>
          <p:spPr>
            <a:xfrm>
              <a:off x="162231" y="221226"/>
              <a:ext cx="1312608" cy="13126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청소년서체" pitchFamily="18" charset="-127"/>
                <a:ea typeface="청소년서체" pitchFamily="18" charset="-127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3C2696C4-9119-4E2C-9566-48E321B9FA4B}"/>
                </a:ext>
              </a:extLst>
            </p:cNvPr>
            <p:cNvSpPr txBox="1"/>
            <p:nvPr/>
          </p:nvSpPr>
          <p:spPr>
            <a:xfrm>
              <a:off x="722151" y="1054508"/>
              <a:ext cx="708443" cy="40175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endParaRPr lang="ko-KR" altLang="en-US" sz="1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청소년서체" pitchFamily="18" charset="-127"/>
                <a:ea typeface="청소년서체" pitchFamily="18" charset="-127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A8C809F4-A85F-4079-803F-F04E4E43A26A}"/>
              </a:ext>
            </a:extLst>
          </p:cNvPr>
          <p:cNvSpPr txBox="1"/>
          <p:nvPr/>
        </p:nvSpPr>
        <p:spPr>
          <a:xfrm>
            <a:off x="1327612" y="834914"/>
            <a:ext cx="62651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6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청소년서체" pitchFamily="18" charset="-127"/>
                <a:ea typeface="청소년서체" pitchFamily="18" charset="-127"/>
              </a:rPr>
              <a:t>제안과 느낀 점</a:t>
            </a:r>
            <a:endParaRPr lang="ko-KR" altLang="en-US" sz="26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청소년서체" pitchFamily="18" charset="-127"/>
              <a:ea typeface="청소년서체" pitchFamily="18" charset="-127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="" xmlns:a16="http://schemas.microsoft.com/office/drawing/2014/main" id="{FF3EA757-9D2C-48E8-8316-87896F05D40B}"/>
              </a:ext>
            </a:extLst>
          </p:cNvPr>
          <p:cNvSpPr/>
          <p:nvPr/>
        </p:nvSpPr>
        <p:spPr>
          <a:xfrm>
            <a:off x="337457" y="1607905"/>
            <a:ext cx="11492752" cy="4596953"/>
          </a:xfrm>
          <a:prstGeom prst="rect">
            <a:avLst/>
          </a:prstGeom>
          <a:noFill/>
          <a:ln w="412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90152" y="1857629"/>
            <a:ext cx="1116844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rgbClr val="0070C0"/>
                </a:solidFill>
                <a:latin typeface="12롯데마트드림Bold" pitchFamily="18" charset="-127"/>
                <a:ea typeface="12롯데마트드림Bold" pitchFamily="18" charset="-127"/>
              </a:rPr>
              <a:t>중복되는 업무</a:t>
            </a:r>
            <a:endParaRPr lang="en-US" altLang="ko-KR" sz="2400" dirty="0" smtClean="0">
              <a:solidFill>
                <a:srgbClr val="0070C0"/>
              </a:solidFill>
              <a:latin typeface="12롯데마트드림Bold" pitchFamily="18" charset="-127"/>
              <a:ea typeface="12롯데마트드림Bold" pitchFamily="18" charset="-127"/>
            </a:endParaRPr>
          </a:p>
          <a:p>
            <a:endParaRPr lang="en-US" altLang="ko-KR" sz="2400" dirty="0" smtClean="0">
              <a:solidFill>
                <a:srgbClr val="0070C0"/>
              </a:solidFill>
              <a:latin typeface="12롯데마트드림Bold" pitchFamily="18" charset="-127"/>
              <a:ea typeface="12롯데마트드림Bold" pitchFamily="18" charset="-127"/>
            </a:endParaRPr>
          </a:p>
          <a:p>
            <a:r>
              <a:rPr lang="ko-KR" altLang="en-US" sz="2400" dirty="0" smtClean="0">
                <a:latin typeface="12롯데마트드림Bold" pitchFamily="18" charset="-127"/>
                <a:ea typeface="12롯데마트드림Bold" pitchFamily="18" charset="-127"/>
              </a:rPr>
              <a:t>중독관리통합지원센터는 알코올</a:t>
            </a:r>
            <a:r>
              <a:rPr lang="en-US" altLang="ko-KR" sz="2400" dirty="0" smtClean="0">
                <a:latin typeface="12롯데마트드림Bold" pitchFamily="18" charset="-127"/>
                <a:ea typeface="12롯데마트드림Bold" pitchFamily="18" charset="-127"/>
              </a:rPr>
              <a:t>, </a:t>
            </a:r>
            <a:r>
              <a:rPr lang="ko-KR" altLang="en-US" sz="2400" dirty="0" smtClean="0">
                <a:latin typeface="12롯데마트드림Bold" pitchFamily="18" charset="-127"/>
                <a:ea typeface="12롯데마트드림Bold" pitchFamily="18" charset="-127"/>
              </a:rPr>
              <a:t>도박</a:t>
            </a:r>
            <a:r>
              <a:rPr lang="en-US" altLang="ko-KR" sz="2400" dirty="0" smtClean="0">
                <a:latin typeface="12롯데마트드림Bold" pitchFamily="18" charset="-127"/>
                <a:ea typeface="12롯데마트드림Bold" pitchFamily="18" charset="-127"/>
              </a:rPr>
              <a:t>, </a:t>
            </a:r>
            <a:r>
              <a:rPr lang="ko-KR" altLang="en-US" sz="2400" dirty="0" smtClean="0">
                <a:latin typeface="12롯데마트드림Bold" pitchFamily="18" charset="-127"/>
                <a:ea typeface="12롯데마트드림Bold" pitchFamily="18" charset="-127"/>
              </a:rPr>
              <a:t>약물</a:t>
            </a:r>
            <a:r>
              <a:rPr lang="en-US" altLang="ko-KR" sz="2400" dirty="0" smtClean="0">
                <a:latin typeface="12롯데마트드림Bold" pitchFamily="18" charset="-127"/>
                <a:ea typeface="12롯데마트드림Bold" pitchFamily="18" charset="-127"/>
              </a:rPr>
              <a:t>, </a:t>
            </a:r>
            <a:r>
              <a:rPr lang="ko-KR" altLang="en-US" sz="2400" dirty="0" smtClean="0">
                <a:latin typeface="12롯데마트드림Bold" pitchFamily="18" charset="-127"/>
                <a:ea typeface="12롯데마트드림Bold" pitchFamily="18" charset="-127"/>
              </a:rPr>
              <a:t>인터넷 중독과 같은 중독 문제로 고통을 받는 사람들을 돕기 위해 존재하지만 </a:t>
            </a:r>
            <a:r>
              <a:rPr lang="en-US" altLang="ko-KR" sz="2400" dirty="0" smtClean="0">
                <a:latin typeface="12롯데마트드림Bold" pitchFamily="18" charset="-127"/>
                <a:ea typeface="12롯데마트드림Bold" pitchFamily="18" charset="-127"/>
              </a:rPr>
              <a:t>‘</a:t>
            </a:r>
            <a:r>
              <a:rPr lang="ko-KR" altLang="en-US" sz="2400" dirty="0" smtClean="0">
                <a:latin typeface="12롯데마트드림Bold" pitchFamily="18" charset="-127"/>
                <a:ea typeface="12롯데마트드림Bold" pitchFamily="18" charset="-127"/>
              </a:rPr>
              <a:t>도박문제관리센터</a:t>
            </a:r>
            <a:r>
              <a:rPr lang="en-US" altLang="ko-KR" sz="2400" dirty="0" smtClean="0">
                <a:latin typeface="12롯데마트드림Bold" pitchFamily="18" charset="-127"/>
                <a:ea typeface="12롯데마트드림Bold" pitchFamily="18" charset="-127"/>
              </a:rPr>
              <a:t>’ ‘</a:t>
            </a:r>
            <a:r>
              <a:rPr lang="ko-KR" altLang="en-US" sz="2400" dirty="0" smtClean="0">
                <a:latin typeface="12롯데마트드림Bold" pitchFamily="18" charset="-127"/>
                <a:ea typeface="12롯데마트드림Bold" pitchFamily="18" charset="-127"/>
              </a:rPr>
              <a:t>스마트 쉼 센터</a:t>
            </a:r>
            <a:r>
              <a:rPr lang="en-US" altLang="ko-KR" sz="2400" dirty="0" smtClean="0">
                <a:latin typeface="12롯데마트드림Bold" pitchFamily="18" charset="-127"/>
                <a:ea typeface="12롯데마트드림Bold" pitchFamily="18" charset="-127"/>
              </a:rPr>
              <a:t>’</a:t>
            </a:r>
            <a:r>
              <a:rPr lang="ko-KR" altLang="en-US" sz="2400" dirty="0" smtClean="0">
                <a:latin typeface="12롯데마트드림Bold" pitchFamily="18" charset="-127"/>
                <a:ea typeface="12롯데마트드림Bold" pitchFamily="18" charset="-127"/>
              </a:rPr>
              <a:t>와 소속은 다르지만 업무가 중복되는 기관이 많다고 느껴졌다</a:t>
            </a:r>
            <a:r>
              <a:rPr lang="en-US" altLang="ko-KR" sz="2400" dirty="0" smtClean="0">
                <a:latin typeface="12롯데마트드림Bold" pitchFamily="18" charset="-127"/>
                <a:ea typeface="12롯데마트드림Bold" pitchFamily="18" charset="-127"/>
              </a:rPr>
              <a:t>.</a:t>
            </a:r>
          </a:p>
          <a:p>
            <a:endParaRPr lang="en-US" altLang="ko-KR" sz="2400" dirty="0" smtClean="0">
              <a:latin typeface="12롯데마트드림Bold" pitchFamily="18" charset="-127"/>
              <a:ea typeface="12롯데마트드림Bold" pitchFamily="18" charset="-127"/>
            </a:endParaRPr>
          </a:p>
          <a:p>
            <a:r>
              <a:rPr lang="ko-KR" altLang="en-US" sz="2400" dirty="0" smtClean="0">
                <a:solidFill>
                  <a:srgbClr val="0066FF"/>
                </a:solidFill>
                <a:latin typeface="12롯데마트드림Bold" pitchFamily="18" charset="-127"/>
                <a:ea typeface="12롯데마트드림Bold" pitchFamily="18" charset="-127"/>
              </a:rPr>
              <a:t>직원들의 안전보호</a:t>
            </a:r>
            <a:endParaRPr lang="en-US" altLang="ko-KR" sz="2400" dirty="0" smtClean="0">
              <a:solidFill>
                <a:srgbClr val="0066FF"/>
              </a:solidFill>
              <a:latin typeface="12롯데마트드림Bold" pitchFamily="18" charset="-127"/>
              <a:ea typeface="12롯데마트드림Bold" pitchFamily="18" charset="-127"/>
            </a:endParaRPr>
          </a:p>
          <a:p>
            <a:endParaRPr lang="en-US" altLang="ko-KR" sz="2400" dirty="0" smtClean="0">
              <a:latin typeface="12롯데마트드림Bold" pitchFamily="18" charset="-127"/>
              <a:ea typeface="12롯데마트드림Bold" pitchFamily="18" charset="-127"/>
            </a:endParaRPr>
          </a:p>
          <a:p>
            <a:r>
              <a:rPr lang="ko-KR" altLang="en-US" sz="2400" dirty="0" smtClean="0">
                <a:latin typeface="12롯데마트드림Bold" pitchFamily="18" charset="-127"/>
                <a:ea typeface="12롯데마트드림Bold" pitchFamily="18" charset="-127"/>
              </a:rPr>
              <a:t>센터 업무 특성 상 교육과 출장</a:t>
            </a:r>
            <a:r>
              <a:rPr lang="en-US" altLang="ko-KR" sz="2400" dirty="0" smtClean="0">
                <a:latin typeface="12롯데마트드림Bold" pitchFamily="18" charset="-127"/>
                <a:ea typeface="12롯데마트드림Bold" pitchFamily="18" charset="-127"/>
              </a:rPr>
              <a:t>, </a:t>
            </a:r>
            <a:r>
              <a:rPr lang="ko-KR" altLang="en-US" sz="2400" dirty="0" smtClean="0">
                <a:latin typeface="12롯데마트드림Bold" pitchFamily="18" charset="-127"/>
                <a:ea typeface="12롯데마트드림Bold" pitchFamily="18" charset="-127"/>
              </a:rPr>
              <a:t>캠페인을 진행하기 위해 </a:t>
            </a:r>
            <a:r>
              <a:rPr lang="en-US" altLang="ko-KR" sz="2400" dirty="0" smtClean="0">
                <a:latin typeface="12롯데마트드림Bold" pitchFamily="18" charset="-127"/>
                <a:ea typeface="12롯데마트드림Bold" pitchFamily="18" charset="-127"/>
              </a:rPr>
              <a:t>1~2</a:t>
            </a:r>
            <a:r>
              <a:rPr lang="ko-KR" altLang="en-US" sz="2400" dirty="0" smtClean="0">
                <a:latin typeface="12롯데마트드림Bold" pitchFamily="18" charset="-127"/>
                <a:ea typeface="12롯데마트드림Bold" pitchFamily="18" charset="-127"/>
              </a:rPr>
              <a:t>명의 직원만 센터에 남아있는 경우가 많은데 만취 상태의 중독자가 방문을 하여 소란을 일으켰을 때의 대비가 많이 부족하다는 느낌이 들었다</a:t>
            </a:r>
            <a:r>
              <a:rPr lang="en-US" altLang="ko-KR" sz="2400" smtClean="0">
                <a:latin typeface="12롯데마트드림Bold" pitchFamily="18" charset="-127"/>
                <a:ea typeface="12롯데마트드림Bold" pitchFamily="18" charset="-127"/>
              </a:rPr>
              <a:t>.</a:t>
            </a:r>
            <a:endParaRPr lang="en-US" altLang="ko-KR" sz="2400" dirty="0" smtClean="0">
              <a:latin typeface="12롯데마트드림Bold" pitchFamily="18" charset="-127"/>
              <a:ea typeface="12롯데마트드림Bold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017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90152" y="1857629"/>
            <a:ext cx="1116844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dirty="0" smtClean="0">
                <a:latin typeface="12롯데마트드림Bold" pitchFamily="18" charset="-127"/>
                <a:ea typeface="12롯데마트드림Bold" pitchFamily="18" charset="-127"/>
              </a:rPr>
              <a:t>감사합니다</a:t>
            </a:r>
            <a:r>
              <a:rPr lang="en-US" altLang="ko-KR" sz="6600" dirty="0" smtClean="0">
                <a:latin typeface="12롯데마트드림Bold" pitchFamily="18" charset="-127"/>
                <a:ea typeface="12롯데마트드림Bold" pitchFamily="18" charset="-127"/>
              </a:rPr>
              <a:t>!</a:t>
            </a:r>
          </a:p>
          <a:p>
            <a:pPr algn="ctr"/>
            <a:endParaRPr lang="en-US" altLang="ko-KR" sz="6600" dirty="0" smtClean="0">
              <a:latin typeface="12롯데마트드림Bold" pitchFamily="18" charset="-127"/>
              <a:ea typeface="12롯데마트드림Bold" pitchFamily="18" charset="-127"/>
            </a:endParaRPr>
          </a:p>
          <a:p>
            <a:pPr algn="ctr"/>
            <a:r>
              <a:rPr lang="en-US" altLang="ko-KR" sz="6600" dirty="0" smtClean="0">
                <a:solidFill>
                  <a:srgbClr val="0070C0"/>
                </a:solidFill>
                <a:latin typeface="12롯데마트드림Bold" pitchFamily="18" charset="-127"/>
                <a:ea typeface="12롯데마트드림Bold" pitchFamily="18" charset="-127"/>
              </a:rPr>
              <a:t>Q/A</a:t>
            </a:r>
          </a:p>
        </p:txBody>
      </p:sp>
    </p:spTree>
    <p:extLst>
      <p:ext uri="{BB962C8B-B14F-4D97-AF65-F5344CB8AC3E}">
        <p14:creationId xmlns="" xmlns:p14="http://schemas.microsoft.com/office/powerpoint/2010/main" val="342017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8C809F4-A85F-4079-803F-F04E4E43A26A}"/>
              </a:ext>
            </a:extLst>
          </p:cNvPr>
          <p:cNvSpPr txBox="1"/>
          <p:nvPr/>
        </p:nvSpPr>
        <p:spPr>
          <a:xfrm>
            <a:off x="1327612" y="834914"/>
            <a:ext cx="62651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6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청소년서체" pitchFamily="18" charset="-127"/>
                <a:ea typeface="청소년서체" pitchFamily="18" charset="-127"/>
              </a:rPr>
              <a:t>설립목적</a:t>
            </a:r>
            <a:endParaRPr lang="ko-KR" altLang="en-US" sz="26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청소년서체" pitchFamily="18" charset="-127"/>
              <a:ea typeface="청소년서체" pitchFamily="18" charset="-127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="" xmlns:a16="http://schemas.microsoft.com/office/drawing/2014/main" id="{8D8D4D58-BA60-4978-AAB5-C06EF0E10FA9}"/>
              </a:ext>
            </a:extLst>
          </p:cNvPr>
          <p:cNvSpPr/>
          <p:nvPr/>
        </p:nvSpPr>
        <p:spPr>
          <a:xfrm>
            <a:off x="932576" y="2443597"/>
            <a:ext cx="10262863" cy="2106706"/>
          </a:xfrm>
          <a:prstGeom prst="rect">
            <a:avLst/>
          </a:prstGeom>
          <a:noFill/>
          <a:ln w="412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2000" dirty="0" smtClean="0">
                <a:solidFill>
                  <a:schemeClr val="tx1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울산중구 중독관리 통합지원센터는 정신보건법 제 </a:t>
            </a:r>
            <a:r>
              <a:rPr lang="en-US" altLang="ko-KR" sz="2000" dirty="0" smtClean="0">
                <a:solidFill>
                  <a:schemeClr val="tx1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13</a:t>
            </a:r>
            <a:r>
              <a:rPr lang="ko-KR" altLang="en-US" sz="2000" dirty="0" smtClean="0">
                <a:solidFill>
                  <a:schemeClr val="tx1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조 및 제 </a:t>
            </a:r>
            <a:r>
              <a:rPr lang="en-US" altLang="ko-KR" sz="2000" dirty="0" smtClean="0">
                <a:solidFill>
                  <a:schemeClr val="tx1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52</a:t>
            </a:r>
            <a:r>
              <a:rPr lang="ko-KR" altLang="en-US" sz="2000" dirty="0" smtClean="0">
                <a:solidFill>
                  <a:schemeClr val="tx1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조에 따라 </a:t>
            </a:r>
            <a:endParaRPr lang="en-US" altLang="ko-KR" sz="2000" dirty="0" smtClean="0">
              <a:solidFill>
                <a:schemeClr val="tx1"/>
              </a:solidFill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000" dirty="0" smtClean="0">
                <a:solidFill>
                  <a:srgbClr val="0070C0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지역사회 중심의 통합적인 중독관리 체계 구축을 </a:t>
            </a:r>
            <a:r>
              <a:rPr lang="ko-KR" altLang="en-US" sz="2000" dirty="0" smtClean="0">
                <a:solidFill>
                  <a:schemeClr val="tx1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통해 </a:t>
            </a:r>
            <a:endParaRPr lang="en-US" altLang="ko-KR" sz="2000" dirty="0" smtClean="0">
              <a:solidFill>
                <a:schemeClr val="tx1"/>
              </a:solidFill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000" dirty="0" smtClean="0">
                <a:solidFill>
                  <a:schemeClr val="tx1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중독자를 조기발견 </a:t>
            </a:r>
            <a:r>
              <a:rPr lang="en-US" altLang="ko-KR" sz="2000" dirty="0" smtClean="0">
                <a:solidFill>
                  <a:schemeClr val="tx1"/>
                </a:solidFill>
              </a:rPr>
              <a:t>·</a:t>
            </a:r>
            <a:r>
              <a:rPr lang="ko-KR" altLang="en-US" sz="2000" dirty="0" smtClean="0">
                <a:solidFill>
                  <a:schemeClr val="tx1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 상담 </a:t>
            </a:r>
            <a:r>
              <a:rPr lang="en-US" altLang="ko-KR" sz="2000" dirty="0" smtClean="0">
                <a:solidFill>
                  <a:schemeClr val="tx1"/>
                </a:solidFill>
              </a:rPr>
              <a:t>·</a:t>
            </a:r>
            <a:r>
              <a:rPr lang="ko-KR" altLang="en-US" sz="2000" dirty="0" smtClean="0">
                <a:solidFill>
                  <a:schemeClr val="tx1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 치료 </a:t>
            </a:r>
            <a:r>
              <a:rPr lang="en-US" altLang="ko-KR" sz="2000" dirty="0" smtClean="0">
                <a:solidFill>
                  <a:schemeClr val="tx1"/>
                </a:solidFill>
              </a:rPr>
              <a:t>·</a:t>
            </a:r>
            <a:r>
              <a:rPr lang="ko-KR" altLang="en-US" sz="2000" dirty="0" smtClean="0">
                <a:solidFill>
                  <a:schemeClr val="tx1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 재활 및 사회복귀를 지원하고 </a:t>
            </a:r>
            <a:endParaRPr lang="en-US" altLang="ko-KR" sz="2000" dirty="0" smtClean="0">
              <a:solidFill>
                <a:schemeClr val="tx1"/>
              </a:solidFill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000" dirty="0" smtClean="0">
                <a:solidFill>
                  <a:schemeClr val="tx1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안전한 사회환경 조성과 국민의 정신건강 증진을 도모하기 위해 </a:t>
            </a:r>
            <a:r>
              <a:rPr lang="ko-KR" altLang="en-US" sz="2000" dirty="0" smtClean="0">
                <a:solidFill>
                  <a:schemeClr val="tx1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설립되었다</a:t>
            </a:r>
            <a:r>
              <a:rPr lang="en-US" altLang="ko-KR" sz="2000" dirty="0" smtClean="0">
                <a:solidFill>
                  <a:schemeClr val="tx1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.</a:t>
            </a:r>
            <a:r>
              <a:rPr lang="en-US" altLang="ko-KR" sz="200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09756DA-A3F3-4C83-BA95-70794C4F853A}"/>
              </a:ext>
            </a:extLst>
          </p:cNvPr>
          <p:cNvSpPr txBox="1"/>
          <p:nvPr/>
        </p:nvSpPr>
        <p:spPr>
          <a:xfrm>
            <a:off x="1268361" y="2200839"/>
            <a:ext cx="3781434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울산중구 중독관리 통합지원센터</a:t>
            </a:r>
            <a:endParaRPr lang="ko-KR" altLang="en-US" sz="2400" dirty="0">
              <a:latin typeface="12롯데마트드림Bold" panose="02020603020101020101" pitchFamily="18" charset="-127"/>
              <a:ea typeface="12롯데마트드림Bold" panose="02020603020101020101" pitchFamily="18" charset="-127"/>
            </a:endParaRPr>
          </a:p>
        </p:txBody>
      </p:sp>
      <p:grpSp>
        <p:nvGrpSpPr>
          <p:cNvPr id="2" name="그룹 10">
            <a:extLst>
              <a:ext uri="{FF2B5EF4-FFF2-40B4-BE49-F238E27FC236}">
                <a16:creationId xmlns="" xmlns:a16="http://schemas.microsoft.com/office/drawing/2014/main" id="{7FFE162C-64BC-4454-B3CD-9FFF7276D56C}"/>
              </a:ext>
            </a:extLst>
          </p:cNvPr>
          <p:cNvGrpSpPr/>
          <p:nvPr/>
        </p:nvGrpSpPr>
        <p:grpSpPr>
          <a:xfrm>
            <a:off x="162233" y="221228"/>
            <a:ext cx="1106129" cy="1106129"/>
            <a:chOff x="162231" y="221226"/>
            <a:chExt cx="1312608" cy="1312607"/>
          </a:xfrm>
          <a:solidFill>
            <a:srgbClr val="0C4C89"/>
          </a:solidFill>
        </p:grpSpPr>
        <p:sp>
          <p:nvSpPr>
            <p:cNvPr id="14" name="직사각형 13">
              <a:extLst>
                <a:ext uri="{FF2B5EF4-FFF2-40B4-BE49-F238E27FC236}">
                  <a16:creationId xmlns="" xmlns:a16="http://schemas.microsoft.com/office/drawing/2014/main" id="{5D65B8AB-9193-4EDF-AA4E-D61D7D926C1A}"/>
                </a:ext>
              </a:extLst>
            </p:cNvPr>
            <p:cNvSpPr/>
            <p:nvPr/>
          </p:nvSpPr>
          <p:spPr>
            <a:xfrm>
              <a:off x="162231" y="221226"/>
              <a:ext cx="1312608" cy="13126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청소년서체" pitchFamily="18" charset="-127"/>
                <a:ea typeface="청소년서체" pitchFamily="18" charset="-127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0C5EFD4E-FA9E-4F1F-96B6-EC5BB0A3CB50}"/>
                </a:ext>
              </a:extLst>
            </p:cNvPr>
            <p:cNvSpPr txBox="1"/>
            <p:nvPr/>
          </p:nvSpPr>
          <p:spPr>
            <a:xfrm>
              <a:off x="722151" y="1054508"/>
              <a:ext cx="708443" cy="40175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endParaRPr lang="ko-KR" altLang="en-US" sz="1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청소년서체" pitchFamily="18" charset="-127"/>
                <a:ea typeface="청소년서체" pitchFamily="18" charset="-127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CC081B0-A708-48A6-ADEA-6C8820D1526C}"/>
              </a:ext>
            </a:extLst>
          </p:cNvPr>
          <p:cNvSpPr txBox="1"/>
          <p:nvPr/>
        </p:nvSpPr>
        <p:spPr>
          <a:xfrm>
            <a:off x="1327612" y="496358"/>
            <a:ext cx="50734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청소년서체" pitchFamily="18" charset="-127"/>
                <a:ea typeface="청소년서체" pitchFamily="18" charset="-127"/>
              </a:rPr>
              <a:t>실습기관 소개</a:t>
            </a:r>
            <a:endParaRPr lang="ko-KR" altLang="en-US" sz="160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청소년서체" pitchFamily="18" charset="-127"/>
              <a:ea typeface="청소년서체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868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2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599293" y="4899725"/>
            <a:ext cx="3240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err="1" smtClean="0">
                <a:latin typeface="11롯데마트드림Bold" pitchFamily="18" charset="-127"/>
                <a:ea typeface="11롯데마트드림Bold" pitchFamily="18" charset="-127"/>
              </a:rPr>
              <a:t>기초생활수급권자가</a:t>
            </a:r>
            <a:endParaRPr lang="en-US" altLang="ko-KR" dirty="0">
              <a:latin typeface="11롯데마트드림Bold" pitchFamily="18" charset="-127"/>
              <a:ea typeface="11롯데마트드림Bold" pitchFamily="18" charset="-127"/>
            </a:endParaRPr>
          </a:p>
          <a:p>
            <a:pPr algn="ctr"/>
            <a:r>
              <a:rPr lang="en-US" altLang="ko-KR" dirty="0" smtClean="0">
                <a:solidFill>
                  <a:srgbClr val="0066FF"/>
                </a:solidFill>
                <a:latin typeface="11롯데마트드림Bold" pitchFamily="18" charset="-127"/>
                <a:ea typeface="11롯데마트드림Bold" pitchFamily="18" charset="-127"/>
              </a:rPr>
              <a:t>5</a:t>
            </a:r>
            <a:r>
              <a:rPr lang="ko-KR" altLang="en-US" dirty="0" smtClean="0">
                <a:solidFill>
                  <a:srgbClr val="0066FF"/>
                </a:solidFill>
                <a:latin typeface="11롯데마트드림Bold" pitchFamily="18" charset="-127"/>
                <a:ea typeface="11롯데마트드림Bold" pitchFamily="18" charset="-127"/>
              </a:rPr>
              <a:t>개 구군 중 가장 </a:t>
            </a:r>
            <a:r>
              <a:rPr lang="ko-KR" altLang="en-US" dirty="0" smtClean="0">
                <a:solidFill>
                  <a:srgbClr val="0066FF"/>
                </a:solidFill>
                <a:latin typeface="11롯데마트드림Bold" pitchFamily="18" charset="-127"/>
                <a:ea typeface="11롯데마트드림Bold" pitchFamily="18" charset="-127"/>
              </a:rPr>
              <a:t>많다</a:t>
            </a:r>
            <a:endParaRPr lang="ko-KR" altLang="en-US" dirty="0">
              <a:solidFill>
                <a:srgbClr val="0066FF"/>
              </a:solidFill>
              <a:latin typeface="11롯데마트드림Bold" pitchFamily="18" charset="-127"/>
              <a:ea typeface="11롯데마트드림Bold" pitchFamily="18" charset="-127"/>
            </a:endParaRPr>
          </a:p>
        </p:txBody>
      </p:sp>
      <p:pic>
        <p:nvPicPr>
          <p:cNvPr id="56325" name="Picture 5" descr="C:\Users\pc\Downloads\noun_690865_c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rcRect b="31100"/>
          <a:stretch>
            <a:fillRect/>
          </a:stretch>
        </p:blipFill>
        <p:spPr bwMode="auto">
          <a:xfrm>
            <a:off x="4600701" y="2476433"/>
            <a:ext cx="2852937" cy="1965665"/>
          </a:xfrm>
          <a:prstGeom prst="rect">
            <a:avLst/>
          </a:prstGeom>
          <a:noFill/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639D786F-5FFF-422E-ACEB-DB5731A887ED}"/>
              </a:ext>
            </a:extLst>
          </p:cNvPr>
          <p:cNvSpPr txBox="1"/>
          <p:nvPr/>
        </p:nvSpPr>
        <p:spPr>
          <a:xfrm>
            <a:off x="1327612" y="496358"/>
            <a:ext cx="50734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청소년서체" pitchFamily="18" charset="-127"/>
                <a:ea typeface="청소년서체" pitchFamily="18" charset="-127"/>
              </a:rPr>
              <a:t>실습기관 소개</a:t>
            </a:r>
            <a:endParaRPr lang="ko-KR" altLang="en-US" sz="160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청소년서체" pitchFamily="18" charset="-127"/>
              <a:ea typeface="청소년서체" pitchFamily="18" charset="-127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="" xmlns:a16="http://schemas.microsoft.com/office/drawing/2014/main" id="{EDBF46C3-077F-4C64-B771-02FAF38AB26A}"/>
              </a:ext>
            </a:extLst>
          </p:cNvPr>
          <p:cNvSpPr/>
          <p:nvPr/>
        </p:nvSpPr>
        <p:spPr>
          <a:xfrm>
            <a:off x="421633" y="2148230"/>
            <a:ext cx="11492752" cy="4213412"/>
          </a:xfrm>
          <a:prstGeom prst="rect">
            <a:avLst/>
          </a:prstGeom>
          <a:noFill/>
          <a:ln w="412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3" name="직선 연결선 22">
            <a:extLst>
              <a:ext uri="{FF2B5EF4-FFF2-40B4-BE49-F238E27FC236}">
                <a16:creationId xmlns="" xmlns:a16="http://schemas.microsoft.com/office/drawing/2014/main" id="{B553BAFC-F5E3-45FA-BBC6-D9E6D423A387}"/>
              </a:ext>
            </a:extLst>
          </p:cNvPr>
          <p:cNvCxnSpPr/>
          <p:nvPr/>
        </p:nvCxnSpPr>
        <p:spPr>
          <a:xfrm flipH="1">
            <a:off x="3965279" y="2324848"/>
            <a:ext cx="30480" cy="369824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  <a:effectLst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>
            <a:extLst>
              <a:ext uri="{FF2B5EF4-FFF2-40B4-BE49-F238E27FC236}">
                <a16:creationId xmlns="" xmlns:a16="http://schemas.microsoft.com/office/drawing/2014/main" id="{8025D2CA-A9B2-4E40-8C5B-96CD42786698}"/>
              </a:ext>
            </a:extLst>
          </p:cNvPr>
          <p:cNvCxnSpPr/>
          <p:nvPr/>
        </p:nvCxnSpPr>
        <p:spPr>
          <a:xfrm flipH="1">
            <a:off x="8031929" y="2324848"/>
            <a:ext cx="30480" cy="369824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  <a:effectLst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그룹 24">
            <a:extLst>
              <a:ext uri="{FF2B5EF4-FFF2-40B4-BE49-F238E27FC236}">
                <a16:creationId xmlns="" xmlns:a16="http://schemas.microsoft.com/office/drawing/2014/main" id="{8E063FEE-C215-4BB4-9FAE-19B4571EED47}"/>
              </a:ext>
            </a:extLst>
          </p:cNvPr>
          <p:cNvGrpSpPr/>
          <p:nvPr/>
        </p:nvGrpSpPr>
        <p:grpSpPr>
          <a:xfrm>
            <a:off x="162233" y="221228"/>
            <a:ext cx="1106129" cy="1106129"/>
            <a:chOff x="162231" y="221226"/>
            <a:chExt cx="1312608" cy="1312607"/>
          </a:xfrm>
          <a:solidFill>
            <a:srgbClr val="0C4C89"/>
          </a:solidFill>
        </p:grpSpPr>
        <p:sp>
          <p:nvSpPr>
            <p:cNvPr id="26" name="직사각형 25">
              <a:extLst>
                <a:ext uri="{FF2B5EF4-FFF2-40B4-BE49-F238E27FC236}">
                  <a16:creationId xmlns="" xmlns:a16="http://schemas.microsoft.com/office/drawing/2014/main" id="{AD121EE9-5C5B-44B5-81A3-E263DB4886F5}"/>
                </a:ext>
              </a:extLst>
            </p:cNvPr>
            <p:cNvSpPr/>
            <p:nvPr/>
          </p:nvSpPr>
          <p:spPr>
            <a:xfrm>
              <a:off x="162231" y="221226"/>
              <a:ext cx="1312608" cy="13126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청소년서체" pitchFamily="18" charset="-127"/>
                <a:ea typeface="청소년서체" pitchFamily="18" charset="-127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88B89099-025E-43F3-A75A-D8EAA6D34CBB}"/>
                </a:ext>
              </a:extLst>
            </p:cNvPr>
            <p:cNvSpPr txBox="1"/>
            <p:nvPr/>
          </p:nvSpPr>
          <p:spPr>
            <a:xfrm>
              <a:off x="722151" y="1054508"/>
              <a:ext cx="708443" cy="40175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endParaRPr lang="ko-KR" altLang="en-US" sz="1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청소년서체" pitchFamily="18" charset="-127"/>
                <a:ea typeface="청소년서체" pitchFamily="18" charset="-127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A8C809F4-A85F-4079-803F-F04E4E43A26A}"/>
              </a:ext>
            </a:extLst>
          </p:cNvPr>
          <p:cNvSpPr txBox="1"/>
          <p:nvPr/>
        </p:nvSpPr>
        <p:spPr>
          <a:xfrm>
            <a:off x="1327612" y="834913"/>
            <a:ext cx="62651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6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청소년서체" pitchFamily="18" charset="-127"/>
                <a:ea typeface="청소년서체" pitchFamily="18" charset="-127"/>
              </a:rPr>
              <a:t>기관이 속한 지역사회</a:t>
            </a:r>
            <a:r>
              <a:rPr lang="en-US" altLang="ko-KR" sz="26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청소년서체" pitchFamily="18" charset="-127"/>
                <a:ea typeface="청소년서체" pitchFamily="18" charset="-127"/>
              </a:rPr>
              <a:t>, </a:t>
            </a:r>
            <a:r>
              <a:rPr lang="ko-KR" altLang="en-US" sz="26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청소년서체" pitchFamily="18" charset="-127"/>
                <a:ea typeface="청소년서체" pitchFamily="18" charset="-127"/>
              </a:rPr>
              <a:t>물리적 환경의 특징</a:t>
            </a:r>
            <a:endParaRPr lang="ko-KR" altLang="en-US" sz="26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청소년서체" pitchFamily="18" charset="-127"/>
              <a:ea typeface="청소년서체" pitchFamily="18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392964" y="4872065"/>
            <a:ext cx="3240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latin typeface="11롯데마트드림Bold" pitchFamily="18" charset="-127"/>
                <a:ea typeface="11롯데마트드림Bold" pitchFamily="18" charset="-127"/>
              </a:rPr>
              <a:t>게임</a:t>
            </a:r>
            <a:r>
              <a:rPr lang="en-US" altLang="ko-KR" dirty="0" smtClean="0">
                <a:latin typeface="11롯데마트드림Bold" pitchFamily="18" charset="-127"/>
                <a:ea typeface="11롯데마트드림Bold" pitchFamily="18" charset="-127"/>
              </a:rPr>
              <a:t>, </a:t>
            </a:r>
            <a:r>
              <a:rPr lang="ko-KR" altLang="en-US" dirty="0" smtClean="0">
                <a:latin typeface="11롯데마트드림Bold" pitchFamily="18" charset="-127"/>
                <a:ea typeface="11롯데마트드림Bold" pitchFamily="18" charset="-127"/>
              </a:rPr>
              <a:t>도박 등의 행위중독 점수가 </a:t>
            </a:r>
            <a:r>
              <a:rPr lang="en-US" altLang="ko-KR" dirty="0" smtClean="0">
                <a:solidFill>
                  <a:srgbClr val="0070C0"/>
                </a:solidFill>
                <a:latin typeface="11롯데마트드림Bold" pitchFamily="18" charset="-127"/>
                <a:ea typeface="11롯데마트드림Bold" pitchFamily="18" charset="-127"/>
              </a:rPr>
              <a:t>2</a:t>
            </a:r>
            <a:r>
              <a:rPr lang="ko-KR" altLang="en-US" dirty="0" smtClean="0">
                <a:solidFill>
                  <a:srgbClr val="0070C0"/>
                </a:solidFill>
                <a:latin typeface="11롯데마트드림Bold" pitchFamily="18" charset="-127"/>
                <a:ea typeface="11롯데마트드림Bold" pitchFamily="18" charset="-127"/>
              </a:rPr>
              <a:t>번째로 </a:t>
            </a:r>
            <a:r>
              <a:rPr lang="ko-KR" altLang="en-US" dirty="0" smtClean="0">
                <a:solidFill>
                  <a:srgbClr val="0070C0"/>
                </a:solidFill>
                <a:latin typeface="11롯데마트드림Bold" pitchFamily="18" charset="-127"/>
                <a:ea typeface="11롯데마트드림Bold" pitchFamily="18" charset="-127"/>
              </a:rPr>
              <a:t>높다</a:t>
            </a:r>
            <a:endParaRPr lang="en-US" altLang="ko-KR" dirty="0">
              <a:solidFill>
                <a:srgbClr val="0070C0"/>
              </a:solidFill>
              <a:latin typeface="11롯데마트드림Bold" pitchFamily="18" charset="-127"/>
              <a:ea typeface="11롯데마트드림Bold" pitchFamily="18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251949" y="4835433"/>
            <a:ext cx="3240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latin typeface="11롯데마트드림Bold" pitchFamily="18" charset="-127"/>
                <a:ea typeface="11롯데마트드림Bold" pitchFamily="18" charset="-127"/>
              </a:rPr>
              <a:t>알코올</a:t>
            </a:r>
            <a:r>
              <a:rPr lang="en-US" altLang="ko-KR" dirty="0" smtClean="0">
                <a:latin typeface="11롯데마트드림Bold" pitchFamily="18" charset="-127"/>
                <a:ea typeface="11롯데마트드림Bold" pitchFamily="18" charset="-127"/>
              </a:rPr>
              <a:t>, </a:t>
            </a:r>
            <a:r>
              <a:rPr lang="ko-KR" altLang="en-US" dirty="0" smtClean="0">
                <a:latin typeface="11롯데마트드림Bold" pitchFamily="18" charset="-127"/>
                <a:ea typeface="11롯데마트드림Bold" pitchFamily="18" charset="-127"/>
              </a:rPr>
              <a:t>약물 등 물질중독 점수가</a:t>
            </a:r>
            <a:endParaRPr lang="en-US" altLang="ko-KR" dirty="0" smtClean="0">
              <a:latin typeface="11롯데마트드림Bold" pitchFamily="18" charset="-127"/>
              <a:ea typeface="11롯데마트드림Bold" pitchFamily="18" charset="-127"/>
            </a:endParaRPr>
          </a:p>
          <a:p>
            <a:pPr algn="ctr"/>
            <a:r>
              <a:rPr lang="en-US" altLang="ko-KR" dirty="0" smtClean="0">
                <a:solidFill>
                  <a:srgbClr val="0070C0"/>
                </a:solidFill>
                <a:latin typeface="11롯데마트드림Bold" pitchFamily="18" charset="-127"/>
                <a:ea typeface="11롯데마트드림Bold" pitchFamily="18" charset="-127"/>
              </a:rPr>
              <a:t>3</a:t>
            </a:r>
            <a:r>
              <a:rPr lang="ko-KR" altLang="en-US" dirty="0" smtClean="0">
                <a:solidFill>
                  <a:srgbClr val="0070C0"/>
                </a:solidFill>
                <a:latin typeface="11롯데마트드림Bold" pitchFamily="18" charset="-127"/>
                <a:ea typeface="11롯데마트드림Bold" pitchFamily="18" charset="-127"/>
              </a:rPr>
              <a:t>번째로 </a:t>
            </a:r>
            <a:r>
              <a:rPr lang="ko-KR" altLang="en-US" dirty="0" smtClean="0">
                <a:solidFill>
                  <a:srgbClr val="0070C0"/>
                </a:solidFill>
                <a:latin typeface="11롯데마트드림Bold" pitchFamily="18" charset="-127"/>
                <a:ea typeface="11롯데마트드림Bold" pitchFamily="18" charset="-127"/>
              </a:rPr>
              <a:t>높다</a:t>
            </a:r>
            <a:endParaRPr lang="en-US" altLang="ko-KR" dirty="0">
              <a:solidFill>
                <a:srgbClr val="0070C0"/>
              </a:solidFill>
              <a:latin typeface="11롯데마트드림Bold" pitchFamily="18" charset="-127"/>
              <a:ea typeface="11롯데마트드림Bold" pitchFamily="18" charset="-127"/>
            </a:endParaRPr>
          </a:p>
        </p:txBody>
      </p:sp>
      <p:pic>
        <p:nvPicPr>
          <p:cNvPr id="17" name="Picture 3" descr="C:\Users\pc\Downloads\noun_26550_cc.png">
            <a:extLst>
              <a:ext uri="{FF2B5EF4-FFF2-40B4-BE49-F238E27FC236}">
                <a16:creationId xmlns="" xmlns:a16="http://schemas.microsoft.com/office/drawing/2014/main" id="{18731750-2865-4D14-BDB9-1C1ADAB43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lum bright="-100000" contrast="-100000"/>
          </a:blip>
          <a:srcRect b="14129"/>
          <a:stretch>
            <a:fillRect/>
          </a:stretch>
        </p:blipFill>
        <p:spPr bwMode="auto">
          <a:xfrm>
            <a:off x="9020432" y="2890597"/>
            <a:ext cx="1915269" cy="1644668"/>
          </a:xfrm>
          <a:prstGeom prst="rect">
            <a:avLst/>
          </a:prstGeom>
          <a:noFill/>
        </p:spPr>
      </p:pic>
      <p:pic>
        <p:nvPicPr>
          <p:cNvPr id="1026" name="Picture 2" descr="C:\Users\pc\Downloads\noun_help_1715151.png"/>
          <p:cNvPicPr>
            <a:picLocks noChangeAspect="1" noChangeArrowheads="1"/>
          </p:cNvPicPr>
          <p:nvPr/>
        </p:nvPicPr>
        <p:blipFill>
          <a:blip r:embed="rId9" cstate="print"/>
          <a:srcRect l="841" b="13066"/>
          <a:stretch>
            <a:fillRect/>
          </a:stretch>
        </p:blipFill>
        <p:spPr bwMode="auto">
          <a:xfrm>
            <a:off x="1186250" y="2900396"/>
            <a:ext cx="2010032" cy="17622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06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_x348329392" descr="DRW000073f8665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3080" y="555172"/>
            <a:ext cx="9914223" cy="58476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9732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5838" y="147638"/>
            <a:ext cx="7680325" cy="656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09732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2">
            <a:extLst>
              <a:ext uri="{FF2B5EF4-FFF2-40B4-BE49-F238E27FC236}">
                <a16:creationId xmlns="" xmlns:a16="http://schemas.microsoft.com/office/drawing/2014/main" id="{5AEE332C-C04D-4F37-88CD-76A47C801A6F}"/>
              </a:ext>
            </a:extLst>
          </p:cNvPr>
          <p:cNvGrpSpPr/>
          <p:nvPr/>
        </p:nvGrpSpPr>
        <p:grpSpPr>
          <a:xfrm>
            <a:off x="5369375" y="2206202"/>
            <a:ext cx="1453250" cy="1722327"/>
            <a:chOff x="5369375" y="1938625"/>
            <a:chExt cx="1453250" cy="1722327"/>
          </a:xfrm>
        </p:grpSpPr>
        <p:sp>
          <p:nvSpPr>
            <p:cNvPr id="5" name="육각형 4">
              <a:extLst>
                <a:ext uri="{FF2B5EF4-FFF2-40B4-BE49-F238E27FC236}">
                  <a16:creationId xmlns="" xmlns:a16="http://schemas.microsoft.com/office/drawing/2014/main" id="{4EF6FCBA-E6EC-4367-951D-EC91C1211CD1}"/>
                </a:ext>
              </a:extLst>
            </p:cNvPr>
            <p:cNvSpPr/>
            <p:nvPr/>
          </p:nvSpPr>
          <p:spPr>
            <a:xfrm rot="5400000">
              <a:off x="5234836" y="2073164"/>
              <a:ext cx="1722327" cy="145325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육각형 4">
              <a:extLst>
                <a:ext uri="{FF2B5EF4-FFF2-40B4-BE49-F238E27FC236}">
                  <a16:creationId xmlns="" xmlns:a16="http://schemas.microsoft.com/office/drawing/2014/main" id="{96111FDB-CEAC-4985-8973-B55097C7B233}"/>
                </a:ext>
              </a:extLst>
            </p:cNvPr>
            <p:cNvSpPr/>
            <p:nvPr/>
          </p:nvSpPr>
          <p:spPr>
            <a:xfrm>
              <a:off x="5453936" y="2181966"/>
              <a:ext cx="1284128" cy="1293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kern="1200" dirty="0" smtClean="0">
                  <a:latin typeface="11롯데마트드림Bold" pitchFamily="18" charset="-127"/>
                  <a:ea typeface="11롯데마트드림Bold" pitchFamily="18" charset="-127"/>
                </a:rPr>
                <a:t>중독관리</a:t>
              </a:r>
              <a:endParaRPr lang="en-US" altLang="ko-KR" kern="1200" dirty="0" smtClean="0">
                <a:latin typeface="11롯데마트드림Bold" pitchFamily="18" charset="-127"/>
                <a:ea typeface="11롯데마트드림Bold" pitchFamily="18" charset="-127"/>
              </a:endParaRPr>
            </a:p>
            <a:p>
              <a:pPr lvl="0" algn="ctr" defTabSz="8890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dirty="0" smtClean="0">
                  <a:latin typeface="11롯데마트드림Bold" pitchFamily="18" charset="-127"/>
                  <a:ea typeface="11롯데마트드림Bold" pitchFamily="18" charset="-127"/>
                </a:rPr>
                <a:t>사업</a:t>
              </a:r>
              <a:endParaRPr lang="ko-KR" altLang="en-US" kern="1200" dirty="0">
                <a:latin typeface="11롯데마트드림Bold" pitchFamily="18" charset="-127"/>
                <a:ea typeface="11롯데마트드림Bold" pitchFamily="18" charset="-127"/>
              </a:endParaRPr>
            </a:p>
          </p:txBody>
        </p:sp>
      </p:grpSp>
      <p:grpSp>
        <p:nvGrpSpPr>
          <p:cNvPr id="3" name="그룹 6">
            <a:extLst>
              <a:ext uri="{FF2B5EF4-FFF2-40B4-BE49-F238E27FC236}">
                <a16:creationId xmlns="" xmlns:a16="http://schemas.microsoft.com/office/drawing/2014/main" id="{4E921A26-963C-4419-B9F8-CD9518EB5D80}"/>
              </a:ext>
            </a:extLst>
          </p:cNvPr>
          <p:cNvGrpSpPr/>
          <p:nvPr/>
        </p:nvGrpSpPr>
        <p:grpSpPr>
          <a:xfrm>
            <a:off x="4600470" y="3644944"/>
            <a:ext cx="1453250" cy="1670402"/>
            <a:chOff x="6180561" y="3358882"/>
            <a:chExt cx="1453250" cy="1670402"/>
          </a:xfrm>
        </p:grpSpPr>
        <p:sp>
          <p:nvSpPr>
            <p:cNvPr id="10" name="육각형 9">
              <a:extLst>
                <a:ext uri="{FF2B5EF4-FFF2-40B4-BE49-F238E27FC236}">
                  <a16:creationId xmlns="" xmlns:a16="http://schemas.microsoft.com/office/drawing/2014/main" id="{95063176-9F13-4D1C-9C0F-597874FDBA6E}"/>
                </a:ext>
              </a:extLst>
            </p:cNvPr>
            <p:cNvSpPr/>
            <p:nvPr/>
          </p:nvSpPr>
          <p:spPr>
            <a:xfrm rot="5400000">
              <a:off x="6071985" y="3467458"/>
              <a:ext cx="1670402" cy="145325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ko-KR" altLang="en-US" dirty="0"/>
            </a:p>
          </p:txBody>
        </p:sp>
        <p:sp>
          <p:nvSpPr>
            <p:cNvPr id="17" name="육각형 4">
              <a:extLst>
                <a:ext uri="{FF2B5EF4-FFF2-40B4-BE49-F238E27FC236}">
                  <a16:creationId xmlns="" xmlns:a16="http://schemas.microsoft.com/office/drawing/2014/main" id="{C6D490FE-6922-4805-A672-A464FA63BA0B}"/>
                </a:ext>
              </a:extLst>
            </p:cNvPr>
            <p:cNvSpPr/>
            <p:nvPr/>
          </p:nvSpPr>
          <p:spPr>
            <a:xfrm>
              <a:off x="6262908" y="3589124"/>
              <a:ext cx="1284128" cy="1293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kern="1200" dirty="0" smtClean="0">
                  <a:latin typeface="11롯데마트드림Bold" pitchFamily="18" charset="-127"/>
                  <a:ea typeface="11롯데마트드림Bold" pitchFamily="18" charset="-127"/>
                </a:rPr>
                <a:t>중독예방</a:t>
              </a:r>
              <a:endParaRPr lang="en-US" altLang="ko-KR" kern="1200" dirty="0" smtClean="0">
                <a:latin typeface="11롯데마트드림Bold" pitchFamily="18" charset="-127"/>
                <a:ea typeface="11롯데마트드림Bold" pitchFamily="18" charset="-127"/>
              </a:endParaRPr>
            </a:p>
            <a:p>
              <a:pPr lvl="0" algn="ctr" defTabSz="8890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dirty="0" smtClean="0">
                  <a:latin typeface="11롯데마트드림Bold" pitchFamily="18" charset="-127"/>
                  <a:ea typeface="11롯데마트드림Bold" pitchFamily="18" charset="-127"/>
                </a:rPr>
                <a:t>교육사업</a:t>
              </a:r>
              <a:endParaRPr lang="ko-KR" altLang="en-US" kern="1200" dirty="0">
                <a:latin typeface="11롯데마트드림Bold" pitchFamily="18" charset="-127"/>
                <a:ea typeface="11롯데마트드림Bold" pitchFamily="18" charset="-127"/>
              </a:endParaRPr>
            </a:p>
          </p:txBody>
        </p:sp>
      </p:grpSp>
      <p:grpSp>
        <p:nvGrpSpPr>
          <p:cNvPr id="4" name="그룹 1">
            <a:extLst>
              <a:ext uri="{FF2B5EF4-FFF2-40B4-BE49-F238E27FC236}">
                <a16:creationId xmlns="" xmlns:a16="http://schemas.microsoft.com/office/drawing/2014/main" id="{667ECF04-FE16-4140-86DA-95153ED0D6A9}"/>
              </a:ext>
            </a:extLst>
          </p:cNvPr>
          <p:cNvGrpSpPr/>
          <p:nvPr/>
        </p:nvGrpSpPr>
        <p:grpSpPr>
          <a:xfrm>
            <a:off x="6138280" y="3644944"/>
            <a:ext cx="1453250" cy="1670402"/>
            <a:chOff x="4558189" y="3400646"/>
            <a:chExt cx="1453250" cy="1670402"/>
          </a:xfrm>
        </p:grpSpPr>
        <p:grpSp>
          <p:nvGrpSpPr>
            <p:cNvPr id="7" name="그룹 10">
              <a:extLst>
                <a:ext uri="{FF2B5EF4-FFF2-40B4-BE49-F238E27FC236}">
                  <a16:creationId xmlns="" xmlns:a16="http://schemas.microsoft.com/office/drawing/2014/main" id="{7441926F-A47D-4C94-87F2-0874759C8CBE}"/>
                </a:ext>
              </a:extLst>
            </p:cNvPr>
            <p:cNvGrpSpPr/>
            <p:nvPr/>
          </p:nvGrpSpPr>
          <p:grpSpPr>
            <a:xfrm>
              <a:off x="4558189" y="3400646"/>
              <a:ext cx="1453250" cy="1670402"/>
              <a:chOff x="3433679" y="1494454"/>
              <a:chExt cx="1453250" cy="1670402"/>
            </a:xfrm>
            <a:solidFill>
              <a:srgbClr val="00B0F0"/>
            </a:solidFill>
          </p:grpSpPr>
          <p:sp>
            <p:nvSpPr>
              <p:cNvPr id="12" name="육각형 11">
                <a:extLst>
                  <a:ext uri="{FF2B5EF4-FFF2-40B4-BE49-F238E27FC236}">
                    <a16:creationId xmlns="" xmlns:a16="http://schemas.microsoft.com/office/drawing/2014/main" id="{811F7E3F-30BC-4ADE-836B-DC6A0B43A813}"/>
                  </a:ext>
                </a:extLst>
              </p:cNvPr>
              <p:cNvSpPr/>
              <p:nvPr/>
            </p:nvSpPr>
            <p:spPr>
              <a:xfrm rot="5400000">
                <a:off x="3325103" y="1603030"/>
                <a:ext cx="1670402" cy="1453250"/>
              </a:xfrm>
              <a:prstGeom prst="hexagon">
                <a:avLst>
                  <a:gd name="adj" fmla="val 25000"/>
                  <a:gd name="vf" fmla="val 115470"/>
                </a:avLst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ko-KR" altLang="en-US" dirty="0"/>
              </a:p>
            </p:txBody>
          </p:sp>
          <p:sp>
            <p:nvSpPr>
              <p:cNvPr id="13" name="육각형 10">
                <a:extLst>
                  <a:ext uri="{FF2B5EF4-FFF2-40B4-BE49-F238E27FC236}">
                    <a16:creationId xmlns="" xmlns:a16="http://schemas.microsoft.com/office/drawing/2014/main" id="{EF79AE3A-D6EC-4FC1-BFB3-B97F3B09FC5C}"/>
                  </a:ext>
                </a:extLst>
              </p:cNvPr>
              <p:cNvSpPr/>
              <p:nvPr/>
            </p:nvSpPr>
            <p:spPr>
              <a:xfrm>
                <a:off x="3660144" y="1754758"/>
                <a:ext cx="1000320" cy="1149794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160020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ko-KR" altLang="en-US" sz="3600" kern="1200"/>
              </a:p>
            </p:txBody>
          </p:sp>
        </p:grpSp>
        <p:sp>
          <p:nvSpPr>
            <p:cNvPr id="18" name="육각형 4">
              <a:extLst>
                <a:ext uri="{FF2B5EF4-FFF2-40B4-BE49-F238E27FC236}">
                  <a16:creationId xmlns="" xmlns:a16="http://schemas.microsoft.com/office/drawing/2014/main" id="{1E963ACF-AA29-4FF4-A922-55B78392D41A}"/>
                </a:ext>
              </a:extLst>
            </p:cNvPr>
            <p:cNvSpPr/>
            <p:nvPr/>
          </p:nvSpPr>
          <p:spPr>
            <a:xfrm>
              <a:off x="4627212" y="3614353"/>
              <a:ext cx="1284128" cy="1293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kern="1200" dirty="0" smtClean="0">
                  <a:latin typeface="11롯데마트드림Bold" pitchFamily="18" charset="-127"/>
                  <a:ea typeface="11롯데마트드림Bold" pitchFamily="18" charset="-127"/>
                </a:rPr>
                <a:t>지역사회</a:t>
              </a:r>
              <a:endParaRPr lang="en-US" altLang="ko-KR" kern="1200" dirty="0" smtClean="0">
                <a:latin typeface="11롯데마트드림Bold" pitchFamily="18" charset="-127"/>
                <a:ea typeface="11롯데마트드림Bold" pitchFamily="18" charset="-127"/>
              </a:endParaRPr>
            </a:p>
            <a:p>
              <a:pPr lvl="0" algn="ctr" defTabSz="8890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dirty="0" err="1" smtClean="0">
                  <a:latin typeface="11롯데마트드림Bold" pitchFamily="18" charset="-127"/>
                  <a:ea typeface="11롯데마트드림Bold" pitchFamily="18" charset="-127"/>
                </a:rPr>
                <a:t>안전망</a:t>
              </a:r>
              <a:endParaRPr lang="en-US" altLang="ko-KR" dirty="0" smtClean="0">
                <a:latin typeface="11롯데마트드림Bold" pitchFamily="18" charset="-127"/>
                <a:ea typeface="11롯데마트드림Bold" pitchFamily="18" charset="-127"/>
              </a:endParaRPr>
            </a:p>
            <a:p>
              <a:pPr lvl="0" algn="ctr" defTabSz="8890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kern="1200" dirty="0" smtClean="0">
                  <a:latin typeface="11롯데마트드림Bold" pitchFamily="18" charset="-127"/>
                  <a:ea typeface="11롯데마트드림Bold" pitchFamily="18" charset="-127"/>
                </a:rPr>
                <a:t>조성사업</a:t>
              </a:r>
              <a:endParaRPr lang="ko-KR" altLang="en-US" kern="1200" dirty="0">
                <a:latin typeface="11롯데마트드림Bold" pitchFamily="18" charset="-127"/>
                <a:ea typeface="11롯데마트드림Bold" pitchFamily="18" charset="-127"/>
              </a:endParaRPr>
            </a:p>
          </p:txBody>
        </p:sp>
      </p:grpSp>
      <p:grpSp>
        <p:nvGrpSpPr>
          <p:cNvPr id="8" name="그룹 30">
            <a:extLst>
              <a:ext uri="{FF2B5EF4-FFF2-40B4-BE49-F238E27FC236}">
                <a16:creationId xmlns="" xmlns:a16="http://schemas.microsoft.com/office/drawing/2014/main" id="{A0D14BB0-7D84-4812-B0BE-79441B782D0D}"/>
              </a:ext>
            </a:extLst>
          </p:cNvPr>
          <p:cNvGrpSpPr/>
          <p:nvPr/>
        </p:nvGrpSpPr>
        <p:grpSpPr>
          <a:xfrm>
            <a:off x="162233" y="221228"/>
            <a:ext cx="1106129" cy="1106129"/>
            <a:chOff x="162231" y="221226"/>
            <a:chExt cx="1312608" cy="1312607"/>
          </a:xfrm>
          <a:solidFill>
            <a:srgbClr val="0C4C89"/>
          </a:solidFill>
        </p:grpSpPr>
        <p:sp>
          <p:nvSpPr>
            <p:cNvPr id="32" name="직사각형 31">
              <a:extLst>
                <a:ext uri="{FF2B5EF4-FFF2-40B4-BE49-F238E27FC236}">
                  <a16:creationId xmlns="" xmlns:a16="http://schemas.microsoft.com/office/drawing/2014/main" id="{CDADBEC8-8FF0-4B4F-8CD3-F1B26D727038}"/>
                </a:ext>
              </a:extLst>
            </p:cNvPr>
            <p:cNvSpPr/>
            <p:nvPr/>
          </p:nvSpPr>
          <p:spPr>
            <a:xfrm>
              <a:off x="162231" y="221226"/>
              <a:ext cx="1312608" cy="13126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청소년서체" pitchFamily="18" charset="-127"/>
                <a:ea typeface="청소년서체" pitchFamily="18" charset="-127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D3588366-211F-4372-AC9C-A1A6EB2282E4}"/>
                </a:ext>
              </a:extLst>
            </p:cNvPr>
            <p:cNvSpPr txBox="1"/>
            <p:nvPr/>
          </p:nvSpPr>
          <p:spPr>
            <a:xfrm>
              <a:off x="722151" y="1054508"/>
              <a:ext cx="708443" cy="40175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endParaRPr lang="ko-KR" altLang="en-US" sz="1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청소년서체" pitchFamily="18" charset="-127"/>
                <a:ea typeface="청소년서체" pitchFamily="18" charset="-127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639D786F-5FFF-422E-ACEB-DB5731A887ED}"/>
              </a:ext>
            </a:extLst>
          </p:cNvPr>
          <p:cNvSpPr txBox="1"/>
          <p:nvPr/>
        </p:nvSpPr>
        <p:spPr>
          <a:xfrm>
            <a:off x="1327612" y="496358"/>
            <a:ext cx="50734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청소년서체" pitchFamily="18" charset="-127"/>
                <a:ea typeface="청소년서체" pitchFamily="18" charset="-127"/>
              </a:rPr>
              <a:t>실습기관 소개</a:t>
            </a:r>
            <a:endParaRPr lang="ko-KR" altLang="en-US" sz="160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청소년서체" pitchFamily="18" charset="-127"/>
              <a:ea typeface="청소년서체" pitchFamily="18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A8C809F4-A85F-4079-803F-F04E4E43A26A}"/>
              </a:ext>
            </a:extLst>
          </p:cNvPr>
          <p:cNvSpPr txBox="1"/>
          <p:nvPr/>
        </p:nvSpPr>
        <p:spPr>
          <a:xfrm>
            <a:off x="1327612" y="834914"/>
            <a:ext cx="62651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6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청소년서체" pitchFamily="18" charset="-127"/>
                <a:ea typeface="청소년서체" pitchFamily="18" charset="-127"/>
              </a:rPr>
              <a:t>기관의 주요사업 및 프로그램</a:t>
            </a:r>
            <a:endParaRPr lang="ko-KR" altLang="en-US" sz="26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청소년서체" pitchFamily="18" charset="-127"/>
              <a:ea typeface="청소년서체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7321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육각형 4">
            <a:extLst>
              <a:ext uri="{FF2B5EF4-FFF2-40B4-BE49-F238E27FC236}">
                <a16:creationId xmlns="" xmlns:a16="http://schemas.microsoft.com/office/drawing/2014/main" id="{78DAD4E1-99FE-471E-9B5A-CB36C9BF2C78}"/>
              </a:ext>
            </a:extLst>
          </p:cNvPr>
          <p:cNvSpPr/>
          <p:nvPr/>
        </p:nvSpPr>
        <p:spPr>
          <a:xfrm>
            <a:off x="5580112" y="3212976"/>
            <a:ext cx="1284128" cy="129344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ctr" defTabSz="8890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kern="1200" dirty="0">
                <a:latin typeface="11롯데마트드림Bold" pitchFamily="18" charset="-127"/>
                <a:ea typeface="11롯데마트드림Bold" pitchFamily="18" charset="-127"/>
              </a:rPr>
              <a:t>심리학적</a:t>
            </a:r>
            <a:endParaRPr lang="en-US" altLang="ko-KR" kern="1200" dirty="0">
              <a:latin typeface="11롯데마트드림Bold" pitchFamily="18" charset="-127"/>
              <a:ea typeface="11롯데마트드림Bold" pitchFamily="18" charset="-127"/>
            </a:endParaRPr>
          </a:p>
          <a:p>
            <a:pPr lvl="0" algn="ctr" defTabSz="8890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dirty="0">
                <a:latin typeface="11롯데마트드림Bold" pitchFamily="18" charset="-127"/>
                <a:ea typeface="11롯데마트드림Bold" pitchFamily="18" charset="-127"/>
              </a:rPr>
              <a:t>요인</a:t>
            </a:r>
            <a:endParaRPr lang="ko-KR" altLang="en-US" kern="1200" dirty="0">
              <a:latin typeface="11롯데마트드림Bold" pitchFamily="18" charset="-127"/>
              <a:ea typeface="11롯데마트드림Bold" pitchFamily="18" charset="-12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FD969440-0FC9-4306-AE45-7D7F5D2F37DB}"/>
              </a:ext>
            </a:extLst>
          </p:cNvPr>
          <p:cNvSpPr txBox="1"/>
          <p:nvPr/>
        </p:nvSpPr>
        <p:spPr>
          <a:xfrm>
            <a:off x="315538" y="1923515"/>
            <a:ext cx="21275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solidFill>
                  <a:prstClr val="black"/>
                </a:solidFill>
                <a:latin typeface="11롯데마트드림Bold" pitchFamily="18" charset="-127"/>
                <a:ea typeface="11롯데마트드림Bold" pitchFamily="18" charset="-127"/>
              </a:rPr>
              <a:t>중독관리사업</a:t>
            </a:r>
            <a:endParaRPr lang="ko-KR" altLang="en-US" sz="2800" dirty="0">
              <a:solidFill>
                <a:prstClr val="black"/>
              </a:solidFill>
              <a:latin typeface="11롯데마트드림Bold" pitchFamily="18" charset="-127"/>
              <a:ea typeface="11롯데마트드림Bold" pitchFamily="18" charset="-127"/>
            </a:endParaRPr>
          </a:p>
        </p:txBody>
      </p:sp>
      <p:cxnSp>
        <p:nvCxnSpPr>
          <p:cNvPr id="30" name="직선 연결선 29">
            <a:extLst>
              <a:ext uri="{FF2B5EF4-FFF2-40B4-BE49-F238E27FC236}">
                <a16:creationId xmlns="" xmlns:a16="http://schemas.microsoft.com/office/drawing/2014/main" id="{BBA7F256-F9A0-4733-8962-ED42AA01B976}"/>
              </a:ext>
            </a:extLst>
          </p:cNvPr>
          <p:cNvCxnSpPr/>
          <p:nvPr/>
        </p:nvCxnSpPr>
        <p:spPr>
          <a:xfrm>
            <a:off x="228837" y="2524307"/>
            <a:ext cx="11694834" cy="0"/>
          </a:xfrm>
          <a:prstGeom prst="line">
            <a:avLst/>
          </a:prstGeom>
          <a:noFill/>
          <a:ln w="317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31" name="직사각형 30">
            <a:extLst>
              <a:ext uri="{FF2B5EF4-FFF2-40B4-BE49-F238E27FC236}">
                <a16:creationId xmlns="" xmlns:a16="http://schemas.microsoft.com/office/drawing/2014/main" id="{32EB533D-EDA6-4569-817C-D4561002D5B0}"/>
              </a:ext>
            </a:extLst>
          </p:cNvPr>
          <p:cNvSpPr/>
          <p:nvPr/>
        </p:nvSpPr>
        <p:spPr>
          <a:xfrm>
            <a:off x="441685" y="2684631"/>
            <a:ext cx="952980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2400" dirty="0" smtClean="0">
                <a:solidFill>
                  <a:srgbClr val="0070C0"/>
                </a:solidFill>
                <a:latin typeface="12롯데마트드림Bold" pitchFamily="18" charset="-127"/>
                <a:ea typeface="12롯데마트드림Bold" pitchFamily="18" charset="-127"/>
              </a:rPr>
              <a:t>사례관리 및 위기관리 서비스</a:t>
            </a:r>
            <a:endParaRPr lang="en-US" altLang="ko-KR" sz="2400" dirty="0" smtClean="0">
              <a:solidFill>
                <a:srgbClr val="0070C0"/>
              </a:solidFill>
              <a:latin typeface="12롯데마트드림Bold" pitchFamily="18" charset="-127"/>
              <a:ea typeface="12롯데마트드림Bold" pitchFamily="18" charset="-127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2400" dirty="0" smtClean="0">
                <a:solidFill>
                  <a:srgbClr val="0070C0"/>
                </a:solidFill>
                <a:latin typeface="12롯데마트드림Bold" pitchFamily="18" charset="-127"/>
                <a:ea typeface="12롯데마트드림Bold" pitchFamily="18" charset="-127"/>
              </a:rPr>
              <a:t>주간재활 프로그램</a:t>
            </a:r>
            <a:endParaRPr lang="en-US" altLang="ko-KR" sz="2400" dirty="0" smtClean="0">
              <a:solidFill>
                <a:srgbClr val="0070C0"/>
              </a:solidFill>
              <a:latin typeface="12롯데마트드림Bold" pitchFamily="18" charset="-127"/>
              <a:ea typeface="12롯데마트드림Bold" pitchFamily="18" charset="-127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2400" dirty="0" smtClean="0">
                <a:latin typeface="12롯데마트드림Bold" pitchFamily="18" charset="-127"/>
                <a:ea typeface="12롯데마트드림Bold" pitchFamily="18" charset="-127"/>
              </a:rPr>
              <a:t>중독전문상담</a:t>
            </a:r>
            <a:endParaRPr lang="en-US" altLang="ko-KR" sz="2400" dirty="0" smtClean="0">
              <a:latin typeface="12롯데마트드림Bold" pitchFamily="18" charset="-127"/>
              <a:ea typeface="12롯데마트드림Bold" pitchFamily="18" charset="-127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2400" dirty="0" smtClean="0">
                <a:solidFill>
                  <a:srgbClr val="000000"/>
                </a:solidFill>
                <a:latin typeface="12롯데마트드림Bold" pitchFamily="18" charset="-127"/>
                <a:ea typeface="12롯데마트드림Bold" pitchFamily="18" charset="-127"/>
              </a:rPr>
              <a:t>중독 선별검사</a:t>
            </a:r>
            <a:endParaRPr lang="en-US" altLang="ko-KR" sz="2400" dirty="0" smtClean="0">
              <a:solidFill>
                <a:srgbClr val="000000"/>
              </a:solidFill>
              <a:latin typeface="12롯데마트드림Bold" pitchFamily="18" charset="-127"/>
              <a:ea typeface="12롯데마트드림Bold" pitchFamily="18" charset="-127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2400" dirty="0" smtClean="0">
                <a:solidFill>
                  <a:srgbClr val="0070C0"/>
                </a:solidFill>
                <a:latin typeface="12롯데마트드림Bold" pitchFamily="18" charset="-127"/>
                <a:ea typeface="12롯데마트드림Bold" pitchFamily="18" charset="-127"/>
              </a:rPr>
              <a:t>신규발견 및 등록</a:t>
            </a:r>
            <a:endParaRPr lang="ko-KR" altLang="en-US" sz="2400" dirty="0">
              <a:solidFill>
                <a:srgbClr val="0070C0"/>
              </a:solidFill>
              <a:latin typeface="12롯데마트드림Bold" pitchFamily="18" charset="-127"/>
              <a:ea typeface="12롯데마트드림Bold" pitchFamily="18" charset="-127"/>
            </a:endParaRPr>
          </a:p>
        </p:txBody>
      </p:sp>
      <p:grpSp>
        <p:nvGrpSpPr>
          <p:cNvPr id="2" name="그룹 13">
            <a:extLst>
              <a:ext uri="{FF2B5EF4-FFF2-40B4-BE49-F238E27FC236}">
                <a16:creationId xmlns="" xmlns:a16="http://schemas.microsoft.com/office/drawing/2014/main" id="{6089DF10-2729-4B37-8FB0-AB9A80025552}"/>
              </a:ext>
            </a:extLst>
          </p:cNvPr>
          <p:cNvGrpSpPr/>
          <p:nvPr/>
        </p:nvGrpSpPr>
        <p:grpSpPr>
          <a:xfrm>
            <a:off x="162233" y="221228"/>
            <a:ext cx="1106129" cy="1106129"/>
            <a:chOff x="162231" y="221226"/>
            <a:chExt cx="1312608" cy="1312607"/>
          </a:xfrm>
          <a:solidFill>
            <a:srgbClr val="0C4C89"/>
          </a:solidFill>
        </p:grpSpPr>
        <p:sp>
          <p:nvSpPr>
            <p:cNvPr id="15" name="직사각형 14">
              <a:extLst>
                <a:ext uri="{FF2B5EF4-FFF2-40B4-BE49-F238E27FC236}">
                  <a16:creationId xmlns="" xmlns:a16="http://schemas.microsoft.com/office/drawing/2014/main" id="{FF154E8B-C8C1-4BB5-91F9-A05E6887DBFD}"/>
                </a:ext>
              </a:extLst>
            </p:cNvPr>
            <p:cNvSpPr/>
            <p:nvPr/>
          </p:nvSpPr>
          <p:spPr>
            <a:xfrm>
              <a:off x="162231" y="221226"/>
              <a:ext cx="1312608" cy="13126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청소년서체" pitchFamily="18" charset="-127"/>
                <a:ea typeface="청소년서체" pitchFamily="18" charset="-127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3C2696C4-9119-4E2C-9566-48E321B9FA4B}"/>
                </a:ext>
              </a:extLst>
            </p:cNvPr>
            <p:cNvSpPr txBox="1"/>
            <p:nvPr/>
          </p:nvSpPr>
          <p:spPr>
            <a:xfrm>
              <a:off x="722151" y="1054508"/>
              <a:ext cx="708443" cy="40175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endParaRPr lang="ko-KR" altLang="en-US" sz="1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청소년서체" pitchFamily="18" charset="-127"/>
                <a:ea typeface="청소년서체" pitchFamily="18" charset="-127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639D786F-5FFF-422E-ACEB-DB5731A887ED}"/>
              </a:ext>
            </a:extLst>
          </p:cNvPr>
          <p:cNvSpPr txBox="1"/>
          <p:nvPr/>
        </p:nvSpPr>
        <p:spPr>
          <a:xfrm>
            <a:off x="1327612" y="496358"/>
            <a:ext cx="50734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청소년서체" pitchFamily="18" charset="-127"/>
                <a:ea typeface="청소년서체" pitchFamily="18" charset="-127"/>
              </a:rPr>
              <a:t>실습기관 소개</a:t>
            </a:r>
            <a:endParaRPr lang="ko-KR" altLang="en-US" sz="160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청소년서체" pitchFamily="18" charset="-127"/>
              <a:ea typeface="청소년서체" pitchFamily="18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A8C809F4-A85F-4079-803F-F04E4E43A26A}"/>
              </a:ext>
            </a:extLst>
          </p:cNvPr>
          <p:cNvSpPr txBox="1"/>
          <p:nvPr/>
        </p:nvSpPr>
        <p:spPr>
          <a:xfrm>
            <a:off x="1327612" y="834914"/>
            <a:ext cx="62651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6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청소년서체" pitchFamily="18" charset="-127"/>
                <a:ea typeface="청소년서체" pitchFamily="18" charset="-127"/>
              </a:rPr>
              <a:t>기관의 주요사업 및 프로그램</a:t>
            </a:r>
            <a:endParaRPr lang="ko-KR" altLang="en-US" sz="26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청소년서체" pitchFamily="18" charset="-127"/>
              <a:ea typeface="청소년서체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0177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육각형 4">
            <a:extLst>
              <a:ext uri="{FF2B5EF4-FFF2-40B4-BE49-F238E27FC236}">
                <a16:creationId xmlns="" xmlns:a16="http://schemas.microsoft.com/office/drawing/2014/main" id="{78DAD4E1-99FE-471E-9B5A-CB36C9BF2C78}"/>
              </a:ext>
            </a:extLst>
          </p:cNvPr>
          <p:cNvSpPr/>
          <p:nvPr/>
        </p:nvSpPr>
        <p:spPr>
          <a:xfrm>
            <a:off x="5580112" y="3212976"/>
            <a:ext cx="1284128" cy="129344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ctr" defTabSz="8890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kern="1200" dirty="0">
                <a:latin typeface="11롯데마트드림Bold" pitchFamily="18" charset="-127"/>
                <a:ea typeface="11롯데마트드림Bold" pitchFamily="18" charset="-127"/>
              </a:rPr>
              <a:t>심리학적</a:t>
            </a:r>
            <a:endParaRPr lang="en-US" altLang="ko-KR" kern="1200" dirty="0">
              <a:latin typeface="11롯데마트드림Bold" pitchFamily="18" charset="-127"/>
              <a:ea typeface="11롯데마트드림Bold" pitchFamily="18" charset="-127"/>
            </a:endParaRPr>
          </a:p>
          <a:p>
            <a:pPr lvl="0" algn="ctr" defTabSz="8890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dirty="0">
                <a:latin typeface="11롯데마트드림Bold" pitchFamily="18" charset="-127"/>
                <a:ea typeface="11롯데마트드림Bold" pitchFamily="18" charset="-127"/>
              </a:rPr>
              <a:t>요인</a:t>
            </a:r>
            <a:endParaRPr lang="ko-KR" altLang="en-US" kern="1200" dirty="0">
              <a:latin typeface="11롯데마트드림Bold" pitchFamily="18" charset="-127"/>
              <a:ea typeface="11롯데마트드림Bold" pitchFamily="18" charset="-12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FD969440-0FC9-4306-AE45-7D7F5D2F37DB}"/>
              </a:ext>
            </a:extLst>
          </p:cNvPr>
          <p:cNvSpPr txBox="1"/>
          <p:nvPr/>
        </p:nvSpPr>
        <p:spPr>
          <a:xfrm>
            <a:off x="315537" y="1923515"/>
            <a:ext cx="3313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solidFill>
                  <a:prstClr val="black"/>
                </a:solidFill>
                <a:latin typeface="11롯데마트드림Bold" pitchFamily="18" charset="-127"/>
                <a:ea typeface="11롯데마트드림Bold" pitchFamily="18" charset="-127"/>
              </a:rPr>
              <a:t>중독예방 및 교육사업</a:t>
            </a:r>
            <a:endParaRPr lang="ko-KR" altLang="en-US" sz="2800" dirty="0">
              <a:solidFill>
                <a:prstClr val="black"/>
              </a:solidFill>
              <a:latin typeface="11롯데마트드림Bold" pitchFamily="18" charset="-127"/>
              <a:ea typeface="11롯데마트드림Bold" pitchFamily="18" charset="-127"/>
            </a:endParaRPr>
          </a:p>
        </p:txBody>
      </p:sp>
      <p:cxnSp>
        <p:nvCxnSpPr>
          <p:cNvPr id="30" name="직선 연결선 29">
            <a:extLst>
              <a:ext uri="{FF2B5EF4-FFF2-40B4-BE49-F238E27FC236}">
                <a16:creationId xmlns="" xmlns:a16="http://schemas.microsoft.com/office/drawing/2014/main" id="{BBA7F256-F9A0-4733-8962-ED42AA01B976}"/>
              </a:ext>
            </a:extLst>
          </p:cNvPr>
          <p:cNvCxnSpPr/>
          <p:nvPr/>
        </p:nvCxnSpPr>
        <p:spPr>
          <a:xfrm>
            <a:off x="228837" y="2524307"/>
            <a:ext cx="11694834" cy="0"/>
          </a:xfrm>
          <a:prstGeom prst="line">
            <a:avLst/>
          </a:prstGeom>
          <a:noFill/>
          <a:ln w="317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31" name="직사각형 30">
            <a:extLst>
              <a:ext uri="{FF2B5EF4-FFF2-40B4-BE49-F238E27FC236}">
                <a16:creationId xmlns="" xmlns:a16="http://schemas.microsoft.com/office/drawing/2014/main" id="{32EB533D-EDA6-4569-817C-D4561002D5B0}"/>
              </a:ext>
            </a:extLst>
          </p:cNvPr>
          <p:cNvSpPr/>
          <p:nvPr/>
        </p:nvSpPr>
        <p:spPr>
          <a:xfrm>
            <a:off x="441685" y="2684631"/>
            <a:ext cx="95298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2400" dirty="0" smtClean="0">
                <a:solidFill>
                  <a:srgbClr val="000000"/>
                </a:solidFill>
                <a:latin typeface="12롯데마트드림Bold" pitchFamily="18" charset="-127"/>
                <a:ea typeface="12롯데마트드림Bold" pitchFamily="18" charset="-127"/>
              </a:rPr>
              <a:t>어르신 </a:t>
            </a:r>
            <a:r>
              <a:rPr lang="ko-KR" altLang="en-US" sz="2400" dirty="0" err="1" smtClean="0">
                <a:solidFill>
                  <a:srgbClr val="000000"/>
                </a:solidFill>
                <a:latin typeface="12롯데마트드림Bold" pitchFamily="18" charset="-127"/>
                <a:ea typeface="12롯데마트드림Bold" pitchFamily="18" charset="-127"/>
              </a:rPr>
              <a:t>절주교육</a:t>
            </a:r>
            <a:endParaRPr lang="en-US" altLang="ko-KR" sz="2400" dirty="0" smtClean="0">
              <a:solidFill>
                <a:srgbClr val="000000"/>
              </a:solidFill>
              <a:latin typeface="12롯데마트드림Bold" pitchFamily="18" charset="-127"/>
              <a:ea typeface="12롯데마트드림Bold" pitchFamily="18" charset="-127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2400" dirty="0" smtClean="0">
                <a:solidFill>
                  <a:srgbClr val="0070C0"/>
                </a:solidFill>
                <a:latin typeface="12롯데마트드림Bold" pitchFamily="18" charset="-127"/>
                <a:ea typeface="12롯데마트드림Bold" pitchFamily="18" charset="-127"/>
              </a:rPr>
              <a:t>아동 청소년 중독예방교육 </a:t>
            </a:r>
            <a:r>
              <a:rPr lang="en-US" altLang="ko-KR" sz="2400" dirty="0" smtClean="0">
                <a:solidFill>
                  <a:srgbClr val="0070C0"/>
                </a:solidFill>
                <a:latin typeface="12롯데마트드림Bold" pitchFamily="18" charset="-127"/>
                <a:ea typeface="12롯데마트드림Bold" pitchFamily="18" charset="-127"/>
              </a:rPr>
              <a:t>(</a:t>
            </a:r>
            <a:r>
              <a:rPr lang="ko-KR" altLang="en-US" sz="2400" dirty="0" smtClean="0">
                <a:solidFill>
                  <a:srgbClr val="0070C0"/>
                </a:solidFill>
                <a:latin typeface="12롯데마트드림Bold" pitchFamily="18" charset="-127"/>
                <a:ea typeface="12롯데마트드림Bold" pitchFamily="18" charset="-127"/>
              </a:rPr>
              <a:t>인터넷게임</a:t>
            </a:r>
            <a:r>
              <a:rPr lang="en-US" altLang="ko-KR" sz="2400" dirty="0" smtClean="0">
                <a:solidFill>
                  <a:srgbClr val="0070C0"/>
                </a:solidFill>
                <a:latin typeface="12롯데마트드림Bold" pitchFamily="18" charset="-127"/>
                <a:ea typeface="12롯데마트드림Bold" pitchFamily="18" charset="-127"/>
              </a:rPr>
              <a:t>, </a:t>
            </a:r>
            <a:r>
              <a:rPr lang="ko-KR" altLang="en-US" sz="2400" dirty="0" smtClean="0">
                <a:solidFill>
                  <a:srgbClr val="0070C0"/>
                </a:solidFill>
                <a:latin typeface="12롯데마트드림Bold" pitchFamily="18" charset="-127"/>
                <a:ea typeface="12롯데마트드림Bold" pitchFamily="18" charset="-127"/>
              </a:rPr>
              <a:t>음주</a:t>
            </a:r>
            <a:r>
              <a:rPr lang="en-US" altLang="ko-KR" sz="2400" dirty="0" smtClean="0">
                <a:solidFill>
                  <a:srgbClr val="0070C0"/>
                </a:solidFill>
                <a:latin typeface="12롯데마트드림Bold" pitchFamily="18" charset="-127"/>
                <a:ea typeface="12롯데마트드림Bold" pitchFamily="18" charset="-127"/>
              </a:rPr>
              <a:t>, </a:t>
            </a:r>
            <a:r>
              <a:rPr lang="ko-KR" altLang="en-US" sz="2400" dirty="0" smtClean="0">
                <a:solidFill>
                  <a:srgbClr val="0070C0"/>
                </a:solidFill>
                <a:latin typeface="12롯데마트드림Bold" pitchFamily="18" charset="-127"/>
                <a:ea typeface="12롯데마트드림Bold" pitchFamily="18" charset="-127"/>
              </a:rPr>
              <a:t>도박</a:t>
            </a:r>
            <a:r>
              <a:rPr lang="en-US" altLang="ko-KR" sz="2400" dirty="0" smtClean="0">
                <a:solidFill>
                  <a:srgbClr val="0070C0"/>
                </a:solidFill>
                <a:latin typeface="12롯데마트드림Bold" pitchFamily="18" charset="-127"/>
                <a:ea typeface="12롯데마트드림Bold" pitchFamily="18" charset="-127"/>
              </a:rPr>
              <a:t>, </a:t>
            </a:r>
            <a:r>
              <a:rPr lang="ko-KR" altLang="en-US" sz="2400" dirty="0" smtClean="0">
                <a:solidFill>
                  <a:srgbClr val="0070C0"/>
                </a:solidFill>
                <a:latin typeface="12롯데마트드림Bold" pitchFamily="18" charset="-127"/>
                <a:ea typeface="12롯데마트드림Bold" pitchFamily="18" charset="-127"/>
              </a:rPr>
              <a:t>약물</a:t>
            </a:r>
            <a:r>
              <a:rPr lang="en-US" altLang="ko-KR" sz="2400" dirty="0" smtClean="0">
                <a:solidFill>
                  <a:srgbClr val="0070C0"/>
                </a:solidFill>
                <a:latin typeface="12롯데마트드림Bold" pitchFamily="18" charset="-127"/>
                <a:ea typeface="12롯데마트드림Bold" pitchFamily="18" charset="-127"/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ko-KR" altLang="en-US" sz="2400" dirty="0" smtClean="0">
                <a:solidFill>
                  <a:srgbClr val="0070C0"/>
                </a:solidFill>
                <a:latin typeface="12롯데마트드림Bold" pitchFamily="18" charset="-127"/>
                <a:ea typeface="12롯데마트드림Bold" pitchFamily="18" charset="-127"/>
              </a:rPr>
              <a:t>직장인 및 지역주민 중독예방교육 사업</a:t>
            </a:r>
            <a:endParaRPr lang="en-US" altLang="ko-KR" sz="2400" dirty="0" smtClean="0">
              <a:solidFill>
                <a:srgbClr val="0070C0"/>
              </a:solidFill>
              <a:latin typeface="12롯데마트드림Bold" pitchFamily="18" charset="-127"/>
              <a:ea typeface="12롯데마트드림Bold" pitchFamily="18" charset="-127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2400" dirty="0" smtClean="0">
                <a:solidFill>
                  <a:srgbClr val="0070C0"/>
                </a:solidFill>
                <a:latin typeface="12롯데마트드림Bold" pitchFamily="18" charset="-127"/>
                <a:ea typeface="12롯데마트드림Bold" pitchFamily="18" charset="-127"/>
              </a:rPr>
              <a:t>중독예방 캠페인 및 홍보사업</a:t>
            </a:r>
            <a:endParaRPr lang="en-US" altLang="ko-KR" sz="2400" dirty="0" smtClean="0">
              <a:solidFill>
                <a:srgbClr val="0070C0"/>
              </a:solidFill>
              <a:latin typeface="12롯데마트드림Bold" pitchFamily="18" charset="-127"/>
              <a:ea typeface="12롯데마트드림Bold" pitchFamily="18" charset="-127"/>
            </a:endParaRPr>
          </a:p>
        </p:txBody>
      </p:sp>
      <p:grpSp>
        <p:nvGrpSpPr>
          <p:cNvPr id="2" name="그룹 13">
            <a:extLst>
              <a:ext uri="{FF2B5EF4-FFF2-40B4-BE49-F238E27FC236}">
                <a16:creationId xmlns="" xmlns:a16="http://schemas.microsoft.com/office/drawing/2014/main" id="{6089DF10-2729-4B37-8FB0-AB9A80025552}"/>
              </a:ext>
            </a:extLst>
          </p:cNvPr>
          <p:cNvGrpSpPr/>
          <p:nvPr/>
        </p:nvGrpSpPr>
        <p:grpSpPr>
          <a:xfrm>
            <a:off x="162233" y="221228"/>
            <a:ext cx="1106129" cy="1106129"/>
            <a:chOff x="162231" y="221226"/>
            <a:chExt cx="1312608" cy="1312607"/>
          </a:xfrm>
          <a:solidFill>
            <a:srgbClr val="0C4C89"/>
          </a:solidFill>
        </p:grpSpPr>
        <p:sp>
          <p:nvSpPr>
            <p:cNvPr id="15" name="직사각형 14">
              <a:extLst>
                <a:ext uri="{FF2B5EF4-FFF2-40B4-BE49-F238E27FC236}">
                  <a16:creationId xmlns="" xmlns:a16="http://schemas.microsoft.com/office/drawing/2014/main" id="{FF154E8B-C8C1-4BB5-91F9-A05E6887DBFD}"/>
                </a:ext>
              </a:extLst>
            </p:cNvPr>
            <p:cNvSpPr/>
            <p:nvPr/>
          </p:nvSpPr>
          <p:spPr>
            <a:xfrm>
              <a:off x="162231" y="221226"/>
              <a:ext cx="1312608" cy="13126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청소년서체" pitchFamily="18" charset="-127"/>
                <a:ea typeface="청소년서체" pitchFamily="18" charset="-127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3C2696C4-9119-4E2C-9566-48E321B9FA4B}"/>
                </a:ext>
              </a:extLst>
            </p:cNvPr>
            <p:cNvSpPr txBox="1"/>
            <p:nvPr/>
          </p:nvSpPr>
          <p:spPr>
            <a:xfrm>
              <a:off x="722151" y="1054508"/>
              <a:ext cx="708443" cy="40175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endParaRPr lang="ko-KR" altLang="en-US" sz="1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청소년서체" pitchFamily="18" charset="-127"/>
                <a:ea typeface="청소년서체" pitchFamily="18" charset="-127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639D786F-5FFF-422E-ACEB-DB5731A887ED}"/>
              </a:ext>
            </a:extLst>
          </p:cNvPr>
          <p:cNvSpPr txBox="1"/>
          <p:nvPr/>
        </p:nvSpPr>
        <p:spPr>
          <a:xfrm>
            <a:off x="1327612" y="496358"/>
            <a:ext cx="50734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청소년서체" pitchFamily="18" charset="-127"/>
                <a:ea typeface="청소년서체" pitchFamily="18" charset="-127"/>
              </a:rPr>
              <a:t>실습기관 소개</a:t>
            </a:r>
            <a:endParaRPr lang="ko-KR" altLang="en-US" sz="160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청소년서체" pitchFamily="18" charset="-127"/>
              <a:ea typeface="청소년서체" pitchFamily="18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A8C809F4-A85F-4079-803F-F04E4E43A26A}"/>
              </a:ext>
            </a:extLst>
          </p:cNvPr>
          <p:cNvSpPr txBox="1"/>
          <p:nvPr/>
        </p:nvSpPr>
        <p:spPr>
          <a:xfrm>
            <a:off x="1327612" y="834914"/>
            <a:ext cx="62651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6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청소년서체" pitchFamily="18" charset="-127"/>
                <a:ea typeface="청소년서체" pitchFamily="18" charset="-127"/>
              </a:rPr>
              <a:t>기관의 주요사업 및 프로그램</a:t>
            </a:r>
            <a:endParaRPr lang="ko-KR" altLang="en-US" sz="26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청소년서체" pitchFamily="18" charset="-127"/>
              <a:ea typeface="청소년서체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01771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1636</TotalTime>
  <Words>977</Words>
  <Application>Microsoft Office PowerPoint</Application>
  <PresentationFormat>사용자 지정</PresentationFormat>
  <Paragraphs>170</Paragraphs>
  <Slides>22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30" baseType="lpstr">
      <vt:lpstr>굴림</vt:lpstr>
      <vt:lpstr>Arial</vt:lpstr>
      <vt:lpstr>12롯데마트드림Bold</vt:lpstr>
      <vt:lpstr>맑은 고딕</vt:lpstr>
      <vt:lpstr>청소년서체</vt:lpstr>
      <vt:lpstr>KoPub돋움체 Medium</vt:lpstr>
      <vt:lpstr>11롯데마트드림Bold</vt:lpstr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 지연</dc:creator>
  <cp:lastModifiedBy>pc</cp:lastModifiedBy>
  <cp:revision>159</cp:revision>
  <dcterms:created xsi:type="dcterms:W3CDTF">2018-07-26T01:22:18Z</dcterms:created>
  <dcterms:modified xsi:type="dcterms:W3CDTF">2018-11-16T15:44:23Z</dcterms:modified>
</cp:coreProperties>
</file>