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36">
          <p15:clr>
            <a:srgbClr val="A4A3A4"/>
          </p15:clr>
        </p15:guide>
        <p15:guide id="2" pos="2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0505"/>
    <a:srgbClr val="3CBEE1"/>
    <a:srgbClr val="3097B2"/>
    <a:srgbClr val="A4CD4F"/>
    <a:srgbClr val="83A33D"/>
    <a:srgbClr val="684A8B"/>
    <a:srgbClr val="2F9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1974" y="-2088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2020-03-20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2020-03-20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2020-03-20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2020-03-20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2020-03-20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2020-03-20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2020-03-20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2020-03-20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2020-03-20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2020-03-20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2020-03-20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2020-03-20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직사각형 167"/>
          <p:cNvSpPr/>
          <p:nvPr/>
        </p:nvSpPr>
        <p:spPr>
          <a:xfrm>
            <a:off x="305172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28803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303757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393404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376262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391989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81636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64494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80221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569868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552726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56845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6" name="직사각형 185"/>
          <p:cNvSpPr/>
          <p:nvPr/>
        </p:nvSpPr>
        <p:spPr>
          <a:xfrm>
            <a:off x="4464494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dirty="0" err="1" smtClean="0">
                <a:latin typeface="제주고딕" panose="02000300000000000000" pitchFamily="2" charset="-127"/>
                <a:ea typeface="제주고딕" panose="02000300000000000000" pitchFamily="2" charset="-127"/>
              </a:rPr>
              <a:t>발생생물학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  <a:p>
            <a:pPr algn="ctr"/>
            <a:r>
              <a:rPr lang="ko-KR" altLang="en-US" sz="1000" spc="-130" dirty="0" err="1" smtClean="0">
                <a:latin typeface="제주고딕" panose="02000300000000000000" pitchFamily="2" charset="-127"/>
                <a:ea typeface="제주고딕" panose="02000300000000000000" pitchFamily="2" charset="-127"/>
              </a:rPr>
              <a:t>및실험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188" name="직사각형 187"/>
          <p:cNvSpPr/>
          <p:nvPr/>
        </p:nvSpPr>
        <p:spPr>
          <a:xfrm>
            <a:off x="5472606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dirty="0" err="1" smtClean="0">
                <a:latin typeface="제주고딕" panose="02000300000000000000" pitchFamily="2" charset="-127"/>
                <a:ea typeface="제주고딕" panose="02000300000000000000" pitchFamily="2" charset="-127"/>
              </a:rPr>
              <a:t>동물분류학</a:t>
            </a:r>
            <a:r>
              <a:rPr lang="ko-KR" altLang="en-US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 탐구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191" name="직사각형 190"/>
          <p:cNvSpPr/>
          <p:nvPr/>
        </p:nvSpPr>
        <p:spPr>
          <a:xfrm>
            <a:off x="6545109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면역학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193" name="직사각형 192"/>
          <p:cNvSpPr/>
          <p:nvPr/>
        </p:nvSpPr>
        <p:spPr>
          <a:xfrm>
            <a:off x="7553221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dirty="0" err="1" smtClean="0">
                <a:latin typeface="제주고딕" panose="02000300000000000000" pitchFamily="2" charset="-127"/>
                <a:ea typeface="제주고딕" panose="02000300000000000000" pitchFamily="2" charset="-127"/>
              </a:rPr>
              <a:t>동물학교육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  <a:p>
            <a:pPr algn="ctr"/>
            <a:r>
              <a:rPr lang="ko-KR" altLang="en-US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세미나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4464494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dirty="0" err="1" smtClean="0">
                <a:latin typeface="제주고딕" panose="02000300000000000000" pitchFamily="2" charset="-127"/>
                <a:ea typeface="제주고딕" panose="02000300000000000000" pitchFamily="2" charset="-127"/>
              </a:rPr>
              <a:t>탐구생태학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5472606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dirty="0" err="1" smtClean="0">
                <a:latin typeface="제주고딕" panose="02000300000000000000" pitchFamily="2" charset="-127"/>
                <a:ea typeface="제주고딕" panose="02000300000000000000" pitchFamily="2" charset="-127"/>
              </a:rPr>
              <a:t>동물생리학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4464494" y="266439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dirty="0" err="1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야외생물학</a:t>
            </a:r>
            <a:r>
              <a:rPr lang="ko-KR" altLang="en-US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  교육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4479727" y="519302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식물학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  <a:p>
            <a:pPr algn="ctr"/>
            <a:r>
              <a:rPr lang="ko-KR" altLang="en-US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실험교육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5480222" y="3528492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식물</a:t>
            </a:r>
            <a:endParaRPr lang="en-US" altLang="ko-KR" sz="1000" spc="-13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  <a:p>
            <a:pPr algn="ctr"/>
            <a:r>
              <a:rPr lang="ko-KR" altLang="en-US" sz="1000" spc="-13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생리학</a:t>
            </a:r>
            <a:endParaRPr lang="en-US" altLang="ko-KR" sz="1000" spc="-13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6552725" y="3528492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식물학</a:t>
            </a:r>
            <a:endParaRPr lang="en-US" altLang="ko-KR" sz="1000" spc="-13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  <a:p>
            <a:pPr algn="ctr"/>
            <a:r>
              <a:rPr lang="ko-KR" altLang="en-US" sz="1000" spc="-13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특론</a:t>
            </a:r>
            <a:endParaRPr lang="en-US" altLang="ko-KR" sz="1000" spc="-13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4464494" y="3528460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담수</a:t>
            </a:r>
            <a:endParaRPr lang="en-US" altLang="ko-KR" sz="1000" spc="-13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  <a:p>
            <a:pPr algn="ctr"/>
            <a:r>
              <a:rPr lang="ko-KR" altLang="en-US" sz="1000" spc="-13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생물학</a:t>
            </a:r>
            <a:endParaRPr lang="en-US" altLang="ko-KR" sz="1000" spc="-13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2376262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dirty="0" err="1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인체생물학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  <a:p>
            <a:pPr algn="ctr"/>
            <a:r>
              <a:rPr lang="ko-KR" altLang="en-US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탐구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3388182" y="2666851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동물학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  <a:p>
            <a:pPr algn="ctr"/>
            <a:r>
              <a:rPr lang="ko-KR" altLang="en-US" sz="1000" spc="-130" dirty="0" err="1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실험교육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2383878" y="3528492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dirty="0" err="1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식물형태학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  <a:p>
            <a:pPr algn="ctr"/>
            <a:r>
              <a:rPr lang="ko-KR" altLang="en-US" sz="1000" spc="-130" dirty="0" err="1" smtClean="0">
                <a:latin typeface="제주고딕" panose="02000300000000000000" pitchFamily="2" charset="-127"/>
                <a:ea typeface="제주고딕" panose="02000300000000000000" pitchFamily="2" charset="-127"/>
              </a:rPr>
              <a:t>및실험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3391990" y="3528492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dirty="0" err="1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식물계통학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  <a:p>
            <a:pPr algn="ctr"/>
            <a:r>
              <a:rPr lang="ko-KR" altLang="en-US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탐구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288030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일반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  <a:p>
            <a:pPr algn="ctr"/>
            <a:r>
              <a:rPr lang="ko-KR" altLang="en-US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생물학</a:t>
            </a:r>
            <a:r>
              <a:rPr lang="en-US" altLang="ko-KR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(1)</a:t>
            </a:r>
          </a:p>
        </p:txBody>
      </p:sp>
      <p:sp>
        <p:nvSpPr>
          <p:cNvPr id="60" name="직사각형 59"/>
          <p:cNvSpPr/>
          <p:nvPr/>
        </p:nvSpPr>
        <p:spPr>
          <a:xfrm>
            <a:off x="1303758" y="3528492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일반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  <a:p>
            <a:pPr algn="ctr"/>
            <a:r>
              <a:rPr lang="ko-KR" altLang="en-US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생물학</a:t>
            </a:r>
            <a:r>
              <a:rPr lang="en-US" altLang="ko-KR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(2)</a:t>
            </a:r>
          </a:p>
        </p:txBody>
      </p:sp>
      <p:sp>
        <p:nvSpPr>
          <p:cNvPr id="65" name="직사각형 64"/>
          <p:cNvSpPr/>
          <p:nvPr/>
        </p:nvSpPr>
        <p:spPr>
          <a:xfrm>
            <a:off x="4479728" y="9505156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dirty="0" err="1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생명과학사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  <a:p>
            <a:pPr algn="ctr"/>
            <a:r>
              <a:rPr lang="ko-KR" altLang="en-US" sz="1000" spc="-130" dirty="0" err="1" smtClean="0">
                <a:latin typeface="제주고딕" panose="02000300000000000000" pitchFamily="2" charset="-127"/>
                <a:ea typeface="제주고딕" panose="02000300000000000000" pitchFamily="2" charset="-127"/>
              </a:rPr>
              <a:t>및철학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5487840" y="9505156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생명과학</a:t>
            </a:r>
            <a:endParaRPr lang="en-US" altLang="ko-KR" sz="1000" spc="-13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  <a:p>
            <a:pPr algn="ctr"/>
            <a:r>
              <a:rPr lang="ko-KR" altLang="en-US" sz="1000" spc="-13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교육론</a:t>
            </a:r>
            <a:endParaRPr lang="en-US" altLang="ko-KR" sz="1000" spc="-13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7568455" y="9505156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생명과학교육논술</a:t>
            </a:r>
            <a:endParaRPr lang="en-US" altLang="ko-KR" sz="1000" spc="-13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552725" y="9505155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dirty="0" err="1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생명과학교재연구및지도법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7568455" y="10297244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생명과학현장교육세미나</a:t>
            </a:r>
            <a:endParaRPr lang="en-US" altLang="ko-KR" sz="1000" spc="-13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2391495" y="439258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dirty="0" err="1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야외생물학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  <a:p>
            <a:pPr algn="ctr"/>
            <a:r>
              <a:rPr lang="ko-KR" altLang="en-US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탐구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2391496" y="9505156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dirty="0" err="1" smtClean="0">
                <a:latin typeface="제주고딕" panose="02000300000000000000" pitchFamily="2" charset="-127"/>
                <a:ea typeface="제주고딕" panose="02000300000000000000" pitchFamily="2" charset="-127"/>
              </a:rPr>
              <a:t>특수아과학</a:t>
            </a:r>
            <a:r>
              <a:rPr lang="ko-KR" altLang="en-US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 </a:t>
            </a:r>
            <a:r>
              <a:rPr lang="ko-KR" altLang="en-US" sz="1000" spc="-130" dirty="0" err="1" smtClean="0">
                <a:latin typeface="제주고딕" panose="02000300000000000000" pitchFamily="2" charset="-127"/>
                <a:ea typeface="제주고딕" panose="02000300000000000000" pitchFamily="2" charset="-127"/>
              </a:rPr>
              <a:t>탐구지도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3399608" y="9505156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생명과학학습이론</a:t>
            </a:r>
            <a:endParaRPr lang="en-US" altLang="ko-KR" sz="1000" spc="-13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7615" y="1008212"/>
            <a:ext cx="223640" cy="223200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dirty="0" smtClean="0"/>
              <a:t>동물학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영역</a:t>
            </a:r>
            <a:endParaRPr lang="en-US" altLang="ko-KR" sz="1100" dirty="0" smtClean="0"/>
          </a:p>
        </p:txBody>
      </p:sp>
      <p:sp>
        <p:nvSpPr>
          <p:cNvPr id="167" name="직사각형 166"/>
          <p:cNvSpPr/>
          <p:nvPr/>
        </p:nvSpPr>
        <p:spPr>
          <a:xfrm>
            <a:off x="7615" y="3528492"/>
            <a:ext cx="223640" cy="2232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smtClean="0"/>
              <a:t>식물학 영역</a:t>
            </a:r>
            <a:endParaRPr lang="en-US" altLang="ko-KR" sz="1100" smtClean="0"/>
          </a:p>
        </p:txBody>
      </p:sp>
      <p:sp>
        <p:nvSpPr>
          <p:cNvPr id="169" name="직사각형 168"/>
          <p:cNvSpPr/>
          <p:nvPr/>
        </p:nvSpPr>
        <p:spPr>
          <a:xfrm>
            <a:off x="4479727" y="612078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유전학</a:t>
            </a:r>
            <a:endParaRPr lang="en-US" altLang="ko-KR" sz="1000" spc="-13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5487839" y="612078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유전공학</a:t>
            </a:r>
            <a:endParaRPr lang="en-US" altLang="ko-KR" sz="1000" spc="-13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6560342" y="612078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분자생물학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173" name="직사각형 172"/>
          <p:cNvSpPr/>
          <p:nvPr/>
        </p:nvSpPr>
        <p:spPr>
          <a:xfrm>
            <a:off x="7568454" y="612078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dirty="0" err="1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유전학교육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  <a:p>
            <a:pPr algn="ctr"/>
            <a:r>
              <a:rPr lang="ko-KR" altLang="en-US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세미나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2391495" y="612078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미생물학</a:t>
            </a:r>
            <a:endParaRPr lang="en-US" altLang="ko-KR" sz="1000" spc="-13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196" name="직사각형 195"/>
          <p:cNvSpPr/>
          <p:nvPr/>
        </p:nvSpPr>
        <p:spPr>
          <a:xfrm>
            <a:off x="2399112" y="85690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야생화</a:t>
            </a:r>
            <a:endParaRPr lang="en-US" altLang="ko-KR" sz="1000" spc="-13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  <a:p>
            <a:pPr algn="ctr"/>
            <a:r>
              <a:rPr lang="ko-KR" altLang="en-US" sz="1000" spc="-13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탐구</a:t>
            </a:r>
            <a:endParaRPr lang="en-US" altLang="ko-KR" sz="1000" spc="-13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2391495" y="781599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생리학</a:t>
            </a:r>
            <a:endParaRPr lang="en-US" altLang="ko-KR" sz="1000" spc="-13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  <a:p>
            <a:pPr algn="ctr"/>
            <a:r>
              <a:rPr lang="ko-KR" altLang="en-US" sz="1000" spc="-13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실험교육</a:t>
            </a:r>
            <a:endParaRPr lang="en-US" altLang="ko-KR" sz="1000" spc="-13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200" name="직사각형 199"/>
          <p:cNvSpPr/>
          <p:nvPr/>
        </p:nvSpPr>
        <p:spPr>
          <a:xfrm>
            <a:off x="2391495" y="6912867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세포</a:t>
            </a:r>
            <a:endParaRPr lang="en-US" altLang="ko-KR" sz="1000" spc="-13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  <a:p>
            <a:pPr algn="ctr"/>
            <a:r>
              <a:rPr lang="ko-KR" altLang="en-US" sz="1000" spc="-13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생물학</a:t>
            </a:r>
            <a:endParaRPr lang="en-US" altLang="ko-KR" sz="1000" spc="-13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201" name="직사각형 200"/>
          <p:cNvSpPr/>
          <p:nvPr/>
        </p:nvSpPr>
        <p:spPr>
          <a:xfrm>
            <a:off x="3391989" y="612078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생화학</a:t>
            </a:r>
            <a:endParaRPr lang="en-US" altLang="ko-KR" sz="1000" spc="-13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202" name="직사각형 201"/>
          <p:cNvSpPr/>
          <p:nvPr/>
        </p:nvSpPr>
        <p:spPr>
          <a:xfrm>
            <a:off x="7576071" y="691286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생리학교육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  <a:p>
            <a:pPr algn="ctr"/>
            <a:r>
              <a:rPr lang="ko-KR" altLang="en-US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세미나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203" name="직사각형 202"/>
          <p:cNvSpPr/>
          <p:nvPr/>
        </p:nvSpPr>
        <p:spPr>
          <a:xfrm>
            <a:off x="7615" y="6120780"/>
            <a:ext cx="223640" cy="302433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smtClean="0"/>
              <a:t>미시생물학 영역</a:t>
            </a:r>
            <a:endParaRPr lang="en-US" altLang="ko-KR" sz="1100" smtClean="0"/>
          </a:p>
        </p:txBody>
      </p:sp>
      <p:sp>
        <p:nvSpPr>
          <p:cNvPr id="204" name="직사각형 203"/>
          <p:cNvSpPr/>
          <p:nvPr/>
        </p:nvSpPr>
        <p:spPr>
          <a:xfrm>
            <a:off x="15232" y="9505156"/>
            <a:ext cx="216024" cy="1296144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smtClean="0"/>
              <a:t>생물교육학 영역</a:t>
            </a:r>
            <a:endParaRPr lang="en-US" altLang="ko-KR" sz="1100" smtClean="0"/>
          </a:p>
        </p:txBody>
      </p:sp>
      <p:sp>
        <p:nvSpPr>
          <p:cNvPr id="59" name="직사각형 58"/>
          <p:cNvSpPr/>
          <p:nvPr/>
        </p:nvSpPr>
        <p:spPr>
          <a:xfrm>
            <a:off x="295647" y="9505156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dirty="0" err="1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중학교생명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  <a:p>
            <a:pPr algn="ctr"/>
            <a:r>
              <a:rPr lang="ko-KR" altLang="en-US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과학실험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121" name="직사각형 120"/>
          <p:cNvSpPr/>
          <p:nvPr/>
        </p:nvSpPr>
        <p:spPr>
          <a:xfrm>
            <a:off x="1303759" y="9505156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고등학</a:t>
            </a:r>
            <a:r>
              <a:rPr lang="ko-KR" altLang="en-US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교생명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  <a:p>
            <a:pPr algn="ctr"/>
            <a:r>
              <a:rPr lang="ko-KR" altLang="en-US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과학실험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297880" y="4392439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dirty="0" err="1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야외생물학</a:t>
            </a:r>
            <a:r>
              <a:rPr lang="ko-KR" altLang="en-US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 실습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2383878" y="518756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야생화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  <a:p>
            <a:pPr algn="ctr"/>
            <a:r>
              <a:rPr lang="ko-KR" altLang="en-US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탐구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cxnSp>
        <p:nvCxnSpPr>
          <p:cNvPr id="3" name="직선 연결선 2"/>
          <p:cNvCxnSpPr/>
          <p:nvPr/>
        </p:nvCxnSpPr>
        <p:spPr>
          <a:xfrm>
            <a:off x="22849" y="3384476"/>
            <a:ext cx="8345310" cy="0"/>
          </a:xfrm>
          <a:prstGeom prst="line">
            <a:avLst/>
          </a:prstGeom>
          <a:ln w="28575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직선 연결선 124"/>
          <p:cNvCxnSpPr/>
          <p:nvPr/>
        </p:nvCxnSpPr>
        <p:spPr>
          <a:xfrm>
            <a:off x="15233" y="5976764"/>
            <a:ext cx="8345310" cy="0"/>
          </a:xfrm>
          <a:prstGeom prst="line">
            <a:avLst/>
          </a:prstGeom>
          <a:ln w="28575">
            <a:solidFill>
              <a:srgbClr val="2F95B0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직선 연결선 125"/>
          <p:cNvCxnSpPr/>
          <p:nvPr/>
        </p:nvCxnSpPr>
        <p:spPr>
          <a:xfrm>
            <a:off x="7615" y="9361140"/>
            <a:ext cx="8345310" cy="0"/>
          </a:xfrm>
          <a:prstGeom prst="line">
            <a:avLst/>
          </a:prstGeom>
          <a:ln w="28575">
            <a:solidFill>
              <a:srgbClr val="2F95B0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>
            <a:off x="288030" y="2520380"/>
            <a:ext cx="8057279" cy="0"/>
          </a:xfrm>
          <a:prstGeom prst="line">
            <a:avLst/>
          </a:prstGeom>
          <a:ln w="19050">
            <a:prstDash val="lgDashDot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직선 연결선 126"/>
          <p:cNvCxnSpPr/>
          <p:nvPr/>
        </p:nvCxnSpPr>
        <p:spPr>
          <a:xfrm>
            <a:off x="295647" y="4248572"/>
            <a:ext cx="8057279" cy="0"/>
          </a:xfrm>
          <a:prstGeom prst="line">
            <a:avLst/>
          </a:prstGeom>
          <a:ln w="19050">
            <a:prstDash val="lgDashDot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직선 연결선 127"/>
          <p:cNvCxnSpPr/>
          <p:nvPr/>
        </p:nvCxnSpPr>
        <p:spPr>
          <a:xfrm>
            <a:off x="295647" y="7632948"/>
            <a:ext cx="8057279" cy="0"/>
          </a:xfrm>
          <a:prstGeom prst="line">
            <a:avLst/>
          </a:prstGeom>
          <a:ln w="19050">
            <a:prstDash val="lgDashDot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9" name="직사각형 128"/>
          <p:cNvSpPr/>
          <p:nvPr/>
        </p:nvSpPr>
        <p:spPr>
          <a:xfrm>
            <a:off x="8449513" y="1014922"/>
            <a:ext cx="223640" cy="1368000"/>
          </a:xfrm>
          <a:prstGeom prst="rect">
            <a:avLst/>
          </a:prstGeom>
          <a:solidFill>
            <a:schemeClr val="bg1"/>
          </a:solidFill>
          <a:ln>
            <a:solidFill>
              <a:srgbClr val="050505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  <a:latin typeface="제주고딕" panose="02000300000000000000" pitchFamily="2" charset="-127"/>
                <a:ea typeface="제주고딕" panose="02000300000000000000" pitchFamily="2" charset="-127"/>
              </a:rPr>
              <a:t>이론</a:t>
            </a:r>
            <a:endParaRPr lang="en-US" altLang="ko-KR" sz="1200" dirty="0" smtClean="0">
              <a:solidFill>
                <a:schemeClr val="tx1"/>
              </a:solidFill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130" name="직사각형 129"/>
          <p:cNvSpPr/>
          <p:nvPr/>
        </p:nvSpPr>
        <p:spPr>
          <a:xfrm>
            <a:off x="8449513" y="2664396"/>
            <a:ext cx="223640" cy="576000"/>
          </a:xfrm>
          <a:prstGeom prst="rect">
            <a:avLst/>
          </a:prstGeom>
          <a:solidFill>
            <a:schemeClr val="bg1"/>
          </a:solidFill>
          <a:ln>
            <a:solidFill>
              <a:srgbClr val="050505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  <a:latin typeface="제주고딕" panose="02000300000000000000" pitchFamily="2" charset="-127"/>
                <a:ea typeface="제주고딕" panose="02000300000000000000" pitchFamily="2" charset="-127"/>
              </a:rPr>
              <a:t>실습</a:t>
            </a:r>
            <a:endParaRPr lang="en-US" altLang="ko-KR" sz="1200" dirty="0" smtClean="0">
              <a:solidFill>
                <a:schemeClr val="tx1"/>
              </a:solidFill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131" name="직사각형 130"/>
          <p:cNvSpPr/>
          <p:nvPr/>
        </p:nvSpPr>
        <p:spPr>
          <a:xfrm>
            <a:off x="8449513" y="6128324"/>
            <a:ext cx="223640" cy="1368000"/>
          </a:xfrm>
          <a:prstGeom prst="rect">
            <a:avLst/>
          </a:prstGeom>
          <a:solidFill>
            <a:schemeClr val="bg1"/>
          </a:solidFill>
          <a:ln>
            <a:solidFill>
              <a:srgbClr val="A4CD4F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  <a:latin typeface="제주고딕" panose="02000300000000000000" pitchFamily="2" charset="-127"/>
                <a:ea typeface="제주고딕" panose="02000300000000000000" pitchFamily="2" charset="-127"/>
              </a:rPr>
              <a:t>이론</a:t>
            </a:r>
            <a:endParaRPr lang="en-US" altLang="ko-KR" sz="1200" dirty="0" smtClean="0">
              <a:solidFill>
                <a:schemeClr val="tx1"/>
              </a:solidFill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132" name="직사각형 131"/>
          <p:cNvSpPr/>
          <p:nvPr/>
        </p:nvSpPr>
        <p:spPr>
          <a:xfrm>
            <a:off x="8449513" y="3528492"/>
            <a:ext cx="223640" cy="576000"/>
          </a:xfrm>
          <a:prstGeom prst="rect">
            <a:avLst/>
          </a:prstGeom>
          <a:solidFill>
            <a:schemeClr val="bg1"/>
          </a:solidFill>
          <a:ln>
            <a:solidFill>
              <a:srgbClr val="3CBEE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  <a:latin typeface="제주고딕" panose="02000300000000000000" pitchFamily="2" charset="-127"/>
                <a:ea typeface="제주고딕" panose="02000300000000000000" pitchFamily="2" charset="-127"/>
              </a:rPr>
              <a:t>이론</a:t>
            </a:r>
            <a:endParaRPr lang="en-US" altLang="ko-KR" sz="1200" dirty="0" smtClean="0">
              <a:solidFill>
                <a:schemeClr val="tx1"/>
              </a:solidFill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8449513" y="4392492"/>
            <a:ext cx="223640" cy="1368000"/>
          </a:xfrm>
          <a:prstGeom prst="rect">
            <a:avLst/>
          </a:prstGeom>
          <a:solidFill>
            <a:schemeClr val="bg1"/>
          </a:solidFill>
          <a:ln>
            <a:solidFill>
              <a:srgbClr val="3097B2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  <a:latin typeface="제주고딕" panose="02000300000000000000" pitchFamily="2" charset="-127"/>
                <a:ea typeface="제주고딕" panose="02000300000000000000" pitchFamily="2" charset="-127"/>
              </a:rPr>
              <a:t>실습</a:t>
            </a:r>
            <a:endParaRPr lang="en-US" altLang="ko-KR" sz="1200" dirty="0" smtClean="0">
              <a:solidFill>
                <a:schemeClr val="tx1"/>
              </a:solidFill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8449513" y="7776964"/>
            <a:ext cx="223640" cy="1368000"/>
          </a:xfrm>
          <a:prstGeom prst="rect">
            <a:avLst/>
          </a:prstGeom>
          <a:solidFill>
            <a:schemeClr val="bg1"/>
          </a:solidFill>
          <a:ln>
            <a:solidFill>
              <a:srgbClr val="83A33D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200" smtClean="0">
                <a:solidFill>
                  <a:schemeClr val="tx1"/>
                </a:solidFill>
                <a:latin typeface="제주고딕" panose="02000300000000000000" pitchFamily="2" charset="-127"/>
                <a:ea typeface="제주고딕" panose="02000300000000000000" pitchFamily="2" charset="-127"/>
              </a:rPr>
              <a:t>실습</a:t>
            </a:r>
            <a:endParaRPr lang="en-US" altLang="ko-KR" sz="1200" dirty="0" smtClean="0">
              <a:solidFill>
                <a:schemeClr val="tx1"/>
              </a:solidFill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135" name="직사각형 134"/>
          <p:cNvSpPr/>
          <p:nvPr/>
        </p:nvSpPr>
        <p:spPr>
          <a:xfrm>
            <a:off x="8449513" y="9505308"/>
            <a:ext cx="223640" cy="1368000"/>
          </a:xfrm>
          <a:prstGeom prst="rect">
            <a:avLst/>
          </a:prstGeom>
          <a:solidFill>
            <a:schemeClr val="bg1"/>
          </a:solidFill>
          <a:ln>
            <a:solidFill>
              <a:srgbClr val="684A8B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  <a:latin typeface="제주고딕" panose="02000300000000000000" pitchFamily="2" charset="-127"/>
                <a:ea typeface="제주고딕" panose="02000300000000000000" pitchFamily="2" charset="-127"/>
              </a:rPr>
              <a:t>이론 및 실습</a:t>
            </a:r>
            <a:endParaRPr lang="en-US" altLang="ko-KR" sz="1200" dirty="0" smtClean="0">
              <a:solidFill>
                <a:schemeClr val="tx1"/>
              </a:solidFill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136" name="직사각형 135"/>
          <p:cNvSpPr/>
          <p:nvPr/>
        </p:nvSpPr>
        <p:spPr>
          <a:xfrm>
            <a:off x="295647" y="10230146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생명과학      국제동향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137" name="직사각형 136"/>
          <p:cNvSpPr/>
          <p:nvPr/>
        </p:nvSpPr>
        <p:spPr>
          <a:xfrm>
            <a:off x="1296142" y="10230146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과학문화      현장탐방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5480221" y="781296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유전학            </a:t>
            </a:r>
            <a:r>
              <a:rPr lang="ko-KR" altLang="en-US" sz="1000" spc="-130" dirty="0" err="1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실험교육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5472606" y="2666851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dirty="0" err="1" smtClean="0">
                <a:latin typeface="제주고딕" panose="02000300000000000000" pitchFamily="2" charset="-127"/>
                <a:ea typeface="제주고딕" panose="02000300000000000000" pitchFamily="2" charset="-127"/>
              </a:rPr>
              <a:t>동물생리학</a:t>
            </a:r>
            <a:r>
              <a:rPr lang="ko-KR" altLang="en-US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 실험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3388182" y="519302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dirty="0" err="1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식물계통학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  <a:p>
            <a:pPr algn="ctr"/>
            <a:r>
              <a:rPr lang="ko-KR" altLang="en-US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실험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5472606" y="4392439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자연환경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  <a:p>
            <a:pPr algn="ctr"/>
            <a:r>
              <a:rPr lang="ko-KR" altLang="en-US" sz="1000" spc="-130" dirty="0" err="1" smtClean="0">
                <a:latin typeface="제주고딕" panose="02000300000000000000" pitchFamily="2" charset="-127"/>
                <a:ea typeface="제주고딕" panose="02000300000000000000" pitchFamily="2" charset="-127"/>
              </a:rPr>
              <a:t>해설사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5472606" y="518442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00" spc="-130" dirty="0" err="1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식물생리학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  <a:p>
            <a:pPr algn="ctr"/>
            <a:r>
              <a:rPr lang="ko-KR" altLang="en-US" sz="1000" spc="-130" dirty="0" smtClean="0">
                <a:latin typeface="제주고딕" panose="02000300000000000000" pitchFamily="2" charset="-127"/>
                <a:ea typeface="제주고딕" panose="02000300000000000000" pitchFamily="2" charset="-127"/>
              </a:rPr>
              <a:t>실험</a:t>
            </a:r>
            <a:endParaRPr lang="en-US" altLang="ko-KR" sz="1000" spc="-130" dirty="0" smtClean="0"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127</Words>
  <Application>Microsoft Office PowerPoint</Application>
  <PresentationFormat>사용자 지정</PresentationFormat>
  <Paragraphs>95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제주고딕</vt:lpstr>
      <vt:lpstr>Arial</vt:lpstr>
      <vt:lpstr>Office 테마</vt:lpstr>
      <vt:lpstr>PowerPoint 프레젠테이션</vt:lpstr>
    </vt:vector>
  </TitlesOfParts>
  <Company>daegu univ.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OWNER</cp:lastModifiedBy>
  <cp:revision>74</cp:revision>
  <dcterms:created xsi:type="dcterms:W3CDTF">2011-03-08T06:22:35Z</dcterms:created>
  <dcterms:modified xsi:type="dcterms:W3CDTF">2020-03-20T06:39:45Z</dcterms:modified>
</cp:coreProperties>
</file>